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256" r:id="rId2"/>
    <p:sldId id="257" r:id="rId3"/>
    <p:sldId id="258" r:id="rId4"/>
    <p:sldId id="260" r:id="rId5"/>
    <p:sldId id="259" r:id="rId6"/>
    <p:sldId id="267" r:id="rId7"/>
    <p:sldId id="274" r:id="rId8"/>
    <p:sldId id="261" r:id="rId9"/>
    <p:sldId id="276" r:id="rId10"/>
    <p:sldId id="275" r:id="rId11"/>
    <p:sldId id="263" r:id="rId12"/>
    <p:sldId id="264" r:id="rId13"/>
    <p:sldId id="265" r:id="rId14"/>
    <p:sldId id="351" r:id="rId15"/>
    <p:sldId id="273" r:id="rId16"/>
    <p:sldId id="277" r:id="rId17"/>
    <p:sldId id="269" r:id="rId18"/>
    <p:sldId id="278" r:id="rId19"/>
    <p:sldId id="286" r:id="rId20"/>
    <p:sldId id="279" r:id="rId21"/>
    <p:sldId id="280" r:id="rId22"/>
    <p:sldId id="281" r:id="rId23"/>
    <p:sldId id="283" r:id="rId24"/>
    <p:sldId id="287" r:id="rId25"/>
    <p:sldId id="284" r:id="rId26"/>
    <p:sldId id="285" r:id="rId27"/>
    <p:sldId id="288" r:id="rId28"/>
    <p:sldId id="289" r:id="rId29"/>
    <p:sldId id="313" r:id="rId30"/>
    <p:sldId id="314" r:id="rId31"/>
    <p:sldId id="292" r:id="rId32"/>
    <p:sldId id="293" r:id="rId33"/>
    <p:sldId id="294" r:id="rId34"/>
    <p:sldId id="362" r:id="rId35"/>
    <p:sldId id="363" r:id="rId36"/>
    <p:sldId id="296" r:id="rId37"/>
    <p:sldId id="297" r:id="rId38"/>
    <p:sldId id="300" r:id="rId39"/>
    <p:sldId id="316" r:id="rId40"/>
    <p:sldId id="317" r:id="rId41"/>
    <p:sldId id="318" r:id="rId42"/>
    <p:sldId id="305" r:id="rId43"/>
    <p:sldId id="298" r:id="rId44"/>
    <p:sldId id="301" r:id="rId45"/>
    <p:sldId id="302" r:id="rId46"/>
    <p:sldId id="303" r:id="rId47"/>
    <p:sldId id="304" r:id="rId48"/>
    <p:sldId id="307" r:id="rId49"/>
    <p:sldId id="306" r:id="rId50"/>
    <p:sldId id="309" r:id="rId51"/>
    <p:sldId id="308" r:id="rId52"/>
    <p:sldId id="299" r:id="rId53"/>
    <p:sldId id="341" r:id="rId54"/>
    <p:sldId id="310" r:id="rId55"/>
    <p:sldId id="321" r:id="rId56"/>
    <p:sldId id="320" r:id="rId57"/>
    <p:sldId id="337" r:id="rId58"/>
    <p:sldId id="338" r:id="rId59"/>
    <p:sldId id="340" r:id="rId60"/>
    <p:sldId id="342" r:id="rId61"/>
    <p:sldId id="364" r:id="rId62"/>
    <p:sldId id="343" r:id="rId63"/>
    <p:sldId id="311" r:id="rId64"/>
    <p:sldId id="322" r:id="rId65"/>
    <p:sldId id="324" r:id="rId66"/>
    <p:sldId id="319" r:id="rId67"/>
    <p:sldId id="325" r:id="rId68"/>
    <p:sldId id="323" r:id="rId69"/>
    <p:sldId id="326" r:id="rId70"/>
    <p:sldId id="327" r:id="rId71"/>
    <p:sldId id="328" r:id="rId72"/>
    <p:sldId id="344" r:id="rId73"/>
    <p:sldId id="346" r:id="rId74"/>
    <p:sldId id="347" r:id="rId75"/>
    <p:sldId id="345" r:id="rId76"/>
    <p:sldId id="312" r:id="rId77"/>
    <p:sldId id="271" r:id="rId78"/>
    <p:sldId id="329" r:id="rId79"/>
    <p:sldId id="330" r:id="rId80"/>
    <p:sldId id="331" r:id="rId81"/>
    <p:sldId id="333" r:id="rId82"/>
    <p:sldId id="332" r:id="rId83"/>
    <p:sldId id="272" r:id="rId84"/>
    <p:sldId id="334" r:id="rId85"/>
    <p:sldId id="268" r:id="rId86"/>
    <p:sldId id="348" r:id="rId87"/>
    <p:sldId id="368" r:id="rId88"/>
    <p:sldId id="367" r:id="rId89"/>
    <p:sldId id="336" r:id="rId90"/>
    <p:sldId id="360" r:id="rId91"/>
    <p:sldId id="361" r:id="rId92"/>
    <p:sldId id="365" r:id="rId93"/>
    <p:sldId id="369" r:id="rId94"/>
    <p:sldId id="370" r:id="rId95"/>
    <p:sldId id="371" r:id="rId96"/>
    <p:sldId id="372" r:id="rId97"/>
    <p:sldId id="366" r:id="rId98"/>
    <p:sldId id="373" r:id="rId99"/>
    <p:sldId id="350" r:id="rId100"/>
    <p:sldId id="349" r:id="rId101"/>
    <p:sldId id="354" r:id="rId102"/>
    <p:sldId id="270" r:id="rId103"/>
    <p:sldId id="352" r:id="rId104"/>
    <p:sldId id="356" r:id="rId105"/>
    <p:sldId id="355" r:id="rId106"/>
    <p:sldId id="357" r:id="rId107"/>
    <p:sldId id="358" r:id="rId108"/>
    <p:sldId id="359" r:id="rId109"/>
    <p:sldId id="266"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6826"/>
    <a:srgbClr val="FFFFFF"/>
    <a:srgbClr val="306980"/>
    <a:srgbClr val="306A81"/>
    <a:srgbClr val="A19FA2"/>
    <a:srgbClr val="DADADA"/>
    <a:srgbClr val="83A2AF"/>
    <a:srgbClr val="5A2D82"/>
    <a:srgbClr val="0C0C0C"/>
    <a:srgbClr val="F793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5033" autoAdjust="0"/>
  </p:normalViewPr>
  <p:slideViewPr>
    <p:cSldViewPr snapToGrid="0">
      <p:cViewPr>
        <p:scale>
          <a:sx n="66" d="100"/>
          <a:sy n="66" d="100"/>
        </p:scale>
        <p:origin x="1219"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3B43F-EA78-4DD7-B23E-646B7DFB593D}" type="datetimeFigureOut">
              <a:rPr lang="en-BE" smtClean="0"/>
              <a:t>11/10/2024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66DC5-9321-405E-8B9D-E46F5103300E}" type="slidenum">
              <a:rPr lang="en-BE" smtClean="0"/>
              <a:t>‹#›</a:t>
            </a:fld>
            <a:endParaRPr lang="en-BE"/>
          </a:p>
        </p:txBody>
      </p:sp>
    </p:spTree>
    <p:extLst>
      <p:ext uri="{BB962C8B-B14F-4D97-AF65-F5344CB8AC3E}">
        <p14:creationId xmlns:p14="http://schemas.microsoft.com/office/powerpoint/2010/main" val="323519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a:t>
            </a:fld>
            <a:endParaRPr lang="en-BE"/>
          </a:p>
        </p:txBody>
      </p:sp>
    </p:spTree>
    <p:extLst>
      <p:ext uri="{BB962C8B-B14F-4D97-AF65-F5344CB8AC3E}">
        <p14:creationId xmlns:p14="http://schemas.microsoft.com/office/powerpoint/2010/main" val="3556240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run: creates and starts a new container from image</a:t>
            </a:r>
          </a:p>
          <a:p>
            <a:r>
              <a:rPr lang="en-US" dirty="0"/>
              <a:t>Docker exec: executes a command in a running container</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52</a:t>
            </a:fld>
            <a:endParaRPr lang="en-BE"/>
          </a:p>
        </p:txBody>
      </p:sp>
    </p:spTree>
    <p:extLst>
      <p:ext uri="{BB962C8B-B14F-4D97-AF65-F5344CB8AC3E}">
        <p14:creationId xmlns:p14="http://schemas.microsoft.com/office/powerpoint/2010/main" val="2299016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58</a:t>
            </a:fld>
            <a:endParaRPr lang="en-BE"/>
          </a:p>
        </p:txBody>
      </p:sp>
    </p:spTree>
    <p:extLst>
      <p:ext uri="{BB962C8B-B14F-4D97-AF65-F5344CB8AC3E}">
        <p14:creationId xmlns:p14="http://schemas.microsoft.com/office/powerpoint/2010/main" val="2103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history &lt;id&gt;/</a:t>
            </a:r>
            <a:r>
              <a:rPr lang="en-US" dirty="0" err="1"/>
              <a:t>name:tag</a:t>
            </a:r>
            <a:endParaRPr lang="en-US" dirty="0"/>
          </a:p>
          <a:p>
            <a:r>
              <a:rPr lang="en-US" dirty="0"/>
              <a:t>docker image history &lt;id&gt;/</a:t>
            </a:r>
            <a:r>
              <a:rPr lang="en-US" dirty="0" err="1"/>
              <a:t>name:tag</a:t>
            </a:r>
            <a:endParaRPr lang="en-US" dirty="0"/>
          </a:p>
          <a:p>
            <a:endParaRPr lang="en-US" dirty="0"/>
          </a:p>
          <a:p>
            <a:r>
              <a:rPr lang="en-US" dirty="0"/>
              <a:t>What does the output means?</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80</a:t>
            </a:fld>
            <a:endParaRPr lang="en-BE"/>
          </a:p>
        </p:txBody>
      </p:sp>
    </p:spTree>
    <p:extLst>
      <p:ext uri="{BB962C8B-B14F-4D97-AF65-F5344CB8AC3E}">
        <p14:creationId xmlns:p14="http://schemas.microsoft.com/office/powerpoint/2010/main" val="4174627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exercise to edit</a:t>
            </a:r>
          </a:p>
          <a:p>
            <a:r>
              <a:rPr lang="en-US" dirty="0"/>
              <a:t>Add in repo</a:t>
            </a:r>
          </a:p>
          <a:p>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81</a:t>
            </a:fld>
            <a:endParaRPr lang="en-BE"/>
          </a:p>
        </p:txBody>
      </p:sp>
    </p:spTree>
    <p:extLst>
      <p:ext uri="{BB962C8B-B14F-4D97-AF65-F5344CB8AC3E}">
        <p14:creationId xmlns:p14="http://schemas.microsoft.com/office/powerpoint/2010/main" val="1356132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a:t>https://www.freepik.com/icon/social_14051772</a:t>
            </a:r>
            <a:r>
              <a:rPr lang="en-US"/>
              <a:t> [Windows icon]</a:t>
            </a:r>
          </a:p>
          <a:p>
            <a:r>
              <a:rPr lang="en-BE"/>
              <a:t>https://www.freepik.com/icon/apple_546060</a:t>
            </a:r>
            <a:r>
              <a:rPr lang="en-US"/>
              <a:t> [Apple icon]</a:t>
            </a:r>
          </a:p>
          <a:p>
            <a:r>
              <a:rPr lang="en-BE"/>
              <a:t>https://www.freepik.com/icon/linux_546061</a:t>
            </a:r>
            <a:r>
              <a:rPr lang="en-US"/>
              <a:t> [Linux icon]</a:t>
            </a:r>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102</a:t>
            </a:fld>
            <a:endParaRPr lang="en-BE"/>
          </a:p>
        </p:txBody>
      </p:sp>
    </p:spTree>
    <p:extLst>
      <p:ext uri="{BB962C8B-B14F-4D97-AF65-F5344CB8AC3E}">
        <p14:creationId xmlns:p14="http://schemas.microsoft.com/office/powerpoint/2010/main" val="3391845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t>
            </a:r>
            <a:r>
              <a:rPr lang="en-US" dirty="0" err="1"/>
              <a:t>bashrc</a:t>
            </a:r>
            <a:r>
              <a:rPr lang="en-US" dirty="0"/>
              <a:t> APPTAINER fix variable</a:t>
            </a:r>
          </a:p>
          <a:p>
            <a:r>
              <a:rPr lang="en-US" dirty="0" err="1"/>
              <a:t>depot.galaxyproject</a:t>
            </a:r>
            <a:endParaRPr lang="en-US" dirty="0"/>
          </a:p>
          <a:p>
            <a:r>
              <a:rPr lang="en-US" dirty="0" err="1"/>
              <a:t>Opensamas</a:t>
            </a:r>
            <a:r>
              <a:rPr lang="en-US" dirty="0"/>
              <a:t> letters change</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103</a:t>
            </a:fld>
            <a:endParaRPr lang="en-BE"/>
          </a:p>
        </p:txBody>
      </p:sp>
    </p:spTree>
    <p:extLst>
      <p:ext uri="{BB962C8B-B14F-4D97-AF65-F5344CB8AC3E}">
        <p14:creationId xmlns:p14="http://schemas.microsoft.com/office/powerpoint/2010/main" val="172695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Logo guideline: https://www.docker.com/company/newsroom/media-resources/</a:t>
            </a:r>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5</a:t>
            </a:fld>
            <a:endParaRPr lang="en-BE"/>
          </a:p>
        </p:txBody>
      </p:sp>
    </p:spTree>
    <p:extLst>
      <p:ext uri="{BB962C8B-B14F-4D97-AF65-F5344CB8AC3E}">
        <p14:creationId xmlns:p14="http://schemas.microsoft.com/office/powerpoint/2010/main" val="1313583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perspective before containers</a:t>
            </a:r>
          </a:p>
          <a:p>
            <a:endParaRPr lang="en-US"/>
          </a:p>
          <a:p>
            <a:r>
              <a:rPr lang="en-BE"/>
              <a:t>https://www.freepik.com/icon/settings_6541015#fromView=search&amp;page=1&amp;position=78&amp;uuid=a1d1dccf-4f18-4f35-8009-683e1222c59f</a:t>
            </a:r>
          </a:p>
        </p:txBody>
      </p:sp>
      <p:sp>
        <p:nvSpPr>
          <p:cNvPr id="4" name="Slide Number Placeholder 3"/>
          <p:cNvSpPr>
            <a:spLocks noGrp="1"/>
          </p:cNvSpPr>
          <p:nvPr>
            <p:ph type="sldNum" sz="quarter" idx="5"/>
          </p:nvPr>
        </p:nvSpPr>
        <p:spPr/>
        <p:txBody>
          <a:bodyPr/>
          <a:lstStyle/>
          <a:p>
            <a:fld id="{76566DC5-9321-405E-8B9D-E46F5103300E}" type="slidenum">
              <a:rPr lang="en-BE" smtClean="0"/>
              <a:t>6</a:t>
            </a:fld>
            <a:endParaRPr lang="en-BE"/>
          </a:p>
        </p:txBody>
      </p:sp>
    </p:spTree>
    <p:extLst>
      <p:ext uri="{BB962C8B-B14F-4D97-AF65-F5344CB8AC3E}">
        <p14:creationId xmlns:p14="http://schemas.microsoft.com/office/powerpoint/2010/main" val="376573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[www global icon] - https://www.freepik.com/icon/world-wide-web_1927656</a:t>
            </a:r>
          </a:p>
          <a:p>
            <a:r>
              <a:rPr lang="en-US"/>
              <a:t>[workflow icon] - https://www.freepik.com/icon/prioritize_12283476</a:t>
            </a:r>
          </a:p>
          <a:p>
            <a:r>
              <a:rPr lang="en-US"/>
              <a:t>[</a:t>
            </a:r>
            <a:r>
              <a:rPr lang="en-US" err="1"/>
              <a:t>continuos</a:t>
            </a:r>
            <a:r>
              <a:rPr lang="en-US"/>
              <a:t> integration icon ] - https://www.freepik.com/icon/proactive_4824225</a:t>
            </a:r>
          </a:p>
          <a:p>
            <a:r>
              <a:rPr lang="en-US"/>
              <a:t>[difficult to compile icon]  - </a:t>
            </a:r>
            <a:r>
              <a:rPr lang="en-BE"/>
              <a:t>https://www.freepik.com/icon/confused_56629</a:t>
            </a:r>
            <a:r>
              <a:rPr lang="en-US"/>
              <a:t>83</a:t>
            </a:r>
          </a:p>
          <a:p>
            <a:r>
              <a:rPr lang="en-US"/>
              <a:t>[</a:t>
            </a:r>
            <a:r>
              <a:rPr lang="en-US" err="1"/>
              <a:t>jupyter</a:t>
            </a:r>
            <a:r>
              <a:rPr lang="en-US"/>
              <a:t> notebook icon] - https://www.freepik.com/icon/notebook_503635</a:t>
            </a:r>
          </a:p>
        </p:txBody>
      </p:sp>
      <p:sp>
        <p:nvSpPr>
          <p:cNvPr id="4" name="Slide Number Placeholder 3"/>
          <p:cNvSpPr>
            <a:spLocks noGrp="1"/>
          </p:cNvSpPr>
          <p:nvPr>
            <p:ph type="sldNum" sz="quarter" idx="5"/>
          </p:nvPr>
        </p:nvSpPr>
        <p:spPr/>
        <p:txBody>
          <a:bodyPr/>
          <a:lstStyle/>
          <a:p>
            <a:fld id="{76566DC5-9321-405E-8B9D-E46F5103300E}" type="slidenum">
              <a:rPr lang="en-BE" smtClean="0"/>
              <a:t>7</a:t>
            </a:fld>
            <a:endParaRPr lang="en-BE"/>
          </a:p>
        </p:txBody>
      </p:sp>
    </p:spTree>
    <p:extLst>
      <p:ext uri="{BB962C8B-B14F-4D97-AF65-F5344CB8AC3E}">
        <p14:creationId xmlns:p14="http://schemas.microsoft.com/office/powerpoint/2010/main" val="408415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Links and references for images and content -------</a:t>
            </a:r>
          </a:p>
          <a:p>
            <a:r>
              <a:rPr lang="en-BE" dirty="0"/>
              <a:t>https://www.freepik.com/icon/social_14051772</a:t>
            </a:r>
            <a:r>
              <a:rPr lang="en-US" dirty="0"/>
              <a:t> [Windows icon by </a:t>
            </a:r>
            <a:r>
              <a:rPr lang="en-US" sz="1200" kern="1200" dirty="0" err="1">
                <a:solidFill>
                  <a:schemeClr val="tx1"/>
                </a:solidFill>
                <a:latin typeface="+mn-lt"/>
                <a:ea typeface="+mn-ea"/>
                <a:cs typeface="+mn-cs"/>
              </a:rPr>
              <a:t>Roundicons</a:t>
            </a:r>
            <a:r>
              <a:rPr lang="en-US" sz="1200" kern="1200" dirty="0">
                <a:solidFill>
                  <a:schemeClr val="tx1"/>
                </a:solidFill>
                <a:latin typeface="+mn-lt"/>
                <a:ea typeface="+mn-ea"/>
                <a:cs typeface="+mn-cs"/>
              </a:rPr>
              <a:t> Premium</a:t>
            </a:r>
            <a:r>
              <a:rPr lang="en-US" dirty="0"/>
              <a:t>]</a:t>
            </a:r>
          </a:p>
          <a:p>
            <a:r>
              <a:rPr lang="en-BE" dirty="0"/>
              <a:t>https://www.freepik.com/icon/apple_546060</a:t>
            </a:r>
            <a:r>
              <a:rPr lang="en-US" dirty="0"/>
              <a:t> [Apple icon by </a:t>
            </a:r>
            <a:r>
              <a:rPr lang="en-US" dirty="0" err="1"/>
              <a:t>Freepik</a:t>
            </a:r>
            <a:r>
              <a:rPr lang="en-US" dirty="0"/>
              <a:t>]</a:t>
            </a:r>
          </a:p>
          <a:p>
            <a:r>
              <a:rPr lang="en-BE" dirty="0"/>
              <a:t>https://www.freepik.com/icon/linux_546061</a:t>
            </a:r>
            <a:r>
              <a:rPr lang="en-US" dirty="0"/>
              <a:t> [Linux icon by </a:t>
            </a:r>
            <a:r>
              <a:rPr lang="en-US" dirty="0" err="1"/>
              <a:t>Freepik</a:t>
            </a:r>
            <a:r>
              <a:rPr lang="en-US" dirty="0"/>
              <a:t>]</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14</a:t>
            </a:fld>
            <a:endParaRPr lang="en-BE"/>
          </a:p>
        </p:txBody>
      </p:sp>
    </p:spTree>
    <p:extLst>
      <p:ext uri="{BB962C8B-B14F-4D97-AF65-F5344CB8AC3E}">
        <p14:creationId xmlns:p14="http://schemas.microsoft.com/office/powerpoint/2010/main" val="170084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15</a:t>
            </a:fld>
            <a:endParaRPr lang="en-BE"/>
          </a:p>
        </p:txBody>
      </p:sp>
    </p:spTree>
    <p:extLst>
      <p:ext uri="{BB962C8B-B14F-4D97-AF65-F5344CB8AC3E}">
        <p14:creationId xmlns:p14="http://schemas.microsoft.com/office/powerpoint/2010/main" val="119611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17</a:t>
            </a:fld>
            <a:endParaRPr lang="en-BE"/>
          </a:p>
        </p:txBody>
      </p:sp>
    </p:spTree>
    <p:extLst>
      <p:ext uri="{BB962C8B-B14F-4D97-AF65-F5344CB8AC3E}">
        <p14:creationId xmlns:p14="http://schemas.microsoft.com/office/powerpoint/2010/main" val="2044415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Dangling images, when you update and (re)build an image and haven’t changed the tagging, the old one that is still hanging around is no longer linked to any running containers, and it has no tag. Can be shown as tag-none in the list. This are dangling images that still take storage space and need to be pruned (erased).</a:t>
            </a:r>
            <a:endParaRPr lang="en-BE" dirty="0"/>
          </a:p>
        </p:txBody>
      </p:sp>
      <p:sp>
        <p:nvSpPr>
          <p:cNvPr id="4" name="Slide Number Placeholder 3"/>
          <p:cNvSpPr>
            <a:spLocks noGrp="1"/>
          </p:cNvSpPr>
          <p:nvPr>
            <p:ph type="sldNum" sz="quarter" idx="5"/>
          </p:nvPr>
        </p:nvSpPr>
        <p:spPr/>
        <p:txBody>
          <a:bodyPr/>
          <a:lstStyle/>
          <a:p>
            <a:fld id="{76566DC5-9321-405E-8B9D-E46F5103300E}" type="slidenum">
              <a:rPr lang="en-BE" smtClean="0"/>
              <a:t>43</a:t>
            </a:fld>
            <a:endParaRPr lang="en-BE"/>
          </a:p>
        </p:txBody>
      </p:sp>
    </p:spTree>
    <p:extLst>
      <p:ext uri="{BB962C8B-B14F-4D97-AF65-F5344CB8AC3E}">
        <p14:creationId xmlns:p14="http://schemas.microsoft.com/office/powerpoint/2010/main" val="356927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76566DC5-9321-405E-8B9D-E46F5103300E}" type="slidenum">
              <a:rPr lang="en-BE" smtClean="0"/>
              <a:t>48</a:t>
            </a:fld>
            <a:endParaRPr lang="en-BE"/>
          </a:p>
        </p:txBody>
      </p:sp>
    </p:spTree>
    <p:extLst>
      <p:ext uri="{BB962C8B-B14F-4D97-AF65-F5344CB8AC3E}">
        <p14:creationId xmlns:p14="http://schemas.microsoft.com/office/powerpoint/2010/main" val="339882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1B2944"/>
                </a:solidFill>
                <a:latin typeface="Dense"/>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1B2944"/>
                </a:solidFill>
                <a:latin typeface="Dens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a16="http://schemas.microsoft.com/office/drawing/2014/main" id="{09134A47-4D07-1EBB-1645-CE2FB209608D}"/>
              </a:ext>
            </a:extLst>
          </p:cNvPr>
          <p:cNvSpPr>
            <a:spLocks noGrp="1"/>
          </p:cNvSpPr>
          <p:nvPr>
            <p:ph type="dt" sz="half" idx="2"/>
          </p:nvPr>
        </p:nvSpPr>
        <p:spPr>
          <a:xfrm>
            <a:off x="371061"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10/11/2024</a:t>
            </a:fld>
            <a:endParaRPr lang="en-US"/>
          </a:p>
        </p:txBody>
      </p:sp>
      <p:sp>
        <p:nvSpPr>
          <p:cNvPr id="13" name="Footer Placeholder 4">
            <a:extLst>
              <a:ext uri="{FF2B5EF4-FFF2-40B4-BE49-F238E27FC236}">
                <a16:creationId xmlns:a16="http://schemas.microsoft.com/office/drawing/2014/main" id="{BA8EF7EA-3117-9F33-0EF3-F807724B6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14" name="Slide Number Placeholder 5">
            <a:extLst>
              <a:ext uri="{FF2B5EF4-FFF2-40B4-BE49-F238E27FC236}">
                <a16:creationId xmlns:a16="http://schemas.microsoft.com/office/drawing/2014/main" id="{144EFF97-BA85-CB7A-5513-BF71A4D7C49B}"/>
              </a:ext>
            </a:extLst>
          </p:cNvPr>
          <p:cNvSpPr>
            <a:spLocks noGrp="1"/>
          </p:cNvSpPr>
          <p:nvPr>
            <p:ph type="sldNum" sz="quarter" idx="4"/>
          </p:nvPr>
        </p:nvSpPr>
        <p:spPr>
          <a:xfrm>
            <a:off x="9226826"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Dense"/>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Dense"/>
              </a:defRPr>
            </a:lvl1pPr>
            <a:lvl2pPr>
              <a:defRPr>
                <a:latin typeface="Dense"/>
              </a:defRPr>
            </a:lvl2pPr>
            <a:lvl3pPr>
              <a:defRPr>
                <a:latin typeface="Dense"/>
              </a:defRPr>
            </a:lvl3pPr>
            <a:lvl4pPr>
              <a:defRPr>
                <a:latin typeface="Dense"/>
              </a:defRPr>
            </a:lvl4pPr>
            <a:lvl5pPr>
              <a:defRPr>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4718" y="365125"/>
            <a:ext cx="3215308" cy="5811838"/>
          </a:xfrm>
        </p:spPr>
        <p:txBody>
          <a:bodyPr vert="eaVert"/>
          <a:lstStyle>
            <a:lvl1pPr>
              <a:defRPr>
                <a:latin typeface="Dense"/>
              </a:defRPr>
            </a:lvl1pPr>
          </a:lstStyle>
          <a:p>
            <a:r>
              <a:rPr lang="en-US"/>
              <a:t>Click to edit Master title style</a:t>
            </a:r>
          </a:p>
        </p:txBody>
      </p:sp>
      <p:sp>
        <p:nvSpPr>
          <p:cNvPr id="3" name="Vertical Text Placeholder 2"/>
          <p:cNvSpPr>
            <a:spLocks noGrp="1"/>
          </p:cNvSpPr>
          <p:nvPr>
            <p:ph type="body" orient="vert" idx="1"/>
          </p:nvPr>
        </p:nvSpPr>
        <p:spPr>
          <a:xfrm>
            <a:off x="371060" y="365125"/>
            <a:ext cx="8201439" cy="5811838"/>
          </a:xfrm>
        </p:spPr>
        <p:txBody>
          <a:bodyPr vert="eaVert"/>
          <a:lstStyle>
            <a:lvl1pPr>
              <a:defRPr>
                <a:latin typeface="Dense"/>
              </a:defRPr>
            </a:lvl1pPr>
            <a:lvl2pPr>
              <a:defRPr>
                <a:latin typeface="Dense"/>
              </a:defRPr>
            </a:lvl2pPr>
            <a:lvl3pPr>
              <a:defRPr>
                <a:latin typeface="Dense"/>
              </a:defRPr>
            </a:lvl3pPr>
            <a:lvl4pPr>
              <a:defRPr>
                <a:latin typeface="Dense"/>
              </a:defRPr>
            </a:lvl4pPr>
            <a:lvl5pPr>
              <a:defRPr>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8195" y="365126"/>
            <a:ext cx="10991830" cy="787814"/>
          </a:xfrm>
        </p:spPr>
        <p:txBody>
          <a:bodyPr/>
          <a:lstStyle>
            <a:lvl1pPr>
              <a:defRPr>
                <a:solidFill>
                  <a:srgbClr val="1B2944"/>
                </a:solidFill>
                <a:latin typeface="Dense"/>
              </a:defRPr>
            </a:lvl1pPr>
          </a:lstStyle>
          <a:p>
            <a:r>
              <a:rPr lang="en-US"/>
              <a:t>Click to edit Master title style</a:t>
            </a:r>
          </a:p>
        </p:txBody>
      </p:sp>
      <p:sp>
        <p:nvSpPr>
          <p:cNvPr id="3" name="Content Placeholder 2"/>
          <p:cNvSpPr>
            <a:spLocks noGrp="1"/>
          </p:cNvSpPr>
          <p:nvPr>
            <p:ph idx="1"/>
          </p:nvPr>
        </p:nvSpPr>
        <p:spPr>
          <a:xfrm>
            <a:off x="371060" y="1552755"/>
            <a:ext cx="11598965" cy="4624208"/>
          </a:xfrm>
        </p:spPr>
        <p:txBody>
          <a:bodyPr/>
          <a:lstStyle>
            <a:lvl1pPr>
              <a:defRPr>
                <a:solidFill>
                  <a:srgbClr val="1B2944"/>
                </a:solidFill>
                <a:latin typeface="Dense"/>
              </a:defRPr>
            </a:lvl1pPr>
            <a:lvl2pPr>
              <a:defRPr>
                <a:solidFill>
                  <a:srgbClr val="1B2944"/>
                </a:solidFill>
                <a:latin typeface="Dense"/>
              </a:defRPr>
            </a:lvl2pPr>
            <a:lvl3pPr>
              <a:defRPr>
                <a:solidFill>
                  <a:srgbClr val="1B2944"/>
                </a:solidFill>
                <a:latin typeface="Dense"/>
              </a:defRPr>
            </a:lvl3pPr>
            <a:lvl4pPr>
              <a:defRPr>
                <a:solidFill>
                  <a:srgbClr val="1B2944"/>
                </a:solidFill>
                <a:latin typeface="Dense"/>
              </a:defRPr>
            </a:lvl4pPr>
            <a:lvl5pPr>
              <a:defRPr>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descr="A cell phone screen with colorful squares&#10;&#10;Description automatically generated">
            <a:extLst>
              <a:ext uri="{FF2B5EF4-FFF2-40B4-BE49-F238E27FC236}">
                <a16:creationId xmlns:a16="http://schemas.microsoft.com/office/drawing/2014/main" id="{3C2CB0A1-DEBB-A819-0892-37D30D01A68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2D626BF-8A25-640F-3872-8DBA8099A252}"/>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1061" y="1709738"/>
            <a:ext cx="11598965" cy="2852737"/>
          </a:xfrm>
        </p:spPr>
        <p:txBody>
          <a:bodyPr anchor="b"/>
          <a:lstStyle>
            <a:lvl1pPr>
              <a:defRPr sz="6000">
                <a:latin typeface="Dense"/>
              </a:defRPr>
            </a:lvl1pPr>
          </a:lstStyle>
          <a:p>
            <a:r>
              <a:rPr lang="en-US"/>
              <a:t>Click to edit Master title style</a:t>
            </a:r>
          </a:p>
        </p:txBody>
      </p:sp>
      <p:sp>
        <p:nvSpPr>
          <p:cNvPr id="3" name="Text Placeholder 2"/>
          <p:cNvSpPr>
            <a:spLocks noGrp="1"/>
          </p:cNvSpPr>
          <p:nvPr>
            <p:ph type="body" idx="1"/>
          </p:nvPr>
        </p:nvSpPr>
        <p:spPr>
          <a:xfrm>
            <a:off x="371061" y="4589463"/>
            <a:ext cx="11598965" cy="1500187"/>
          </a:xfrm>
        </p:spPr>
        <p:txBody>
          <a:bodyPr/>
          <a:lstStyle>
            <a:lvl1pPr marL="0" indent="0">
              <a:buNone/>
              <a:defRPr sz="2400">
                <a:solidFill>
                  <a:schemeClr val="tx1">
                    <a:tint val="82000"/>
                  </a:schemeClr>
                </a:solidFill>
                <a:latin typeface="Dense"/>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8195" y="365126"/>
            <a:ext cx="10991830" cy="787814"/>
          </a:xfrm>
        </p:spPr>
        <p:txBody>
          <a:bodyPr/>
          <a:lstStyle>
            <a:lvl1pPr>
              <a:defRPr>
                <a:solidFill>
                  <a:srgbClr val="1B2944"/>
                </a:solidFill>
                <a:latin typeface="Dense"/>
              </a:defRPr>
            </a:lvl1pPr>
          </a:lstStyle>
          <a:p>
            <a:r>
              <a:rPr lang="en-US"/>
              <a:t>Click to edit Master title style</a:t>
            </a:r>
          </a:p>
        </p:txBody>
      </p:sp>
      <p:sp>
        <p:nvSpPr>
          <p:cNvPr id="3" name="Content Placeholder 2"/>
          <p:cNvSpPr>
            <a:spLocks noGrp="1"/>
          </p:cNvSpPr>
          <p:nvPr>
            <p:ph sz="half" idx="1"/>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494A3A83-B417-DECE-4EA0-B1799DBEBCDF}"/>
              </a:ext>
            </a:extLst>
          </p:cNvPr>
          <p:cNvSpPr>
            <a:spLocks noGrp="1"/>
          </p:cNvSpPr>
          <p:nvPr>
            <p:ph sz="half" idx="13"/>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A cell phone screen with colorful squares&#10;&#10;Description automatically generated">
            <a:extLst>
              <a:ext uri="{FF2B5EF4-FFF2-40B4-BE49-F238E27FC236}">
                <a16:creationId xmlns:a16="http://schemas.microsoft.com/office/drawing/2014/main" id="{DA81A9AF-9709-75ED-A6F1-02CA970EFC8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F68A24B-072E-C3D6-353E-0BAC88113917}"/>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26" name="Picture 2" descr="A screenshot of a computer screen&#10;&#10;Description automatically generated">
            <a:extLst>
              <a:ext uri="{FF2B5EF4-FFF2-40B4-BE49-F238E27FC236}">
                <a16:creationId xmlns:a16="http://schemas.microsoft.com/office/drawing/2014/main" id="{084680EC-4433-C976-BD4E-B15E5FBA66E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471" t="14966" r="11322" b="3174"/>
          <a:stretch/>
        </p:blipFill>
        <p:spPr bwMode="auto">
          <a:xfrm>
            <a:off x="8928652" y="241541"/>
            <a:ext cx="3114261" cy="63749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9173196-3B9A-5780-353F-87E3D734B58D}"/>
              </a:ext>
            </a:extLst>
          </p:cNvPr>
          <p:cNvSpPr/>
          <p:nvPr userDrawn="1"/>
        </p:nvSpPr>
        <p:spPr>
          <a:xfrm>
            <a:off x="8835887" y="0"/>
            <a:ext cx="3356113" cy="6858000"/>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Date Placeholder 2"/>
          <p:cNvSpPr>
            <a:spLocks noGrp="1"/>
          </p:cNvSpPr>
          <p:nvPr>
            <p:ph type="dt" sz="half" idx="10"/>
          </p:nvPr>
        </p:nvSpPr>
        <p:spPr/>
        <p:txBody>
          <a:bodyPr/>
          <a:lstStyle/>
          <a:p>
            <a:fld id="{846CE7D5-CF57-46EF-B807-FDD0502418D4}"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
        <p:nvSpPr>
          <p:cNvPr id="2" name="Title 1"/>
          <p:cNvSpPr>
            <a:spLocks noGrp="1"/>
          </p:cNvSpPr>
          <p:nvPr>
            <p:ph type="title"/>
          </p:nvPr>
        </p:nvSpPr>
        <p:spPr/>
        <p:txBody>
          <a:bodyPr/>
          <a:lstStyle>
            <a:lvl1pPr>
              <a:defRPr>
                <a:latin typeface="Dense"/>
              </a:defRPr>
            </a:lvl1pPr>
          </a:lstStyle>
          <a:p>
            <a:r>
              <a:rPr lang="en-US"/>
              <a:t>Click to edit Master title style</a:t>
            </a:r>
          </a:p>
        </p:txBody>
      </p:sp>
    </p:spTree>
    <p:extLst>
      <p:ext uri="{BB962C8B-B14F-4D97-AF65-F5344CB8AC3E}">
        <p14:creationId xmlns:p14="http://schemas.microsoft.com/office/powerpoint/2010/main" val="321031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F03CA18A-BB72-1835-6E40-2760FBE4EA12}"/>
              </a:ext>
            </a:extLst>
          </p:cNvPr>
          <p:cNvSpPr>
            <a:spLocks noGrp="1"/>
          </p:cNvSpPr>
          <p:nvPr>
            <p:ph sz="half" idx="13"/>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8D8E6146-1918-03AF-FA9D-F2F2B9F98697}"/>
              </a:ext>
            </a:extLst>
          </p:cNvPr>
          <p:cNvSpPr>
            <a:spLocks noGrp="1"/>
          </p:cNvSpPr>
          <p:nvPr>
            <p:ph sz="half" idx="14"/>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cell phone screen with colorful squares&#10;&#10;Description automatically generated">
            <a:extLst>
              <a:ext uri="{FF2B5EF4-FFF2-40B4-BE49-F238E27FC236}">
                <a16:creationId xmlns:a16="http://schemas.microsoft.com/office/drawing/2014/main" id="{988C0CC7-238E-7095-4434-03557547D3E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7D43C31-0EA4-11B1-3D32-D45B598094B0}"/>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2">
            <a:extLst>
              <a:ext uri="{FF2B5EF4-FFF2-40B4-BE49-F238E27FC236}">
                <a16:creationId xmlns:a16="http://schemas.microsoft.com/office/drawing/2014/main" id="{5F24C0B8-E730-7E98-C9B6-6F98BD4A6ACD}"/>
              </a:ext>
            </a:extLst>
          </p:cNvPr>
          <p:cNvSpPr txBox="1">
            <a:spLocks/>
          </p:cNvSpPr>
          <p:nvPr userDrawn="1"/>
        </p:nvSpPr>
        <p:spPr>
          <a:xfrm>
            <a:off x="979668" y="455359"/>
            <a:ext cx="2546030" cy="697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solidFill>
                  <a:srgbClr val="F16826"/>
                </a:solidFill>
              </a:rPr>
              <a:t>QUIZ TIME:</a:t>
            </a:r>
            <a:endParaRPr lang="en-BE" sz="4000">
              <a:solidFill>
                <a:srgbClr val="F16826"/>
              </a:solidFill>
            </a:endParaRPr>
          </a:p>
        </p:txBody>
      </p:sp>
      <p:sp>
        <p:nvSpPr>
          <p:cNvPr id="15" name="Title 1">
            <a:extLst>
              <a:ext uri="{FF2B5EF4-FFF2-40B4-BE49-F238E27FC236}">
                <a16:creationId xmlns:a16="http://schemas.microsoft.com/office/drawing/2014/main" id="{05642819-E897-00C8-37BE-D82A0B138A5C}"/>
              </a:ext>
            </a:extLst>
          </p:cNvPr>
          <p:cNvSpPr>
            <a:spLocks noGrp="1"/>
          </p:cNvSpPr>
          <p:nvPr>
            <p:ph type="title"/>
          </p:nvPr>
        </p:nvSpPr>
        <p:spPr>
          <a:xfrm>
            <a:off x="3525697" y="365126"/>
            <a:ext cx="8444327" cy="787814"/>
          </a:xfrm>
        </p:spPr>
        <p:txBody>
          <a:bodyPr/>
          <a:lstStyle>
            <a:lvl1pPr>
              <a:defRPr>
                <a:solidFill>
                  <a:srgbClr val="1B2944"/>
                </a:solidFill>
                <a:latin typeface="Dense"/>
              </a:defRPr>
            </a:lvl1pPr>
          </a:lstStyle>
          <a:p>
            <a:r>
              <a:rPr lang="en-US"/>
              <a:t>Click to edit Master title style</a:t>
            </a:r>
          </a:p>
        </p:txBody>
      </p:sp>
    </p:spTree>
    <p:extLst>
      <p:ext uri="{BB962C8B-B14F-4D97-AF65-F5344CB8AC3E}">
        <p14:creationId xmlns:p14="http://schemas.microsoft.com/office/powerpoint/2010/main" val="317184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F03CA18A-BB72-1835-6E40-2760FBE4EA12}"/>
              </a:ext>
            </a:extLst>
          </p:cNvPr>
          <p:cNvSpPr>
            <a:spLocks noGrp="1"/>
          </p:cNvSpPr>
          <p:nvPr>
            <p:ph sz="half" idx="13"/>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8D8E6146-1918-03AF-FA9D-F2F2B9F98697}"/>
              </a:ext>
            </a:extLst>
          </p:cNvPr>
          <p:cNvSpPr>
            <a:spLocks noGrp="1"/>
          </p:cNvSpPr>
          <p:nvPr>
            <p:ph sz="half" idx="14"/>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cell phone screen with colorful squares&#10;&#10;Description automatically generated">
            <a:extLst>
              <a:ext uri="{FF2B5EF4-FFF2-40B4-BE49-F238E27FC236}">
                <a16:creationId xmlns:a16="http://schemas.microsoft.com/office/drawing/2014/main" id="{988C0CC7-238E-7095-4434-03557547D3E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7D43C31-0EA4-11B1-3D32-D45B598094B0}"/>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2">
            <a:extLst>
              <a:ext uri="{FF2B5EF4-FFF2-40B4-BE49-F238E27FC236}">
                <a16:creationId xmlns:a16="http://schemas.microsoft.com/office/drawing/2014/main" id="{5F24C0B8-E730-7E98-C9B6-6F98BD4A6ACD}"/>
              </a:ext>
            </a:extLst>
          </p:cNvPr>
          <p:cNvSpPr txBox="1">
            <a:spLocks/>
          </p:cNvSpPr>
          <p:nvPr userDrawn="1"/>
        </p:nvSpPr>
        <p:spPr>
          <a:xfrm>
            <a:off x="979668" y="455359"/>
            <a:ext cx="3439932" cy="697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solidFill>
                  <a:srgbClr val="F16826"/>
                </a:solidFill>
              </a:rPr>
              <a:t>Practice time:</a:t>
            </a:r>
            <a:endParaRPr lang="en-BE" sz="4000">
              <a:solidFill>
                <a:srgbClr val="F16826"/>
              </a:solidFill>
            </a:endParaRPr>
          </a:p>
        </p:txBody>
      </p:sp>
      <p:sp>
        <p:nvSpPr>
          <p:cNvPr id="15" name="Title 1">
            <a:extLst>
              <a:ext uri="{FF2B5EF4-FFF2-40B4-BE49-F238E27FC236}">
                <a16:creationId xmlns:a16="http://schemas.microsoft.com/office/drawing/2014/main" id="{05642819-E897-00C8-37BE-D82A0B138A5C}"/>
              </a:ext>
            </a:extLst>
          </p:cNvPr>
          <p:cNvSpPr>
            <a:spLocks noGrp="1"/>
          </p:cNvSpPr>
          <p:nvPr>
            <p:ph type="title"/>
          </p:nvPr>
        </p:nvSpPr>
        <p:spPr>
          <a:xfrm>
            <a:off x="3997190" y="405344"/>
            <a:ext cx="7550424" cy="787814"/>
          </a:xfrm>
        </p:spPr>
        <p:txBody>
          <a:bodyPr/>
          <a:lstStyle>
            <a:lvl1pPr>
              <a:defRPr>
                <a:solidFill>
                  <a:srgbClr val="1B2944"/>
                </a:solidFill>
                <a:latin typeface="Dense"/>
              </a:defRPr>
            </a:lvl1pPr>
          </a:lstStyle>
          <a:p>
            <a:r>
              <a:rPr lang="en-US"/>
              <a:t>Click to edit Master title style</a:t>
            </a:r>
          </a:p>
        </p:txBody>
      </p:sp>
    </p:spTree>
    <p:extLst>
      <p:ext uri="{BB962C8B-B14F-4D97-AF65-F5344CB8AC3E}">
        <p14:creationId xmlns:p14="http://schemas.microsoft.com/office/powerpoint/2010/main" val="279300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6CE7D5-CF57-46EF-B807-FDD0502418D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Content Placeholder 2">
            <a:extLst>
              <a:ext uri="{FF2B5EF4-FFF2-40B4-BE49-F238E27FC236}">
                <a16:creationId xmlns:a16="http://schemas.microsoft.com/office/drawing/2014/main" id="{F03CA18A-BB72-1835-6E40-2760FBE4EA12}"/>
              </a:ext>
            </a:extLst>
          </p:cNvPr>
          <p:cNvSpPr>
            <a:spLocks noGrp="1"/>
          </p:cNvSpPr>
          <p:nvPr>
            <p:ph sz="half" idx="13"/>
          </p:nvPr>
        </p:nvSpPr>
        <p:spPr>
          <a:xfrm>
            <a:off x="371061"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8D8E6146-1918-03AF-FA9D-F2F2B9F98697}"/>
              </a:ext>
            </a:extLst>
          </p:cNvPr>
          <p:cNvSpPr>
            <a:spLocks noGrp="1"/>
          </p:cNvSpPr>
          <p:nvPr>
            <p:ph sz="half" idx="14"/>
          </p:nvPr>
        </p:nvSpPr>
        <p:spPr>
          <a:xfrm>
            <a:off x="6321286" y="1552755"/>
            <a:ext cx="5648739" cy="4624208"/>
          </a:xfrm>
        </p:spPr>
        <p:txBody>
          <a:bodyPr/>
          <a:lstStyle>
            <a:lvl1pPr>
              <a:buClr>
                <a:srgbClr val="3CBAB9"/>
              </a:buClr>
              <a:defRPr sz="2000">
                <a:solidFill>
                  <a:srgbClr val="1B2944"/>
                </a:solidFill>
                <a:latin typeface="Dense"/>
              </a:defRPr>
            </a:lvl1pPr>
            <a:lvl2pPr>
              <a:buClr>
                <a:srgbClr val="F16826"/>
              </a:buClr>
              <a:defRPr sz="1800">
                <a:solidFill>
                  <a:srgbClr val="1B2944"/>
                </a:solidFill>
                <a:latin typeface="Dense"/>
              </a:defRPr>
            </a:lvl2pPr>
            <a:lvl3pPr>
              <a:buClr>
                <a:srgbClr val="5A2D82"/>
              </a:buClr>
              <a:defRPr sz="1800">
                <a:solidFill>
                  <a:srgbClr val="1B2944"/>
                </a:solidFill>
                <a:latin typeface="Dense"/>
              </a:defRPr>
            </a:lvl3pPr>
            <a:lvl4pPr>
              <a:buClr>
                <a:srgbClr val="5A2D82"/>
              </a:buClr>
              <a:defRPr sz="1800">
                <a:solidFill>
                  <a:srgbClr val="1B2944"/>
                </a:solidFill>
                <a:latin typeface="Dense"/>
              </a:defRPr>
            </a:lvl4pPr>
            <a:lvl5pPr>
              <a:buClr>
                <a:srgbClr val="5A2D82"/>
              </a:buClr>
              <a:defRPr sz="1800">
                <a:solidFill>
                  <a:srgbClr val="1B2944"/>
                </a:solidFill>
                <a:latin typeface="Dens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A cell phone screen with colorful squares&#10;&#10;Description automatically generated">
            <a:extLst>
              <a:ext uri="{FF2B5EF4-FFF2-40B4-BE49-F238E27FC236}">
                <a16:creationId xmlns:a16="http://schemas.microsoft.com/office/drawing/2014/main" id="{988C0CC7-238E-7095-4434-03557547D3E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2253" b="2926"/>
          <a:stretch/>
        </p:blipFill>
        <p:spPr bwMode="auto">
          <a:xfrm>
            <a:off x="371061" y="280988"/>
            <a:ext cx="464598" cy="9149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7D43C31-0EA4-11B1-3D32-D45B598094B0}"/>
              </a:ext>
            </a:extLst>
          </p:cNvPr>
          <p:cNvSpPr/>
          <p:nvPr userDrawn="1"/>
        </p:nvSpPr>
        <p:spPr>
          <a:xfrm flipH="1" flipV="1">
            <a:off x="341224" y="241299"/>
            <a:ext cx="520257" cy="988483"/>
          </a:xfrm>
          <a:prstGeom prst="rect">
            <a:avLst/>
          </a:pr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2">
            <a:extLst>
              <a:ext uri="{FF2B5EF4-FFF2-40B4-BE49-F238E27FC236}">
                <a16:creationId xmlns:a16="http://schemas.microsoft.com/office/drawing/2014/main" id="{5F24C0B8-E730-7E98-C9B6-6F98BD4A6ACD}"/>
              </a:ext>
            </a:extLst>
          </p:cNvPr>
          <p:cNvSpPr txBox="1">
            <a:spLocks/>
          </p:cNvSpPr>
          <p:nvPr userDrawn="1"/>
        </p:nvSpPr>
        <p:spPr>
          <a:xfrm>
            <a:off x="979668" y="455359"/>
            <a:ext cx="3439932" cy="697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solidFill>
                  <a:srgbClr val="F16826"/>
                </a:solidFill>
              </a:rPr>
              <a:t>ACTIVITY TIME:</a:t>
            </a:r>
            <a:endParaRPr lang="en-BE" sz="4000">
              <a:solidFill>
                <a:srgbClr val="F16826"/>
              </a:solidFill>
            </a:endParaRPr>
          </a:p>
        </p:txBody>
      </p:sp>
      <p:sp>
        <p:nvSpPr>
          <p:cNvPr id="15" name="Title 1">
            <a:extLst>
              <a:ext uri="{FF2B5EF4-FFF2-40B4-BE49-F238E27FC236}">
                <a16:creationId xmlns:a16="http://schemas.microsoft.com/office/drawing/2014/main" id="{05642819-E897-00C8-37BE-D82A0B138A5C}"/>
              </a:ext>
            </a:extLst>
          </p:cNvPr>
          <p:cNvSpPr>
            <a:spLocks noGrp="1"/>
          </p:cNvSpPr>
          <p:nvPr>
            <p:ph type="title"/>
          </p:nvPr>
        </p:nvSpPr>
        <p:spPr>
          <a:xfrm>
            <a:off x="4419600" y="365126"/>
            <a:ext cx="7550424" cy="787814"/>
          </a:xfrm>
        </p:spPr>
        <p:txBody>
          <a:bodyPr/>
          <a:lstStyle>
            <a:lvl1pPr>
              <a:defRPr>
                <a:solidFill>
                  <a:srgbClr val="1B2944"/>
                </a:solidFill>
                <a:latin typeface="Dense"/>
              </a:defRPr>
            </a:lvl1pPr>
          </a:lstStyle>
          <a:p>
            <a:r>
              <a:rPr lang="en-US"/>
              <a:t>Click to edit Master title style</a:t>
            </a:r>
          </a:p>
        </p:txBody>
      </p:sp>
    </p:spTree>
    <p:extLst>
      <p:ext uri="{BB962C8B-B14F-4D97-AF65-F5344CB8AC3E}">
        <p14:creationId xmlns:p14="http://schemas.microsoft.com/office/powerpoint/2010/main" val="22458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061" y="365126"/>
            <a:ext cx="11598964" cy="78781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71060" y="1292087"/>
            <a:ext cx="11598965" cy="48848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1061"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226826"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
        <p:nvSpPr>
          <p:cNvPr id="7" name="Oval 6">
            <a:extLst>
              <a:ext uri="{FF2B5EF4-FFF2-40B4-BE49-F238E27FC236}">
                <a16:creationId xmlns:a16="http://schemas.microsoft.com/office/drawing/2014/main" id="{34C854C5-1B12-7287-F757-2FE703A61AA6}"/>
              </a:ext>
            </a:extLst>
          </p:cNvPr>
          <p:cNvSpPr/>
          <p:nvPr userDrawn="1"/>
        </p:nvSpPr>
        <p:spPr>
          <a:xfrm>
            <a:off x="-1242392" y="308113"/>
            <a:ext cx="914400" cy="914400"/>
          </a:xfrm>
          <a:prstGeom prst="ellipse">
            <a:avLst/>
          </a:prstGeom>
          <a:solidFill>
            <a:srgbClr val="3CBA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49B4DACE-BB8D-A8F6-81C4-E770BE31E929}"/>
              </a:ext>
            </a:extLst>
          </p:cNvPr>
          <p:cNvSpPr/>
          <p:nvPr userDrawn="1"/>
        </p:nvSpPr>
        <p:spPr>
          <a:xfrm>
            <a:off x="-1219200" y="1401763"/>
            <a:ext cx="914400" cy="914400"/>
          </a:xfrm>
          <a:prstGeom prst="ellipse">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Oval 9">
            <a:extLst>
              <a:ext uri="{FF2B5EF4-FFF2-40B4-BE49-F238E27FC236}">
                <a16:creationId xmlns:a16="http://schemas.microsoft.com/office/drawing/2014/main" id="{6662421D-57E3-7EAE-DB03-DC7DBCE3D9C2}"/>
              </a:ext>
            </a:extLst>
          </p:cNvPr>
          <p:cNvSpPr/>
          <p:nvPr userDrawn="1"/>
        </p:nvSpPr>
        <p:spPr>
          <a:xfrm>
            <a:off x="-1196008" y="2495413"/>
            <a:ext cx="914400" cy="914400"/>
          </a:xfrm>
          <a:prstGeom prst="ellipse">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Oval 10">
            <a:extLst>
              <a:ext uri="{FF2B5EF4-FFF2-40B4-BE49-F238E27FC236}">
                <a16:creationId xmlns:a16="http://schemas.microsoft.com/office/drawing/2014/main" id="{D40DA980-1AA9-F376-BEF0-1B15246B2950}"/>
              </a:ext>
            </a:extLst>
          </p:cNvPr>
          <p:cNvSpPr/>
          <p:nvPr userDrawn="1"/>
        </p:nvSpPr>
        <p:spPr>
          <a:xfrm>
            <a:off x="-1172816" y="3589063"/>
            <a:ext cx="914400" cy="914400"/>
          </a:xfrm>
          <a:prstGeom prst="ellipse">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72" r:id="rId8"/>
    <p:sldLayoutId id="2147483673" r:id="rId9"/>
    <p:sldLayoutId id="2147483670" r:id="rId10"/>
    <p:sldLayoutId id="2147483671" r:id="rId11"/>
  </p:sldLayoutIdLst>
  <p:txStyles>
    <p:title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p:titleStyle>
    <p:body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2" Type="http://schemas.openxmlformats.org/officeDocument/2006/relationships/hyperlink" Target="https://github.com/vibbits/containers-workshop" TargetMode="External"/><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sv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svg"/></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sv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4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49.svg"/><Relationship Id="rId5" Type="http://schemas.openxmlformats.org/officeDocument/2006/relationships/image" Target="../media/image44.png"/><Relationship Id="rId4" Type="http://schemas.openxmlformats.org/officeDocument/2006/relationships/image" Target="../media/image48.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0.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4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45.sv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45.sv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4.svg"/><Relationship Id="rId5" Type="http://schemas.openxmlformats.org/officeDocument/2006/relationships/image" Target="../media/image53.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4.sv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docker.com/what-container"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vibbits/containers-workshop/" TargetMode="Externa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svg"/></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7.svg"/><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7.sv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57.svg"/></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59.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hyperlink" Target="https://docs.docker.com/reference/dockerfile/#label"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8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centos.pkgs.org/" TargetMode="External"/><Relationship Id="rId7" Type="http://schemas.openxmlformats.org/officeDocument/2006/relationships/hyperlink" Target="https://anaconda.org/bioconda/repo" TargetMode="External"/><Relationship Id="rId2" Type="http://schemas.openxmlformats.org/officeDocument/2006/relationships/hyperlink" Target="https://packages.debian.org/" TargetMode="External"/><Relationship Id="rId1" Type="http://schemas.openxmlformats.org/officeDocument/2006/relationships/slideLayout" Target="../slideLayouts/slideLayout4.xml"/><Relationship Id="rId6" Type="http://schemas.openxmlformats.org/officeDocument/2006/relationships/hyperlink" Target="https://conda-forge.org/feedstocks/" TargetMode="External"/><Relationship Id="rId5" Type="http://schemas.openxmlformats.org/officeDocument/2006/relationships/hyperlink" Target="https://anaconda.org/anaconda/repo" TargetMode="External"/><Relationship Id="rId4" Type="http://schemas.openxmlformats.org/officeDocument/2006/relationships/hyperlink" Target="https://pkgs.alpinelinux.org/packages"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hyperlink" Target="https://www.cpan.org/" TargetMode="External"/><Relationship Id="rId2" Type="http://schemas.openxmlformats.org/officeDocument/2006/relationships/hyperlink" Target="https://pypi.org/" TargetMode="Externa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s://www.cran.org/"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doi.org/10.1371/journal.pcbi.1008316" TargetMode="External"/><Relationship Id="rId2" Type="http://schemas.openxmlformats.org/officeDocument/2006/relationships/image" Target="../media/image63.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6.xml.rels><?xml version="1.0" encoding="UTF-8" standalone="yes"?>
<Relationships xmlns="http://schemas.openxmlformats.org/package/2006/relationships"><Relationship Id="rId2" Type="http://schemas.openxmlformats.org/officeDocument/2006/relationships/hyperlink" Target="https://github.com/vibbits/containers-workshop/blob/main/exercises/02_building_dockerfiles.md" TargetMode="Externa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github.com/vibbits/containers-workshop/blob/main/exercises/02_building_dockerfiles.md" TargetMode="Externa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hyperlink" Target="https://www.cpan.org/" TargetMode="External"/><Relationship Id="rId2" Type="http://schemas.openxmlformats.org/officeDocument/2006/relationships/hyperlink" Target="https://pypi.org/" TargetMode="Externa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hyperlink" Target="https://www.cran.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login.hpc.ugent.be/" TargetMode="Externa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docs.vscentrum.be/gent/tier1_hortense.html#system-specific-aspects"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docs.vscentrum.be/en/latest/gent/tier2_hardware.html?highlight=VSC_DATA#shared-storage"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docs.vscentrum.be/en/latest/leuven/tier2_hardware/kuleuven_storage.html?highlight=VSC_DATA#ku-leuven-storage"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ondemand.hpc.kuleuven.be/" TargetMode="Externa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docs.vscentrum.be/jobs/job_management.html" TargetMode="External"/><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hyperlink" Target="https://curc.readthedocs.io/en/latest/running-jobs/squeue-status-codes.html" TargetMode="Externa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creativecommons.org/licenses/by/4.0/"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B174BD-6A47-211E-B802-2AD2A4860FCE}"/>
              </a:ext>
            </a:extLst>
          </p:cNvPr>
          <p:cNvSpPr/>
          <p:nvPr/>
        </p:nvSpPr>
        <p:spPr>
          <a:xfrm>
            <a:off x="11209343" y="231808"/>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6">
            <a:extLst>
              <a:ext uri="{FF2B5EF4-FFF2-40B4-BE49-F238E27FC236}">
                <a16:creationId xmlns:a16="http://schemas.microsoft.com/office/drawing/2014/main" id="{F2D57A86-506F-6A9E-BBDA-F230D56DA5AA}"/>
              </a:ext>
            </a:extLst>
          </p:cNvPr>
          <p:cNvSpPr txBox="1"/>
          <p:nvPr/>
        </p:nvSpPr>
        <p:spPr>
          <a:xfrm rot="16200000">
            <a:off x="10604193" y="5201786"/>
            <a:ext cx="2567830" cy="230832"/>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900">
                <a:solidFill>
                  <a:srgbClr val="F2F2F2"/>
                </a:solidFill>
                <a:latin typeface="Courier New"/>
                <a:cs typeface="Courier New"/>
              </a:rPr>
              <a:t>Barcelona-2023_byBpiereck</a:t>
            </a:r>
            <a:endParaRPr lang="en-US" sz="900">
              <a:solidFill>
                <a:srgbClr val="F2F2F2"/>
              </a:solidFill>
              <a:latin typeface="Courier New"/>
              <a:cs typeface="Courier New"/>
            </a:endParaRPr>
          </a:p>
        </p:txBody>
      </p:sp>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3"/>
          <a:srcRect b="11755"/>
          <a:stretch/>
        </p:blipFill>
        <p:spPr>
          <a:xfrm>
            <a:off x="206852" y="225117"/>
            <a:ext cx="10841297" cy="638356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cker Dance">
            <a:extLst>
              <a:ext uri="{FF2B5EF4-FFF2-40B4-BE49-F238E27FC236}">
                <a16:creationId xmlns:a16="http://schemas.microsoft.com/office/drawing/2014/main" id="{D86EC183-FA34-9A27-2FB4-98BD638E4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4612293" y="542260"/>
            <a:ext cx="7357732" cy="59506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5209607"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a:t>
            </a:r>
            <a:endParaRPr lang="en-US">
              <a:highlight>
                <a:srgbClr val="FFFF00"/>
              </a:highlight>
            </a:endParaRP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8" name="Title 17">
            <a:extLst>
              <a:ext uri="{FF2B5EF4-FFF2-40B4-BE49-F238E27FC236}">
                <a16:creationId xmlns:a16="http://schemas.microsoft.com/office/drawing/2014/main" id="{3C61D13D-C48A-626A-7EC9-440BCFB3093F}"/>
              </a:ext>
            </a:extLst>
          </p:cNvPr>
          <p:cNvSpPr>
            <a:spLocks noGrp="1"/>
          </p:cNvSpPr>
          <p:nvPr>
            <p:ph type="title"/>
          </p:nvPr>
        </p:nvSpPr>
        <p:spPr/>
        <p:txBody>
          <a:bodyPr/>
          <a:lstStyle/>
          <a:p>
            <a:r>
              <a:rPr lang="en-US"/>
              <a:t>How does it work?</a:t>
            </a:r>
            <a:endParaRPr lang="en-BE"/>
          </a:p>
        </p:txBody>
      </p:sp>
      <p:sp>
        <p:nvSpPr>
          <p:cNvPr id="2" name="Content Placeholder 2">
            <a:extLst>
              <a:ext uri="{FF2B5EF4-FFF2-40B4-BE49-F238E27FC236}">
                <a16:creationId xmlns:a16="http://schemas.microsoft.com/office/drawing/2014/main" id="{3598A8A7-6169-9986-D584-44EE40ADCC9E}"/>
              </a:ext>
            </a:extLst>
          </p:cNvPr>
          <p:cNvSpPr txBox="1">
            <a:spLocks/>
          </p:cNvSpPr>
          <p:nvPr/>
        </p:nvSpPr>
        <p:spPr>
          <a:xfrm>
            <a:off x="5319446" y="6380263"/>
            <a:ext cx="6620408" cy="393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err="1"/>
              <a:t>p.s</a:t>
            </a:r>
            <a:r>
              <a:rPr lang="en-US" sz="1600" dirty="0"/>
              <a:t>: Commercial use of Docker Desktop requires a paid subscription</a:t>
            </a:r>
            <a:endParaRPr lang="en-BE" sz="1600" dirty="0"/>
          </a:p>
        </p:txBody>
      </p:sp>
    </p:spTree>
    <p:extLst>
      <p:ext uri="{BB962C8B-B14F-4D97-AF65-F5344CB8AC3E}">
        <p14:creationId xmlns:p14="http://schemas.microsoft.com/office/powerpoint/2010/main" val="10081199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4719410"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a:t>Text file</a:t>
            </a:r>
            <a:r>
              <a:rPr lang="en-US"/>
              <a:t>: Your recipe</a:t>
            </a:r>
          </a:p>
          <a:p>
            <a:pPr lvl="1">
              <a:lnSpc>
                <a:spcPct val="150000"/>
              </a:lnSpc>
            </a:pPr>
            <a:r>
              <a:rPr lang="en-US" b="1" err="1"/>
              <a:t>Apptainer</a:t>
            </a:r>
            <a:r>
              <a:rPr lang="en-US" b="1"/>
              <a:t> image: </a:t>
            </a:r>
            <a:r>
              <a:rPr lang="en-US"/>
              <a:t>Static file</a:t>
            </a:r>
          </a:p>
          <a:p>
            <a:pPr lvl="1">
              <a:lnSpc>
                <a:spcPct val="150000"/>
              </a:lnSpc>
            </a:pPr>
            <a:r>
              <a:rPr lang="en-US" b="1"/>
              <a:t>Container: </a:t>
            </a:r>
            <a:r>
              <a:rPr lang="en-US"/>
              <a:t>Running image (functional)</a:t>
            </a:r>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cxnSp>
        <p:nvCxnSpPr>
          <p:cNvPr id="6" name="Straight Arrow Connector 5">
            <a:extLst>
              <a:ext uri="{FF2B5EF4-FFF2-40B4-BE49-F238E27FC236}">
                <a16:creationId xmlns:a16="http://schemas.microsoft.com/office/drawing/2014/main" id="{1BBC0BBA-C503-8200-DE52-12AC56C1BA06}"/>
              </a:ext>
            </a:extLst>
          </p:cNvPr>
          <p:cNvCxnSpPr/>
          <p:nvPr/>
        </p:nvCxnSpPr>
        <p:spPr>
          <a:xfrm>
            <a:off x="6678335" y="4156034"/>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5118768-507D-A1F7-FACF-D48E16546A20}"/>
              </a:ext>
            </a:extLst>
          </p:cNvPr>
          <p:cNvCxnSpPr/>
          <p:nvPr/>
        </p:nvCxnSpPr>
        <p:spPr>
          <a:xfrm>
            <a:off x="8489264" y="3623130"/>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FB9E4F2-4609-6F81-B66F-88C048D1B920}"/>
              </a:ext>
            </a:extLst>
          </p:cNvPr>
          <p:cNvSpPr txBox="1"/>
          <p:nvPr/>
        </p:nvSpPr>
        <p:spPr>
          <a:xfrm>
            <a:off x="7332689" y="4486115"/>
            <a:ext cx="2313150" cy="426142"/>
          </a:xfrm>
          <a:prstGeom prst="rect">
            <a:avLst/>
          </a:prstGeom>
          <a:noFill/>
        </p:spPr>
        <p:txBody>
          <a:bodyPr wrap="square">
            <a:spAutoFit/>
          </a:bodyPr>
          <a:lstStyle/>
          <a:p>
            <a:pPr algn="ctr">
              <a:lnSpc>
                <a:spcPct val="150000"/>
              </a:lnSpc>
            </a:pPr>
            <a:r>
              <a:rPr lang="en-US" sz="1600">
                <a:solidFill>
                  <a:srgbClr val="5A2D82"/>
                </a:solidFill>
              </a:rPr>
              <a:t>File you can ship </a:t>
            </a:r>
            <a:r>
              <a:rPr lang="en-US" sz="1600">
                <a:solidFill>
                  <a:srgbClr val="5A2D82"/>
                </a:solidFill>
                <a:sym typeface="Wingdings" pitchFamily="2" charset="2"/>
              </a:rPr>
              <a:t></a:t>
            </a:r>
            <a:endParaRPr lang="en-BE" sz="1600">
              <a:solidFill>
                <a:srgbClr val="5A2D82"/>
              </a:solidFill>
            </a:endParaRPr>
          </a:p>
        </p:txBody>
      </p:sp>
      <p:pic>
        <p:nvPicPr>
          <p:cNvPr id="11" name="Picture 10" descr="A close-up of a logo&#10;&#10;Description automatically generated">
            <a:extLst>
              <a:ext uri="{FF2B5EF4-FFF2-40B4-BE49-F238E27FC236}">
                <a16:creationId xmlns:a16="http://schemas.microsoft.com/office/drawing/2014/main" id="{6E0FDB99-9EB4-E2B0-2145-5314A1EB321B}"/>
              </a:ext>
            </a:extLst>
          </p:cNvPr>
          <p:cNvPicPr>
            <a:picLocks noChangeAspect="1"/>
          </p:cNvPicPr>
          <p:nvPr/>
        </p:nvPicPr>
        <p:blipFill rotWithShape="1">
          <a:blip r:embed="rId2">
            <a:extLst>
              <a:ext uri="{28A0092B-C50C-407E-A947-70E740481C1C}">
                <a14:useLocalDpi xmlns:a14="http://schemas.microsoft.com/office/drawing/2010/main" val="0"/>
              </a:ext>
            </a:extLst>
          </a:blip>
          <a:srcRect r="81941"/>
          <a:stretch/>
        </p:blipFill>
        <p:spPr>
          <a:xfrm>
            <a:off x="6334921" y="2469218"/>
            <a:ext cx="988754" cy="1613037"/>
          </a:xfrm>
          <a:prstGeom prst="rect">
            <a:avLst/>
          </a:prstGeom>
        </p:spPr>
      </p:pic>
      <p:sp>
        <p:nvSpPr>
          <p:cNvPr id="14" name="TextBox 13">
            <a:extLst>
              <a:ext uri="{FF2B5EF4-FFF2-40B4-BE49-F238E27FC236}">
                <a16:creationId xmlns:a16="http://schemas.microsoft.com/office/drawing/2014/main" id="{0173B874-BBF4-1EA3-8F9F-785CFE626352}"/>
              </a:ext>
            </a:extLst>
          </p:cNvPr>
          <p:cNvSpPr txBox="1"/>
          <p:nvPr/>
        </p:nvSpPr>
        <p:spPr>
          <a:xfrm>
            <a:off x="5902855" y="5097640"/>
            <a:ext cx="1937418" cy="1164806"/>
          </a:xfrm>
          <a:prstGeom prst="rect">
            <a:avLst/>
          </a:prstGeom>
          <a:noFill/>
        </p:spPr>
        <p:txBody>
          <a:bodyPr wrap="square">
            <a:spAutoFit/>
          </a:bodyPr>
          <a:lstStyle/>
          <a:p>
            <a:pPr algn="ctr">
              <a:lnSpc>
                <a:spcPct val="150000"/>
              </a:lnSpc>
            </a:pPr>
            <a:r>
              <a:rPr lang="en-US" sz="1600">
                <a:solidFill>
                  <a:srgbClr val="5A2D82"/>
                </a:solidFill>
              </a:rPr>
              <a:t>your recipe to build the </a:t>
            </a:r>
            <a:r>
              <a:rPr lang="en-US" sz="1600" err="1">
                <a:solidFill>
                  <a:srgbClr val="5A2D82"/>
                </a:solidFill>
              </a:rPr>
              <a:t>Apptainer</a:t>
            </a:r>
            <a:r>
              <a:rPr lang="en-US" sz="1600">
                <a:solidFill>
                  <a:srgbClr val="5A2D82"/>
                </a:solidFill>
              </a:rPr>
              <a:t> image</a:t>
            </a:r>
            <a:endParaRPr lang="en-BE" sz="1600">
              <a:solidFill>
                <a:srgbClr val="5A2D82"/>
              </a:solidFill>
            </a:endParaRPr>
          </a:p>
        </p:txBody>
      </p:sp>
      <p:sp>
        <p:nvSpPr>
          <p:cNvPr id="2" name="TextBox 1">
            <a:extLst>
              <a:ext uri="{FF2B5EF4-FFF2-40B4-BE49-F238E27FC236}">
                <a16:creationId xmlns:a16="http://schemas.microsoft.com/office/drawing/2014/main" id="{6870E1C2-3760-D8E3-6DDF-8EEC303BDFD0}"/>
              </a:ext>
            </a:extLst>
          </p:cNvPr>
          <p:cNvSpPr txBox="1"/>
          <p:nvPr/>
        </p:nvSpPr>
        <p:spPr>
          <a:xfrm>
            <a:off x="10024110" y="2377440"/>
            <a:ext cx="1485900" cy="1360170"/>
          </a:xfrm>
          <a:prstGeom prst="rect">
            <a:avLst/>
          </a:prstGeom>
          <a:noFill/>
        </p:spPr>
        <p:txBody>
          <a:bodyPr wrap="square" rtlCol="0">
            <a:spAutoFit/>
          </a:bodyPr>
          <a:lstStyle/>
          <a:p>
            <a:endParaRPr lang="en-BE"/>
          </a:p>
        </p:txBody>
      </p:sp>
      <p:pic>
        <p:nvPicPr>
          <p:cNvPr id="4" name="Picture 3" descr="A close-up of a logo&#10;&#10;Description automatically generated">
            <a:extLst>
              <a:ext uri="{FF2B5EF4-FFF2-40B4-BE49-F238E27FC236}">
                <a16:creationId xmlns:a16="http://schemas.microsoft.com/office/drawing/2014/main" id="{8EB2D37D-9862-A692-843B-D23A09BD5EA1}"/>
              </a:ext>
            </a:extLst>
          </p:cNvPr>
          <p:cNvPicPr>
            <a:picLocks noChangeAspect="1"/>
          </p:cNvPicPr>
          <p:nvPr/>
        </p:nvPicPr>
        <p:blipFill rotWithShape="1">
          <a:blip r:embed="rId2">
            <a:extLst>
              <a:ext uri="{28A0092B-C50C-407E-A947-70E740481C1C}">
                <a14:useLocalDpi xmlns:a14="http://schemas.microsoft.com/office/drawing/2010/main" val="0"/>
              </a:ext>
            </a:extLst>
          </a:blip>
          <a:srcRect l="17641" r="20564"/>
          <a:stretch/>
        </p:blipFill>
        <p:spPr>
          <a:xfrm>
            <a:off x="7652841" y="2358192"/>
            <a:ext cx="3383280" cy="1613037"/>
          </a:xfrm>
          <a:prstGeom prst="rect">
            <a:avLst/>
          </a:prstGeom>
        </p:spPr>
      </p:pic>
    </p:spTree>
    <p:extLst>
      <p:ext uri="{BB962C8B-B14F-4D97-AF65-F5344CB8AC3E}">
        <p14:creationId xmlns:p14="http://schemas.microsoft.com/office/powerpoint/2010/main" val="19175223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65D0-6338-ECA7-7643-8C53385B8C25}"/>
              </a:ext>
            </a:extLst>
          </p:cNvPr>
          <p:cNvSpPr/>
          <p:nvPr/>
        </p:nvSpPr>
        <p:spPr>
          <a:xfrm>
            <a:off x="859316" y="1639220"/>
            <a:ext cx="10551872" cy="485365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8C0EDF14-47CE-3912-8465-23E3AE17D01A}"/>
              </a:ext>
            </a:extLst>
          </p:cNvPr>
          <p:cNvSpPr>
            <a:spLocks noGrp="1"/>
          </p:cNvSpPr>
          <p:nvPr>
            <p:ph type="title"/>
          </p:nvPr>
        </p:nvSpPr>
        <p:spPr/>
        <p:txBody>
          <a:bodyPr/>
          <a:lstStyle/>
          <a:p>
            <a:r>
              <a:rPr lang="en-US"/>
              <a:t>Comparing from yesterday’s session</a:t>
            </a:r>
            <a:endParaRPr lang="en-BE"/>
          </a:p>
        </p:txBody>
      </p:sp>
      <p:pic>
        <p:nvPicPr>
          <p:cNvPr id="14" name="Picture 13" descr="A close-up of a logo&#10;&#10;Description automatically generated">
            <a:extLst>
              <a:ext uri="{FF2B5EF4-FFF2-40B4-BE49-F238E27FC236}">
                <a16:creationId xmlns:a16="http://schemas.microsoft.com/office/drawing/2014/main" id="{C21EFAFA-AAF4-D59E-11A1-DAC292634C75}"/>
              </a:ext>
            </a:extLst>
          </p:cNvPr>
          <p:cNvPicPr>
            <a:picLocks noChangeAspect="1"/>
          </p:cNvPicPr>
          <p:nvPr/>
        </p:nvPicPr>
        <p:blipFill rotWithShape="1">
          <a:blip r:embed="rId2">
            <a:extLst>
              <a:ext uri="{28A0092B-C50C-407E-A947-70E740481C1C}">
                <a14:useLocalDpi xmlns:a14="http://schemas.microsoft.com/office/drawing/2010/main" val="0"/>
              </a:ext>
            </a:extLst>
          </a:blip>
          <a:srcRect l="-2635" t="-8027" r="82655" b="-8498"/>
          <a:stretch/>
        </p:blipFill>
        <p:spPr>
          <a:xfrm>
            <a:off x="989654" y="1601118"/>
            <a:ext cx="1191835" cy="2047865"/>
          </a:xfrm>
          <a:prstGeom prst="rect">
            <a:avLst/>
          </a:prstGeom>
        </p:spPr>
      </p:pic>
      <p:grpSp>
        <p:nvGrpSpPr>
          <p:cNvPr id="64" name="Group 63">
            <a:extLst>
              <a:ext uri="{FF2B5EF4-FFF2-40B4-BE49-F238E27FC236}">
                <a16:creationId xmlns:a16="http://schemas.microsoft.com/office/drawing/2014/main" id="{C22D8C25-BF07-303D-993B-0F6813A0FE3C}"/>
              </a:ext>
            </a:extLst>
          </p:cNvPr>
          <p:cNvGrpSpPr/>
          <p:nvPr/>
        </p:nvGrpSpPr>
        <p:grpSpPr>
          <a:xfrm>
            <a:off x="8312919" y="4637893"/>
            <a:ext cx="2781350" cy="1608263"/>
            <a:chOff x="8312919" y="4637893"/>
            <a:chExt cx="2781350" cy="1608263"/>
          </a:xfrm>
        </p:grpSpPr>
        <p:sp>
          <p:nvSpPr>
            <p:cNvPr id="36" name="Rectangle 35">
              <a:extLst>
                <a:ext uri="{FF2B5EF4-FFF2-40B4-BE49-F238E27FC236}">
                  <a16:creationId xmlns:a16="http://schemas.microsoft.com/office/drawing/2014/main" id="{EDAE4C22-9C41-E6EC-E2AC-AF6C6169BAD4}"/>
                </a:ext>
              </a:extLst>
            </p:cNvPr>
            <p:cNvSpPr/>
            <p:nvPr/>
          </p:nvSpPr>
          <p:spPr>
            <a:xfrm>
              <a:off x="8312919" y="4637893"/>
              <a:ext cx="2781350" cy="1608263"/>
            </a:xfrm>
            <a:prstGeom prst="rect">
              <a:avLst/>
            </a:prstGeom>
            <a:solidFill>
              <a:srgbClr val="30698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5" name="Picture 14" descr="A close-up of a logo&#10;&#10;Description automatically generated">
              <a:extLst>
                <a:ext uri="{FF2B5EF4-FFF2-40B4-BE49-F238E27FC236}">
                  <a16:creationId xmlns:a16="http://schemas.microsoft.com/office/drawing/2014/main" id="{301DC5E6-4BEC-EDD0-1F7E-67F0992E3BFB}"/>
                </a:ext>
              </a:extLst>
            </p:cNvPr>
            <p:cNvPicPr>
              <a:picLocks noChangeAspect="1"/>
            </p:cNvPicPr>
            <p:nvPr/>
          </p:nvPicPr>
          <p:blipFill rotWithShape="1">
            <a:blip r:embed="rId2">
              <a:extLst>
                <a:ext uri="{28A0092B-C50C-407E-A947-70E740481C1C}">
                  <a14:useLocalDpi xmlns:a14="http://schemas.microsoft.com/office/drawing/2010/main" val="0"/>
                </a:ext>
              </a:extLst>
            </a:blip>
            <a:srcRect l="52783" t="17489" r="24052" b="35232"/>
            <a:stretch/>
          </p:blipFill>
          <p:spPr>
            <a:xfrm>
              <a:off x="8543750" y="5290198"/>
              <a:ext cx="1268296" cy="762635"/>
            </a:xfrm>
            <a:prstGeom prst="rect">
              <a:avLst/>
            </a:prstGeom>
            <a:ln w="38100">
              <a:noFill/>
            </a:ln>
          </p:spPr>
        </p:pic>
      </p:grpSp>
      <p:pic>
        <p:nvPicPr>
          <p:cNvPr id="16" name="Picture 15" descr="A close-up of a logo&#10;&#10;Description automatically generated">
            <a:extLst>
              <a:ext uri="{FF2B5EF4-FFF2-40B4-BE49-F238E27FC236}">
                <a16:creationId xmlns:a16="http://schemas.microsoft.com/office/drawing/2014/main" id="{34C88166-4BE0-0B83-9249-00AD0B3D6380}"/>
              </a:ext>
            </a:extLst>
          </p:cNvPr>
          <p:cNvPicPr>
            <a:picLocks noChangeAspect="1"/>
          </p:cNvPicPr>
          <p:nvPr/>
        </p:nvPicPr>
        <p:blipFill rotWithShape="1">
          <a:blip r:embed="rId2">
            <a:extLst>
              <a:ext uri="{28A0092B-C50C-407E-A947-70E740481C1C}">
                <a14:useLocalDpi xmlns:a14="http://schemas.microsoft.com/office/drawing/2010/main" val="0"/>
              </a:ext>
            </a:extLst>
          </a:blip>
          <a:srcRect l="21120" t="17219" r="55715" b="35835"/>
          <a:stretch/>
        </p:blipFill>
        <p:spPr>
          <a:xfrm>
            <a:off x="9075942" y="2413529"/>
            <a:ext cx="1268296" cy="757237"/>
          </a:xfrm>
          <a:prstGeom prst="rect">
            <a:avLst/>
          </a:prstGeom>
          <a:ln w="38100">
            <a:solidFill>
              <a:schemeClr val="bg1"/>
            </a:solidFill>
          </a:ln>
        </p:spPr>
      </p:pic>
      <p:pic>
        <p:nvPicPr>
          <p:cNvPr id="17" name="Picture 16" descr="Docker Dance">
            <a:extLst>
              <a:ext uri="{FF2B5EF4-FFF2-40B4-BE49-F238E27FC236}">
                <a16:creationId xmlns:a16="http://schemas.microsoft.com/office/drawing/2014/main" id="{C55805F2-C389-E100-2E22-FC9DA455A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666" t="5262" r="6054" b="74907"/>
          <a:stretch/>
        </p:blipFill>
        <p:spPr bwMode="auto">
          <a:xfrm>
            <a:off x="10277475" y="319088"/>
            <a:ext cx="741363" cy="1049337"/>
          </a:xfrm>
          <a:prstGeom prst="rect">
            <a:avLst/>
          </a:prstGeom>
          <a:noFill/>
          <a:ln w="28575">
            <a:solidFill>
              <a:srgbClr val="306A81"/>
            </a:solidFill>
          </a:ln>
          <a:extLst>
            <a:ext uri="{909E8E84-426E-40DD-AFC4-6F175D3DCCD1}">
              <a14:hiddenFill xmlns:a14="http://schemas.microsoft.com/office/drawing/2010/main">
                <a:solidFill>
                  <a:srgbClr val="FFFFFF"/>
                </a:solidFill>
              </a14:hiddenFill>
            </a:ext>
          </a:extLst>
        </p:spPr>
      </p:pic>
      <p:cxnSp>
        <p:nvCxnSpPr>
          <p:cNvPr id="19" name="Connector: Elbow 18">
            <a:extLst>
              <a:ext uri="{FF2B5EF4-FFF2-40B4-BE49-F238E27FC236}">
                <a16:creationId xmlns:a16="http://schemas.microsoft.com/office/drawing/2014/main" id="{B4A6E058-2BD4-95A2-719E-32FF802E2A3C}"/>
              </a:ext>
            </a:extLst>
          </p:cNvPr>
          <p:cNvCxnSpPr>
            <a:stCxn id="17" idx="1"/>
            <a:endCxn id="16" idx="0"/>
          </p:cNvCxnSpPr>
          <p:nvPr/>
        </p:nvCxnSpPr>
        <p:spPr>
          <a:xfrm rot="10800000" flipV="1">
            <a:off x="9710091" y="843757"/>
            <a:ext cx="567385" cy="1569772"/>
          </a:xfrm>
          <a:prstGeom prst="bentConnector2">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0C5D9C9-BFB6-8300-65B1-FA047E0D92C0}"/>
              </a:ext>
            </a:extLst>
          </p:cNvPr>
          <p:cNvCxnSpPr>
            <a:cxnSpLocks/>
            <a:stCxn id="16" idx="2"/>
            <a:endCxn id="36" idx="0"/>
          </p:cNvCxnSpPr>
          <p:nvPr/>
        </p:nvCxnSpPr>
        <p:spPr>
          <a:xfrm flipH="1">
            <a:off x="9703594" y="3170766"/>
            <a:ext cx="6496" cy="1467127"/>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6880B29-EA5D-4C7E-C489-C76685D6B9FE}"/>
              </a:ext>
            </a:extLst>
          </p:cNvPr>
          <p:cNvCxnSpPr>
            <a:cxnSpLocks/>
            <a:stCxn id="16" idx="1"/>
          </p:cNvCxnSpPr>
          <p:nvPr/>
        </p:nvCxnSpPr>
        <p:spPr>
          <a:xfrm flipH="1" flipV="1">
            <a:off x="2070100" y="2756696"/>
            <a:ext cx="7005842" cy="35452"/>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33" name="Title 1">
            <a:extLst>
              <a:ext uri="{FF2B5EF4-FFF2-40B4-BE49-F238E27FC236}">
                <a16:creationId xmlns:a16="http://schemas.microsoft.com/office/drawing/2014/main" id="{7EBC54F6-9D6C-4468-4C28-43F1C8AB4D30}"/>
              </a:ext>
            </a:extLst>
          </p:cNvPr>
          <p:cNvSpPr txBox="1">
            <a:spLocks/>
          </p:cNvSpPr>
          <p:nvPr/>
        </p:nvSpPr>
        <p:spPr>
          <a:xfrm>
            <a:off x="1189508" y="5200010"/>
            <a:ext cx="1925757" cy="78781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3200"/>
              <a:t>My computer</a:t>
            </a:r>
            <a:endParaRPr lang="en-BE" sz="3200"/>
          </a:p>
        </p:txBody>
      </p:sp>
      <p:cxnSp>
        <p:nvCxnSpPr>
          <p:cNvPr id="40" name="Straight Arrow Connector 39">
            <a:extLst>
              <a:ext uri="{FF2B5EF4-FFF2-40B4-BE49-F238E27FC236}">
                <a16:creationId xmlns:a16="http://schemas.microsoft.com/office/drawing/2014/main" id="{BA5ABF79-04D3-AAD6-506F-8A92EBBF38CC}"/>
              </a:ext>
            </a:extLst>
          </p:cNvPr>
          <p:cNvCxnSpPr>
            <a:cxnSpLocks/>
            <a:endCxn id="36" idx="1"/>
          </p:cNvCxnSpPr>
          <p:nvPr/>
        </p:nvCxnSpPr>
        <p:spPr>
          <a:xfrm flipV="1">
            <a:off x="2942720" y="5442025"/>
            <a:ext cx="5370199" cy="19763"/>
          </a:xfrm>
          <a:prstGeom prst="straightConnector1">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32FF2FB1-1D88-86C9-393C-50F6026BE549}"/>
              </a:ext>
            </a:extLst>
          </p:cNvPr>
          <p:cNvSpPr txBox="1"/>
          <p:nvPr/>
        </p:nvSpPr>
        <p:spPr>
          <a:xfrm>
            <a:off x="9012463" y="1045787"/>
            <a:ext cx="697627" cy="400110"/>
          </a:xfrm>
          <a:prstGeom prst="rect">
            <a:avLst/>
          </a:prstGeom>
          <a:noFill/>
        </p:spPr>
        <p:txBody>
          <a:bodyPr wrap="none" rtlCol="0">
            <a:spAutoFit/>
          </a:bodyPr>
          <a:lstStyle/>
          <a:p>
            <a:r>
              <a:rPr lang="en-US" sz="2000">
                <a:latin typeface="Dense"/>
              </a:rPr>
              <a:t>PULL</a:t>
            </a:r>
            <a:endParaRPr lang="en-BE" sz="2000">
              <a:latin typeface="Dense"/>
            </a:endParaRPr>
          </a:p>
        </p:txBody>
      </p:sp>
      <p:sp>
        <p:nvSpPr>
          <p:cNvPr id="44" name="TextBox 43">
            <a:extLst>
              <a:ext uri="{FF2B5EF4-FFF2-40B4-BE49-F238E27FC236}">
                <a16:creationId xmlns:a16="http://schemas.microsoft.com/office/drawing/2014/main" id="{932D9682-3810-99C7-5002-D6099C095FD5}"/>
              </a:ext>
            </a:extLst>
          </p:cNvPr>
          <p:cNvSpPr txBox="1"/>
          <p:nvPr/>
        </p:nvSpPr>
        <p:spPr>
          <a:xfrm>
            <a:off x="8923558" y="3974904"/>
            <a:ext cx="580608" cy="400110"/>
          </a:xfrm>
          <a:prstGeom prst="rect">
            <a:avLst/>
          </a:prstGeom>
          <a:noFill/>
        </p:spPr>
        <p:txBody>
          <a:bodyPr wrap="none" rtlCol="0">
            <a:spAutoFit/>
          </a:bodyPr>
          <a:lstStyle/>
          <a:p>
            <a:r>
              <a:rPr lang="en-US" sz="2000">
                <a:latin typeface="Dense"/>
              </a:rPr>
              <a:t>SHELL</a:t>
            </a:r>
          </a:p>
        </p:txBody>
      </p:sp>
      <p:sp>
        <p:nvSpPr>
          <p:cNvPr id="46" name="TextBox 45">
            <a:extLst>
              <a:ext uri="{FF2B5EF4-FFF2-40B4-BE49-F238E27FC236}">
                <a16:creationId xmlns:a16="http://schemas.microsoft.com/office/drawing/2014/main" id="{803A1296-1F06-E235-6EFA-5D2CEB8161FC}"/>
              </a:ext>
            </a:extLst>
          </p:cNvPr>
          <p:cNvSpPr txBox="1"/>
          <p:nvPr/>
        </p:nvSpPr>
        <p:spPr>
          <a:xfrm>
            <a:off x="4878081" y="5524751"/>
            <a:ext cx="935449" cy="400110"/>
          </a:xfrm>
          <a:prstGeom prst="rect">
            <a:avLst/>
          </a:prstGeom>
          <a:noFill/>
        </p:spPr>
        <p:txBody>
          <a:bodyPr wrap="none" rtlCol="0">
            <a:spAutoFit/>
          </a:bodyPr>
          <a:lstStyle/>
          <a:p>
            <a:r>
              <a:rPr lang="en-US" sz="2000">
                <a:latin typeface="Dense"/>
              </a:rPr>
              <a:t>MOUNT (-B)</a:t>
            </a:r>
            <a:endParaRPr lang="en-BE" sz="2000">
              <a:latin typeface="Dense"/>
            </a:endParaRPr>
          </a:p>
        </p:txBody>
      </p:sp>
      <p:sp>
        <p:nvSpPr>
          <p:cNvPr id="55" name="TextBox 54">
            <a:extLst>
              <a:ext uri="{FF2B5EF4-FFF2-40B4-BE49-F238E27FC236}">
                <a16:creationId xmlns:a16="http://schemas.microsoft.com/office/drawing/2014/main" id="{70A8E78E-EFA6-A6B7-C31C-AD1EC4BC4882}"/>
              </a:ext>
            </a:extLst>
          </p:cNvPr>
          <p:cNvSpPr txBox="1"/>
          <p:nvPr/>
        </p:nvSpPr>
        <p:spPr>
          <a:xfrm>
            <a:off x="8947452" y="3693528"/>
            <a:ext cx="701026" cy="400110"/>
          </a:xfrm>
          <a:prstGeom prst="rect">
            <a:avLst/>
          </a:prstGeom>
          <a:noFill/>
        </p:spPr>
        <p:txBody>
          <a:bodyPr wrap="none" rtlCol="0">
            <a:spAutoFit/>
          </a:bodyPr>
          <a:lstStyle/>
          <a:p>
            <a:r>
              <a:rPr lang="en-US" sz="2000">
                <a:latin typeface="Dense"/>
              </a:rPr>
              <a:t>EXEC</a:t>
            </a:r>
            <a:endParaRPr lang="en-BE" sz="2000">
              <a:latin typeface="Dense"/>
            </a:endParaRPr>
          </a:p>
        </p:txBody>
      </p:sp>
      <p:cxnSp>
        <p:nvCxnSpPr>
          <p:cNvPr id="57" name="Connector: Elbow 56">
            <a:extLst>
              <a:ext uri="{FF2B5EF4-FFF2-40B4-BE49-F238E27FC236}">
                <a16:creationId xmlns:a16="http://schemas.microsoft.com/office/drawing/2014/main" id="{2ABBE5FF-3CE0-C674-D10F-D6420CA99F57}"/>
              </a:ext>
            </a:extLst>
          </p:cNvPr>
          <p:cNvCxnSpPr>
            <a:cxnSpLocks/>
          </p:cNvCxnSpPr>
          <p:nvPr/>
        </p:nvCxnSpPr>
        <p:spPr>
          <a:xfrm flipV="1">
            <a:off x="2506382" y="4066047"/>
            <a:ext cx="6037368" cy="1159598"/>
          </a:xfrm>
          <a:prstGeom prst="bentConnector3">
            <a:avLst>
              <a:gd name="adj1" fmla="val 50000"/>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3929C8A-C1DD-DF0E-A669-94EF56DF98BE}"/>
              </a:ext>
            </a:extLst>
          </p:cNvPr>
          <p:cNvSpPr txBox="1"/>
          <p:nvPr/>
        </p:nvSpPr>
        <p:spPr>
          <a:xfrm>
            <a:off x="4376297" y="3099292"/>
            <a:ext cx="843501" cy="400110"/>
          </a:xfrm>
          <a:prstGeom prst="rect">
            <a:avLst/>
          </a:prstGeom>
          <a:noFill/>
        </p:spPr>
        <p:txBody>
          <a:bodyPr wrap="none" rtlCol="0">
            <a:spAutoFit/>
          </a:bodyPr>
          <a:lstStyle/>
          <a:p>
            <a:r>
              <a:rPr lang="en-US" sz="2000">
                <a:latin typeface="Dense"/>
              </a:rPr>
              <a:t>ls     /    rm</a:t>
            </a:r>
            <a:endParaRPr lang="en-BE" sz="2000">
              <a:latin typeface="Dense"/>
            </a:endParaRPr>
          </a:p>
        </p:txBody>
      </p:sp>
      <p:sp>
        <p:nvSpPr>
          <p:cNvPr id="60" name="TextBox 59">
            <a:extLst>
              <a:ext uri="{FF2B5EF4-FFF2-40B4-BE49-F238E27FC236}">
                <a16:creationId xmlns:a16="http://schemas.microsoft.com/office/drawing/2014/main" id="{5419C327-E696-7C16-A1BF-D69991700F95}"/>
              </a:ext>
            </a:extLst>
          </p:cNvPr>
          <p:cNvSpPr txBox="1"/>
          <p:nvPr/>
        </p:nvSpPr>
        <p:spPr>
          <a:xfrm>
            <a:off x="5627819" y="4056996"/>
            <a:ext cx="532107" cy="707886"/>
          </a:xfrm>
          <a:prstGeom prst="rect">
            <a:avLst/>
          </a:prstGeom>
          <a:noFill/>
        </p:spPr>
        <p:txBody>
          <a:bodyPr wrap="square" rtlCol="0">
            <a:spAutoFit/>
          </a:bodyPr>
          <a:lstStyle/>
          <a:p>
            <a:r>
              <a:rPr lang="en-US" sz="2000" err="1">
                <a:latin typeface="Dense"/>
              </a:rPr>
              <a:t>ps</a:t>
            </a:r>
            <a:endParaRPr lang="en-BE" sz="2000">
              <a:latin typeface="Dense"/>
            </a:endParaRPr>
          </a:p>
          <a:p>
            <a:r>
              <a:rPr lang="en-US" sz="2000">
                <a:latin typeface="Dense"/>
              </a:rPr>
              <a:t> </a:t>
            </a:r>
            <a:endParaRPr lang="en-BE" sz="2000">
              <a:latin typeface="Dense"/>
            </a:endParaRPr>
          </a:p>
        </p:txBody>
      </p:sp>
      <p:cxnSp>
        <p:nvCxnSpPr>
          <p:cNvPr id="69" name="Connector: Elbow 68">
            <a:extLst>
              <a:ext uri="{FF2B5EF4-FFF2-40B4-BE49-F238E27FC236}">
                <a16:creationId xmlns:a16="http://schemas.microsoft.com/office/drawing/2014/main" id="{A39EBD1E-11B4-BD0A-E103-A92023731EAE}"/>
              </a:ext>
            </a:extLst>
          </p:cNvPr>
          <p:cNvCxnSpPr>
            <a:cxnSpLocks/>
          </p:cNvCxnSpPr>
          <p:nvPr/>
        </p:nvCxnSpPr>
        <p:spPr>
          <a:xfrm flipV="1">
            <a:off x="2223029" y="3073400"/>
            <a:ext cx="6645413" cy="2032250"/>
          </a:xfrm>
          <a:prstGeom prst="bentConnector3">
            <a:avLst>
              <a:gd name="adj1" fmla="val -26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3F4A192F-B358-D54A-24B1-B6CAE4BAB45B}"/>
              </a:ext>
            </a:extLst>
          </p:cNvPr>
          <p:cNvSpPr txBox="1"/>
          <p:nvPr/>
        </p:nvSpPr>
        <p:spPr>
          <a:xfrm>
            <a:off x="3836826" y="3099292"/>
            <a:ext cx="369012" cy="400110"/>
          </a:xfrm>
          <a:prstGeom prst="rect">
            <a:avLst/>
          </a:prstGeom>
          <a:noFill/>
        </p:spPr>
        <p:txBody>
          <a:bodyPr wrap="none" rtlCol="0">
            <a:spAutoFit/>
          </a:bodyPr>
          <a:lstStyle/>
          <a:p>
            <a:r>
              <a:rPr lang="en-US" sz="2000">
                <a:latin typeface="Dense"/>
              </a:rPr>
              <a:t>mv</a:t>
            </a:r>
            <a:endParaRPr lang="en-BE" sz="2000">
              <a:latin typeface="Dense"/>
            </a:endParaRPr>
          </a:p>
        </p:txBody>
      </p:sp>
      <p:sp>
        <p:nvSpPr>
          <p:cNvPr id="4" name="TextBox 3">
            <a:extLst>
              <a:ext uri="{FF2B5EF4-FFF2-40B4-BE49-F238E27FC236}">
                <a16:creationId xmlns:a16="http://schemas.microsoft.com/office/drawing/2014/main" id="{D60E2CF2-0CD7-5663-F8BB-8B6EF5B5B2A3}"/>
              </a:ext>
            </a:extLst>
          </p:cNvPr>
          <p:cNvSpPr txBox="1"/>
          <p:nvPr/>
        </p:nvSpPr>
        <p:spPr>
          <a:xfrm>
            <a:off x="11044958" y="833379"/>
            <a:ext cx="328936" cy="646331"/>
          </a:xfrm>
          <a:prstGeom prst="rect">
            <a:avLst/>
          </a:prstGeom>
          <a:noFill/>
        </p:spPr>
        <p:txBody>
          <a:bodyPr wrap="none" rtlCol="0">
            <a:spAutoFit/>
          </a:bodyPr>
          <a:lstStyle/>
          <a:p>
            <a:r>
              <a:rPr lang="en-US" sz="3600">
                <a:latin typeface="Dense"/>
              </a:rPr>
              <a:t>…</a:t>
            </a:r>
            <a:endParaRPr lang="en-BE" sz="3600">
              <a:latin typeface="Dense"/>
            </a:endParaRPr>
          </a:p>
        </p:txBody>
      </p:sp>
      <p:sp>
        <p:nvSpPr>
          <p:cNvPr id="5" name="TextBox 4">
            <a:extLst>
              <a:ext uri="{FF2B5EF4-FFF2-40B4-BE49-F238E27FC236}">
                <a16:creationId xmlns:a16="http://schemas.microsoft.com/office/drawing/2014/main" id="{A48CB99F-A259-FCE2-2D80-3BD1EB80C211}"/>
              </a:ext>
            </a:extLst>
          </p:cNvPr>
          <p:cNvSpPr txBox="1"/>
          <p:nvPr/>
        </p:nvSpPr>
        <p:spPr>
          <a:xfrm>
            <a:off x="6727762" y="2331461"/>
            <a:ext cx="822726" cy="400110"/>
          </a:xfrm>
          <a:prstGeom prst="rect">
            <a:avLst/>
          </a:prstGeom>
          <a:noFill/>
        </p:spPr>
        <p:txBody>
          <a:bodyPr wrap="none" rtlCol="0">
            <a:spAutoFit/>
          </a:bodyPr>
          <a:lstStyle/>
          <a:p>
            <a:r>
              <a:rPr lang="en-US" sz="2000">
                <a:latin typeface="Dense"/>
              </a:rPr>
              <a:t>“INSPECT”</a:t>
            </a:r>
            <a:endParaRPr lang="en-BE" sz="2000">
              <a:latin typeface="Dense"/>
            </a:endParaRPr>
          </a:p>
        </p:txBody>
      </p:sp>
    </p:spTree>
    <p:extLst>
      <p:ext uri="{BB962C8B-B14F-4D97-AF65-F5344CB8AC3E}">
        <p14:creationId xmlns:p14="http://schemas.microsoft.com/office/powerpoint/2010/main" val="24932245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6C7-66DF-91FD-90E7-BD1F81962E82}"/>
              </a:ext>
            </a:extLst>
          </p:cNvPr>
          <p:cNvSpPr>
            <a:spLocks noGrp="1"/>
          </p:cNvSpPr>
          <p:nvPr>
            <p:ph type="title"/>
          </p:nvPr>
        </p:nvSpPr>
        <p:spPr/>
        <p:txBody>
          <a:bodyPr/>
          <a:lstStyle/>
          <a:p>
            <a:r>
              <a:rPr lang="en-US"/>
              <a:t>Docker vs </a:t>
            </a:r>
            <a:r>
              <a:rPr lang="en-US" err="1"/>
              <a:t>Apptainer</a:t>
            </a:r>
            <a:endParaRPr lang="en-BE"/>
          </a:p>
        </p:txBody>
      </p:sp>
      <p:sp>
        <p:nvSpPr>
          <p:cNvPr id="4" name="TextBox 2">
            <a:extLst>
              <a:ext uri="{FF2B5EF4-FFF2-40B4-BE49-F238E27FC236}">
                <a16:creationId xmlns:a16="http://schemas.microsoft.com/office/drawing/2014/main" id="{DB343D90-DF2D-86E6-E398-F869BDB45FA8}"/>
              </a:ext>
            </a:extLst>
          </p:cNvPr>
          <p:cNvSpPr txBox="1">
            <a:spLocks noGrp="1"/>
          </p:cNvSpPr>
          <p:nvPr>
            <p:ph idx="1"/>
          </p:nvPr>
        </p:nvSpPr>
        <p:spPr>
          <a:xfrm>
            <a:off x="371060" y="1538975"/>
            <a:ext cx="7082752" cy="4331507"/>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a:latin typeface="Dense Bold"/>
                <a:ea typeface="Cambria"/>
                <a:cs typeface="Calibri"/>
              </a:rPr>
              <a:t> </a:t>
            </a:r>
            <a:r>
              <a:rPr lang="en-GB" b="1"/>
              <a:t>Strengths</a:t>
            </a:r>
          </a:p>
          <a:p>
            <a:pPr>
              <a:buFont typeface="Arial" panose="020B0604020202020204" pitchFamily="34" charset="0"/>
              <a:buChar char="•"/>
            </a:pPr>
            <a:r>
              <a:rPr lang="en-GB"/>
              <a:t>No dependency of a daemon</a:t>
            </a:r>
          </a:p>
          <a:p>
            <a:pPr>
              <a:buFont typeface="Arial" panose="020B0604020202020204" pitchFamily="34" charset="0"/>
              <a:buChar char="•"/>
            </a:pPr>
            <a:r>
              <a:rPr lang="en-GB"/>
              <a:t>Can be run as a simple user</a:t>
            </a:r>
          </a:p>
          <a:p>
            <a:pPr marL="742950" lvl="1" indent="-285750">
              <a:buFont typeface="Arial" panose="020B0604020202020204" pitchFamily="34" charset="0"/>
              <a:buChar char="•"/>
            </a:pPr>
            <a:r>
              <a:rPr lang="en-GB"/>
              <a:t>Avoid permission headaches and hacks</a:t>
            </a:r>
          </a:p>
          <a:p>
            <a:pPr>
              <a:buFont typeface="Arial" panose="020B0604020202020204" pitchFamily="34" charset="0"/>
              <a:buChar char="•"/>
            </a:pPr>
            <a:r>
              <a:rPr lang="en-GB"/>
              <a:t>Image/container is a file (or directory)</a:t>
            </a:r>
          </a:p>
          <a:p>
            <a:pPr>
              <a:buFont typeface="Arial" panose="020B0604020202020204" pitchFamily="34" charset="0"/>
              <a:buChar char="•"/>
            </a:pPr>
            <a:r>
              <a:rPr lang="en-GB"/>
              <a:t>More easily portable</a:t>
            </a:r>
          </a:p>
          <a:p>
            <a:pPr>
              <a:buFont typeface="Arial" panose="020B0604020202020204" pitchFamily="34" charset="0"/>
              <a:buChar char="•"/>
            </a:pPr>
            <a:r>
              <a:rPr lang="en-GB"/>
              <a:t>Two type of images</a:t>
            </a:r>
          </a:p>
          <a:p>
            <a:pPr marL="742950" lvl="1" indent="-285750">
              <a:buFont typeface="Arial" panose="020B0604020202020204" pitchFamily="34" charset="0"/>
              <a:buChar char="•"/>
            </a:pPr>
            <a:r>
              <a:rPr lang="en-GB"/>
              <a:t>Read-only (production)</a:t>
            </a:r>
          </a:p>
          <a:p>
            <a:pPr marL="742950" lvl="1" indent="-285750">
              <a:buFont typeface="Arial" panose="020B0604020202020204" pitchFamily="34" charset="0"/>
              <a:buChar char="•"/>
            </a:pPr>
            <a:r>
              <a:rPr lang="en-GB"/>
              <a:t>Writable (development, via sandbox)</a:t>
            </a:r>
          </a:p>
          <a:p>
            <a:r>
              <a:rPr lang="en-GB" b="1"/>
              <a:t>Weaknesses</a:t>
            </a:r>
          </a:p>
          <a:p>
            <a:pPr>
              <a:buFont typeface="Arial" panose="020B0604020202020204" pitchFamily="34" charset="0"/>
              <a:buChar char="•"/>
            </a:pPr>
            <a:r>
              <a:rPr lang="en-GB"/>
              <a:t>At the time of writing only good support in Linux</a:t>
            </a:r>
          </a:p>
          <a:p>
            <a:pPr>
              <a:buFont typeface="Arial" panose="020B0604020202020204" pitchFamily="34" charset="0"/>
              <a:buChar char="•"/>
            </a:pPr>
            <a:r>
              <a:rPr lang="en-GB"/>
              <a:t>For some features you need root account (or </a:t>
            </a:r>
            <a:r>
              <a:rPr lang="en-GB" err="1"/>
              <a:t>sudo</a:t>
            </a:r>
            <a:r>
              <a:rPr lang="en-GB"/>
              <a:t>)</a:t>
            </a:r>
          </a:p>
        </p:txBody>
      </p:sp>
      <p:pic>
        <p:nvPicPr>
          <p:cNvPr id="7" name="Picture 6" descr="A screenshot of a computer&#10;&#10;Description automatically generated">
            <a:extLst>
              <a:ext uri="{FF2B5EF4-FFF2-40B4-BE49-F238E27FC236}">
                <a16:creationId xmlns:a16="http://schemas.microsoft.com/office/drawing/2014/main" id="{6792B8C3-84B2-75B3-ADD8-BAF347FEB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8705" y="960358"/>
            <a:ext cx="1825100" cy="899130"/>
          </a:xfrm>
          <a:prstGeom prst="rect">
            <a:avLst/>
          </a:prstGeom>
        </p:spPr>
      </p:pic>
      <p:pic>
        <p:nvPicPr>
          <p:cNvPr id="11" name="Picture 10" descr="A container with a black background&#10;&#10;Description automatically generated">
            <a:extLst>
              <a:ext uri="{FF2B5EF4-FFF2-40B4-BE49-F238E27FC236}">
                <a16:creationId xmlns:a16="http://schemas.microsoft.com/office/drawing/2014/main" id="{275B878C-49CA-3D69-AA2E-D45F5F8E0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7473" y="4505768"/>
            <a:ext cx="1407397" cy="1391874"/>
          </a:xfrm>
          <a:prstGeom prst="rect">
            <a:avLst/>
          </a:prstGeom>
        </p:spPr>
      </p:pic>
      <p:grpSp>
        <p:nvGrpSpPr>
          <p:cNvPr id="26" name="Group 25">
            <a:extLst>
              <a:ext uri="{FF2B5EF4-FFF2-40B4-BE49-F238E27FC236}">
                <a16:creationId xmlns:a16="http://schemas.microsoft.com/office/drawing/2014/main" id="{88346ED7-F618-94BC-91FB-475EE60B1FB6}"/>
              </a:ext>
            </a:extLst>
          </p:cNvPr>
          <p:cNvGrpSpPr/>
          <p:nvPr/>
        </p:nvGrpSpPr>
        <p:grpSpPr>
          <a:xfrm>
            <a:off x="9579505" y="2584940"/>
            <a:ext cx="1683332" cy="1468100"/>
            <a:chOff x="7865494" y="2773512"/>
            <a:chExt cx="1683332" cy="1468100"/>
          </a:xfrm>
        </p:grpSpPr>
        <p:pic>
          <p:nvPicPr>
            <p:cNvPr id="3" name="Picture 2" descr="A purple rectangular object with black text&#10;&#10;Description automatically generated">
              <a:extLst>
                <a:ext uri="{FF2B5EF4-FFF2-40B4-BE49-F238E27FC236}">
                  <a16:creationId xmlns:a16="http://schemas.microsoft.com/office/drawing/2014/main" id="{26BBA364-67CB-33E6-EE60-73B9ADFFC7C5}"/>
                </a:ext>
              </a:extLst>
            </p:cNvPr>
            <p:cNvPicPr>
              <a:picLocks noChangeAspect="1"/>
            </p:cNvPicPr>
            <p:nvPr/>
          </p:nvPicPr>
          <p:blipFill rotWithShape="1">
            <a:blip r:embed="rId5">
              <a:extLst>
                <a:ext uri="{28A0092B-C50C-407E-A947-70E740481C1C}">
                  <a14:useLocalDpi xmlns:a14="http://schemas.microsoft.com/office/drawing/2010/main" val="0"/>
                </a:ext>
              </a:extLst>
            </a:blip>
            <a:srcRect l="33141" r="33370"/>
            <a:stretch/>
          </p:blipFill>
          <p:spPr>
            <a:xfrm>
              <a:off x="8067675" y="2773512"/>
              <a:ext cx="1238250" cy="566571"/>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E1BFF53C-B0D9-25EE-4996-361C66CAF9E5}"/>
                </a:ext>
              </a:extLst>
            </p:cNvPr>
            <p:cNvPicPr>
              <a:picLocks noChangeAspect="1"/>
            </p:cNvPicPr>
            <p:nvPr/>
          </p:nvPicPr>
          <p:blipFill>
            <a:blip r:embed="rId6" cstate="print">
              <a:duotone>
                <a:prstClr val="black"/>
                <a:srgbClr val="3CBAB9">
                  <a:tint val="45000"/>
                  <a:satMod val="400000"/>
                </a:srgbClr>
              </a:duotone>
              <a:extLst>
                <a:ext uri="{28A0092B-C50C-407E-A947-70E740481C1C}">
                  <a14:useLocalDpi xmlns:a14="http://schemas.microsoft.com/office/drawing/2010/main" val="0"/>
                </a:ext>
              </a:extLst>
            </a:blip>
            <a:stretch>
              <a:fillRect/>
            </a:stretch>
          </p:blipFill>
          <p:spPr>
            <a:xfrm>
              <a:off x="8472890" y="3784461"/>
              <a:ext cx="427820" cy="42782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185213AA-695C-E1F0-9DB8-93A4861778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65494" y="3771748"/>
              <a:ext cx="469864" cy="46986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18D0AA9D-27E9-FB7D-7238-5A57C0F740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21006" y="3751145"/>
              <a:ext cx="427820" cy="427820"/>
            </a:xfrm>
            <a:prstGeom prst="rect">
              <a:avLst/>
            </a:prstGeom>
          </p:spPr>
        </p:pic>
        <p:cxnSp>
          <p:nvCxnSpPr>
            <p:cNvPr id="15" name="Straight Arrow Connector 14">
              <a:extLst>
                <a:ext uri="{FF2B5EF4-FFF2-40B4-BE49-F238E27FC236}">
                  <a16:creationId xmlns:a16="http://schemas.microsoft.com/office/drawing/2014/main" id="{580D987F-4D30-A844-B932-CC67144D25B0}"/>
                </a:ext>
              </a:extLst>
            </p:cNvPr>
            <p:cNvCxnSpPr>
              <a:cxnSpLocks/>
              <a:stCxn id="3" idx="2"/>
            </p:cNvCxnSpPr>
            <p:nvPr/>
          </p:nvCxnSpPr>
          <p:spPr>
            <a:xfrm flipH="1">
              <a:off x="8124552" y="3340083"/>
              <a:ext cx="562248"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543F43B-EFFD-021C-5398-16A30A78F6D8}"/>
                </a:ext>
              </a:extLst>
            </p:cNvPr>
            <p:cNvCxnSpPr>
              <a:cxnSpLocks/>
              <a:stCxn id="3" idx="2"/>
            </p:cNvCxnSpPr>
            <p:nvPr/>
          </p:nvCxnSpPr>
          <p:spPr>
            <a:xfrm>
              <a:off x="8686800" y="3340083"/>
              <a:ext cx="619125"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C815A7-43CF-071F-5809-D2065DC253F8}"/>
                </a:ext>
              </a:extLst>
            </p:cNvPr>
            <p:cNvCxnSpPr>
              <a:cxnSpLocks/>
              <a:stCxn id="3" idx="2"/>
            </p:cNvCxnSpPr>
            <p:nvPr/>
          </p:nvCxnSpPr>
          <p:spPr>
            <a:xfrm>
              <a:off x="8686800" y="3340083"/>
              <a:ext cx="0"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DC54B4F4-DD44-BA97-BE18-2EC75520710F}"/>
              </a:ext>
            </a:extLst>
          </p:cNvPr>
          <p:cNvSpPr txBox="1"/>
          <p:nvPr/>
        </p:nvSpPr>
        <p:spPr>
          <a:xfrm>
            <a:off x="10102610" y="4109180"/>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29" name="TextBox 28">
            <a:extLst>
              <a:ext uri="{FF2B5EF4-FFF2-40B4-BE49-F238E27FC236}">
                <a16:creationId xmlns:a16="http://schemas.microsoft.com/office/drawing/2014/main" id="{258C2E93-E85B-3626-E608-8719AB63C300}"/>
              </a:ext>
            </a:extLst>
          </p:cNvPr>
          <p:cNvSpPr txBox="1"/>
          <p:nvPr/>
        </p:nvSpPr>
        <p:spPr>
          <a:xfrm>
            <a:off x="10785422" y="4100815"/>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30" name="TextBox 29">
            <a:extLst>
              <a:ext uri="{FF2B5EF4-FFF2-40B4-BE49-F238E27FC236}">
                <a16:creationId xmlns:a16="http://schemas.microsoft.com/office/drawing/2014/main" id="{D993C483-9E1F-1AC6-FAAD-7FD4A85FB2F7}"/>
              </a:ext>
            </a:extLst>
          </p:cNvPr>
          <p:cNvSpPr txBox="1"/>
          <p:nvPr/>
        </p:nvSpPr>
        <p:spPr>
          <a:xfrm>
            <a:off x="9445759" y="4108308"/>
            <a:ext cx="754900"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@Roundicons Premium</a:t>
            </a:r>
            <a:endParaRPr lang="en-BE" sz="400">
              <a:latin typeface="Dense"/>
            </a:endParaRPr>
          </a:p>
        </p:txBody>
      </p:sp>
    </p:spTree>
    <p:extLst>
      <p:ext uri="{BB962C8B-B14F-4D97-AF65-F5344CB8AC3E}">
        <p14:creationId xmlns:p14="http://schemas.microsoft.com/office/powerpoint/2010/main" val="10266751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E571A08-8977-F483-242F-7DFEB4BC39F3}"/>
              </a:ext>
            </a:extLst>
          </p:cNvPr>
          <p:cNvSpPr/>
          <p:nvPr/>
        </p:nvSpPr>
        <p:spPr>
          <a:xfrm>
            <a:off x="796290" y="3646170"/>
            <a:ext cx="8359140" cy="78018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949435" y="1302026"/>
            <a:ext cx="10293129"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By default, </a:t>
            </a:r>
            <a:r>
              <a:rPr lang="en-GB" err="1"/>
              <a:t>Apptainer</a:t>
            </a:r>
            <a:r>
              <a:rPr lang="en-GB"/>
              <a:t> uses $HOME/.</a:t>
            </a:r>
            <a:r>
              <a:rPr lang="en-GB" err="1"/>
              <a:t>apptainer</a:t>
            </a:r>
            <a:r>
              <a:rPr lang="en-GB"/>
              <a:t>/cache as the location for the cache. </a:t>
            </a:r>
            <a:br>
              <a:rPr lang="en-GB"/>
            </a:br>
            <a:r>
              <a:rPr lang="en-GB"/>
              <a:t>This will not work on the VSC. </a:t>
            </a:r>
            <a:br>
              <a:rPr lang="en-GB"/>
            </a:br>
            <a:r>
              <a:rPr lang="en-GB"/>
              <a:t>You can change the location of the cache by setting the $APPTAINER_CACHEDIR environment variable to the cache location you want to use. </a:t>
            </a:r>
            <a:br>
              <a:rPr lang="en-GB"/>
            </a:br>
            <a:endParaRPr lang="en-GB"/>
          </a:p>
          <a:p>
            <a:pPr>
              <a:lnSpc>
                <a:spcPct val="150000"/>
              </a:lnSpc>
            </a:pPr>
            <a:r>
              <a:rPr lang="en-GB"/>
              <a:t>Please set the variable $APPTAINER_CACHEDIR to $VSC_SCRATCH.</a:t>
            </a:r>
            <a:endParaRPr lang="en-US"/>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sp>
        <p:nvSpPr>
          <p:cNvPr id="2" name="TextBox 1">
            <a:extLst>
              <a:ext uri="{FF2B5EF4-FFF2-40B4-BE49-F238E27FC236}">
                <a16:creationId xmlns:a16="http://schemas.microsoft.com/office/drawing/2014/main" id="{6870E1C2-3760-D8E3-6DDF-8EEC303BDFD0}"/>
              </a:ext>
            </a:extLst>
          </p:cNvPr>
          <p:cNvSpPr txBox="1"/>
          <p:nvPr/>
        </p:nvSpPr>
        <p:spPr>
          <a:xfrm>
            <a:off x="10024110" y="2377440"/>
            <a:ext cx="1485900" cy="1360170"/>
          </a:xfrm>
          <a:prstGeom prst="rect">
            <a:avLst/>
          </a:prstGeom>
          <a:noFill/>
        </p:spPr>
        <p:txBody>
          <a:bodyPr wrap="square" rtlCol="0">
            <a:spAutoFit/>
          </a:bodyPr>
          <a:lstStyle/>
          <a:p>
            <a:endParaRPr lang="en-BE"/>
          </a:p>
        </p:txBody>
      </p:sp>
    </p:spTree>
    <p:extLst>
      <p:ext uri="{BB962C8B-B14F-4D97-AF65-F5344CB8AC3E}">
        <p14:creationId xmlns:p14="http://schemas.microsoft.com/office/powerpoint/2010/main" val="30745971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44D3E-055E-3DAF-3F3C-E337ACB6D58C}"/>
              </a:ext>
            </a:extLst>
          </p:cNvPr>
          <p:cNvSpPr>
            <a:spLocks noGrp="1"/>
          </p:cNvSpPr>
          <p:nvPr>
            <p:ph sz="half" idx="13"/>
          </p:nvPr>
        </p:nvSpPr>
        <p:spPr/>
        <p:txBody>
          <a:bodyPr/>
          <a:lstStyle/>
          <a:p>
            <a:r>
              <a:rPr lang="en-GB" b="1"/>
              <a:t>Exercise 1</a:t>
            </a:r>
          </a:p>
          <a:p>
            <a:r>
              <a:rPr lang="en-GB"/>
              <a:t>In the hello world container, try editing (for example using the editor vi which should be available in the container) the /</a:t>
            </a:r>
            <a:r>
              <a:rPr lang="en-GB" err="1"/>
              <a:t>rawr.sh</a:t>
            </a:r>
            <a:r>
              <a:rPr lang="en-GB"/>
              <a:t> file. </a:t>
            </a:r>
            <a:br>
              <a:rPr lang="en-GB"/>
            </a:br>
            <a:r>
              <a:rPr lang="en-GB"/>
              <a:t>What do you notice?</a:t>
            </a:r>
            <a:endParaRPr lang="en-BE"/>
          </a:p>
        </p:txBody>
      </p:sp>
      <p:sp>
        <p:nvSpPr>
          <p:cNvPr id="3" name="Content Placeholder 2">
            <a:extLst>
              <a:ext uri="{FF2B5EF4-FFF2-40B4-BE49-F238E27FC236}">
                <a16:creationId xmlns:a16="http://schemas.microsoft.com/office/drawing/2014/main" id="{A57EBC74-01B7-45A6-9E2E-3467E2D2BF51}"/>
              </a:ext>
            </a:extLst>
          </p:cNvPr>
          <p:cNvSpPr>
            <a:spLocks noGrp="1"/>
          </p:cNvSpPr>
          <p:nvPr>
            <p:ph sz="half" idx="14"/>
          </p:nvPr>
        </p:nvSpPr>
        <p:spPr/>
        <p:txBody>
          <a:bodyPr/>
          <a:lstStyle/>
          <a:p>
            <a:r>
              <a:rPr lang="en-GB" b="1"/>
              <a:t>Exercise 2:</a:t>
            </a:r>
            <a:r>
              <a:rPr lang="en-GB"/>
              <a:t> </a:t>
            </a:r>
          </a:p>
          <a:p>
            <a:r>
              <a:rPr lang="en-GB"/>
              <a:t>In your home directory within the container shell, try and create a simple text file. Is it possible to do this? If so, why? If not, why not?! If you can successfully create a file, what happens to it when you exit the shell and the container shuts down?</a:t>
            </a:r>
            <a:endParaRPr lang="en-BE"/>
          </a:p>
        </p:txBody>
      </p:sp>
      <p:sp>
        <p:nvSpPr>
          <p:cNvPr id="4" name="Title 3">
            <a:extLst>
              <a:ext uri="{FF2B5EF4-FFF2-40B4-BE49-F238E27FC236}">
                <a16:creationId xmlns:a16="http://schemas.microsoft.com/office/drawing/2014/main" id="{F64EA293-DB5D-6A0E-0EAC-F4E708CCDA39}"/>
              </a:ext>
            </a:extLst>
          </p:cNvPr>
          <p:cNvSpPr>
            <a:spLocks noGrp="1"/>
          </p:cNvSpPr>
          <p:nvPr>
            <p:ph type="title"/>
          </p:nvPr>
        </p:nvSpPr>
        <p:spPr/>
        <p:txBody>
          <a:bodyPr/>
          <a:lstStyle/>
          <a:p>
            <a:r>
              <a:rPr lang="en-BE"/>
              <a:t>1</a:t>
            </a:r>
          </a:p>
        </p:txBody>
      </p:sp>
    </p:spTree>
    <p:extLst>
      <p:ext uri="{BB962C8B-B14F-4D97-AF65-F5344CB8AC3E}">
        <p14:creationId xmlns:p14="http://schemas.microsoft.com/office/powerpoint/2010/main" val="6179358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lstStyle/>
          <a:p>
            <a:r>
              <a:rPr lang="en-BE"/>
              <a:t>Downloading images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4043680"/>
            <a:ext cx="11836179" cy="262509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4">
            <a:extLst>
              <a:ext uri="{FF2B5EF4-FFF2-40B4-BE49-F238E27FC236}">
                <a16:creationId xmlns:a16="http://schemas.microsoft.com/office/drawing/2014/main" id="{6D5BD6A8-800D-3D79-90D2-EF224A8F16CA}"/>
              </a:ext>
            </a:extLst>
          </p:cNvPr>
          <p:cNvSpPr/>
          <p:nvPr/>
        </p:nvSpPr>
        <p:spPr>
          <a:xfrm>
            <a:off x="133846" y="1347746"/>
            <a:ext cx="8359140" cy="177264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dirty="0"/>
              <a:t>$   </a:t>
            </a:r>
            <a:r>
              <a:rPr lang="en-GB" dirty="0" err="1"/>
              <a:t>mkdir</a:t>
            </a:r>
            <a:r>
              <a:rPr lang="en-GB" dirty="0"/>
              <a:t> $VSC_DATA/</a:t>
            </a:r>
            <a:r>
              <a:rPr lang="en-GB" dirty="0" err="1"/>
              <a:t>apptainer</a:t>
            </a:r>
            <a:r>
              <a:rPr lang="en-GB" dirty="0"/>
              <a:t>-course </a:t>
            </a:r>
          </a:p>
          <a:p>
            <a:pPr marL="0" indent="0">
              <a:lnSpc>
                <a:spcPct val="150000"/>
              </a:lnSpc>
              <a:buNone/>
            </a:pPr>
            <a:r>
              <a:rPr lang="en-GB" dirty="0"/>
              <a:t>$   cd $VSC_DATA/</a:t>
            </a:r>
            <a:r>
              <a:rPr lang="en-GB" dirty="0" err="1"/>
              <a:t>apptainer</a:t>
            </a:r>
            <a:r>
              <a:rPr lang="en-GB" dirty="0"/>
              <a:t>-course </a:t>
            </a:r>
          </a:p>
          <a:p>
            <a:pPr marL="0" indent="0">
              <a:lnSpc>
                <a:spcPct val="150000"/>
              </a:lnSpc>
              <a:buNone/>
            </a:pPr>
            <a:r>
              <a:rPr lang="en-GB" dirty="0"/>
              <a:t>$   </a:t>
            </a:r>
            <a:r>
              <a:rPr lang="en-GB" dirty="0" err="1"/>
              <a:t>apptainer</a:t>
            </a:r>
            <a:r>
              <a:rPr lang="en-GB" dirty="0"/>
              <a:t> pull hello-</a:t>
            </a:r>
            <a:r>
              <a:rPr lang="en-GB" dirty="0" err="1"/>
              <a:t>world.sif</a:t>
            </a:r>
            <a:r>
              <a:rPr lang="en-GB" dirty="0"/>
              <a:t> shub://vsoch/hello-world</a:t>
            </a:r>
            <a:br>
              <a:rPr lang="en-GB" dirty="0"/>
            </a:br>
            <a:endParaRPr lang="en-GB" dirty="0"/>
          </a:p>
          <a:p>
            <a:pPr marL="0" indent="0">
              <a:lnSpc>
                <a:spcPct val="150000"/>
              </a:lnSpc>
              <a:buNone/>
            </a:pPr>
            <a:r>
              <a:rPr lang="en-GB" dirty="0"/>
              <a:t>Analysis with </a:t>
            </a:r>
            <a:r>
              <a:rPr lang="en-GB" dirty="0" err="1"/>
              <a:t>FASTqC</a:t>
            </a:r>
            <a:br>
              <a:rPr lang="en-GB" dirty="0"/>
            </a:br>
            <a:r>
              <a:rPr lang="en-GB" dirty="0"/>
              <a:t>$   </a:t>
            </a:r>
            <a:r>
              <a:rPr lang="en-GB" dirty="0" err="1"/>
              <a:t>apptainer</a:t>
            </a:r>
            <a:r>
              <a:rPr lang="en-GB" dirty="0"/>
              <a:t> pull --name fastqc-0.11.9--0.sif https://depot.galaxyproject.org/singularity/fastqc:0.11.9--0 </a:t>
            </a:r>
            <a:br>
              <a:rPr lang="en-GB" dirty="0"/>
            </a:br>
            <a:r>
              <a:rPr lang="en-GB" dirty="0"/>
              <a:t>$   file fastqc-0.11.9--0.cif</a:t>
            </a:r>
            <a:br>
              <a:rPr lang="en-GB" dirty="0"/>
            </a:br>
            <a:r>
              <a:rPr lang="en-GB" dirty="0"/>
              <a:t>$   $VSC_SCRATCH &gt; git clone </a:t>
            </a:r>
            <a:r>
              <a:rPr lang="en-GB" dirty="0">
                <a:hlinkClick r:id="rId2"/>
              </a:rPr>
              <a:t>https://github.com/vibbits/containers-workshop</a:t>
            </a:r>
            <a:endParaRPr lang="en-GB" dirty="0"/>
          </a:p>
          <a:p>
            <a:pPr marL="0" indent="0">
              <a:lnSpc>
                <a:spcPct val="150000"/>
              </a:lnSpc>
              <a:buNone/>
            </a:pPr>
            <a:r>
              <a:rPr lang="en-GB" dirty="0"/>
              <a:t>$   run &gt; bash data/downl-data.sh </a:t>
            </a:r>
          </a:p>
          <a:p>
            <a:pPr marL="0" indent="0">
              <a:lnSpc>
                <a:spcPct val="150000"/>
              </a:lnSpc>
              <a:buNone/>
            </a:pPr>
            <a:r>
              <a:rPr lang="en-GB" dirty="0"/>
              <a:t>$   run </a:t>
            </a:r>
            <a:r>
              <a:rPr lang="en-GB" dirty="0" err="1"/>
              <a:t>fastqc</a:t>
            </a:r>
            <a:r>
              <a:rPr lang="en-GB" dirty="0"/>
              <a:t> via singularity image in at least one file example.</a:t>
            </a:r>
            <a:br>
              <a:rPr lang="en-GB" dirty="0"/>
            </a:br>
            <a:endParaRPr lang="en-GB" dirty="0"/>
          </a:p>
        </p:txBody>
      </p:sp>
    </p:spTree>
    <p:extLst>
      <p:ext uri="{BB962C8B-B14F-4D97-AF65-F5344CB8AC3E}">
        <p14:creationId xmlns:p14="http://schemas.microsoft.com/office/powerpoint/2010/main" val="41514387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lstStyle/>
          <a:p>
            <a:r>
              <a:rPr lang="en-BE"/>
              <a:t>Binding folders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3223756"/>
            <a:ext cx="11836179" cy="1310934"/>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4">
            <a:extLst>
              <a:ext uri="{FF2B5EF4-FFF2-40B4-BE49-F238E27FC236}">
                <a16:creationId xmlns:a16="http://schemas.microsoft.com/office/drawing/2014/main" id="{6D5BD6A8-800D-3D79-90D2-EF224A8F16CA}"/>
              </a:ext>
            </a:extLst>
          </p:cNvPr>
          <p:cNvSpPr/>
          <p:nvPr/>
        </p:nvSpPr>
        <p:spPr>
          <a:xfrm>
            <a:off x="133846" y="1625600"/>
            <a:ext cx="8359140" cy="149479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758234"/>
            <a:ext cx="11752855" cy="4493976"/>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singularity shell </a:t>
            </a:r>
            <a:r>
              <a:rPr lang="en-GB" dirty="0">
                <a:solidFill>
                  <a:srgbClr val="F16826"/>
                </a:solidFill>
              </a:rPr>
              <a:t>[-B /data/</a:t>
            </a:r>
            <a:r>
              <a:rPr lang="en-GB" dirty="0" err="1">
                <a:solidFill>
                  <a:srgbClr val="F16826"/>
                </a:solidFill>
              </a:rPr>
              <a:t>leuven</a:t>
            </a:r>
            <a:r>
              <a:rPr lang="en-GB" dirty="0">
                <a:solidFill>
                  <a:srgbClr val="F16826"/>
                </a:solidFill>
              </a:rPr>
              <a:t>/315/vsc315XX] </a:t>
            </a:r>
            <a:r>
              <a:rPr lang="en-GB" dirty="0"/>
              <a:t>hello-</a:t>
            </a:r>
            <a:r>
              <a:rPr lang="en-GB" dirty="0" err="1"/>
              <a:t>world.sif</a:t>
            </a:r>
            <a:r>
              <a:rPr lang="en-GB" dirty="0"/>
              <a:t> </a:t>
            </a:r>
            <a:br>
              <a:rPr lang="en-GB" dirty="0"/>
            </a:br>
            <a:r>
              <a:rPr lang="en-GB" dirty="0"/>
              <a:t>Singularity&gt; ls /data/</a:t>
            </a:r>
            <a:r>
              <a:rPr lang="en-GB" dirty="0" err="1"/>
              <a:t>leuven</a:t>
            </a:r>
            <a:r>
              <a:rPr lang="en-GB" dirty="0"/>
              <a:t>/315/vsc315XX</a:t>
            </a:r>
            <a:br>
              <a:rPr lang="en-GB" dirty="0"/>
            </a:br>
            <a:endParaRPr lang="en-GB" dirty="0"/>
          </a:p>
          <a:p>
            <a:pPr>
              <a:lnSpc>
                <a:spcPct val="150000"/>
              </a:lnSpc>
            </a:pPr>
            <a:r>
              <a:rPr lang="en-GB" dirty="0"/>
              <a:t>$ singularity shell -B /data/</a:t>
            </a:r>
            <a:r>
              <a:rPr lang="en-GB" b="1" dirty="0" err="1">
                <a:solidFill>
                  <a:srgbClr val="F16826"/>
                </a:solidFill>
              </a:rPr>
              <a:t>leuven</a:t>
            </a:r>
            <a:r>
              <a:rPr lang="en-GB" b="1" dirty="0">
                <a:solidFill>
                  <a:srgbClr val="F16826"/>
                </a:solidFill>
              </a:rPr>
              <a:t>/315/vsc315XX </a:t>
            </a:r>
            <a:r>
              <a:rPr lang="en-GB" dirty="0"/>
              <a:t>:/shared-data hello-</a:t>
            </a:r>
            <a:r>
              <a:rPr lang="en-GB" dirty="0" err="1"/>
              <a:t>world.sif</a:t>
            </a:r>
            <a:r>
              <a:rPr lang="en-GB" dirty="0"/>
              <a:t> </a:t>
            </a:r>
            <a:br>
              <a:rPr lang="en-GB" dirty="0"/>
            </a:br>
            <a:r>
              <a:rPr lang="en-GB" dirty="0"/>
              <a:t>Singularity&gt; ls /shared-data</a:t>
            </a:r>
            <a:br>
              <a:rPr lang="en-GB" dirty="0"/>
            </a:br>
            <a:br>
              <a:rPr lang="en-GB" dirty="0"/>
            </a:br>
            <a:endParaRPr lang="en-GB" dirty="0"/>
          </a:p>
        </p:txBody>
      </p:sp>
      <p:sp>
        <p:nvSpPr>
          <p:cNvPr id="3" name="TextBox 2">
            <a:extLst>
              <a:ext uri="{FF2B5EF4-FFF2-40B4-BE49-F238E27FC236}">
                <a16:creationId xmlns:a16="http://schemas.microsoft.com/office/drawing/2014/main" id="{D4DD24F7-7BC6-9C5B-E6F0-7681F9F2A533}"/>
              </a:ext>
            </a:extLst>
          </p:cNvPr>
          <p:cNvSpPr txBox="1"/>
          <p:nvPr/>
        </p:nvSpPr>
        <p:spPr>
          <a:xfrm>
            <a:off x="217170" y="4747118"/>
            <a:ext cx="8343900" cy="646331"/>
          </a:xfrm>
          <a:prstGeom prst="rect">
            <a:avLst/>
          </a:prstGeom>
          <a:noFill/>
        </p:spPr>
        <p:txBody>
          <a:bodyPr wrap="square">
            <a:spAutoFit/>
          </a:bodyPr>
          <a:lstStyle/>
          <a:p>
            <a:pPr rtl="0"/>
            <a:r>
              <a:rPr lang="en-US" dirty="0">
                <a:effectLst/>
                <a:latin typeface="-apple-system"/>
              </a:rPr>
              <a:t>There are folders like this /staging/</a:t>
            </a:r>
            <a:r>
              <a:rPr lang="en-US" dirty="0" err="1">
                <a:effectLst/>
                <a:latin typeface="-apple-system"/>
              </a:rPr>
              <a:t>leuven</a:t>
            </a:r>
            <a:r>
              <a:rPr lang="en-US" dirty="0">
                <a:effectLst/>
                <a:latin typeface="-apple-system"/>
              </a:rPr>
              <a:t>/stg007/</a:t>
            </a:r>
            <a:r>
              <a:rPr lang="en-US" dirty="0" err="1">
                <a:effectLst/>
                <a:latin typeface="-apple-system"/>
              </a:rPr>
              <a:t>vrc</a:t>
            </a:r>
            <a:r>
              <a:rPr lang="en-US" dirty="0">
                <a:effectLst/>
                <a:latin typeface="-apple-system"/>
              </a:rPr>
              <a:t>/…</a:t>
            </a:r>
          </a:p>
          <a:p>
            <a:r>
              <a:rPr lang="en-US" dirty="0">
                <a:effectLst/>
                <a:latin typeface="-apple-system"/>
              </a:rPr>
              <a:t> </a:t>
            </a:r>
            <a:endParaRPr lang="en-BE" dirty="0"/>
          </a:p>
        </p:txBody>
      </p:sp>
    </p:spTree>
    <p:extLst>
      <p:ext uri="{BB962C8B-B14F-4D97-AF65-F5344CB8AC3E}">
        <p14:creationId xmlns:p14="http://schemas.microsoft.com/office/powerpoint/2010/main" val="14254892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normAutofit fontScale="90000"/>
          </a:bodyPr>
          <a:lstStyle/>
          <a:p>
            <a:r>
              <a:rPr lang="en-BE"/>
              <a:t>Downloading images or pulling or building images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2971800"/>
            <a:ext cx="11836179" cy="296037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Pulling images may take a while, so we need to run this as a job.</a:t>
            </a:r>
            <a:br>
              <a:rPr lang="en-GB"/>
            </a:br>
            <a:endParaRPr lang="en-GB"/>
          </a:p>
          <a:p>
            <a:pPr>
              <a:lnSpc>
                <a:spcPct val="150000"/>
              </a:lnSpc>
            </a:pPr>
            <a:r>
              <a:rPr lang="en-GB" err="1"/>
              <a:t>qsub</a:t>
            </a:r>
            <a:r>
              <a:rPr lang="en-GB"/>
              <a:t> pull-</a:t>
            </a:r>
            <a:r>
              <a:rPr lang="en-GB" err="1"/>
              <a:t>image.pbs</a:t>
            </a:r>
            <a:r>
              <a:rPr lang="en-GB"/>
              <a:t> </a:t>
            </a:r>
          </a:p>
          <a:p>
            <a:pPr>
              <a:lnSpc>
                <a:spcPct val="150000"/>
              </a:lnSpc>
            </a:pPr>
            <a:r>
              <a:rPr lang="en-GB"/>
              <a:t>…</a:t>
            </a:r>
            <a:br>
              <a:rPr lang="en-GB"/>
            </a:br>
            <a:r>
              <a:rPr lang="en-GB"/>
              <a:t>APPTAINER_CACHEDIR=$VSC_SCRATCH \</a:t>
            </a:r>
            <a:br>
              <a:rPr lang="en-GB"/>
            </a:br>
            <a:r>
              <a:rPr lang="en-GB"/>
              <a:t>APPTAINER_TMPDIR=$VSC_SCRATCH \</a:t>
            </a:r>
            <a:br>
              <a:rPr lang="en-GB"/>
            </a:br>
            <a:r>
              <a:rPr lang="en-GB" err="1"/>
              <a:t>apptainer</a:t>
            </a:r>
            <a:r>
              <a:rPr lang="en-GB"/>
              <a:t> build --</a:t>
            </a:r>
            <a:r>
              <a:rPr lang="en-GB" err="1"/>
              <a:t>fakeroot</a:t>
            </a:r>
            <a:r>
              <a:rPr lang="en-GB"/>
              <a:t> $VSC_SCRATCH/tensorflow-23.06-tf2-py3.sif \</a:t>
            </a:r>
            <a:br>
              <a:rPr lang="en-GB"/>
            </a:br>
            <a:r>
              <a:rPr lang="en-GB"/>
              <a:t>docker://</a:t>
            </a:r>
            <a:r>
              <a:rPr lang="en-GB" err="1"/>
              <a:t>nvcr.io</a:t>
            </a:r>
            <a:r>
              <a:rPr lang="en-GB"/>
              <a:t>/</a:t>
            </a:r>
            <a:r>
              <a:rPr lang="en-GB" err="1"/>
              <a:t>nvidia</a:t>
            </a:r>
            <a:r>
              <a:rPr lang="en-GB"/>
              <a:t>/tensorflow:23.06-tf2-py3</a:t>
            </a:r>
            <a:br>
              <a:rPr lang="en-GB"/>
            </a:br>
            <a:r>
              <a:rPr lang="en-GB"/>
              <a:t>…</a:t>
            </a:r>
            <a:br>
              <a:rPr lang="en-GB"/>
            </a:br>
            <a:br>
              <a:rPr lang="en-GB"/>
            </a:br>
            <a:endParaRPr lang="en-GB"/>
          </a:p>
        </p:txBody>
      </p:sp>
    </p:spTree>
    <p:extLst>
      <p:ext uri="{BB962C8B-B14F-4D97-AF65-F5344CB8AC3E}">
        <p14:creationId xmlns:p14="http://schemas.microsoft.com/office/powerpoint/2010/main" val="10613388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AA667-E70C-81E4-A39B-3A78733C9216}"/>
              </a:ext>
            </a:extLst>
          </p:cNvPr>
          <p:cNvSpPr>
            <a:spLocks noGrp="1"/>
          </p:cNvSpPr>
          <p:nvPr>
            <p:ph type="title"/>
          </p:nvPr>
        </p:nvSpPr>
        <p:spPr/>
        <p:txBody>
          <a:bodyPr/>
          <a:lstStyle/>
          <a:p>
            <a:r>
              <a:rPr lang="en-BE"/>
              <a:t>And now really building images</a:t>
            </a:r>
          </a:p>
        </p:txBody>
      </p:sp>
      <p:sp>
        <p:nvSpPr>
          <p:cNvPr id="7" name="Rectangle: Rounded Corners 4">
            <a:extLst>
              <a:ext uri="{FF2B5EF4-FFF2-40B4-BE49-F238E27FC236}">
                <a16:creationId xmlns:a16="http://schemas.microsoft.com/office/drawing/2014/main" id="{F5313726-8A04-0365-C62F-BB3826EEE1F7}"/>
              </a:ext>
            </a:extLst>
          </p:cNvPr>
          <p:cNvSpPr/>
          <p:nvPr/>
        </p:nvSpPr>
        <p:spPr>
          <a:xfrm>
            <a:off x="133846" y="2971800"/>
            <a:ext cx="11836179" cy="296037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2">
            <a:extLst>
              <a:ext uri="{FF2B5EF4-FFF2-40B4-BE49-F238E27FC236}">
                <a16:creationId xmlns:a16="http://schemas.microsoft.com/office/drawing/2014/main" id="{68FC77A8-0A6F-08BB-4A68-4ACFF7278003}"/>
              </a:ext>
            </a:extLst>
          </p:cNvPr>
          <p:cNvSpPr txBox="1">
            <a:spLocks/>
          </p:cNvSpPr>
          <p:nvPr/>
        </p:nvSpPr>
        <p:spPr>
          <a:xfrm>
            <a:off x="221975" y="1347746"/>
            <a:ext cx="11752855" cy="4904464"/>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a:t>Pulling images may take a while, so we need to run this as a job.</a:t>
            </a:r>
            <a:br>
              <a:rPr lang="en-GB"/>
            </a:br>
            <a:endParaRPr lang="en-GB"/>
          </a:p>
          <a:p>
            <a:pPr>
              <a:lnSpc>
                <a:spcPct val="150000"/>
              </a:lnSpc>
            </a:pPr>
            <a:r>
              <a:rPr lang="en-GB" err="1"/>
              <a:t>qsub</a:t>
            </a:r>
            <a:r>
              <a:rPr lang="en-GB"/>
              <a:t> build-</a:t>
            </a:r>
            <a:r>
              <a:rPr lang="en-GB" err="1"/>
              <a:t>image.pbs</a:t>
            </a:r>
            <a:r>
              <a:rPr lang="en-GB"/>
              <a:t> </a:t>
            </a:r>
          </a:p>
          <a:p>
            <a:pPr>
              <a:lnSpc>
                <a:spcPct val="150000"/>
              </a:lnSpc>
            </a:pPr>
            <a:r>
              <a:rPr lang="en-GB"/>
              <a:t>…</a:t>
            </a:r>
            <a:br>
              <a:rPr lang="en-GB"/>
            </a:br>
            <a:r>
              <a:rPr lang="en-GB"/>
              <a:t>APPTAINER_CACHEDIR=$VSC_SCRATCH \</a:t>
            </a:r>
            <a:br>
              <a:rPr lang="en-GB"/>
            </a:br>
            <a:r>
              <a:rPr lang="en-GB"/>
              <a:t>APPTAINER_TMPDIR=$VSC_SCRATCH \</a:t>
            </a:r>
            <a:br>
              <a:rPr lang="en-GB"/>
            </a:br>
            <a:r>
              <a:rPr lang="en-GB" err="1"/>
              <a:t>apptainer</a:t>
            </a:r>
            <a:r>
              <a:rPr lang="en-GB"/>
              <a:t> build --</a:t>
            </a:r>
            <a:r>
              <a:rPr lang="en-GB" err="1"/>
              <a:t>fakeroot</a:t>
            </a:r>
            <a:r>
              <a:rPr lang="en-GB"/>
              <a:t> $VSC_SCRATCH/</a:t>
            </a:r>
            <a:r>
              <a:rPr lang="en-GB" err="1"/>
              <a:t>test_image_ubuntu.sif</a:t>
            </a:r>
            <a:r>
              <a:rPr lang="en-GB"/>
              <a:t> \</a:t>
            </a:r>
            <a:br>
              <a:rPr lang="en-GB"/>
            </a:br>
            <a:r>
              <a:rPr lang="en-GB"/>
              <a:t>$VSC_SCRATCH/</a:t>
            </a:r>
            <a:r>
              <a:rPr lang="en-GB" err="1"/>
              <a:t>test_image_ubuntu.def</a:t>
            </a:r>
            <a:br>
              <a:rPr lang="en-GB"/>
            </a:br>
            <a:r>
              <a:rPr lang="en-GB"/>
              <a:t>…</a:t>
            </a:r>
            <a:br>
              <a:rPr lang="en-GB"/>
            </a:br>
            <a:br>
              <a:rPr lang="en-GB"/>
            </a:br>
            <a:endParaRPr lang="en-GB"/>
          </a:p>
        </p:txBody>
      </p:sp>
    </p:spTree>
    <p:extLst>
      <p:ext uri="{BB962C8B-B14F-4D97-AF65-F5344CB8AC3E}">
        <p14:creationId xmlns:p14="http://schemas.microsoft.com/office/powerpoint/2010/main" val="25245118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B4BE-7E81-0F9B-1828-DCAC387DA5FC}"/>
              </a:ext>
            </a:extLst>
          </p:cNvPr>
          <p:cNvSpPr>
            <a:spLocks noGrp="1"/>
          </p:cNvSpPr>
          <p:nvPr>
            <p:ph type="title"/>
          </p:nvPr>
        </p:nvSpPr>
        <p:spPr/>
        <p:txBody>
          <a:bodyPr/>
          <a:lstStyle/>
          <a:p>
            <a:r>
              <a:rPr lang="en-US" dirty="0"/>
              <a:t>To be added or made more clear</a:t>
            </a:r>
            <a:endParaRPr lang="en-BE" dirty="0"/>
          </a:p>
        </p:txBody>
      </p:sp>
      <p:sp>
        <p:nvSpPr>
          <p:cNvPr id="3" name="Content Placeholder 2">
            <a:extLst>
              <a:ext uri="{FF2B5EF4-FFF2-40B4-BE49-F238E27FC236}">
                <a16:creationId xmlns:a16="http://schemas.microsoft.com/office/drawing/2014/main" id="{266C6024-87E8-4F10-BA0B-CCD4936EE142}"/>
              </a:ext>
            </a:extLst>
          </p:cNvPr>
          <p:cNvSpPr>
            <a:spLocks noGrp="1"/>
          </p:cNvSpPr>
          <p:nvPr>
            <p:ph idx="1"/>
          </p:nvPr>
        </p:nvSpPr>
        <p:spPr>
          <a:xfrm>
            <a:off x="371061" y="1292087"/>
            <a:ext cx="4226340" cy="4884876"/>
          </a:xfrm>
        </p:spPr>
        <p:txBody>
          <a:bodyPr>
            <a:normAutofit/>
          </a:bodyPr>
          <a:lstStyle/>
          <a:p>
            <a:pPr lvl="1"/>
            <a:r>
              <a:rPr lang="en-US" dirty="0">
                <a:highlight>
                  <a:srgbClr val="FF00FF"/>
                </a:highlight>
              </a:rPr>
              <a:t>When not to use ???</a:t>
            </a:r>
          </a:p>
          <a:p>
            <a:pPr lvl="1"/>
            <a:endParaRPr lang="en-US" dirty="0">
              <a:highlight>
                <a:srgbClr val="FFFF00"/>
              </a:highlight>
            </a:endParaRPr>
          </a:p>
          <a:p>
            <a:pPr lvl="1"/>
            <a:r>
              <a:rPr lang="en-US" dirty="0">
                <a:highlight>
                  <a:srgbClr val="FF00FF"/>
                </a:highlight>
              </a:rPr>
              <a:t>Good practice</a:t>
            </a:r>
          </a:p>
          <a:p>
            <a:pPr lvl="2"/>
            <a:r>
              <a:rPr lang="en-US" dirty="0">
                <a:highlight>
                  <a:srgbClr val="FF00FF"/>
                </a:highlight>
              </a:rPr>
              <a:t>Instructions for recipe</a:t>
            </a:r>
          </a:p>
          <a:p>
            <a:pPr lvl="1"/>
            <a:r>
              <a:rPr lang="en-US" dirty="0">
                <a:highlight>
                  <a:srgbClr val="FF00FF"/>
                </a:highlight>
              </a:rPr>
              <a:t>1 tool = 1 image</a:t>
            </a:r>
            <a:r>
              <a:rPr lang="en-US" b="1" dirty="0">
                <a:highlight>
                  <a:srgbClr val="FF00FF"/>
                </a:highlight>
              </a:rPr>
              <a:t> vs </a:t>
            </a:r>
            <a:r>
              <a:rPr lang="en-US" dirty="0">
                <a:highlight>
                  <a:srgbClr val="FF00FF"/>
                </a:highlight>
              </a:rPr>
              <a:t>++ tools = 1 image</a:t>
            </a:r>
          </a:p>
          <a:p>
            <a:pPr marL="457200" lvl="1" indent="0">
              <a:buNone/>
            </a:pPr>
            <a:br>
              <a:rPr lang="en-US" dirty="0">
                <a:highlight>
                  <a:srgbClr val="FF00FF"/>
                </a:highlight>
              </a:rPr>
            </a:br>
            <a:endParaRPr lang="en-US" dirty="0">
              <a:highlight>
                <a:srgbClr val="FF00FF"/>
              </a:highlight>
            </a:endParaRPr>
          </a:p>
          <a:p>
            <a:pPr lvl="1"/>
            <a:endParaRPr lang="en-US" dirty="0">
              <a:highlight>
                <a:srgbClr val="FF00FF"/>
              </a:highlight>
            </a:endParaRPr>
          </a:p>
        </p:txBody>
      </p:sp>
      <p:sp>
        <p:nvSpPr>
          <p:cNvPr id="5" name="Content Placeholder 2">
            <a:extLst>
              <a:ext uri="{FF2B5EF4-FFF2-40B4-BE49-F238E27FC236}">
                <a16:creationId xmlns:a16="http://schemas.microsoft.com/office/drawing/2014/main" id="{2DA287C2-54A4-9205-2530-D960A193F8AD}"/>
              </a:ext>
            </a:extLst>
          </p:cNvPr>
          <p:cNvSpPr txBox="1">
            <a:spLocks/>
          </p:cNvSpPr>
          <p:nvPr/>
        </p:nvSpPr>
        <p:spPr>
          <a:xfrm>
            <a:off x="617010" y="3294598"/>
            <a:ext cx="1698434" cy="78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FF00FF"/>
                </a:solidFill>
              </a:rPr>
              <a:t>Add quizzes!!!</a:t>
            </a:r>
            <a:endParaRPr lang="en-BE" dirty="0">
              <a:solidFill>
                <a:srgbClr val="FF00FF"/>
              </a:solidFill>
            </a:endParaRPr>
          </a:p>
        </p:txBody>
      </p:sp>
      <p:sp>
        <p:nvSpPr>
          <p:cNvPr id="6" name="Content Placeholder 2">
            <a:extLst>
              <a:ext uri="{FF2B5EF4-FFF2-40B4-BE49-F238E27FC236}">
                <a16:creationId xmlns:a16="http://schemas.microsoft.com/office/drawing/2014/main" id="{99366BBF-8A86-25CB-DDA2-D647F8B0858F}"/>
              </a:ext>
            </a:extLst>
          </p:cNvPr>
          <p:cNvSpPr txBox="1">
            <a:spLocks/>
          </p:cNvSpPr>
          <p:nvPr/>
        </p:nvSpPr>
        <p:spPr>
          <a:xfrm>
            <a:off x="3131086" y="1277624"/>
            <a:ext cx="2418869" cy="808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FF00FF"/>
                </a:highlight>
              </a:rPr>
              <a:t>Should we add cases where Docker is not the best option?</a:t>
            </a:r>
          </a:p>
        </p:txBody>
      </p:sp>
      <p:sp>
        <p:nvSpPr>
          <p:cNvPr id="8" name="TextBox 7">
            <a:extLst>
              <a:ext uri="{FF2B5EF4-FFF2-40B4-BE49-F238E27FC236}">
                <a16:creationId xmlns:a16="http://schemas.microsoft.com/office/drawing/2014/main" id="{08AA3B61-209C-07C6-82B8-939CFC4EEB6F}"/>
              </a:ext>
            </a:extLst>
          </p:cNvPr>
          <p:cNvSpPr txBox="1"/>
          <p:nvPr/>
        </p:nvSpPr>
        <p:spPr>
          <a:xfrm>
            <a:off x="719129" y="5253055"/>
            <a:ext cx="3324630" cy="369332"/>
          </a:xfrm>
          <a:prstGeom prst="rect">
            <a:avLst/>
          </a:prstGeom>
          <a:noFill/>
        </p:spPr>
        <p:txBody>
          <a:bodyPr wrap="square">
            <a:spAutoFit/>
          </a:bodyPr>
          <a:lstStyle/>
          <a:p>
            <a:pPr algn="ctr"/>
            <a:r>
              <a:rPr lang="en-BE" dirty="0"/>
              <a:t>ondemand.hpc.kuleuven.be</a:t>
            </a:r>
          </a:p>
        </p:txBody>
      </p:sp>
      <p:sp>
        <p:nvSpPr>
          <p:cNvPr id="10" name="TextBox 9">
            <a:extLst>
              <a:ext uri="{FF2B5EF4-FFF2-40B4-BE49-F238E27FC236}">
                <a16:creationId xmlns:a16="http://schemas.microsoft.com/office/drawing/2014/main" id="{C0E1D960-5FD1-A91B-2A79-817BFDE5621F}"/>
              </a:ext>
            </a:extLst>
          </p:cNvPr>
          <p:cNvSpPr txBox="1"/>
          <p:nvPr/>
        </p:nvSpPr>
        <p:spPr>
          <a:xfrm>
            <a:off x="978195" y="5601332"/>
            <a:ext cx="2674499" cy="369332"/>
          </a:xfrm>
          <a:prstGeom prst="rect">
            <a:avLst/>
          </a:prstGeom>
          <a:noFill/>
        </p:spPr>
        <p:txBody>
          <a:bodyPr wrap="square">
            <a:spAutoFit/>
          </a:bodyPr>
          <a:lstStyle/>
          <a:p>
            <a:pPr algn="ctr"/>
            <a:r>
              <a:rPr lang="en-BE" dirty="0"/>
              <a:t>tier1.hpc.ugent.be/</a:t>
            </a:r>
          </a:p>
        </p:txBody>
      </p:sp>
      <p:sp>
        <p:nvSpPr>
          <p:cNvPr id="13" name="TextBox 12">
            <a:extLst>
              <a:ext uri="{FF2B5EF4-FFF2-40B4-BE49-F238E27FC236}">
                <a16:creationId xmlns:a16="http://schemas.microsoft.com/office/drawing/2014/main" id="{056D190F-8630-A71C-52B7-17AC24247934}"/>
              </a:ext>
            </a:extLst>
          </p:cNvPr>
          <p:cNvSpPr txBox="1"/>
          <p:nvPr/>
        </p:nvSpPr>
        <p:spPr>
          <a:xfrm>
            <a:off x="1020815" y="5940896"/>
            <a:ext cx="2674499" cy="369332"/>
          </a:xfrm>
          <a:prstGeom prst="rect">
            <a:avLst/>
          </a:prstGeom>
          <a:noFill/>
        </p:spPr>
        <p:txBody>
          <a:bodyPr wrap="square">
            <a:spAutoFit/>
          </a:bodyPr>
          <a:lstStyle/>
          <a:p>
            <a:pPr algn="ctr"/>
            <a:r>
              <a:rPr lang="en-BE"/>
              <a:t>login.hpc.ugent.be/</a:t>
            </a:r>
          </a:p>
        </p:txBody>
      </p:sp>
    </p:spTree>
    <p:extLst>
      <p:ext uri="{BB962C8B-B14F-4D97-AF65-F5344CB8AC3E}">
        <p14:creationId xmlns:p14="http://schemas.microsoft.com/office/powerpoint/2010/main" val="208477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cker Dance">
            <a:extLst>
              <a:ext uri="{FF2B5EF4-FFF2-40B4-BE49-F238E27FC236}">
                <a16:creationId xmlns:a16="http://schemas.microsoft.com/office/drawing/2014/main" id="{D86EC183-FA34-9A27-2FB4-98BD638E4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4612293" y="542260"/>
            <a:ext cx="7357732" cy="59506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5209607"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a:t>
            </a:r>
            <a:endParaRPr lang="en-US">
              <a:highlight>
                <a:srgbClr val="FFFF00"/>
              </a:highlight>
            </a:endParaRP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8" name="Title 17">
            <a:extLst>
              <a:ext uri="{FF2B5EF4-FFF2-40B4-BE49-F238E27FC236}">
                <a16:creationId xmlns:a16="http://schemas.microsoft.com/office/drawing/2014/main" id="{3C61D13D-C48A-626A-7EC9-440BCFB3093F}"/>
              </a:ext>
            </a:extLst>
          </p:cNvPr>
          <p:cNvSpPr>
            <a:spLocks noGrp="1"/>
          </p:cNvSpPr>
          <p:nvPr>
            <p:ph type="title"/>
          </p:nvPr>
        </p:nvSpPr>
        <p:spPr/>
        <p:txBody>
          <a:bodyPr/>
          <a:lstStyle/>
          <a:p>
            <a:r>
              <a:rPr lang="en-US"/>
              <a:t>How does it work?</a:t>
            </a:r>
            <a:endParaRPr lang="en-BE"/>
          </a:p>
        </p:txBody>
      </p:sp>
      <p:pic>
        <p:nvPicPr>
          <p:cNvPr id="4" name="Picture 3" descr="A close-up of a logo&#10;&#10;Description automatically generated">
            <a:extLst>
              <a:ext uri="{FF2B5EF4-FFF2-40B4-BE49-F238E27FC236}">
                <a16:creationId xmlns:a16="http://schemas.microsoft.com/office/drawing/2014/main" id="{C929C29B-2EC7-FE1F-5686-2B067F1D7251}"/>
              </a:ext>
            </a:extLst>
          </p:cNvPr>
          <p:cNvPicPr>
            <a:picLocks noChangeAspect="1"/>
          </p:cNvPicPr>
          <p:nvPr/>
        </p:nvPicPr>
        <p:blipFill rotWithShape="1">
          <a:blip r:embed="rId3">
            <a:extLst>
              <a:ext uri="{28A0092B-C50C-407E-A947-70E740481C1C}">
                <a14:useLocalDpi xmlns:a14="http://schemas.microsoft.com/office/drawing/2010/main" val="0"/>
              </a:ext>
            </a:extLst>
          </a:blip>
          <a:srcRect l="52226" t="14885" r="23419" b="35143"/>
          <a:stretch/>
        </p:blipFill>
        <p:spPr>
          <a:xfrm>
            <a:off x="9077360" y="5001219"/>
            <a:ext cx="744540" cy="450057"/>
          </a:xfrm>
          <a:prstGeom prst="rect">
            <a:avLst/>
          </a:prstGeom>
        </p:spPr>
      </p:pic>
      <p:pic>
        <p:nvPicPr>
          <p:cNvPr id="5" name="Picture 4" descr="A close-up of a logo&#10;&#10;Description automatically generated">
            <a:extLst>
              <a:ext uri="{FF2B5EF4-FFF2-40B4-BE49-F238E27FC236}">
                <a16:creationId xmlns:a16="http://schemas.microsoft.com/office/drawing/2014/main" id="{9FE50959-5587-3A79-C720-4DA6B20BD518}"/>
              </a:ext>
            </a:extLst>
          </p:cNvPr>
          <p:cNvPicPr>
            <a:picLocks noChangeAspect="1"/>
          </p:cNvPicPr>
          <p:nvPr/>
        </p:nvPicPr>
        <p:blipFill rotWithShape="1">
          <a:blip r:embed="rId3">
            <a:extLst>
              <a:ext uri="{28A0092B-C50C-407E-A947-70E740481C1C}">
                <a14:useLocalDpi xmlns:a14="http://schemas.microsoft.com/office/drawing/2010/main" val="0"/>
              </a:ext>
            </a:extLst>
          </a:blip>
          <a:srcRect l="52226" t="14885" r="23419" b="35143"/>
          <a:stretch/>
        </p:blipFill>
        <p:spPr>
          <a:xfrm>
            <a:off x="9077360" y="4336257"/>
            <a:ext cx="744540" cy="450057"/>
          </a:xfrm>
          <a:prstGeom prst="rect">
            <a:avLst/>
          </a:prstGeom>
        </p:spPr>
      </p:pic>
      <p:cxnSp>
        <p:nvCxnSpPr>
          <p:cNvPr id="8" name="Straight Arrow Connector 7">
            <a:extLst>
              <a:ext uri="{FF2B5EF4-FFF2-40B4-BE49-F238E27FC236}">
                <a16:creationId xmlns:a16="http://schemas.microsoft.com/office/drawing/2014/main" id="{88A314FD-C647-3F4D-A34D-A0C63776B339}"/>
              </a:ext>
            </a:extLst>
          </p:cNvPr>
          <p:cNvCxnSpPr>
            <a:cxnSpLocks/>
          </p:cNvCxnSpPr>
          <p:nvPr/>
        </p:nvCxnSpPr>
        <p:spPr>
          <a:xfrm>
            <a:off x="8686800" y="3896887"/>
            <a:ext cx="527966" cy="683566"/>
          </a:xfrm>
          <a:prstGeom prst="straightConnector1">
            <a:avLst/>
          </a:prstGeom>
          <a:ln w="28575">
            <a:solidFill>
              <a:srgbClr val="F67B1C"/>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B0159CE4-A6BA-F433-AFEF-E92C6384D000}"/>
              </a:ext>
            </a:extLst>
          </p:cNvPr>
          <p:cNvCxnSpPr>
            <a:cxnSpLocks/>
          </p:cNvCxnSpPr>
          <p:nvPr/>
        </p:nvCxnSpPr>
        <p:spPr>
          <a:xfrm>
            <a:off x="8668588" y="3896887"/>
            <a:ext cx="546178" cy="1233913"/>
          </a:xfrm>
          <a:prstGeom prst="straightConnector1">
            <a:avLst/>
          </a:prstGeom>
          <a:ln w="28575">
            <a:solidFill>
              <a:srgbClr val="F67B1C"/>
            </a:solidFill>
            <a:tailEnd type="triangle"/>
          </a:ln>
        </p:spPr>
        <p:style>
          <a:lnRef idx="2">
            <a:schemeClr val="accent1"/>
          </a:lnRef>
          <a:fillRef idx="0">
            <a:schemeClr val="accent1"/>
          </a:fillRef>
          <a:effectRef idx="1">
            <a:schemeClr val="accent1"/>
          </a:effectRef>
          <a:fontRef idx="minor">
            <a:schemeClr val="tx1"/>
          </a:fontRef>
        </p:style>
      </p:cxnSp>
      <p:sp>
        <p:nvSpPr>
          <p:cNvPr id="2" name="Content Placeholder 2">
            <a:extLst>
              <a:ext uri="{FF2B5EF4-FFF2-40B4-BE49-F238E27FC236}">
                <a16:creationId xmlns:a16="http://schemas.microsoft.com/office/drawing/2014/main" id="{5DD1497E-D885-9E60-8083-3407B5588237}"/>
              </a:ext>
            </a:extLst>
          </p:cNvPr>
          <p:cNvSpPr txBox="1">
            <a:spLocks/>
          </p:cNvSpPr>
          <p:nvPr/>
        </p:nvSpPr>
        <p:spPr>
          <a:xfrm>
            <a:off x="5319446" y="6380263"/>
            <a:ext cx="6620408" cy="393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err="1"/>
              <a:t>p.s</a:t>
            </a:r>
            <a:r>
              <a:rPr lang="en-US" sz="1600" dirty="0"/>
              <a:t>: Commercial use of Docker Desktop requires a paid subscription</a:t>
            </a:r>
            <a:endParaRPr lang="en-BE" sz="1600" dirty="0"/>
          </a:p>
        </p:txBody>
      </p:sp>
    </p:spTree>
    <p:extLst>
      <p:ext uri="{BB962C8B-B14F-4D97-AF65-F5344CB8AC3E}">
        <p14:creationId xmlns:p14="http://schemas.microsoft.com/office/powerpoint/2010/main" val="387634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3">
            <a:extLst>
              <a:ext uri="{FF2B5EF4-FFF2-40B4-BE49-F238E27FC236}">
                <a16:creationId xmlns:a16="http://schemas.microsoft.com/office/drawing/2014/main" id="{C2471BD0-F6F3-791C-5AEE-9DC0AC20EF0B}"/>
              </a:ext>
            </a:extLst>
          </p:cNvPr>
          <p:cNvSpPr txBox="1">
            <a:spLocks/>
          </p:cNvSpPr>
          <p:nvPr/>
        </p:nvSpPr>
        <p:spPr>
          <a:xfrm>
            <a:off x="5817773" y="3655055"/>
            <a:ext cx="3816198" cy="115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a:latin typeface="Agency FB" panose="020B0503020202020204" pitchFamily="34" charset="0"/>
              </a:rPr>
              <a:t>FROM ubuntu:18.04</a:t>
            </a:r>
          </a:p>
          <a:p>
            <a:pPr marL="342900" indent="-342900">
              <a:buFont typeface="+mj-lt"/>
              <a:buAutoNum type="arabicPeriod"/>
            </a:pPr>
            <a:r>
              <a:rPr lang="en-US" sz="1800">
                <a:latin typeface="Agency FB" panose="020B0503020202020204" pitchFamily="34" charset="0"/>
              </a:rPr>
              <a:t>RUN apt update &amp;&amp; apt –y upgrade</a:t>
            </a:r>
          </a:p>
          <a:p>
            <a:pPr marL="342900" indent="-342900">
              <a:buFont typeface="+mj-lt"/>
              <a:buAutoNum type="arabicPeriod"/>
            </a:pPr>
            <a:r>
              <a:rPr lang="en-US" sz="1800">
                <a:latin typeface="Agency FB" panose="020B0503020202020204" pitchFamily="34" charset="0"/>
              </a:rPr>
              <a:t>RUN apt install –y </a:t>
            </a:r>
            <a:r>
              <a:rPr lang="en-US" sz="1800" err="1">
                <a:latin typeface="Agency FB" panose="020B0503020202020204" pitchFamily="34" charset="0"/>
              </a:rPr>
              <a:t>wget</a:t>
            </a:r>
            <a:endParaRPr lang="en-BE" sz="1800">
              <a:latin typeface="Agency FB" panose="020B0503020202020204" pitchFamily="34" charset="0"/>
            </a:endParaRPr>
          </a:p>
        </p:txBody>
      </p:sp>
      <p:sp>
        <p:nvSpPr>
          <p:cNvPr id="8" name="Rectangle: Rounded Corners 7">
            <a:extLst>
              <a:ext uri="{FF2B5EF4-FFF2-40B4-BE49-F238E27FC236}">
                <a16:creationId xmlns:a16="http://schemas.microsoft.com/office/drawing/2014/main" id="{546D0EC9-BFA8-DE09-EE35-052925CFED66}"/>
              </a:ext>
            </a:extLst>
          </p:cNvPr>
          <p:cNvSpPr/>
          <p:nvPr/>
        </p:nvSpPr>
        <p:spPr>
          <a:xfrm>
            <a:off x="9755519" y="3682487"/>
            <a:ext cx="1488936" cy="243840"/>
          </a:xfrm>
          <a:prstGeom prst="roundRect">
            <a:avLst>
              <a:gd name="adj" fmla="val 50000"/>
            </a:avLst>
          </a:prstGeom>
          <a:solidFill>
            <a:srgbClr val="3CBA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7C4B5314-688D-ADF9-E26C-79780CD77CCB}"/>
              </a:ext>
            </a:extLst>
          </p:cNvPr>
          <p:cNvSpPr/>
          <p:nvPr/>
        </p:nvSpPr>
        <p:spPr>
          <a:xfrm>
            <a:off x="9755519" y="4075413"/>
            <a:ext cx="1488936" cy="243840"/>
          </a:xfrm>
          <a:prstGeom prst="roundRect">
            <a:avLst>
              <a:gd name="adj" fmla="val 50000"/>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Rounded Corners 9">
            <a:extLst>
              <a:ext uri="{FF2B5EF4-FFF2-40B4-BE49-F238E27FC236}">
                <a16:creationId xmlns:a16="http://schemas.microsoft.com/office/drawing/2014/main" id="{B980D739-A041-1D7F-3082-5CEDE527D110}"/>
              </a:ext>
            </a:extLst>
          </p:cNvPr>
          <p:cNvSpPr/>
          <p:nvPr/>
        </p:nvSpPr>
        <p:spPr>
          <a:xfrm>
            <a:off x="9755519" y="4444554"/>
            <a:ext cx="1488936" cy="243840"/>
          </a:xfrm>
          <a:prstGeom prst="roundRect">
            <a:avLst>
              <a:gd name="adj" fmla="val 50000"/>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95A74C6B-C730-8E1D-87CD-58FE5B0B799A}"/>
              </a:ext>
            </a:extLst>
          </p:cNvPr>
          <p:cNvSpPr>
            <a:spLocks noGrp="1"/>
          </p:cNvSpPr>
          <p:nvPr>
            <p:ph type="title"/>
          </p:nvPr>
        </p:nvSpPr>
        <p:spPr/>
        <p:txBody>
          <a:bodyPr/>
          <a:lstStyle/>
          <a:p>
            <a:r>
              <a:rPr lang="en-US"/>
              <a:t>How is it organized?</a:t>
            </a:r>
            <a:endParaRPr lang="en-BE"/>
          </a:p>
        </p:txBody>
      </p:sp>
      <p:sp>
        <p:nvSpPr>
          <p:cNvPr id="74" name="Content Placeholder 2">
            <a:extLst>
              <a:ext uri="{FF2B5EF4-FFF2-40B4-BE49-F238E27FC236}">
                <a16:creationId xmlns:a16="http://schemas.microsoft.com/office/drawing/2014/main" id="{5E8C0C74-EF5E-9C5F-BF37-7C751AA67CEA}"/>
              </a:ext>
            </a:extLst>
          </p:cNvPr>
          <p:cNvSpPr>
            <a:spLocks noGrp="1"/>
          </p:cNvSpPr>
          <p:nvPr>
            <p:ph sz="half" idx="1"/>
          </p:nvPr>
        </p:nvSpPr>
        <p:spPr/>
        <p:txBody>
          <a:bodyPr/>
          <a:lstStyle/>
          <a:p>
            <a:r>
              <a:rPr lang="en-US"/>
              <a:t>General components </a:t>
            </a:r>
            <a:endParaRPr lang="en-BE"/>
          </a:p>
        </p:txBody>
      </p:sp>
      <p:sp>
        <p:nvSpPr>
          <p:cNvPr id="75" name="Content Placeholder 3">
            <a:extLst>
              <a:ext uri="{FF2B5EF4-FFF2-40B4-BE49-F238E27FC236}">
                <a16:creationId xmlns:a16="http://schemas.microsoft.com/office/drawing/2014/main" id="{AE1F5CC7-F8D1-5AD6-3957-CD01D3CFD030}"/>
              </a:ext>
            </a:extLst>
          </p:cNvPr>
          <p:cNvSpPr>
            <a:spLocks noGrp="1"/>
          </p:cNvSpPr>
          <p:nvPr>
            <p:ph sz="half" idx="13"/>
          </p:nvPr>
        </p:nvSpPr>
        <p:spPr/>
        <p:txBody>
          <a:bodyPr/>
          <a:lstStyle/>
          <a:p>
            <a:r>
              <a:rPr lang="en-US"/>
              <a:t>Docker images layers</a:t>
            </a:r>
            <a:endParaRPr lang="en-BE"/>
          </a:p>
        </p:txBody>
      </p:sp>
      <p:cxnSp>
        <p:nvCxnSpPr>
          <p:cNvPr id="15" name="Connector: Elbow 14">
            <a:extLst>
              <a:ext uri="{FF2B5EF4-FFF2-40B4-BE49-F238E27FC236}">
                <a16:creationId xmlns:a16="http://schemas.microsoft.com/office/drawing/2014/main" id="{2185CB05-FB36-8A93-2F3E-FCA98812A214}"/>
              </a:ext>
            </a:extLst>
          </p:cNvPr>
          <p:cNvCxnSpPr>
            <a:cxnSpLocks/>
          </p:cNvCxnSpPr>
          <p:nvPr/>
        </p:nvCxnSpPr>
        <p:spPr>
          <a:xfrm>
            <a:off x="7725872" y="3837713"/>
            <a:ext cx="1968285" cy="785750"/>
          </a:xfrm>
          <a:prstGeom prst="bentConnector3">
            <a:avLst>
              <a:gd name="adj1" fmla="val 77327"/>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1B6985D7-FDF9-84A2-E4A9-764D4C6BC049}"/>
              </a:ext>
            </a:extLst>
          </p:cNvPr>
          <p:cNvCxnSpPr>
            <a:cxnSpLocks/>
          </p:cNvCxnSpPr>
          <p:nvPr/>
        </p:nvCxnSpPr>
        <p:spPr>
          <a:xfrm flipV="1">
            <a:off x="7991714" y="3770475"/>
            <a:ext cx="1702443" cy="778069"/>
          </a:xfrm>
          <a:prstGeom prst="bentConnector3">
            <a:avLst>
              <a:gd name="adj1" fmla="val 81595"/>
            </a:avLst>
          </a:prstGeom>
          <a:ln>
            <a:solidFill>
              <a:srgbClr val="3CBAB9"/>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EA4FCAD-7766-E4DB-4128-3EC9A3AE460C}"/>
              </a:ext>
            </a:extLst>
          </p:cNvPr>
          <p:cNvCxnSpPr>
            <a:cxnSpLocks/>
          </p:cNvCxnSpPr>
          <p:nvPr/>
        </p:nvCxnSpPr>
        <p:spPr>
          <a:xfrm>
            <a:off x="8816467" y="4200487"/>
            <a:ext cx="877690" cy="0"/>
          </a:xfrm>
          <a:prstGeom prst="straightConnector1">
            <a:avLst/>
          </a:prstGeom>
          <a:ln>
            <a:solidFill>
              <a:srgbClr val="5A2D82"/>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CE487E2C-E769-65CB-D710-A4B0ED622285}"/>
              </a:ext>
            </a:extLst>
          </p:cNvPr>
          <p:cNvSpPr txBox="1"/>
          <p:nvPr/>
        </p:nvSpPr>
        <p:spPr>
          <a:xfrm>
            <a:off x="11274709" y="3617187"/>
            <a:ext cx="308098" cy="369332"/>
          </a:xfrm>
          <a:prstGeom prst="rect">
            <a:avLst/>
          </a:prstGeom>
          <a:noFill/>
        </p:spPr>
        <p:txBody>
          <a:bodyPr wrap="none" rtlCol="0">
            <a:spAutoFit/>
          </a:bodyPr>
          <a:lstStyle/>
          <a:p>
            <a:r>
              <a:rPr lang="en-US"/>
              <a:t>3</a:t>
            </a:r>
            <a:endParaRPr lang="en-BE"/>
          </a:p>
        </p:txBody>
      </p:sp>
      <p:sp>
        <p:nvSpPr>
          <p:cNvPr id="44" name="TextBox 43">
            <a:extLst>
              <a:ext uri="{FF2B5EF4-FFF2-40B4-BE49-F238E27FC236}">
                <a16:creationId xmlns:a16="http://schemas.microsoft.com/office/drawing/2014/main" id="{52D0CFD4-2F18-7EE2-92D8-D374809350FD}"/>
              </a:ext>
            </a:extLst>
          </p:cNvPr>
          <p:cNvSpPr txBox="1"/>
          <p:nvPr/>
        </p:nvSpPr>
        <p:spPr>
          <a:xfrm>
            <a:off x="11274709" y="4027826"/>
            <a:ext cx="308098" cy="369332"/>
          </a:xfrm>
          <a:prstGeom prst="rect">
            <a:avLst/>
          </a:prstGeom>
          <a:noFill/>
        </p:spPr>
        <p:txBody>
          <a:bodyPr wrap="none" rtlCol="0">
            <a:spAutoFit/>
          </a:bodyPr>
          <a:lstStyle/>
          <a:p>
            <a:r>
              <a:rPr lang="en-US"/>
              <a:t>2</a:t>
            </a:r>
            <a:endParaRPr lang="en-BE"/>
          </a:p>
        </p:txBody>
      </p:sp>
      <p:sp>
        <p:nvSpPr>
          <p:cNvPr id="45" name="TextBox 44">
            <a:extLst>
              <a:ext uri="{FF2B5EF4-FFF2-40B4-BE49-F238E27FC236}">
                <a16:creationId xmlns:a16="http://schemas.microsoft.com/office/drawing/2014/main" id="{FF7EB99D-2497-68EC-B5EB-2A9958212008}"/>
              </a:ext>
            </a:extLst>
          </p:cNvPr>
          <p:cNvSpPr txBox="1"/>
          <p:nvPr/>
        </p:nvSpPr>
        <p:spPr>
          <a:xfrm>
            <a:off x="11274709" y="4438465"/>
            <a:ext cx="308098" cy="369332"/>
          </a:xfrm>
          <a:prstGeom prst="rect">
            <a:avLst/>
          </a:prstGeom>
          <a:noFill/>
        </p:spPr>
        <p:txBody>
          <a:bodyPr wrap="none" rtlCol="0">
            <a:spAutoFit/>
          </a:bodyPr>
          <a:lstStyle/>
          <a:p>
            <a:r>
              <a:rPr lang="en-US"/>
              <a:t>1</a:t>
            </a:r>
            <a:endParaRPr lang="en-BE"/>
          </a:p>
        </p:txBody>
      </p:sp>
      <p:sp>
        <p:nvSpPr>
          <p:cNvPr id="46" name="TextBox 45">
            <a:extLst>
              <a:ext uri="{FF2B5EF4-FFF2-40B4-BE49-F238E27FC236}">
                <a16:creationId xmlns:a16="http://schemas.microsoft.com/office/drawing/2014/main" id="{7DF44A81-4EEF-0705-D215-40102A6058A8}"/>
              </a:ext>
            </a:extLst>
          </p:cNvPr>
          <p:cNvSpPr txBox="1"/>
          <p:nvPr/>
        </p:nvSpPr>
        <p:spPr>
          <a:xfrm>
            <a:off x="7008107" y="3166803"/>
            <a:ext cx="809004" cy="369332"/>
          </a:xfrm>
          <a:prstGeom prst="rect">
            <a:avLst/>
          </a:prstGeom>
          <a:noFill/>
        </p:spPr>
        <p:txBody>
          <a:bodyPr wrap="none" rtlCol="0">
            <a:spAutoFit/>
          </a:bodyPr>
          <a:lstStyle/>
          <a:p>
            <a:r>
              <a:rPr lang="en-US">
                <a:solidFill>
                  <a:srgbClr val="1B2944"/>
                </a:solidFill>
                <a:latin typeface="Dense"/>
              </a:rPr>
              <a:t>Recipe</a:t>
            </a:r>
            <a:endParaRPr lang="en-BE">
              <a:solidFill>
                <a:srgbClr val="1B2944"/>
              </a:solidFill>
              <a:latin typeface="Dense"/>
            </a:endParaRPr>
          </a:p>
        </p:txBody>
      </p:sp>
      <p:sp>
        <p:nvSpPr>
          <p:cNvPr id="47" name="TextBox 46">
            <a:extLst>
              <a:ext uri="{FF2B5EF4-FFF2-40B4-BE49-F238E27FC236}">
                <a16:creationId xmlns:a16="http://schemas.microsoft.com/office/drawing/2014/main" id="{54447F45-07D0-4A55-0AEC-E2417452A5F6}"/>
              </a:ext>
            </a:extLst>
          </p:cNvPr>
          <p:cNvSpPr txBox="1"/>
          <p:nvPr/>
        </p:nvSpPr>
        <p:spPr>
          <a:xfrm>
            <a:off x="10120075" y="3164069"/>
            <a:ext cx="759823" cy="369332"/>
          </a:xfrm>
          <a:prstGeom prst="rect">
            <a:avLst/>
          </a:prstGeom>
          <a:noFill/>
        </p:spPr>
        <p:txBody>
          <a:bodyPr wrap="none" rtlCol="0">
            <a:spAutoFit/>
          </a:bodyPr>
          <a:lstStyle/>
          <a:p>
            <a:r>
              <a:rPr lang="en-US">
                <a:solidFill>
                  <a:srgbClr val="1B2944"/>
                </a:solidFill>
                <a:latin typeface="Dense"/>
              </a:rPr>
              <a:t>Image</a:t>
            </a:r>
            <a:endParaRPr lang="en-BE">
              <a:solidFill>
                <a:srgbClr val="1B2944"/>
              </a:solidFill>
              <a:latin typeface="Dense"/>
            </a:endParaRPr>
          </a:p>
        </p:txBody>
      </p:sp>
      <p:pic>
        <p:nvPicPr>
          <p:cNvPr id="67" name="Picture 66" descr="A diagram of software&#10;&#10;Description automatically generated with medium confidence">
            <a:extLst>
              <a:ext uri="{FF2B5EF4-FFF2-40B4-BE49-F238E27FC236}">
                <a16:creationId xmlns:a16="http://schemas.microsoft.com/office/drawing/2014/main" id="{F01DCC04-6C84-F446-3777-E4E3F224C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617" y="2946159"/>
            <a:ext cx="3086690" cy="3131912"/>
          </a:xfrm>
          <a:prstGeom prst="rect">
            <a:avLst/>
          </a:prstGeom>
        </p:spPr>
      </p:pic>
      <p:sp>
        <p:nvSpPr>
          <p:cNvPr id="68" name="Right Brace 67">
            <a:extLst>
              <a:ext uri="{FF2B5EF4-FFF2-40B4-BE49-F238E27FC236}">
                <a16:creationId xmlns:a16="http://schemas.microsoft.com/office/drawing/2014/main" id="{1A28B0DE-36C4-EF73-6346-C853E43F57D1}"/>
              </a:ext>
            </a:extLst>
          </p:cNvPr>
          <p:cNvSpPr/>
          <p:nvPr/>
        </p:nvSpPr>
        <p:spPr>
          <a:xfrm rot="10800000">
            <a:off x="1049239" y="3015208"/>
            <a:ext cx="207220" cy="156653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E"/>
          </a:p>
        </p:txBody>
      </p:sp>
      <p:sp>
        <p:nvSpPr>
          <p:cNvPr id="69" name="TextBox 68">
            <a:extLst>
              <a:ext uri="{FF2B5EF4-FFF2-40B4-BE49-F238E27FC236}">
                <a16:creationId xmlns:a16="http://schemas.microsoft.com/office/drawing/2014/main" id="{CF17A74F-218B-F376-8A16-15FD97258BBF}"/>
              </a:ext>
            </a:extLst>
          </p:cNvPr>
          <p:cNvSpPr txBox="1"/>
          <p:nvPr/>
        </p:nvSpPr>
        <p:spPr>
          <a:xfrm>
            <a:off x="272830" y="3596135"/>
            <a:ext cx="759823" cy="369332"/>
          </a:xfrm>
          <a:prstGeom prst="rect">
            <a:avLst/>
          </a:prstGeom>
          <a:noFill/>
        </p:spPr>
        <p:txBody>
          <a:bodyPr wrap="none" rtlCol="0">
            <a:spAutoFit/>
          </a:bodyPr>
          <a:lstStyle/>
          <a:p>
            <a:r>
              <a:rPr lang="en-US">
                <a:solidFill>
                  <a:srgbClr val="1B2944"/>
                </a:solidFill>
                <a:latin typeface="Dense"/>
              </a:rPr>
              <a:t>Image</a:t>
            </a:r>
            <a:endParaRPr lang="en-BE">
              <a:solidFill>
                <a:srgbClr val="1B2944"/>
              </a:solidFill>
              <a:latin typeface="Dense"/>
            </a:endParaRPr>
          </a:p>
        </p:txBody>
      </p:sp>
    </p:spTree>
    <p:extLst>
      <p:ext uri="{BB962C8B-B14F-4D97-AF65-F5344CB8AC3E}">
        <p14:creationId xmlns:p14="http://schemas.microsoft.com/office/powerpoint/2010/main" val="170083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4C6B-C730-8E1D-87CD-58FE5B0B799A}"/>
              </a:ext>
            </a:extLst>
          </p:cNvPr>
          <p:cNvSpPr>
            <a:spLocks noGrp="1"/>
          </p:cNvSpPr>
          <p:nvPr>
            <p:ph type="title"/>
          </p:nvPr>
        </p:nvSpPr>
        <p:spPr/>
        <p:txBody>
          <a:bodyPr/>
          <a:lstStyle/>
          <a:p>
            <a:r>
              <a:rPr lang="en-US"/>
              <a:t>How is it organized?</a:t>
            </a:r>
            <a:endParaRPr lang="en-BE"/>
          </a:p>
        </p:txBody>
      </p:sp>
      <p:sp>
        <p:nvSpPr>
          <p:cNvPr id="58" name="Content Placeholder 2">
            <a:extLst>
              <a:ext uri="{FF2B5EF4-FFF2-40B4-BE49-F238E27FC236}">
                <a16:creationId xmlns:a16="http://schemas.microsoft.com/office/drawing/2014/main" id="{B592B8DF-4220-E0EA-78E4-5423E6813616}"/>
              </a:ext>
            </a:extLst>
          </p:cNvPr>
          <p:cNvSpPr>
            <a:spLocks noGrp="1"/>
          </p:cNvSpPr>
          <p:nvPr>
            <p:ph sz="half" idx="1"/>
          </p:nvPr>
        </p:nvSpPr>
        <p:spPr/>
        <p:txBody>
          <a:bodyPr/>
          <a:lstStyle/>
          <a:p>
            <a:r>
              <a:rPr lang="en-US"/>
              <a:t>General components </a:t>
            </a:r>
            <a:endParaRPr lang="en-BE"/>
          </a:p>
        </p:txBody>
      </p:sp>
      <p:sp>
        <p:nvSpPr>
          <p:cNvPr id="59" name="Content Placeholder 3">
            <a:extLst>
              <a:ext uri="{FF2B5EF4-FFF2-40B4-BE49-F238E27FC236}">
                <a16:creationId xmlns:a16="http://schemas.microsoft.com/office/drawing/2014/main" id="{EE7EC8B0-43EB-8047-325C-C02B67DEB836}"/>
              </a:ext>
            </a:extLst>
          </p:cNvPr>
          <p:cNvSpPr>
            <a:spLocks noGrp="1"/>
          </p:cNvSpPr>
          <p:nvPr>
            <p:ph sz="half" idx="13"/>
          </p:nvPr>
        </p:nvSpPr>
        <p:spPr/>
        <p:txBody>
          <a:bodyPr/>
          <a:lstStyle/>
          <a:p>
            <a:r>
              <a:rPr lang="en-US"/>
              <a:t>Docker images layers</a:t>
            </a:r>
            <a:endParaRPr lang="en-BE"/>
          </a:p>
        </p:txBody>
      </p:sp>
      <p:cxnSp>
        <p:nvCxnSpPr>
          <p:cNvPr id="14" name="Straight Arrow Connector 13">
            <a:extLst>
              <a:ext uri="{FF2B5EF4-FFF2-40B4-BE49-F238E27FC236}">
                <a16:creationId xmlns:a16="http://schemas.microsoft.com/office/drawing/2014/main" id="{BE3AE388-78B3-CCF2-A3D2-E76ABD408F2C}"/>
              </a:ext>
            </a:extLst>
          </p:cNvPr>
          <p:cNvCxnSpPr>
            <a:cxnSpLocks/>
          </p:cNvCxnSpPr>
          <p:nvPr/>
        </p:nvCxnSpPr>
        <p:spPr>
          <a:xfrm>
            <a:off x="4563035" y="5360894"/>
            <a:ext cx="2317741"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D8187C0-342C-2E2B-1A91-93F29AD471FB}"/>
              </a:ext>
            </a:extLst>
          </p:cNvPr>
          <p:cNvCxnSpPr>
            <a:cxnSpLocks/>
          </p:cNvCxnSpPr>
          <p:nvPr/>
        </p:nvCxnSpPr>
        <p:spPr>
          <a:xfrm>
            <a:off x="4563035" y="5091953"/>
            <a:ext cx="2317741"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9" name="Group 28">
            <a:extLst>
              <a:ext uri="{FF2B5EF4-FFF2-40B4-BE49-F238E27FC236}">
                <a16:creationId xmlns:a16="http://schemas.microsoft.com/office/drawing/2014/main" id="{BA9DA508-BF36-6408-6F1A-5B2B2CB29B05}"/>
              </a:ext>
            </a:extLst>
          </p:cNvPr>
          <p:cNvGrpSpPr/>
          <p:nvPr/>
        </p:nvGrpSpPr>
        <p:grpSpPr>
          <a:xfrm>
            <a:off x="4591050" y="4751761"/>
            <a:ext cx="2262188" cy="196290"/>
            <a:chOff x="4591050" y="4751761"/>
            <a:chExt cx="2616200" cy="196290"/>
          </a:xfrm>
        </p:grpSpPr>
        <p:cxnSp>
          <p:nvCxnSpPr>
            <p:cNvPr id="19" name="Straight Connector 18">
              <a:extLst>
                <a:ext uri="{FF2B5EF4-FFF2-40B4-BE49-F238E27FC236}">
                  <a16:creationId xmlns:a16="http://schemas.microsoft.com/office/drawing/2014/main" id="{7E2219AF-41D0-37D3-F04B-6F5DEC31BEDB}"/>
                </a:ext>
              </a:extLst>
            </p:cNvPr>
            <p:cNvCxnSpPr>
              <a:cxnSpLocks/>
            </p:cNvCxnSpPr>
            <p:nvPr/>
          </p:nvCxnSpPr>
          <p:spPr>
            <a:xfrm>
              <a:off x="4591050" y="4849906"/>
              <a:ext cx="2616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7" name="Group 26">
              <a:extLst>
                <a:ext uri="{FF2B5EF4-FFF2-40B4-BE49-F238E27FC236}">
                  <a16:creationId xmlns:a16="http://schemas.microsoft.com/office/drawing/2014/main" id="{ABCF765E-2D95-C06C-88B1-05A57EF66CB7}"/>
                </a:ext>
              </a:extLst>
            </p:cNvPr>
            <p:cNvGrpSpPr/>
            <p:nvPr/>
          </p:nvGrpSpPr>
          <p:grpSpPr>
            <a:xfrm>
              <a:off x="5732223" y="4751761"/>
              <a:ext cx="236468" cy="196290"/>
              <a:chOff x="5651500" y="4940300"/>
              <a:chExt cx="236468" cy="196290"/>
            </a:xfrm>
          </p:grpSpPr>
          <p:cxnSp>
            <p:nvCxnSpPr>
              <p:cNvPr id="23" name="Straight Connector 22">
                <a:extLst>
                  <a:ext uri="{FF2B5EF4-FFF2-40B4-BE49-F238E27FC236}">
                    <a16:creationId xmlns:a16="http://schemas.microsoft.com/office/drawing/2014/main" id="{94601B81-2FE5-43C5-B35A-E91235499F2D}"/>
                  </a:ext>
                </a:extLst>
              </p:cNvPr>
              <p:cNvCxnSpPr>
                <a:cxnSpLocks/>
              </p:cNvCxnSpPr>
              <p:nvPr/>
            </p:nvCxnSpPr>
            <p:spPr>
              <a:xfrm flipV="1">
                <a:off x="5651500" y="4940300"/>
                <a:ext cx="171450" cy="1445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AA1E2B1C-8836-1C0A-085E-29E2D0D10149}"/>
                  </a:ext>
                </a:extLst>
              </p:cNvPr>
              <p:cNvCxnSpPr>
                <a:cxnSpLocks/>
              </p:cNvCxnSpPr>
              <p:nvPr/>
            </p:nvCxnSpPr>
            <p:spPr>
              <a:xfrm flipV="1">
                <a:off x="5716518" y="4992034"/>
                <a:ext cx="171450" cy="1445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pic>
        <p:nvPicPr>
          <p:cNvPr id="38" name="Picture 37" descr="A diagram of software&#10;&#10;Description automatically generated with medium confidence">
            <a:extLst>
              <a:ext uri="{FF2B5EF4-FFF2-40B4-BE49-F238E27FC236}">
                <a16:creationId xmlns:a16="http://schemas.microsoft.com/office/drawing/2014/main" id="{DB0A5E8D-2D53-3673-DBD3-3962885A8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617" y="2955684"/>
            <a:ext cx="3086690" cy="3131912"/>
          </a:xfrm>
          <a:prstGeom prst="rect">
            <a:avLst/>
          </a:prstGeom>
        </p:spPr>
      </p:pic>
      <p:pic>
        <p:nvPicPr>
          <p:cNvPr id="53" name="Picture 52" descr="A screenshot of a computer program&#10;&#10;Description automatically generated">
            <a:extLst>
              <a:ext uri="{FF2B5EF4-FFF2-40B4-BE49-F238E27FC236}">
                <a16:creationId xmlns:a16="http://schemas.microsoft.com/office/drawing/2014/main" id="{53960F4F-8E74-1F49-DC67-613F5FC0A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475" y="2223247"/>
            <a:ext cx="4246033" cy="3953716"/>
          </a:xfrm>
          <a:prstGeom prst="rect">
            <a:avLst/>
          </a:prstGeom>
        </p:spPr>
      </p:pic>
    </p:spTree>
    <p:extLst>
      <p:ext uri="{BB962C8B-B14F-4D97-AF65-F5344CB8AC3E}">
        <p14:creationId xmlns:p14="http://schemas.microsoft.com/office/powerpoint/2010/main" val="181612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6C7-66DF-91FD-90E7-BD1F81962E82}"/>
              </a:ext>
            </a:extLst>
          </p:cNvPr>
          <p:cNvSpPr>
            <a:spLocks noGrp="1"/>
          </p:cNvSpPr>
          <p:nvPr>
            <p:ph type="title"/>
          </p:nvPr>
        </p:nvSpPr>
        <p:spPr/>
        <p:txBody>
          <a:bodyPr/>
          <a:lstStyle/>
          <a:p>
            <a:r>
              <a:rPr lang="en-US"/>
              <a:t>Advantages</a:t>
            </a:r>
            <a:endParaRPr lang="en-BE"/>
          </a:p>
        </p:txBody>
      </p:sp>
      <p:sp>
        <p:nvSpPr>
          <p:cNvPr id="4" name="TextBox 2">
            <a:extLst>
              <a:ext uri="{FF2B5EF4-FFF2-40B4-BE49-F238E27FC236}">
                <a16:creationId xmlns:a16="http://schemas.microsoft.com/office/drawing/2014/main" id="{DB343D90-DF2D-86E6-E398-F869BDB45FA8}"/>
              </a:ext>
            </a:extLst>
          </p:cNvPr>
          <p:cNvSpPr txBox="1">
            <a:spLocks noGrp="1"/>
          </p:cNvSpPr>
          <p:nvPr>
            <p:ph idx="1"/>
          </p:nvPr>
        </p:nvSpPr>
        <p:spPr>
          <a:xfrm>
            <a:off x="371060" y="1538975"/>
            <a:ext cx="6517400" cy="4183196"/>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7800" indent="-177800">
              <a:lnSpc>
                <a:spcPct val="100000"/>
              </a:lnSpc>
              <a:buFont typeface="Arial" panose="020B0604020202020204" pitchFamily="34" charset="0"/>
              <a:buChar char="•"/>
            </a:pPr>
            <a:r>
              <a:rPr lang="en-GB" sz="2000" b="1" dirty="0">
                <a:latin typeface="Dense Bold"/>
                <a:ea typeface="Cambria"/>
                <a:cs typeface="Calibri"/>
              </a:rPr>
              <a:t> Bundled Dependencies</a:t>
            </a:r>
          </a:p>
          <a:p>
            <a:pPr marL="635000" lvl="1" indent="-177800">
              <a:lnSpc>
                <a:spcPct val="100000"/>
              </a:lnSpc>
            </a:pPr>
            <a:r>
              <a:rPr lang="en-GB" sz="2000" dirty="0">
                <a:latin typeface="Dense"/>
                <a:ea typeface="Cambria"/>
                <a:cs typeface="Calibri"/>
              </a:rPr>
              <a:t>Contain all their dependencies = installing hurdles</a:t>
            </a:r>
          </a:p>
          <a:p>
            <a:pPr lvl="1" indent="0">
              <a:lnSpc>
                <a:spcPct val="100000"/>
              </a:lnSpc>
              <a:buNone/>
            </a:pPr>
            <a:endParaRPr lang="en-GB" sz="2000" dirty="0">
              <a:latin typeface="Dense"/>
              <a:ea typeface="Cambria"/>
              <a:cs typeface="Calibri"/>
            </a:endParaRPr>
          </a:p>
          <a:p>
            <a:pPr lvl="1" indent="0">
              <a:lnSpc>
                <a:spcPct val="100000"/>
              </a:lnSpc>
              <a:buNone/>
            </a:pPr>
            <a:endParaRPr lang="en-GB" sz="2000" dirty="0">
              <a:latin typeface="Dense"/>
              <a:ea typeface="Cambria"/>
              <a:cs typeface="Calibri"/>
            </a:endParaRPr>
          </a:p>
          <a:p>
            <a:pPr marL="266700" indent="-266700">
              <a:lnSpc>
                <a:spcPct val="100000"/>
              </a:lnSpc>
            </a:pPr>
            <a:r>
              <a:rPr lang="en-GB" sz="2000" b="1" dirty="0">
                <a:latin typeface="Dense Bold"/>
                <a:ea typeface="Cambria"/>
                <a:cs typeface="Calibri"/>
              </a:rPr>
              <a:t> Cross-platform Installation</a:t>
            </a:r>
          </a:p>
          <a:p>
            <a:pPr marL="723900" lvl="1" indent="-266700">
              <a:lnSpc>
                <a:spcPct val="100000"/>
              </a:lnSpc>
            </a:pPr>
            <a:r>
              <a:rPr lang="en-GB" sz="2000" dirty="0">
                <a:latin typeface="Dense"/>
                <a:ea typeface="Cambria"/>
                <a:cs typeface="Calibri"/>
              </a:rPr>
              <a:t>Contain their own operating system = run on any platform (even Windows!)</a:t>
            </a:r>
          </a:p>
          <a:p>
            <a:pPr lvl="1" indent="0">
              <a:lnSpc>
                <a:spcPct val="100000"/>
              </a:lnSpc>
              <a:buNone/>
            </a:pPr>
            <a:endParaRPr lang="en-GB" sz="2000" dirty="0">
              <a:latin typeface="Dense"/>
              <a:ea typeface="Cambria"/>
              <a:cs typeface="Calibri"/>
            </a:endParaRPr>
          </a:p>
          <a:p>
            <a:pPr lvl="1" indent="0">
              <a:lnSpc>
                <a:spcPct val="100000"/>
              </a:lnSpc>
              <a:buNone/>
            </a:pPr>
            <a:endParaRPr lang="en-GB" sz="2000" dirty="0">
              <a:latin typeface="Dense"/>
              <a:ea typeface="Cambria"/>
              <a:cs typeface="Calibri"/>
            </a:endParaRPr>
          </a:p>
          <a:p>
            <a:pPr marL="266700" indent="-266700">
              <a:lnSpc>
                <a:spcPct val="100000"/>
              </a:lnSpc>
              <a:buFont typeface="Arial" panose="020B0604020202020204" pitchFamily="34" charset="0"/>
              <a:buChar char="•"/>
            </a:pPr>
            <a:r>
              <a:rPr lang="en-GB" sz="2000" b="1" dirty="0">
                <a:latin typeface="Dense Bold"/>
                <a:ea typeface="Cambria"/>
                <a:cs typeface="Calibri"/>
              </a:rPr>
              <a:t> Easy Distribution</a:t>
            </a:r>
            <a:r>
              <a:rPr lang="en-GB" sz="2000" dirty="0">
                <a:latin typeface="Dense"/>
                <a:ea typeface="Cambria"/>
                <a:cs typeface="Calibri"/>
              </a:rPr>
              <a:t> </a:t>
            </a:r>
          </a:p>
          <a:p>
            <a:pPr marL="723900" lvl="1" indent="-266700">
              <a:lnSpc>
                <a:spcPct val="100000"/>
              </a:lnSpc>
            </a:pPr>
            <a:r>
              <a:rPr lang="en-GB" sz="2000" dirty="0">
                <a:latin typeface="Dense"/>
                <a:ea typeface="Cambria"/>
                <a:cs typeface="Calibri"/>
              </a:rPr>
              <a:t>Shared on Docker Hub or as ‘image.tar’ file</a:t>
            </a:r>
          </a:p>
        </p:txBody>
      </p:sp>
      <p:pic>
        <p:nvPicPr>
          <p:cNvPr id="7" name="Picture 6" descr="A screenshot of a computer&#10;&#10;Description automatically generated">
            <a:extLst>
              <a:ext uri="{FF2B5EF4-FFF2-40B4-BE49-F238E27FC236}">
                <a16:creationId xmlns:a16="http://schemas.microsoft.com/office/drawing/2014/main" id="{6792B8C3-84B2-75B3-ADD8-BAF347FEB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495" y="1440588"/>
            <a:ext cx="1825100" cy="899130"/>
          </a:xfrm>
          <a:prstGeom prst="rect">
            <a:avLst/>
          </a:prstGeom>
        </p:spPr>
      </p:pic>
      <p:pic>
        <p:nvPicPr>
          <p:cNvPr id="11" name="Picture 10" descr="A container with a black background&#10;&#10;Description automatically generated">
            <a:extLst>
              <a:ext uri="{FF2B5EF4-FFF2-40B4-BE49-F238E27FC236}">
                <a16:creationId xmlns:a16="http://schemas.microsoft.com/office/drawing/2014/main" id="{275B878C-49CA-3D69-AA2E-D45F5F8E0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7346" y="4786176"/>
            <a:ext cx="1407397" cy="1391874"/>
          </a:xfrm>
          <a:prstGeom prst="rect">
            <a:avLst/>
          </a:prstGeom>
        </p:spPr>
      </p:pic>
      <p:grpSp>
        <p:nvGrpSpPr>
          <p:cNvPr id="26" name="Group 25">
            <a:extLst>
              <a:ext uri="{FF2B5EF4-FFF2-40B4-BE49-F238E27FC236}">
                <a16:creationId xmlns:a16="http://schemas.microsoft.com/office/drawing/2014/main" id="{88346ED7-F618-94BC-91FB-475EE60B1FB6}"/>
              </a:ext>
            </a:extLst>
          </p:cNvPr>
          <p:cNvGrpSpPr/>
          <p:nvPr/>
        </p:nvGrpSpPr>
        <p:grpSpPr>
          <a:xfrm>
            <a:off x="7849378" y="2865348"/>
            <a:ext cx="1683332" cy="1468100"/>
            <a:chOff x="7865494" y="2773512"/>
            <a:chExt cx="1683332" cy="1468100"/>
          </a:xfrm>
        </p:grpSpPr>
        <p:pic>
          <p:nvPicPr>
            <p:cNvPr id="3" name="Picture 2" descr="A purple rectangular object with black text&#10;&#10;Description automatically generated">
              <a:extLst>
                <a:ext uri="{FF2B5EF4-FFF2-40B4-BE49-F238E27FC236}">
                  <a16:creationId xmlns:a16="http://schemas.microsoft.com/office/drawing/2014/main" id="{26BBA364-67CB-33E6-EE60-73B9ADFFC7C5}"/>
                </a:ext>
              </a:extLst>
            </p:cNvPr>
            <p:cNvPicPr>
              <a:picLocks noChangeAspect="1"/>
            </p:cNvPicPr>
            <p:nvPr/>
          </p:nvPicPr>
          <p:blipFill rotWithShape="1">
            <a:blip r:embed="rId5">
              <a:extLst>
                <a:ext uri="{28A0092B-C50C-407E-A947-70E740481C1C}">
                  <a14:useLocalDpi xmlns:a14="http://schemas.microsoft.com/office/drawing/2010/main" val="0"/>
                </a:ext>
              </a:extLst>
            </a:blip>
            <a:srcRect l="33141" r="33370"/>
            <a:stretch/>
          </p:blipFill>
          <p:spPr>
            <a:xfrm>
              <a:off x="8067675" y="2773512"/>
              <a:ext cx="1238250" cy="566571"/>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E1BFF53C-B0D9-25EE-4996-361C66CAF9E5}"/>
                </a:ext>
              </a:extLst>
            </p:cNvPr>
            <p:cNvPicPr>
              <a:picLocks noChangeAspect="1"/>
            </p:cNvPicPr>
            <p:nvPr/>
          </p:nvPicPr>
          <p:blipFill>
            <a:blip r:embed="rId6" cstate="print">
              <a:duotone>
                <a:prstClr val="black"/>
                <a:srgbClr val="3CBAB9">
                  <a:tint val="45000"/>
                  <a:satMod val="400000"/>
                </a:srgbClr>
              </a:duotone>
              <a:extLst>
                <a:ext uri="{28A0092B-C50C-407E-A947-70E740481C1C}">
                  <a14:useLocalDpi xmlns:a14="http://schemas.microsoft.com/office/drawing/2010/main" val="0"/>
                </a:ext>
              </a:extLst>
            </a:blip>
            <a:stretch>
              <a:fillRect/>
            </a:stretch>
          </p:blipFill>
          <p:spPr>
            <a:xfrm>
              <a:off x="8472890" y="3784461"/>
              <a:ext cx="427820" cy="42782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185213AA-695C-E1F0-9DB8-93A4861778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65494" y="3771748"/>
              <a:ext cx="469864" cy="46986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18D0AA9D-27E9-FB7D-7238-5A57C0F740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21006" y="3751145"/>
              <a:ext cx="427820" cy="427820"/>
            </a:xfrm>
            <a:prstGeom prst="rect">
              <a:avLst/>
            </a:prstGeom>
          </p:spPr>
        </p:pic>
        <p:cxnSp>
          <p:nvCxnSpPr>
            <p:cNvPr id="15" name="Straight Arrow Connector 14">
              <a:extLst>
                <a:ext uri="{FF2B5EF4-FFF2-40B4-BE49-F238E27FC236}">
                  <a16:creationId xmlns:a16="http://schemas.microsoft.com/office/drawing/2014/main" id="{580D987F-4D30-A844-B932-CC67144D25B0}"/>
                </a:ext>
              </a:extLst>
            </p:cNvPr>
            <p:cNvCxnSpPr>
              <a:cxnSpLocks/>
              <a:stCxn id="3" idx="2"/>
            </p:cNvCxnSpPr>
            <p:nvPr/>
          </p:nvCxnSpPr>
          <p:spPr>
            <a:xfrm flipH="1">
              <a:off x="8124552" y="3340083"/>
              <a:ext cx="562248"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543F43B-EFFD-021C-5398-16A30A78F6D8}"/>
                </a:ext>
              </a:extLst>
            </p:cNvPr>
            <p:cNvCxnSpPr>
              <a:cxnSpLocks/>
              <a:stCxn id="3" idx="2"/>
            </p:cNvCxnSpPr>
            <p:nvPr/>
          </p:nvCxnSpPr>
          <p:spPr>
            <a:xfrm>
              <a:off x="8686800" y="3340083"/>
              <a:ext cx="619125"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C815A7-43CF-071F-5809-D2065DC253F8}"/>
                </a:ext>
              </a:extLst>
            </p:cNvPr>
            <p:cNvCxnSpPr>
              <a:cxnSpLocks/>
              <a:stCxn id="3" idx="2"/>
            </p:cNvCxnSpPr>
            <p:nvPr/>
          </p:nvCxnSpPr>
          <p:spPr>
            <a:xfrm>
              <a:off x="8686800" y="3340083"/>
              <a:ext cx="0" cy="32704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DC54B4F4-DD44-BA97-BE18-2EC75520710F}"/>
              </a:ext>
            </a:extLst>
          </p:cNvPr>
          <p:cNvSpPr txBox="1"/>
          <p:nvPr/>
        </p:nvSpPr>
        <p:spPr>
          <a:xfrm>
            <a:off x="8330960" y="4246340"/>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29" name="TextBox 28">
            <a:extLst>
              <a:ext uri="{FF2B5EF4-FFF2-40B4-BE49-F238E27FC236}">
                <a16:creationId xmlns:a16="http://schemas.microsoft.com/office/drawing/2014/main" id="{258C2E93-E85B-3626-E608-8719AB63C300}"/>
              </a:ext>
            </a:extLst>
          </p:cNvPr>
          <p:cNvSpPr txBox="1"/>
          <p:nvPr/>
        </p:nvSpPr>
        <p:spPr>
          <a:xfrm>
            <a:off x="9013772" y="4237975"/>
            <a:ext cx="663782"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@Freepik</a:t>
            </a:r>
            <a:endParaRPr lang="en-BE" sz="400">
              <a:latin typeface="Dense"/>
            </a:endParaRPr>
          </a:p>
        </p:txBody>
      </p:sp>
      <p:sp>
        <p:nvSpPr>
          <p:cNvPr id="30" name="TextBox 29">
            <a:extLst>
              <a:ext uri="{FF2B5EF4-FFF2-40B4-BE49-F238E27FC236}">
                <a16:creationId xmlns:a16="http://schemas.microsoft.com/office/drawing/2014/main" id="{D993C483-9E1F-1AC6-FAAD-7FD4A85FB2F7}"/>
              </a:ext>
            </a:extLst>
          </p:cNvPr>
          <p:cNvSpPr txBox="1"/>
          <p:nvPr/>
        </p:nvSpPr>
        <p:spPr>
          <a:xfrm>
            <a:off x="7674109" y="4245468"/>
            <a:ext cx="754900" cy="175113"/>
          </a:xfrm>
          <a:prstGeom prst="rect">
            <a:avLst/>
          </a:prstGeom>
          <a:noFill/>
        </p:spPr>
        <p:txBody>
          <a:bodyPr wrap="square">
            <a:spAutoFit/>
          </a:bodyPr>
          <a:lstStyle/>
          <a:p>
            <a:pPr algn="ctr">
              <a:lnSpc>
                <a:spcPct val="150000"/>
              </a:lnSpc>
              <a:spcBef>
                <a:spcPts val="1000"/>
              </a:spcBef>
              <a:buClr>
                <a:srgbClr val="3CBAB9"/>
              </a:buClr>
            </a:pPr>
            <a:r>
              <a:rPr lang="en-US" sz="400">
                <a:latin typeface="Dense"/>
              </a:rPr>
              <a:t>by @Roundicons Premium</a:t>
            </a:r>
            <a:endParaRPr lang="en-BE" sz="400">
              <a:latin typeface="Dense"/>
            </a:endParaRPr>
          </a:p>
        </p:txBody>
      </p:sp>
    </p:spTree>
    <p:extLst>
      <p:ext uri="{BB962C8B-B14F-4D97-AF65-F5344CB8AC3E}">
        <p14:creationId xmlns:p14="http://schemas.microsoft.com/office/powerpoint/2010/main" val="238812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46C7-66DF-91FD-90E7-BD1F81962E82}"/>
              </a:ext>
            </a:extLst>
          </p:cNvPr>
          <p:cNvSpPr>
            <a:spLocks noGrp="1"/>
          </p:cNvSpPr>
          <p:nvPr>
            <p:ph type="title"/>
          </p:nvPr>
        </p:nvSpPr>
        <p:spPr/>
        <p:txBody>
          <a:bodyPr/>
          <a:lstStyle/>
          <a:p>
            <a:r>
              <a:rPr lang="en-US"/>
              <a:t>Advantages</a:t>
            </a:r>
            <a:endParaRPr lang="en-BE"/>
          </a:p>
        </p:txBody>
      </p:sp>
      <p:sp>
        <p:nvSpPr>
          <p:cNvPr id="5" name="TextBox 2">
            <a:extLst>
              <a:ext uri="{FF2B5EF4-FFF2-40B4-BE49-F238E27FC236}">
                <a16:creationId xmlns:a16="http://schemas.microsoft.com/office/drawing/2014/main" id="{8D7B14DF-AFE4-D032-7225-33080584CAC8}"/>
              </a:ext>
            </a:extLst>
          </p:cNvPr>
          <p:cNvSpPr txBox="1">
            <a:spLocks/>
          </p:cNvSpPr>
          <p:nvPr/>
        </p:nvSpPr>
        <p:spPr>
          <a:xfrm>
            <a:off x="6238460" y="1292087"/>
            <a:ext cx="5674138" cy="4247317"/>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indent="-266700">
              <a:lnSpc>
                <a:spcPct val="100000"/>
              </a:lnSpc>
            </a:pPr>
            <a:r>
              <a:rPr lang="en-GB" sz="2000" b="1">
                <a:solidFill>
                  <a:srgbClr val="1B2944"/>
                </a:solidFill>
                <a:latin typeface="Dense Bold"/>
                <a:ea typeface="Cambria"/>
                <a:cs typeface="Calibri"/>
              </a:rPr>
              <a:t> Safety</a:t>
            </a:r>
            <a:r>
              <a:rPr lang="en-GB" sz="2000">
                <a:solidFill>
                  <a:srgbClr val="1B2944"/>
                </a:solidFill>
                <a:latin typeface="Dense"/>
                <a:ea typeface="Cambria"/>
                <a:cs typeface="Calibri"/>
              </a:rPr>
              <a:t> </a:t>
            </a:r>
          </a:p>
          <a:p>
            <a:pPr marL="723900" lvl="1" indent="-266700">
              <a:lnSpc>
                <a:spcPct val="100000"/>
              </a:lnSpc>
            </a:pPr>
            <a:r>
              <a:rPr lang="en-GB" sz="2000">
                <a:solidFill>
                  <a:srgbClr val="1B2944"/>
                </a:solidFill>
                <a:latin typeface="Dense"/>
                <a:ea typeface="Cambria"/>
                <a:cs typeface="Calibri"/>
              </a:rPr>
              <a:t>Can’t access files on the host machine</a:t>
            </a:r>
          </a:p>
          <a:p>
            <a:pPr lvl="1" indent="0">
              <a:lnSpc>
                <a:spcPct val="100000"/>
              </a:lnSpc>
              <a:buNone/>
            </a:pPr>
            <a:endParaRPr lang="en-GB" sz="2000">
              <a:solidFill>
                <a:srgbClr val="1B2944"/>
              </a:solidFill>
              <a:latin typeface="Dense"/>
              <a:ea typeface="Cambria"/>
              <a:cs typeface="Calibri"/>
            </a:endParaRPr>
          </a:p>
          <a:p>
            <a:pPr lvl="1" indent="0">
              <a:lnSpc>
                <a:spcPct val="100000"/>
              </a:lnSpc>
              <a:buNone/>
            </a:pPr>
            <a:endParaRPr lang="en-GB" sz="2000">
              <a:solidFill>
                <a:srgbClr val="1B2944"/>
              </a:solidFill>
              <a:latin typeface="Dense"/>
              <a:ea typeface="Cambria"/>
              <a:cs typeface="Calibri"/>
            </a:endParaRPr>
          </a:p>
          <a:p>
            <a:pPr marL="266700" indent="-266700">
              <a:lnSpc>
                <a:spcPct val="100000"/>
              </a:lnSpc>
            </a:pPr>
            <a:r>
              <a:rPr lang="en-GB" sz="2000" b="1">
                <a:solidFill>
                  <a:srgbClr val="1B2944"/>
                </a:solidFill>
                <a:latin typeface="Dense Bold"/>
                <a:cs typeface="Calibri"/>
              </a:rPr>
              <a:t> Ease-of-Use</a:t>
            </a:r>
          </a:p>
          <a:p>
            <a:pPr marL="723900" lvl="1" indent="-266700">
              <a:lnSpc>
                <a:spcPct val="100000"/>
              </a:lnSpc>
            </a:pPr>
            <a:r>
              <a:rPr lang="en-GB" sz="2000">
                <a:solidFill>
                  <a:srgbClr val="1B2944"/>
                </a:solidFill>
                <a:latin typeface="Dense"/>
                <a:cs typeface="Calibri"/>
              </a:rPr>
              <a:t>Can always be run using one single command</a:t>
            </a:r>
          </a:p>
          <a:p>
            <a:pPr lvl="1" indent="0">
              <a:lnSpc>
                <a:spcPct val="100000"/>
              </a:lnSpc>
              <a:buNone/>
            </a:pPr>
            <a:endParaRPr lang="en-GB" sz="2000">
              <a:solidFill>
                <a:srgbClr val="1B2944"/>
              </a:solidFill>
              <a:latin typeface="Dense"/>
              <a:ea typeface="Cambria" panose="02040503050406030204" pitchFamily="18" charset="0"/>
              <a:cs typeface="Calibri"/>
            </a:endParaRPr>
          </a:p>
          <a:p>
            <a:pPr lvl="1" indent="0">
              <a:lnSpc>
                <a:spcPct val="100000"/>
              </a:lnSpc>
              <a:buNone/>
            </a:pPr>
            <a:endParaRPr lang="en-GB" sz="2000">
              <a:solidFill>
                <a:srgbClr val="1B2944"/>
              </a:solidFill>
              <a:latin typeface="Dense"/>
              <a:ea typeface="Cambria" panose="02040503050406030204" pitchFamily="18" charset="0"/>
              <a:cs typeface="Calibri"/>
            </a:endParaRPr>
          </a:p>
          <a:p>
            <a:pPr marL="266700" indent="-266700">
              <a:lnSpc>
                <a:spcPct val="100000"/>
              </a:lnSpc>
            </a:pPr>
            <a:r>
              <a:rPr lang="en-GB" sz="2000" b="1">
                <a:solidFill>
                  <a:srgbClr val="1B2944"/>
                </a:solidFill>
                <a:latin typeface="Dense Bold"/>
                <a:cs typeface="Calibri"/>
              </a:rPr>
              <a:t> Easy Upgrades</a:t>
            </a:r>
            <a:r>
              <a:rPr lang="en-GB" sz="2000">
                <a:solidFill>
                  <a:srgbClr val="1B2944"/>
                </a:solidFill>
                <a:latin typeface="Dense"/>
                <a:cs typeface="Calibri"/>
              </a:rPr>
              <a:t> </a:t>
            </a:r>
          </a:p>
          <a:p>
            <a:pPr marL="723900" lvl="1" indent="-266700">
              <a:lnSpc>
                <a:spcPct val="100000"/>
              </a:lnSpc>
            </a:pPr>
            <a:r>
              <a:rPr lang="en-GB" sz="2000">
                <a:solidFill>
                  <a:srgbClr val="1B2944"/>
                </a:solidFill>
                <a:latin typeface="Dense"/>
                <a:cs typeface="Calibri"/>
              </a:rPr>
              <a:t>Easily swapped out for newer versions</a:t>
            </a:r>
          </a:p>
          <a:p>
            <a:pPr marL="723900" lvl="1" indent="-266700">
              <a:lnSpc>
                <a:spcPct val="100000"/>
              </a:lnSpc>
            </a:pPr>
            <a:r>
              <a:rPr lang="en-GB" sz="2000">
                <a:solidFill>
                  <a:srgbClr val="1B2944"/>
                </a:solidFill>
                <a:latin typeface="Dense"/>
                <a:cs typeface="Calibri"/>
              </a:rPr>
              <a:t>All persistent data can be retained in a data volume</a:t>
            </a:r>
            <a:endParaRPr lang="en-GB" sz="2000">
              <a:solidFill>
                <a:srgbClr val="1B2944"/>
              </a:solidFill>
              <a:latin typeface="Dense"/>
              <a:ea typeface="Cambria" panose="02040503050406030204" pitchFamily="18" charset="0"/>
              <a:cs typeface="Calibri"/>
            </a:endParaRPr>
          </a:p>
        </p:txBody>
      </p:sp>
      <p:pic>
        <p:nvPicPr>
          <p:cNvPr id="14" name="Picture 13" descr="A blue container and a blue container&#10;&#10;Description automatically generated">
            <a:extLst>
              <a:ext uri="{FF2B5EF4-FFF2-40B4-BE49-F238E27FC236}">
                <a16:creationId xmlns:a16="http://schemas.microsoft.com/office/drawing/2014/main" id="{44EC272A-00A7-861C-C29C-63231FF27D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0252" y="1292087"/>
            <a:ext cx="1492212" cy="925100"/>
          </a:xfrm>
          <a:prstGeom prst="rect">
            <a:avLst/>
          </a:prstGeom>
        </p:spPr>
      </p:pic>
      <p:pic>
        <p:nvPicPr>
          <p:cNvPr id="4" name="Picture 3" descr="A black rectangular sign with blue text&#10;&#10;Description automatically generated">
            <a:extLst>
              <a:ext uri="{FF2B5EF4-FFF2-40B4-BE49-F238E27FC236}">
                <a16:creationId xmlns:a16="http://schemas.microsoft.com/office/drawing/2014/main" id="{FDD108C9-6B4B-66A7-0621-558AA0DC31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5949" y="3030130"/>
            <a:ext cx="1740818" cy="797740"/>
          </a:xfrm>
          <a:prstGeom prst="rect">
            <a:avLst/>
          </a:prstGeom>
        </p:spPr>
      </p:pic>
      <p:grpSp>
        <p:nvGrpSpPr>
          <p:cNvPr id="12" name="Group 11">
            <a:extLst>
              <a:ext uri="{FF2B5EF4-FFF2-40B4-BE49-F238E27FC236}">
                <a16:creationId xmlns:a16="http://schemas.microsoft.com/office/drawing/2014/main" id="{D0BCE270-C3FC-E400-D13C-110682032D8C}"/>
              </a:ext>
            </a:extLst>
          </p:cNvPr>
          <p:cNvGrpSpPr/>
          <p:nvPr/>
        </p:nvGrpSpPr>
        <p:grpSpPr>
          <a:xfrm>
            <a:off x="2017641" y="4477494"/>
            <a:ext cx="1897434" cy="1331363"/>
            <a:chOff x="1666876" y="4367213"/>
            <a:chExt cx="2583233" cy="1695861"/>
          </a:xfrm>
        </p:grpSpPr>
        <p:pic>
          <p:nvPicPr>
            <p:cNvPr id="7" name="Picture 6" descr="A couple of papers with orange lines&#10;&#10;Description automatically generated">
              <a:extLst>
                <a:ext uri="{FF2B5EF4-FFF2-40B4-BE49-F238E27FC236}">
                  <a16:creationId xmlns:a16="http://schemas.microsoft.com/office/drawing/2014/main" id="{CCE9E6B5-3665-0E4F-3D42-3D084DC1D032}"/>
                </a:ext>
              </a:extLst>
            </p:cNvPr>
            <p:cNvPicPr>
              <a:picLocks noChangeAspect="1"/>
            </p:cNvPicPr>
            <p:nvPr/>
          </p:nvPicPr>
          <p:blipFill rotWithShape="1">
            <a:blip r:embed="rId5">
              <a:extLst>
                <a:ext uri="{28A0092B-C50C-407E-A947-70E740481C1C}">
                  <a14:useLocalDpi xmlns:a14="http://schemas.microsoft.com/office/drawing/2010/main" val="0"/>
                </a:ext>
              </a:extLst>
            </a:blip>
            <a:srcRect l="-1703" t="-1725" r="56971" b="1"/>
            <a:stretch/>
          </p:blipFill>
          <p:spPr>
            <a:xfrm>
              <a:off x="1666876" y="4367213"/>
              <a:ext cx="826684" cy="1695861"/>
            </a:xfrm>
            <a:prstGeom prst="rect">
              <a:avLst/>
            </a:prstGeom>
          </p:spPr>
        </p:pic>
        <p:pic>
          <p:nvPicPr>
            <p:cNvPr id="9" name="Picture 8" descr="A couple of papers with orange lines&#10;&#10;Description automatically generated">
              <a:extLst>
                <a:ext uri="{FF2B5EF4-FFF2-40B4-BE49-F238E27FC236}">
                  <a16:creationId xmlns:a16="http://schemas.microsoft.com/office/drawing/2014/main" id="{3B3F154D-93F1-3342-76AD-A03FAF63ADD5}"/>
                </a:ext>
              </a:extLst>
            </p:cNvPr>
            <p:cNvPicPr>
              <a:picLocks noChangeAspect="1"/>
            </p:cNvPicPr>
            <p:nvPr/>
          </p:nvPicPr>
          <p:blipFill rotWithShape="1">
            <a:blip r:embed="rId5">
              <a:extLst>
                <a:ext uri="{28A0092B-C50C-407E-A947-70E740481C1C}">
                  <a14:useLocalDpi xmlns:a14="http://schemas.microsoft.com/office/drawing/2010/main" val="0"/>
                </a:ext>
              </a:extLst>
            </a:blip>
            <a:srcRect l="56280" t="-1725" r="-1012" b="1"/>
            <a:stretch/>
          </p:blipFill>
          <p:spPr>
            <a:xfrm>
              <a:off x="3423425" y="4367213"/>
              <a:ext cx="826684" cy="1695861"/>
            </a:xfrm>
            <a:prstGeom prst="rect">
              <a:avLst/>
            </a:prstGeom>
          </p:spPr>
        </p:pic>
        <p:cxnSp>
          <p:nvCxnSpPr>
            <p:cNvPr id="10" name="Straight Arrow Connector 9">
              <a:extLst>
                <a:ext uri="{FF2B5EF4-FFF2-40B4-BE49-F238E27FC236}">
                  <a16:creationId xmlns:a16="http://schemas.microsoft.com/office/drawing/2014/main" id="{8DD4AD2B-9507-C61F-AFF1-71CA4FD86D2B}"/>
                </a:ext>
              </a:extLst>
            </p:cNvPr>
            <p:cNvCxnSpPr>
              <a:cxnSpLocks/>
            </p:cNvCxnSpPr>
            <p:nvPr/>
          </p:nvCxnSpPr>
          <p:spPr>
            <a:xfrm>
              <a:off x="2573518" y="5129717"/>
              <a:ext cx="758194" cy="0"/>
            </a:xfrm>
            <a:prstGeom prst="straightConnector1">
              <a:avLst/>
            </a:prstGeom>
            <a:ln>
              <a:solidFill>
                <a:srgbClr val="1B2944"/>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7687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CD7-4E76-67BD-7D2E-1DAAF770E6B9}"/>
              </a:ext>
            </a:extLst>
          </p:cNvPr>
          <p:cNvSpPr>
            <a:spLocks noGrp="1"/>
          </p:cNvSpPr>
          <p:nvPr>
            <p:ph type="title"/>
          </p:nvPr>
        </p:nvSpPr>
        <p:spPr/>
        <p:txBody>
          <a:bodyPr/>
          <a:lstStyle/>
          <a:p>
            <a:r>
              <a:rPr lang="en-US" dirty="0"/>
              <a:t>Other container software</a:t>
            </a:r>
            <a:endParaRPr lang="en-BE" dirty="0"/>
          </a:p>
        </p:txBody>
      </p:sp>
      <p:pic>
        <p:nvPicPr>
          <p:cNvPr id="1026" name="Picture 2" descr="Titans - Final Poster.pptx">
            <a:extLst>
              <a:ext uri="{FF2B5EF4-FFF2-40B4-BE49-F238E27FC236}">
                <a16:creationId xmlns:a16="http://schemas.microsoft.com/office/drawing/2014/main" id="{CB300E24-6D66-69C4-BCD6-A5EB8439D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590" y="1499472"/>
            <a:ext cx="2631727" cy="1997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Singularity — Singularity container 3.5 ...">
            <a:extLst>
              <a:ext uri="{FF2B5EF4-FFF2-40B4-BE49-F238E27FC236}">
                <a16:creationId xmlns:a16="http://schemas.microsoft.com/office/drawing/2014/main" id="{C4B541D4-D620-40D9-10C6-E3F503BF94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4375" y="4038525"/>
            <a:ext cx="1474155" cy="14890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pptainer - Portable, Reproducible Containers">
            <a:extLst>
              <a:ext uri="{FF2B5EF4-FFF2-40B4-BE49-F238E27FC236}">
                <a16:creationId xmlns:a16="http://schemas.microsoft.com/office/drawing/2014/main" id="{C4BAEF40-04C5-015F-64BF-B83232739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195" y="3785928"/>
            <a:ext cx="5688430" cy="17416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nnouncing Podman v2.0 | Podman">
            <a:extLst>
              <a:ext uri="{FF2B5EF4-FFF2-40B4-BE49-F238E27FC236}">
                <a16:creationId xmlns:a16="http://schemas.microsoft.com/office/drawing/2014/main" id="{59B51537-F995-F65C-72A7-A1A95C09B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90" y="1866239"/>
            <a:ext cx="5458623" cy="145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59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3"/>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2070985" y="2447402"/>
            <a:ext cx="4890633" cy="1938992"/>
          </a:xfrm>
          <a:prstGeom prst="rect">
            <a:avLst/>
          </a:prstGeom>
          <a:noFill/>
        </p:spPr>
        <p:txBody>
          <a:bodyPr wrap="none" rtlCol="0">
            <a:spAutoFit/>
          </a:bodyPr>
          <a:lstStyle/>
          <a:p>
            <a:pPr algn="ctr"/>
            <a:r>
              <a:rPr lang="en-US" sz="6000" b="1">
                <a:solidFill>
                  <a:schemeClr val="bg1">
                    <a:lumMod val="95000"/>
                  </a:schemeClr>
                </a:solidFill>
                <a:latin typeface="Dense Bold"/>
              </a:rPr>
              <a:t>Using and Reusing</a:t>
            </a:r>
          </a:p>
          <a:p>
            <a:pPr algn="ctr"/>
            <a:r>
              <a:rPr lang="en-US" sz="6000" b="1">
                <a:solidFill>
                  <a:schemeClr val="bg1">
                    <a:lumMod val="95000"/>
                  </a:schemeClr>
                </a:solidFill>
                <a:latin typeface="Dense Bold"/>
              </a:rPr>
              <a:t>available docker images</a:t>
            </a:r>
          </a:p>
        </p:txBody>
      </p:sp>
      <p:sp>
        <p:nvSpPr>
          <p:cNvPr id="8" name="TextBox 7">
            <a:extLst>
              <a:ext uri="{FF2B5EF4-FFF2-40B4-BE49-F238E27FC236}">
                <a16:creationId xmlns:a16="http://schemas.microsoft.com/office/drawing/2014/main" id="{FC262D2F-2513-2BCF-9CF9-F3DDF08FD54E}"/>
              </a:ext>
            </a:extLst>
          </p:cNvPr>
          <p:cNvSpPr txBox="1"/>
          <p:nvPr/>
        </p:nvSpPr>
        <p:spPr>
          <a:xfrm>
            <a:off x="2135835" y="2483750"/>
            <a:ext cx="4890633" cy="1938992"/>
          </a:xfrm>
          <a:prstGeom prst="rect">
            <a:avLst/>
          </a:prstGeom>
          <a:noFill/>
        </p:spPr>
        <p:txBody>
          <a:bodyPr wrap="none" rtlCol="0">
            <a:spAutoFit/>
          </a:bodyPr>
          <a:lstStyle/>
          <a:p>
            <a:pPr algn="ctr"/>
            <a:r>
              <a:rPr lang="en-US" sz="6000" b="1">
                <a:solidFill>
                  <a:srgbClr val="1B2944"/>
                </a:solidFill>
                <a:latin typeface="Dense Bold"/>
              </a:rPr>
              <a:t>Using and Reusing</a:t>
            </a:r>
          </a:p>
          <a:p>
            <a:pPr algn="ctr"/>
            <a:r>
              <a:rPr lang="en-US" sz="6000" b="1">
                <a:solidFill>
                  <a:srgbClr val="1B2944"/>
                </a:solidFill>
                <a:latin typeface="Dense Bold"/>
              </a:rPr>
              <a:t>available docker images</a:t>
            </a:r>
          </a:p>
        </p:txBody>
      </p:sp>
      <p:sp>
        <p:nvSpPr>
          <p:cNvPr id="3" name="Rectangle 2">
            <a:extLst>
              <a:ext uri="{FF2B5EF4-FFF2-40B4-BE49-F238E27FC236}">
                <a16:creationId xmlns:a16="http://schemas.microsoft.com/office/drawing/2014/main" id="{C5BC102A-B026-B026-2268-4EE9710244B3}"/>
              </a:ext>
            </a:extLst>
          </p:cNvPr>
          <p:cNvSpPr/>
          <p:nvPr/>
        </p:nvSpPr>
        <p:spPr>
          <a:xfrm>
            <a:off x="11227437" y="248479"/>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6">
            <a:extLst>
              <a:ext uri="{FF2B5EF4-FFF2-40B4-BE49-F238E27FC236}">
                <a16:creationId xmlns:a16="http://schemas.microsoft.com/office/drawing/2014/main" id="{EC2AD45C-A68B-8B95-C65E-CDC08B4F4CFD}"/>
              </a:ext>
            </a:extLst>
          </p:cNvPr>
          <p:cNvSpPr txBox="1"/>
          <p:nvPr/>
        </p:nvSpPr>
        <p:spPr>
          <a:xfrm rot="16200000">
            <a:off x="10604193" y="5201786"/>
            <a:ext cx="2567830" cy="230832"/>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900">
                <a:solidFill>
                  <a:srgbClr val="F2F2F2"/>
                </a:solidFill>
                <a:latin typeface="Courier New"/>
                <a:cs typeface="Courier New"/>
              </a:rPr>
              <a:t>Barcelona-2023_byBpiereck</a:t>
            </a:r>
            <a:endParaRPr lang="en-US" sz="900">
              <a:solidFill>
                <a:srgbClr val="F2F2F2"/>
              </a:solidFill>
              <a:latin typeface="Courier New"/>
              <a:cs typeface="Courier New"/>
            </a:endParaRPr>
          </a:p>
        </p:txBody>
      </p:sp>
    </p:spTree>
    <p:extLst>
      <p:ext uri="{BB962C8B-B14F-4D97-AF65-F5344CB8AC3E}">
        <p14:creationId xmlns:p14="http://schemas.microsoft.com/office/powerpoint/2010/main" val="26017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4BED-823E-7906-3463-A32610FF56C8}"/>
              </a:ext>
            </a:extLst>
          </p:cNvPr>
          <p:cNvSpPr>
            <a:spLocks noGrp="1"/>
          </p:cNvSpPr>
          <p:nvPr>
            <p:ph type="title"/>
          </p:nvPr>
        </p:nvSpPr>
        <p:spPr>
          <a:xfrm>
            <a:off x="0" y="251460"/>
            <a:ext cx="9046723" cy="2011680"/>
          </a:xfrm>
        </p:spPr>
        <p:txBody>
          <a:bodyPr>
            <a:normAutofit/>
          </a:bodyPr>
          <a:lstStyle/>
          <a:p>
            <a:pPr algn="ctr"/>
            <a:r>
              <a:rPr lang="en-US" sz="4800"/>
              <a:t>Where can we storage and find</a:t>
            </a:r>
            <a:br>
              <a:rPr lang="en-US" sz="4800"/>
            </a:br>
            <a:r>
              <a:rPr lang="en-US" sz="4800"/>
              <a:t>Docker images?</a:t>
            </a:r>
            <a:endParaRPr lang="en-BE" sz="4800"/>
          </a:p>
        </p:txBody>
      </p:sp>
      <p:pic>
        <p:nvPicPr>
          <p:cNvPr id="6" name="Content Placeholder 5" descr="Internet Of Things outline">
            <a:extLst>
              <a:ext uri="{FF2B5EF4-FFF2-40B4-BE49-F238E27FC236}">
                <a16:creationId xmlns:a16="http://schemas.microsoft.com/office/drawing/2014/main" id="{17190C8E-0F92-C98F-EB47-B685C7CB8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3233" y="2603422"/>
            <a:ext cx="2555660" cy="2555662"/>
          </a:xfrm>
          <a:prstGeom prst="rect">
            <a:avLst/>
          </a:prstGeom>
        </p:spPr>
      </p:pic>
      <p:pic>
        <p:nvPicPr>
          <p:cNvPr id="8" name="Content Placeholder 7" descr="Computer outline">
            <a:extLst>
              <a:ext uri="{FF2B5EF4-FFF2-40B4-BE49-F238E27FC236}">
                <a16:creationId xmlns:a16="http://schemas.microsoft.com/office/drawing/2014/main" id="{07302D78-B36E-3EBC-06B9-EEA0302C9B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892" y="2603422"/>
            <a:ext cx="2555660" cy="2555662"/>
          </a:xfrm>
          <a:prstGeom prst="rect">
            <a:avLst/>
          </a:prstGeom>
        </p:spPr>
      </p:pic>
      <p:sp>
        <p:nvSpPr>
          <p:cNvPr id="9" name="TextBox 2">
            <a:extLst>
              <a:ext uri="{FF2B5EF4-FFF2-40B4-BE49-F238E27FC236}">
                <a16:creationId xmlns:a16="http://schemas.microsoft.com/office/drawing/2014/main" id="{ACF19ED4-068B-8FAA-8434-962036B4A920}"/>
              </a:ext>
            </a:extLst>
          </p:cNvPr>
          <p:cNvSpPr txBox="1">
            <a:spLocks/>
          </p:cNvSpPr>
          <p:nvPr/>
        </p:nvSpPr>
        <p:spPr>
          <a:xfrm>
            <a:off x="1411692" y="5159084"/>
            <a:ext cx="1983018"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Local storage</a:t>
            </a:r>
            <a:endParaRPr lang="en-GB" sz="2000">
              <a:solidFill>
                <a:srgbClr val="1B2944"/>
              </a:solidFill>
              <a:latin typeface="Dense"/>
              <a:ea typeface="Cambria" panose="02040503050406030204" pitchFamily="18" charset="0"/>
              <a:cs typeface="Calibri"/>
            </a:endParaRPr>
          </a:p>
        </p:txBody>
      </p:sp>
      <p:sp>
        <p:nvSpPr>
          <p:cNvPr id="10" name="TextBox 2">
            <a:extLst>
              <a:ext uri="{FF2B5EF4-FFF2-40B4-BE49-F238E27FC236}">
                <a16:creationId xmlns:a16="http://schemas.microsoft.com/office/drawing/2014/main" id="{A9B23D94-5F38-23E0-C185-1867A07E9E31}"/>
              </a:ext>
            </a:extLst>
          </p:cNvPr>
          <p:cNvSpPr txBox="1">
            <a:spLocks/>
          </p:cNvSpPr>
          <p:nvPr/>
        </p:nvSpPr>
        <p:spPr>
          <a:xfrm>
            <a:off x="5960908" y="5159084"/>
            <a:ext cx="1060310"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Registry</a:t>
            </a:r>
            <a:endParaRPr lang="en-GB" sz="2000">
              <a:solidFill>
                <a:srgbClr val="1B2944"/>
              </a:solidFill>
              <a:latin typeface="Dense"/>
              <a:ea typeface="Cambria" panose="02040503050406030204" pitchFamily="18" charset="0"/>
              <a:cs typeface="Calibri"/>
            </a:endParaRPr>
          </a:p>
        </p:txBody>
      </p:sp>
    </p:spTree>
    <p:extLst>
      <p:ext uri="{BB962C8B-B14F-4D97-AF65-F5344CB8AC3E}">
        <p14:creationId xmlns:p14="http://schemas.microsoft.com/office/powerpoint/2010/main" val="89192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8752DBE-23FF-7BD3-74E0-352216ED9AFE}"/>
              </a:ext>
            </a:extLst>
          </p:cNvPr>
          <p:cNvSpPr/>
          <p:nvPr/>
        </p:nvSpPr>
        <p:spPr>
          <a:xfrm>
            <a:off x="4547963" y="2263140"/>
            <a:ext cx="3886200" cy="3782060"/>
          </a:xfrm>
          <a:custGeom>
            <a:avLst/>
            <a:gdLst>
              <a:gd name="connsiteX0" fmla="*/ 0 w 3886200"/>
              <a:gd name="connsiteY0" fmla="*/ 1891030 h 3782060"/>
              <a:gd name="connsiteX1" fmla="*/ 1943100 w 3886200"/>
              <a:gd name="connsiteY1" fmla="*/ 0 h 3782060"/>
              <a:gd name="connsiteX2" fmla="*/ 3886200 w 3886200"/>
              <a:gd name="connsiteY2" fmla="*/ 1891030 h 3782060"/>
              <a:gd name="connsiteX3" fmla="*/ 1943100 w 3886200"/>
              <a:gd name="connsiteY3" fmla="*/ 3782060 h 3782060"/>
              <a:gd name="connsiteX4" fmla="*/ 0 w 3886200"/>
              <a:gd name="connsiteY4" fmla="*/ 1891030 h 3782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6200" h="3782060" fill="none" extrusionOk="0">
                <a:moveTo>
                  <a:pt x="0" y="1891030"/>
                </a:moveTo>
                <a:cubicBezTo>
                  <a:pt x="64821" y="844688"/>
                  <a:pt x="840832" y="67902"/>
                  <a:pt x="1943100" y="0"/>
                </a:cubicBezTo>
                <a:cubicBezTo>
                  <a:pt x="3059512" y="110441"/>
                  <a:pt x="3790449" y="724605"/>
                  <a:pt x="3886200" y="1891030"/>
                </a:cubicBezTo>
                <a:cubicBezTo>
                  <a:pt x="3990934" y="2876558"/>
                  <a:pt x="3028855" y="3876021"/>
                  <a:pt x="1943100" y="3782060"/>
                </a:cubicBezTo>
                <a:cubicBezTo>
                  <a:pt x="972513" y="3903953"/>
                  <a:pt x="58562" y="2642313"/>
                  <a:pt x="0" y="1891030"/>
                </a:cubicBezTo>
                <a:close/>
              </a:path>
              <a:path w="3886200" h="3782060" stroke="0" extrusionOk="0">
                <a:moveTo>
                  <a:pt x="0" y="1891030"/>
                </a:moveTo>
                <a:cubicBezTo>
                  <a:pt x="-95432" y="1025046"/>
                  <a:pt x="946109" y="38361"/>
                  <a:pt x="1943100" y="0"/>
                </a:cubicBezTo>
                <a:cubicBezTo>
                  <a:pt x="3078662" y="-63409"/>
                  <a:pt x="3976516" y="674618"/>
                  <a:pt x="3886200" y="1891030"/>
                </a:cubicBezTo>
                <a:cubicBezTo>
                  <a:pt x="3807903" y="3216164"/>
                  <a:pt x="2942024" y="3752658"/>
                  <a:pt x="1943100" y="3782060"/>
                </a:cubicBezTo>
                <a:cubicBezTo>
                  <a:pt x="890512" y="3925201"/>
                  <a:pt x="-111618" y="2985207"/>
                  <a:pt x="0" y="1891030"/>
                </a:cubicBezTo>
                <a:close/>
              </a:path>
            </a:pathLst>
          </a:custGeom>
          <a:solidFill>
            <a:srgbClr val="F16826">
              <a:alpha val="10000"/>
            </a:srgbClr>
          </a:solidFill>
          <a:ln>
            <a:extLst>
              <a:ext uri="{C807C97D-BFC1-408E-A445-0C87EB9F89A2}">
                <ask:lineSketchStyleProps xmlns:ask="http://schemas.microsoft.com/office/drawing/2018/sketchyshapes" sd="1279552100">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D804BED-823E-7906-3463-A32610FF56C8}"/>
              </a:ext>
            </a:extLst>
          </p:cNvPr>
          <p:cNvSpPr>
            <a:spLocks noGrp="1"/>
          </p:cNvSpPr>
          <p:nvPr>
            <p:ph type="title"/>
          </p:nvPr>
        </p:nvSpPr>
        <p:spPr>
          <a:xfrm>
            <a:off x="0" y="251460"/>
            <a:ext cx="9046723" cy="2011680"/>
          </a:xfrm>
        </p:spPr>
        <p:txBody>
          <a:bodyPr>
            <a:normAutofit/>
          </a:bodyPr>
          <a:lstStyle/>
          <a:p>
            <a:pPr algn="ctr"/>
            <a:r>
              <a:rPr lang="en-US" sz="4800"/>
              <a:t>Where can we storage and find</a:t>
            </a:r>
            <a:br>
              <a:rPr lang="en-US" sz="4800"/>
            </a:br>
            <a:r>
              <a:rPr lang="en-US" sz="4800"/>
              <a:t>Docker images?</a:t>
            </a:r>
            <a:endParaRPr lang="en-BE" sz="4800"/>
          </a:p>
        </p:txBody>
      </p:sp>
      <p:pic>
        <p:nvPicPr>
          <p:cNvPr id="6" name="Content Placeholder 5" descr="Internet Of Things outline">
            <a:extLst>
              <a:ext uri="{FF2B5EF4-FFF2-40B4-BE49-F238E27FC236}">
                <a16:creationId xmlns:a16="http://schemas.microsoft.com/office/drawing/2014/main" id="{17190C8E-0F92-C98F-EB47-B685C7CB8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3233" y="2603422"/>
            <a:ext cx="2555660" cy="2555662"/>
          </a:xfrm>
          <a:prstGeom prst="rect">
            <a:avLst/>
          </a:prstGeom>
        </p:spPr>
      </p:pic>
      <p:pic>
        <p:nvPicPr>
          <p:cNvPr id="8" name="Content Placeholder 7" descr="Computer outline">
            <a:extLst>
              <a:ext uri="{FF2B5EF4-FFF2-40B4-BE49-F238E27FC236}">
                <a16:creationId xmlns:a16="http://schemas.microsoft.com/office/drawing/2014/main" id="{07302D78-B36E-3EBC-06B9-EEA0302C9B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892" y="2603422"/>
            <a:ext cx="2555660" cy="2555662"/>
          </a:xfrm>
          <a:prstGeom prst="rect">
            <a:avLst/>
          </a:prstGeom>
        </p:spPr>
      </p:pic>
      <p:sp>
        <p:nvSpPr>
          <p:cNvPr id="9" name="TextBox 2">
            <a:extLst>
              <a:ext uri="{FF2B5EF4-FFF2-40B4-BE49-F238E27FC236}">
                <a16:creationId xmlns:a16="http://schemas.microsoft.com/office/drawing/2014/main" id="{ACF19ED4-068B-8FAA-8434-962036B4A920}"/>
              </a:ext>
            </a:extLst>
          </p:cNvPr>
          <p:cNvSpPr txBox="1">
            <a:spLocks/>
          </p:cNvSpPr>
          <p:nvPr/>
        </p:nvSpPr>
        <p:spPr>
          <a:xfrm>
            <a:off x="1411692" y="5159084"/>
            <a:ext cx="1983018"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Local storage</a:t>
            </a:r>
            <a:endParaRPr lang="en-GB" sz="2000">
              <a:solidFill>
                <a:srgbClr val="1B2944"/>
              </a:solidFill>
              <a:latin typeface="Dense"/>
              <a:ea typeface="Cambria" panose="02040503050406030204" pitchFamily="18" charset="0"/>
              <a:cs typeface="Calibri"/>
            </a:endParaRPr>
          </a:p>
        </p:txBody>
      </p:sp>
      <p:sp>
        <p:nvSpPr>
          <p:cNvPr id="10" name="TextBox 2">
            <a:extLst>
              <a:ext uri="{FF2B5EF4-FFF2-40B4-BE49-F238E27FC236}">
                <a16:creationId xmlns:a16="http://schemas.microsoft.com/office/drawing/2014/main" id="{A9B23D94-5F38-23E0-C185-1867A07E9E31}"/>
              </a:ext>
            </a:extLst>
          </p:cNvPr>
          <p:cNvSpPr txBox="1">
            <a:spLocks/>
          </p:cNvSpPr>
          <p:nvPr/>
        </p:nvSpPr>
        <p:spPr>
          <a:xfrm>
            <a:off x="5875050" y="5159084"/>
            <a:ext cx="1221295"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1B2944"/>
                </a:solidFill>
                <a:latin typeface="Dense Bold"/>
                <a:ea typeface="Cambria"/>
                <a:cs typeface="Calibri"/>
              </a:rPr>
              <a:t>Registry</a:t>
            </a:r>
            <a:endParaRPr lang="en-GB" sz="2000">
              <a:solidFill>
                <a:srgbClr val="1B2944"/>
              </a:solidFill>
              <a:latin typeface="Dense"/>
              <a:ea typeface="Cambria" panose="02040503050406030204" pitchFamily="18" charset="0"/>
              <a:cs typeface="Calibri"/>
            </a:endParaRPr>
          </a:p>
        </p:txBody>
      </p:sp>
      <p:sp>
        <p:nvSpPr>
          <p:cNvPr id="4" name="TextBox 2">
            <a:extLst>
              <a:ext uri="{FF2B5EF4-FFF2-40B4-BE49-F238E27FC236}">
                <a16:creationId xmlns:a16="http://schemas.microsoft.com/office/drawing/2014/main" id="{E854380B-9CAE-034A-3E7A-14B8DB4A4952}"/>
              </a:ext>
            </a:extLst>
          </p:cNvPr>
          <p:cNvSpPr txBox="1">
            <a:spLocks/>
          </p:cNvSpPr>
          <p:nvPr/>
        </p:nvSpPr>
        <p:spPr>
          <a:xfrm>
            <a:off x="5619967" y="6185427"/>
            <a:ext cx="1742192" cy="400110"/>
          </a:xfrm>
          <a:prstGeom prst="rect">
            <a:avLst/>
          </a:prstGeom>
          <a:noFill/>
        </p:spPr>
        <p:txBody>
          <a:bodyPr vert="horz" wrap="square" lIns="91440" tIns="45720" rIns="91440" bIns="45720" rtlCol="0" anchor="t">
            <a:spAutoFit/>
          </a:bodyPr>
          <a:lstStyle>
            <a:defPPr>
              <a:defRPr lang="en-BE"/>
            </a:defPPr>
            <a:lvl1pPr marL="0" indent="-228600" algn="l" defTabSz="914400" rtl="0" eaLnBrk="1" latinLnBrk="0" hangingPunct="1">
              <a:lnSpc>
                <a:spcPct val="90000"/>
              </a:lnSpc>
              <a:spcBef>
                <a:spcPts val="1000"/>
              </a:spcBef>
              <a:buClr>
                <a:srgbClr val="3CBAB9"/>
              </a:buClr>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None/>
            </a:pPr>
            <a:r>
              <a:rPr lang="en-GB" sz="2000" b="1">
                <a:solidFill>
                  <a:srgbClr val="F16826"/>
                </a:solidFill>
                <a:latin typeface="Dense Bold"/>
                <a:ea typeface="Cambria"/>
                <a:cs typeface="Calibri"/>
              </a:rPr>
              <a:t>Preferable</a:t>
            </a:r>
            <a:endParaRPr lang="en-GB" sz="2000">
              <a:solidFill>
                <a:srgbClr val="F16826"/>
              </a:solidFill>
              <a:latin typeface="Dense"/>
              <a:ea typeface="Cambria" panose="02040503050406030204" pitchFamily="18" charset="0"/>
              <a:cs typeface="Calibri"/>
            </a:endParaRPr>
          </a:p>
        </p:txBody>
      </p:sp>
    </p:spTree>
    <p:extLst>
      <p:ext uri="{BB962C8B-B14F-4D97-AF65-F5344CB8AC3E}">
        <p14:creationId xmlns:p14="http://schemas.microsoft.com/office/powerpoint/2010/main" val="11356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1430707" y="2432323"/>
            <a:ext cx="6493894" cy="1938992"/>
          </a:xfrm>
          <a:prstGeom prst="rect">
            <a:avLst/>
          </a:prstGeom>
          <a:noFill/>
        </p:spPr>
        <p:txBody>
          <a:bodyPr wrap="none" rtlCol="0">
            <a:spAutoFit/>
          </a:bodyPr>
          <a:lstStyle/>
          <a:p>
            <a:r>
              <a:rPr lang="en-US" sz="6000" b="1">
                <a:solidFill>
                  <a:schemeClr val="bg1">
                    <a:lumMod val="95000"/>
                  </a:schemeClr>
                </a:solidFill>
                <a:latin typeface="Dense Bold"/>
              </a:rPr>
              <a:t>Introduction to Docker for</a:t>
            </a:r>
          </a:p>
          <a:p>
            <a:pPr algn="ctr"/>
            <a:r>
              <a:rPr lang="en-US" sz="6000" b="1">
                <a:solidFill>
                  <a:schemeClr val="bg1">
                    <a:lumMod val="95000"/>
                  </a:schemeClr>
                </a:solidFill>
                <a:latin typeface="Dense Bold"/>
              </a:rPr>
              <a:t>reproducible analysis</a:t>
            </a:r>
            <a:endParaRPr lang="en-BE" sz="6000" b="1">
              <a:solidFill>
                <a:schemeClr val="bg1">
                  <a:lumMod val="95000"/>
                </a:schemeClr>
              </a:solidFill>
              <a:latin typeface="Dense Bold"/>
            </a:endParaRPr>
          </a:p>
        </p:txBody>
      </p:sp>
      <p:sp>
        <p:nvSpPr>
          <p:cNvPr id="8" name="TextBox 7">
            <a:extLst>
              <a:ext uri="{FF2B5EF4-FFF2-40B4-BE49-F238E27FC236}">
                <a16:creationId xmlns:a16="http://schemas.microsoft.com/office/drawing/2014/main" id="{FC262D2F-2513-2BCF-9CF9-F3DDF08FD54E}"/>
              </a:ext>
            </a:extLst>
          </p:cNvPr>
          <p:cNvSpPr txBox="1"/>
          <p:nvPr/>
        </p:nvSpPr>
        <p:spPr>
          <a:xfrm>
            <a:off x="1461885" y="2459504"/>
            <a:ext cx="6493894" cy="1938992"/>
          </a:xfrm>
          <a:prstGeom prst="rect">
            <a:avLst/>
          </a:prstGeom>
          <a:noFill/>
        </p:spPr>
        <p:txBody>
          <a:bodyPr wrap="none" rtlCol="0">
            <a:spAutoFit/>
          </a:bodyPr>
          <a:lstStyle/>
          <a:p>
            <a:r>
              <a:rPr lang="en-US" sz="6000" b="1">
                <a:solidFill>
                  <a:srgbClr val="1B2944"/>
                </a:solidFill>
                <a:latin typeface="Dense Bold"/>
              </a:rPr>
              <a:t>Introduction to Docker for</a:t>
            </a:r>
          </a:p>
          <a:p>
            <a:pPr algn="ctr"/>
            <a:r>
              <a:rPr lang="en-US" sz="6000" b="1">
                <a:solidFill>
                  <a:srgbClr val="1B2944"/>
                </a:solidFill>
                <a:latin typeface="Dense Bold"/>
              </a:rPr>
              <a:t>reproducible analysis</a:t>
            </a:r>
            <a:endParaRPr lang="en-BE" sz="6000" b="1">
              <a:solidFill>
                <a:srgbClr val="1B2944"/>
              </a:solidFill>
              <a:latin typeface="Dense Bold"/>
            </a:endParaRPr>
          </a:p>
        </p:txBody>
      </p:sp>
      <p:pic>
        <p:nvPicPr>
          <p:cNvPr id="10" name="Picture 9" descr="A black background with blue letters&#10;&#10;Description automatically generated">
            <a:extLst>
              <a:ext uri="{FF2B5EF4-FFF2-40B4-BE49-F238E27FC236}">
                <a16:creationId xmlns:a16="http://schemas.microsoft.com/office/drawing/2014/main" id="{36EC6A55-725C-13E1-70CB-FB0FC4FBD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187853" y="3155134"/>
            <a:ext cx="2874928" cy="740222"/>
          </a:xfrm>
          <a:prstGeom prst="rect">
            <a:avLst/>
          </a:prstGeom>
        </p:spPr>
      </p:pic>
      <p:pic>
        <p:nvPicPr>
          <p:cNvPr id="12" name="Picture 11" descr="A logo with text and orange lines&#10;&#10;Description automatically generated with medium confidence">
            <a:extLst>
              <a:ext uri="{FF2B5EF4-FFF2-40B4-BE49-F238E27FC236}">
                <a16:creationId xmlns:a16="http://schemas.microsoft.com/office/drawing/2014/main" id="{72B97724-1CA7-A792-0ED5-30CFE6E93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1057954" y="5466156"/>
            <a:ext cx="1178217" cy="860405"/>
          </a:xfrm>
          <a:prstGeom prst="rect">
            <a:avLst/>
          </a:prstGeom>
        </p:spPr>
      </p:pic>
      <p:pic>
        <p:nvPicPr>
          <p:cNvPr id="16" name="Picture 15" descr="A grey and black sign with a person in a circle&#10;&#10;Description automatically generated">
            <a:extLst>
              <a:ext uri="{FF2B5EF4-FFF2-40B4-BE49-F238E27FC236}">
                <a16:creationId xmlns:a16="http://schemas.microsoft.com/office/drawing/2014/main" id="{33606800-7F1B-465F-ADD7-F0F6EA664B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0938291" y="914813"/>
            <a:ext cx="1227411" cy="429442"/>
          </a:xfrm>
          <a:prstGeom prst="rect">
            <a:avLst/>
          </a:prstGeom>
        </p:spPr>
      </p:pic>
      <p:sp>
        <p:nvSpPr>
          <p:cNvPr id="17" name="TextBox 16">
            <a:extLst>
              <a:ext uri="{FF2B5EF4-FFF2-40B4-BE49-F238E27FC236}">
                <a16:creationId xmlns:a16="http://schemas.microsoft.com/office/drawing/2014/main" id="{EF4AF0F7-8832-C9C9-9C34-22C649E42D7C}"/>
              </a:ext>
            </a:extLst>
          </p:cNvPr>
          <p:cNvSpPr txBox="1"/>
          <p:nvPr/>
        </p:nvSpPr>
        <p:spPr>
          <a:xfrm rot="16200000">
            <a:off x="11418968" y="999598"/>
            <a:ext cx="870751" cy="261610"/>
          </a:xfrm>
          <a:prstGeom prst="rect">
            <a:avLst/>
          </a:prstGeom>
          <a:noFill/>
        </p:spPr>
        <p:txBody>
          <a:bodyPr wrap="none" rtlCol="0">
            <a:spAutoFit/>
          </a:bodyPr>
          <a:lstStyle/>
          <a:p>
            <a:r>
              <a:rPr lang="en-US" sz="1100">
                <a:hlinkClick r:id="rId6"/>
              </a:rPr>
              <a:t>Know more</a:t>
            </a:r>
            <a:endParaRPr lang="en-BE" sz="1100"/>
          </a:p>
        </p:txBody>
      </p:sp>
      <p:sp>
        <p:nvSpPr>
          <p:cNvPr id="3" name="Rectangle 2">
            <a:extLst>
              <a:ext uri="{FF2B5EF4-FFF2-40B4-BE49-F238E27FC236}">
                <a16:creationId xmlns:a16="http://schemas.microsoft.com/office/drawing/2014/main" id="{C5BC102A-B026-B026-2268-4EE9710244B3}"/>
              </a:ext>
            </a:extLst>
          </p:cNvPr>
          <p:cNvSpPr/>
          <p:nvPr/>
        </p:nvSpPr>
        <p:spPr>
          <a:xfrm>
            <a:off x="12398852" y="124425"/>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75219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E423E79-789E-6A76-24F9-8A49D6522E0D}"/>
              </a:ext>
            </a:extLst>
          </p:cNvPr>
          <p:cNvSpPr>
            <a:spLocks noGrp="1"/>
          </p:cNvSpPr>
          <p:nvPr>
            <p:ph type="title"/>
          </p:nvPr>
        </p:nvSpPr>
        <p:spPr/>
        <p:txBody>
          <a:bodyPr/>
          <a:lstStyle/>
          <a:p>
            <a:r>
              <a:rPr lang="en-US"/>
              <a:t>Container Registries</a:t>
            </a:r>
            <a:endParaRPr lang="en-BE"/>
          </a:p>
        </p:txBody>
      </p:sp>
      <p:sp>
        <p:nvSpPr>
          <p:cNvPr id="19" name="Content Placeholder 18">
            <a:extLst>
              <a:ext uri="{FF2B5EF4-FFF2-40B4-BE49-F238E27FC236}">
                <a16:creationId xmlns:a16="http://schemas.microsoft.com/office/drawing/2014/main" id="{D2D27F7D-BADE-F571-1A9E-3586DBAE76F1}"/>
              </a:ext>
            </a:extLst>
          </p:cNvPr>
          <p:cNvSpPr>
            <a:spLocks noGrp="1"/>
          </p:cNvSpPr>
          <p:nvPr>
            <p:ph sz="half" idx="1"/>
          </p:nvPr>
        </p:nvSpPr>
        <p:spPr/>
        <p:txBody>
          <a:bodyPr/>
          <a:lstStyle/>
          <a:p>
            <a:r>
              <a:rPr lang="en-US"/>
              <a:t>Main registry for DOCKER containers</a:t>
            </a:r>
          </a:p>
          <a:p>
            <a:endParaRPr lang="en-US"/>
          </a:p>
          <a:p>
            <a:endParaRPr lang="en-US"/>
          </a:p>
          <a:p>
            <a:endParaRPr lang="en-US"/>
          </a:p>
          <a:p>
            <a:endParaRPr lang="en-US"/>
          </a:p>
          <a:p>
            <a:r>
              <a:rPr lang="en-US"/>
              <a:t>Alternative registries</a:t>
            </a:r>
            <a:endParaRPr lang="en-BE"/>
          </a:p>
        </p:txBody>
      </p:sp>
      <p:pic>
        <p:nvPicPr>
          <p:cNvPr id="16" name="Picture 2" descr="DockerHub">
            <a:extLst>
              <a:ext uri="{FF2B5EF4-FFF2-40B4-BE49-F238E27FC236}">
                <a16:creationId xmlns:a16="http://schemas.microsoft.com/office/drawing/2014/main" id="{3E383612-0345-FCFC-C91C-B9254B64286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315" y="1990339"/>
            <a:ext cx="3314700" cy="886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803AA9-C18C-9706-B0A6-426B434A62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48" r="65664" b="68337"/>
          <a:stretch/>
        </p:blipFill>
        <p:spPr bwMode="auto">
          <a:xfrm>
            <a:off x="371061" y="4176191"/>
            <a:ext cx="241363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2DE79E94-498D-114A-6CDE-8F2E563DC4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804" t="6990" r="1206" b="69195"/>
          <a:stretch/>
        </p:blipFill>
        <p:spPr bwMode="auto">
          <a:xfrm>
            <a:off x="9111578" y="4036490"/>
            <a:ext cx="217846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BF0BD61D-E9C3-4D9C-5388-F09E24DABF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81" t="42639" r="40717" b="33546"/>
          <a:stretch/>
        </p:blipFill>
        <p:spPr bwMode="auto">
          <a:xfrm>
            <a:off x="3462839" y="4176190"/>
            <a:ext cx="1848899" cy="7168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C420AEA-E6ED-2651-76D1-8AD909996F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648" t="44480" r="5600" b="31705"/>
          <a:stretch/>
        </p:blipFill>
        <p:spPr bwMode="auto">
          <a:xfrm>
            <a:off x="497025" y="5460160"/>
            <a:ext cx="216170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R - Elastic Container Registry">
            <a:extLst>
              <a:ext uri="{FF2B5EF4-FFF2-40B4-BE49-F238E27FC236}">
                <a16:creationId xmlns:a16="http://schemas.microsoft.com/office/drawing/2014/main" id="{DA373BAB-C096-1DD4-595D-96426924F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695" y="5034814"/>
            <a:ext cx="948528" cy="13229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bor">
            <a:extLst>
              <a:ext uri="{FF2B5EF4-FFF2-40B4-BE49-F238E27FC236}">
                <a16:creationId xmlns:a16="http://schemas.microsoft.com/office/drawing/2014/main" id="{AC8C32B7-9BEB-7D2E-AF9A-CDB6E7AB14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2" y="4166418"/>
            <a:ext cx="2383514" cy="7168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oftware Supply Chain Platform for DevOps &amp; Security | JFrog">
            <a:extLst>
              <a:ext uri="{FF2B5EF4-FFF2-40B4-BE49-F238E27FC236}">
                <a16:creationId xmlns:a16="http://schemas.microsoft.com/office/drawing/2014/main" id="{CBFD3790-8AA2-79C0-E34A-D718EAC05D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7353" y="5021755"/>
            <a:ext cx="1397000" cy="134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71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E423E79-789E-6A76-24F9-8A49D6522E0D}"/>
              </a:ext>
            </a:extLst>
          </p:cNvPr>
          <p:cNvSpPr>
            <a:spLocks noGrp="1"/>
          </p:cNvSpPr>
          <p:nvPr>
            <p:ph type="title"/>
          </p:nvPr>
        </p:nvSpPr>
        <p:spPr/>
        <p:txBody>
          <a:bodyPr/>
          <a:lstStyle/>
          <a:p>
            <a:r>
              <a:rPr lang="en-US"/>
              <a:t>Container Registries</a:t>
            </a:r>
            <a:endParaRPr lang="en-BE"/>
          </a:p>
        </p:txBody>
      </p:sp>
      <p:sp>
        <p:nvSpPr>
          <p:cNvPr id="19" name="Content Placeholder 18">
            <a:extLst>
              <a:ext uri="{FF2B5EF4-FFF2-40B4-BE49-F238E27FC236}">
                <a16:creationId xmlns:a16="http://schemas.microsoft.com/office/drawing/2014/main" id="{D2D27F7D-BADE-F571-1A9E-3586DBAE76F1}"/>
              </a:ext>
            </a:extLst>
          </p:cNvPr>
          <p:cNvSpPr>
            <a:spLocks noGrp="1"/>
          </p:cNvSpPr>
          <p:nvPr>
            <p:ph sz="half" idx="1"/>
          </p:nvPr>
        </p:nvSpPr>
        <p:spPr/>
        <p:txBody>
          <a:bodyPr/>
          <a:lstStyle/>
          <a:p>
            <a:r>
              <a:rPr lang="en-US"/>
              <a:t>Main registry for DOCKER containers</a:t>
            </a:r>
          </a:p>
          <a:p>
            <a:endParaRPr lang="en-US"/>
          </a:p>
          <a:p>
            <a:endParaRPr lang="en-US"/>
          </a:p>
          <a:p>
            <a:endParaRPr lang="en-US"/>
          </a:p>
          <a:p>
            <a:endParaRPr lang="en-US"/>
          </a:p>
          <a:p>
            <a:r>
              <a:rPr lang="en-US"/>
              <a:t>Alternative registries</a:t>
            </a:r>
            <a:endParaRPr lang="en-BE"/>
          </a:p>
        </p:txBody>
      </p:sp>
      <p:pic>
        <p:nvPicPr>
          <p:cNvPr id="16" name="Picture 2" descr="DockerHub">
            <a:extLst>
              <a:ext uri="{FF2B5EF4-FFF2-40B4-BE49-F238E27FC236}">
                <a16:creationId xmlns:a16="http://schemas.microsoft.com/office/drawing/2014/main" id="{3E383612-0345-FCFC-C91C-B9254B64286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315" y="1990339"/>
            <a:ext cx="3314700" cy="886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803AA9-C18C-9706-B0A6-426B434A62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48" r="65664" b="68337"/>
          <a:stretch/>
        </p:blipFill>
        <p:spPr bwMode="auto">
          <a:xfrm>
            <a:off x="371061" y="4176191"/>
            <a:ext cx="241363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2DE79E94-498D-114A-6CDE-8F2E563DC4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804" t="6990" r="1206" b="69195"/>
          <a:stretch/>
        </p:blipFill>
        <p:spPr bwMode="auto">
          <a:xfrm>
            <a:off x="9111578" y="4036490"/>
            <a:ext cx="217846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BF0BD61D-E9C3-4D9C-5388-F09E24DABF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81" t="42639" r="40717" b="33546"/>
          <a:stretch/>
        </p:blipFill>
        <p:spPr bwMode="auto">
          <a:xfrm>
            <a:off x="3462839" y="4176190"/>
            <a:ext cx="1848899" cy="71680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C420AEA-E6ED-2651-76D1-8AD909996F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648" t="44480" r="5600" b="31705"/>
          <a:stretch/>
        </p:blipFill>
        <p:spPr bwMode="auto">
          <a:xfrm>
            <a:off x="497025" y="5460160"/>
            <a:ext cx="2161705" cy="7168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R - Elastic Container Registry">
            <a:extLst>
              <a:ext uri="{FF2B5EF4-FFF2-40B4-BE49-F238E27FC236}">
                <a16:creationId xmlns:a16="http://schemas.microsoft.com/office/drawing/2014/main" id="{DA373BAB-C096-1DD4-595D-96426924F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695" y="5034814"/>
            <a:ext cx="948528" cy="13229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bor">
            <a:extLst>
              <a:ext uri="{FF2B5EF4-FFF2-40B4-BE49-F238E27FC236}">
                <a16:creationId xmlns:a16="http://schemas.microsoft.com/office/drawing/2014/main" id="{AC8C32B7-9BEB-7D2E-AF9A-CDB6E7AB14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2" y="4166418"/>
            <a:ext cx="2383514" cy="71680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oftware Supply Chain Platform for DevOps &amp; Security | JFrog">
            <a:extLst>
              <a:ext uri="{FF2B5EF4-FFF2-40B4-BE49-F238E27FC236}">
                <a16:creationId xmlns:a16="http://schemas.microsoft.com/office/drawing/2014/main" id="{CBFD3790-8AA2-79C0-E34A-D718EAC05D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7353" y="5021755"/>
            <a:ext cx="1397000" cy="13490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60058995-0E4B-56AE-96E3-E570DB432291}"/>
              </a:ext>
            </a:extLst>
          </p:cNvPr>
          <p:cNvSpPr/>
          <p:nvPr/>
        </p:nvSpPr>
        <p:spPr>
          <a:xfrm>
            <a:off x="5723358" y="1152940"/>
            <a:ext cx="4906285" cy="208198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8" name="Picture 27">
            <a:extLst>
              <a:ext uri="{FF2B5EF4-FFF2-40B4-BE49-F238E27FC236}">
                <a16:creationId xmlns:a16="http://schemas.microsoft.com/office/drawing/2014/main" id="{55764EA4-C794-894E-9662-02E0279DA9C4}"/>
              </a:ext>
            </a:extLst>
          </p:cNvPr>
          <p:cNvPicPr>
            <a:picLocks noChangeAspect="1"/>
          </p:cNvPicPr>
          <p:nvPr/>
        </p:nvPicPr>
        <p:blipFill>
          <a:blip r:embed="rId7"/>
          <a:stretch>
            <a:fillRect/>
          </a:stretch>
        </p:blipFill>
        <p:spPr>
          <a:xfrm>
            <a:off x="5813710" y="400632"/>
            <a:ext cx="2316619" cy="716802"/>
          </a:xfrm>
          <a:prstGeom prst="rect">
            <a:avLst/>
          </a:prstGeom>
        </p:spPr>
      </p:pic>
      <p:pic>
        <p:nvPicPr>
          <p:cNvPr id="3" name="Picture 2" descr="DockerHub">
            <a:extLst>
              <a:ext uri="{FF2B5EF4-FFF2-40B4-BE49-F238E27FC236}">
                <a16:creationId xmlns:a16="http://schemas.microsoft.com/office/drawing/2014/main" id="{489221BF-C8A2-F74A-D8C5-C43187687C3B}"/>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70881" y="1344184"/>
            <a:ext cx="2506313" cy="6704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09CECD7-F1D5-66C9-9B6D-9BA731D610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981" t="42639" r="40717" b="33546"/>
          <a:stretch/>
        </p:blipFill>
        <p:spPr bwMode="auto">
          <a:xfrm>
            <a:off x="8199587" y="2266390"/>
            <a:ext cx="1848899" cy="71680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ycle with people outline">
            <a:extLst>
              <a:ext uri="{FF2B5EF4-FFF2-40B4-BE49-F238E27FC236}">
                <a16:creationId xmlns:a16="http://schemas.microsoft.com/office/drawing/2014/main" id="{D855C235-0397-4E1B-0154-678AA00197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93141" y="1409671"/>
            <a:ext cx="1341487" cy="1341487"/>
          </a:xfrm>
          <a:prstGeom prst="rect">
            <a:avLst/>
          </a:prstGeom>
        </p:spPr>
      </p:pic>
      <p:sp>
        <p:nvSpPr>
          <p:cNvPr id="7" name="Rectangle 6">
            <a:extLst>
              <a:ext uri="{FF2B5EF4-FFF2-40B4-BE49-F238E27FC236}">
                <a16:creationId xmlns:a16="http://schemas.microsoft.com/office/drawing/2014/main" id="{C0E7649B-6532-00F1-A627-96EB6C0123D3}"/>
              </a:ext>
            </a:extLst>
          </p:cNvPr>
          <p:cNvSpPr/>
          <p:nvPr/>
        </p:nvSpPr>
        <p:spPr>
          <a:xfrm>
            <a:off x="438168" y="3426165"/>
            <a:ext cx="10991831" cy="3066709"/>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9C838D79-6864-BA04-4647-BEEF163428D2}"/>
              </a:ext>
            </a:extLst>
          </p:cNvPr>
          <p:cNvSpPr/>
          <p:nvPr/>
        </p:nvSpPr>
        <p:spPr>
          <a:xfrm>
            <a:off x="438168" y="1552756"/>
            <a:ext cx="4375132" cy="1430438"/>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30" name="Straight Connector 29">
            <a:extLst>
              <a:ext uri="{FF2B5EF4-FFF2-40B4-BE49-F238E27FC236}">
                <a16:creationId xmlns:a16="http://schemas.microsoft.com/office/drawing/2014/main" id="{DAC451F9-B8CB-F1C4-E495-AF400393A6C6}"/>
              </a:ext>
            </a:extLst>
          </p:cNvPr>
          <p:cNvCxnSpPr/>
          <p:nvPr/>
        </p:nvCxnSpPr>
        <p:spPr>
          <a:xfrm>
            <a:off x="7635240" y="1409671"/>
            <a:ext cx="0" cy="1467402"/>
          </a:xfrm>
          <a:prstGeom prst="line">
            <a:avLst/>
          </a:prstGeom>
          <a:ln>
            <a:solidFill>
              <a:srgbClr val="F7932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20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5" name="Picture 2" descr="Docker Dance">
            <a:extLst>
              <a:ext uri="{FF2B5EF4-FFF2-40B4-BE49-F238E27FC236}">
                <a16:creationId xmlns:a16="http://schemas.microsoft.com/office/drawing/2014/main" id="{23F96B50-7E29-6EE8-E8AE-93A7FB25A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30260CB1-4930-18FF-0E45-5CACEDD5FE38}"/>
              </a:ext>
            </a:extLst>
          </p:cNvPr>
          <p:cNvSpPr txBox="1">
            <a:spLocks/>
          </p:cNvSpPr>
          <p:nvPr/>
        </p:nvSpPr>
        <p:spPr>
          <a:xfrm>
            <a:off x="5319446" y="6380263"/>
            <a:ext cx="6620408" cy="393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err="1"/>
              <a:t>p.s</a:t>
            </a:r>
            <a:r>
              <a:rPr lang="en-US" sz="1600" dirty="0"/>
              <a:t>: Commercial use of Docker Desktop requires a paid subscription</a:t>
            </a:r>
            <a:endParaRPr lang="en-BE" sz="1600" dirty="0"/>
          </a:p>
        </p:txBody>
      </p:sp>
    </p:spTree>
    <p:extLst>
      <p:ext uri="{BB962C8B-B14F-4D97-AF65-F5344CB8AC3E}">
        <p14:creationId xmlns:p14="http://schemas.microsoft.com/office/powerpoint/2010/main" val="382952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4" name="Picture 2" descr="Docker Dance">
            <a:extLst>
              <a:ext uri="{FF2B5EF4-FFF2-40B4-BE49-F238E27FC236}">
                <a16:creationId xmlns:a16="http://schemas.microsoft.com/office/drawing/2014/main" id="{FD7BD46F-528F-5481-BC17-725DE0BA7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md Terminal outline">
            <a:extLst>
              <a:ext uri="{FF2B5EF4-FFF2-40B4-BE49-F238E27FC236}">
                <a16:creationId xmlns:a16="http://schemas.microsoft.com/office/drawing/2014/main" id="{A7866066-5EBE-5733-C3E0-31CDCF190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8108" y="1819691"/>
            <a:ext cx="914400" cy="914400"/>
          </a:xfrm>
          <a:prstGeom prst="rect">
            <a:avLst/>
          </a:prstGeom>
        </p:spPr>
      </p:pic>
      <p:sp>
        <p:nvSpPr>
          <p:cNvPr id="16" name="Rectangle 15">
            <a:extLst>
              <a:ext uri="{FF2B5EF4-FFF2-40B4-BE49-F238E27FC236}">
                <a16:creationId xmlns:a16="http://schemas.microsoft.com/office/drawing/2014/main" id="{7890D42F-8D13-1F5D-7FB2-ED31FEE12E50}"/>
              </a:ext>
            </a:extLst>
          </p:cNvPr>
          <p:cNvSpPr/>
          <p:nvPr/>
        </p:nvSpPr>
        <p:spPr>
          <a:xfrm>
            <a:off x="8549641" y="1755987"/>
            <a:ext cx="1991360" cy="209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DEC187F8-D963-3F0E-37DA-294F5786690A}"/>
              </a:ext>
            </a:extLst>
          </p:cNvPr>
          <p:cNvSpPr/>
          <p:nvPr/>
        </p:nvSpPr>
        <p:spPr>
          <a:xfrm>
            <a:off x="5547959" y="2734091"/>
            <a:ext cx="2110141" cy="3583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4C018EBD-D573-34E7-C7F9-D1102B018230}"/>
              </a:ext>
            </a:extLst>
          </p:cNvPr>
          <p:cNvSpPr/>
          <p:nvPr/>
        </p:nvSpPr>
        <p:spPr>
          <a:xfrm>
            <a:off x="9541934" y="2953671"/>
            <a:ext cx="2110141" cy="32232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648A4B2E-79D0-4DD4-14DB-CF7CF21DBDCF}"/>
              </a:ext>
            </a:extLst>
          </p:cNvPr>
          <p:cNvSpPr/>
          <p:nvPr/>
        </p:nvSpPr>
        <p:spPr>
          <a:xfrm>
            <a:off x="5547958" y="5896084"/>
            <a:ext cx="6163383" cy="5907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EC36BE24-A3D6-3C18-AD78-9884A2688A93}"/>
              </a:ext>
            </a:extLst>
          </p:cNvPr>
          <p:cNvSpPr/>
          <p:nvPr/>
        </p:nvSpPr>
        <p:spPr>
          <a:xfrm>
            <a:off x="5547958" y="1816514"/>
            <a:ext cx="3138521" cy="1214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A6F03AAF-18BD-ABAE-1F08-F5984DC9D74A}"/>
              </a:ext>
            </a:extLst>
          </p:cNvPr>
          <p:cNvSpPr/>
          <p:nvPr/>
        </p:nvSpPr>
        <p:spPr>
          <a:xfrm>
            <a:off x="9118600" y="2586578"/>
            <a:ext cx="2533475" cy="4444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ontent Placeholder 2">
            <a:extLst>
              <a:ext uri="{FF2B5EF4-FFF2-40B4-BE49-F238E27FC236}">
                <a16:creationId xmlns:a16="http://schemas.microsoft.com/office/drawing/2014/main" id="{4159E9D8-5763-35A4-7E2C-C6FA689B5019}"/>
              </a:ext>
            </a:extLst>
          </p:cNvPr>
          <p:cNvSpPr>
            <a:spLocks noGrp="1"/>
          </p:cNvSpPr>
          <p:nvPr>
            <p:ph idx="1"/>
          </p:nvPr>
        </p:nvSpPr>
        <p:spPr>
          <a:xfrm>
            <a:off x="371061" y="1552755"/>
            <a:ext cx="4589560" cy="4624208"/>
          </a:xfrm>
        </p:spPr>
        <p:txBody>
          <a:bodyPr/>
          <a:lstStyle/>
          <a:p>
            <a:r>
              <a:rPr lang="en-US"/>
              <a:t>docker pull &lt;image&gt;</a:t>
            </a:r>
          </a:p>
          <a:p>
            <a:r>
              <a:rPr lang="en-US"/>
              <a:t>docker pull &lt;registry/image&gt;</a:t>
            </a:r>
            <a:br>
              <a:rPr lang="en-US"/>
            </a:br>
            <a:endParaRPr lang="en-US"/>
          </a:p>
          <a:p>
            <a:pPr lvl="1"/>
            <a:r>
              <a:rPr lang="en-US"/>
              <a:t>Example: getting Ubuntu image</a:t>
            </a:r>
          </a:p>
        </p:txBody>
      </p:sp>
      <p:sp>
        <p:nvSpPr>
          <p:cNvPr id="26" name="Rectangle 25">
            <a:extLst>
              <a:ext uri="{FF2B5EF4-FFF2-40B4-BE49-F238E27FC236}">
                <a16:creationId xmlns:a16="http://schemas.microsoft.com/office/drawing/2014/main" id="{0B270A46-84D8-01BF-35DA-5712332C1713}"/>
              </a:ext>
            </a:extLst>
          </p:cNvPr>
          <p:cNvSpPr/>
          <p:nvPr/>
        </p:nvSpPr>
        <p:spPr>
          <a:xfrm>
            <a:off x="8655385" y="2716214"/>
            <a:ext cx="220601"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tangle 27">
            <a:extLst>
              <a:ext uri="{FF2B5EF4-FFF2-40B4-BE49-F238E27FC236}">
                <a16:creationId xmlns:a16="http://schemas.microsoft.com/office/drawing/2014/main" id="{F2053051-94AA-4737-0ECA-DAF09AE5BE7E}"/>
              </a:ext>
            </a:extLst>
          </p:cNvPr>
          <p:cNvSpPr/>
          <p:nvPr/>
        </p:nvSpPr>
        <p:spPr>
          <a:xfrm>
            <a:off x="8929093" y="2716215"/>
            <a:ext cx="193229"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ectangle 12">
            <a:extLst>
              <a:ext uri="{FF2B5EF4-FFF2-40B4-BE49-F238E27FC236}">
                <a16:creationId xmlns:a16="http://schemas.microsoft.com/office/drawing/2014/main" id="{92DE9D1F-CA8D-391A-FBEB-59DC37798122}"/>
              </a:ext>
            </a:extLst>
          </p:cNvPr>
          <p:cNvSpPr/>
          <p:nvPr/>
        </p:nvSpPr>
        <p:spPr>
          <a:xfrm>
            <a:off x="435099" y="2962498"/>
            <a:ext cx="6731453" cy="186962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4" name="Picture 13">
            <a:extLst>
              <a:ext uri="{FF2B5EF4-FFF2-40B4-BE49-F238E27FC236}">
                <a16:creationId xmlns:a16="http://schemas.microsoft.com/office/drawing/2014/main" id="{490ECB20-6863-FA2A-BFB0-6E4E417E52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6394" y="3371198"/>
            <a:ext cx="6582807" cy="1460922"/>
          </a:xfrm>
          <a:prstGeom prst="rect">
            <a:avLst/>
          </a:prstGeom>
        </p:spPr>
      </p:pic>
      <p:sp>
        <p:nvSpPr>
          <p:cNvPr id="15" name="TextBox 14">
            <a:extLst>
              <a:ext uri="{FF2B5EF4-FFF2-40B4-BE49-F238E27FC236}">
                <a16:creationId xmlns:a16="http://schemas.microsoft.com/office/drawing/2014/main" id="{5BD17ED9-CA7E-9A7F-6861-9C2BD30B788D}"/>
              </a:ext>
            </a:extLst>
          </p:cNvPr>
          <p:cNvSpPr txBox="1"/>
          <p:nvPr/>
        </p:nvSpPr>
        <p:spPr>
          <a:xfrm>
            <a:off x="480659" y="2962499"/>
            <a:ext cx="1665841" cy="369332"/>
          </a:xfrm>
          <a:prstGeom prst="rect">
            <a:avLst/>
          </a:prstGeom>
          <a:noFill/>
        </p:spPr>
        <p:txBody>
          <a:bodyPr wrap="none" rtlCol="0">
            <a:spAutoFit/>
          </a:bodyPr>
          <a:lstStyle/>
          <a:p>
            <a:r>
              <a:rPr lang="en-US">
                <a:solidFill>
                  <a:schemeClr val="tx1">
                    <a:lumMod val="65000"/>
                    <a:lumOff val="35000"/>
                  </a:schemeClr>
                </a:solidFill>
                <a:latin typeface="Agency FB" panose="020B0503020202020204" pitchFamily="34" charset="0"/>
              </a:rPr>
              <a:t>$ docker pull ubuntu</a:t>
            </a:r>
            <a:endParaRPr lang="en-BE">
              <a:solidFill>
                <a:schemeClr val="tx1">
                  <a:lumMod val="65000"/>
                  <a:lumOff val="35000"/>
                </a:schemeClr>
              </a:solidFill>
              <a:latin typeface="Agency FB" panose="020B0503020202020204" pitchFamily="34" charset="0"/>
            </a:endParaRPr>
          </a:p>
        </p:txBody>
      </p:sp>
      <p:sp>
        <p:nvSpPr>
          <p:cNvPr id="22" name="Oval 21">
            <a:extLst>
              <a:ext uri="{FF2B5EF4-FFF2-40B4-BE49-F238E27FC236}">
                <a16:creationId xmlns:a16="http://schemas.microsoft.com/office/drawing/2014/main" id="{AD3E19C1-792A-8418-FBB6-B4AD050AD1E3}"/>
              </a:ext>
            </a:extLst>
          </p:cNvPr>
          <p:cNvSpPr/>
          <p:nvPr/>
        </p:nvSpPr>
        <p:spPr>
          <a:xfrm>
            <a:off x="1956721" y="3354996"/>
            <a:ext cx="903654" cy="434340"/>
          </a:xfrm>
          <a:custGeom>
            <a:avLst/>
            <a:gdLst>
              <a:gd name="connsiteX0" fmla="*/ 0 w 903654"/>
              <a:gd name="connsiteY0" fmla="*/ 217170 h 434340"/>
              <a:gd name="connsiteX1" fmla="*/ 451827 w 903654"/>
              <a:gd name="connsiteY1" fmla="*/ 0 h 434340"/>
              <a:gd name="connsiteX2" fmla="*/ 903654 w 903654"/>
              <a:gd name="connsiteY2" fmla="*/ 217170 h 434340"/>
              <a:gd name="connsiteX3" fmla="*/ 451827 w 903654"/>
              <a:gd name="connsiteY3" fmla="*/ 434340 h 434340"/>
              <a:gd name="connsiteX4" fmla="*/ 0 w 903654"/>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654" h="434340" extrusionOk="0">
                <a:moveTo>
                  <a:pt x="0" y="217170"/>
                </a:moveTo>
                <a:cubicBezTo>
                  <a:pt x="-13363" y="59873"/>
                  <a:pt x="200945" y="-16323"/>
                  <a:pt x="451827" y="0"/>
                </a:cubicBezTo>
                <a:cubicBezTo>
                  <a:pt x="681341" y="-4850"/>
                  <a:pt x="897923" y="98310"/>
                  <a:pt x="903654" y="217170"/>
                </a:cubicBezTo>
                <a:cubicBezTo>
                  <a:pt x="921070" y="373953"/>
                  <a:pt x="720317" y="426467"/>
                  <a:pt x="451827" y="434340"/>
                </a:cubicBezTo>
                <a:cubicBezTo>
                  <a:pt x="228246" y="435568"/>
                  <a:pt x="2159" y="361779"/>
                  <a:pt x="0" y="217170"/>
                </a:cubicBezTo>
                <a:close/>
              </a:path>
            </a:pathLst>
          </a:custGeom>
          <a:noFill/>
          <a:ln w="57150">
            <a:solidFill>
              <a:srgbClr val="5A2D8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43540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4" name="Picture 2" descr="Docker Dance">
            <a:extLst>
              <a:ext uri="{FF2B5EF4-FFF2-40B4-BE49-F238E27FC236}">
                <a16:creationId xmlns:a16="http://schemas.microsoft.com/office/drawing/2014/main" id="{FD7BD46F-528F-5481-BC17-725DE0BA7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md Terminal outline">
            <a:extLst>
              <a:ext uri="{FF2B5EF4-FFF2-40B4-BE49-F238E27FC236}">
                <a16:creationId xmlns:a16="http://schemas.microsoft.com/office/drawing/2014/main" id="{A7866066-5EBE-5733-C3E0-31CDCF190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8108" y="1819691"/>
            <a:ext cx="914400" cy="914400"/>
          </a:xfrm>
          <a:prstGeom prst="rect">
            <a:avLst/>
          </a:prstGeom>
        </p:spPr>
      </p:pic>
      <p:sp>
        <p:nvSpPr>
          <p:cNvPr id="16" name="Rectangle 15">
            <a:extLst>
              <a:ext uri="{FF2B5EF4-FFF2-40B4-BE49-F238E27FC236}">
                <a16:creationId xmlns:a16="http://schemas.microsoft.com/office/drawing/2014/main" id="{7890D42F-8D13-1F5D-7FB2-ED31FEE12E50}"/>
              </a:ext>
            </a:extLst>
          </p:cNvPr>
          <p:cNvSpPr/>
          <p:nvPr/>
        </p:nvSpPr>
        <p:spPr>
          <a:xfrm>
            <a:off x="8549641" y="1755987"/>
            <a:ext cx="1991360" cy="209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DEC187F8-D963-3F0E-37DA-294F5786690A}"/>
              </a:ext>
            </a:extLst>
          </p:cNvPr>
          <p:cNvSpPr/>
          <p:nvPr/>
        </p:nvSpPr>
        <p:spPr>
          <a:xfrm>
            <a:off x="5547959" y="2734091"/>
            <a:ext cx="2110141" cy="3583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4C018EBD-D573-34E7-C7F9-D1102B018230}"/>
              </a:ext>
            </a:extLst>
          </p:cNvPr>
          <p:cNvSpPr/>
          <p:nvPr/>
        </p:nvSpPr>
        <p:spPr>
          <a:xfrm>
            <a:off x="9541934" y="2953671"/>
            <a:ext cx="2110141" cy="32232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648A4B2E-79D0-4DD4-14DB-CF7CF21DBDCF}"/>
              </a:ext>
            </a:extLst>
          </p:cNvPr>
          <p:cNvSpPr/>
          <p:nvPr/>
        </p:nvSpPr>
        <p:spPr>
          <a:xfrm>
            <a:off x="5547958" y="5896084"/>
            <a:ext cx="6163383" cy="5907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EC36BE24-A3D6-3C18-AD78-9884A2688A93}"/>
              </a:ext>
            </a:extLst>
          </p:cNvPr>
          <p:cNvSpPr/>
          <p:nvPr/>
        </p:nvSpPr>
        <p:spPr>
          <a:xfrm>
            <a:off x="5547958" y="1816514"/>
            <a:ext cx="3138521" cy="1214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A6F03AAF-18BD-ABAE-1F08-F5984DC9D74A}"/>
              </a:ext>
            </a:extLst>
          </p:cNvPr>
          <p:cNvSpPr/>
          <p:nvPr/>
        </p:nvSpPr>
        <p:spPr>
          <a:xfrm>
            <a:off x="9118600" y="2586578"/>
            <a:ext cx="2533475" cy="4444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Content Placeholder 2">
            <a:extLst>
              <a:ext uri="{FF2B5EF4-FFF2-40B4-BE49-F238E27FC236}">
                <a16:creationId xmlns:a16="http://schemas.microsoft.com/office/drawing/2014/main" id="{4159E9D8-5763-35A4-7E2C-C6FA689B5019}"/>
              </a:ext>
            </a:extLst>
          </p:cNvPr>
          <p:cNvSpPr>
            <a:spLocks noGrp="1"/>
          </p:cNvSpPr>
          <p:nvPr>
            <p:ph idx="1"/>
          </p:nvPr>
        </p:nvSpPr>
        <p:spPr>
          <a:xfrm>
            <a:off x="371061" y="1552755"/>
            <a:ext cx="4589560" cy="4624208"/>
          </a:xfrm>
        </p:spPr>
        <p:txBody>
          <a:bodyPr/>
          <a:lstStyle/>
          <a:p>
            <a:r>
              <a:rPr lang="en-US"/>
              <a:t>docker pull &lt;image&gt;</a:t>
            </a:r>
          </a:p>
          <a:p>
            <a:r>
              <a:rPr lang="en-US"/>
              <a:t>docker pull &lt;registry/image&gt;</a:t>
            </a:r>
            <a:br>
              <a:rPr lang="en-US"/>
            </a:br>
            <a:endParaRPr lang="en-US"/>
          </a:p>
          <a:p>
            <a:pPr lvl="1"/>
            <a:r>
              <a:rPr lang="en-US"/>
              <a:t>Example: getting Ubuntu image</a:t>
            </a:r>
          </a:p>
          <a:p>
            <a:pPr lvl="1"/>
            <a:endParaRPr lang="en-US"/>
          </a:p>
          <a:p>
            <a:pPr lvl="1"/>
            <a:endParaRPr lang="en-US"/>
          </a:p>
          <a:p>
            <a:pPr lvl="1"/>
            <a:endParaRPr lang="en-US"/>
          </a:p>
          <a:p>
            <a:pPr lvl="1"/>
            <a:endParaRPr lang="en-US"/>
          </a:p>
          <a:p>
            <a:pPr lvl="1"/>
            <a:endParaRPr lang="en-US"/>
          </a:p>
          <a:p>
            <a:pPr marL="457200" lvl="1" indent="0">
              <a:buNone/>
            </a:pPr>
            <a:br>
              <a:rPr lang="en-US"/>
            </a:br>
            <a:endParaRPr lang="en-US"/>
          </a:p>
          <a:p>
            <a:pPr lvl="1"/>
            <a:r>
              <a:rPr lang="en-US"/>
              <a:t>Example: Get a specific version</a:t>
            </a:r>
          </a:p>
          <a:p>
            <a:pPr marL="457200" lvl="1" indent="0">
              <a:buNone/>
            </a:pPr>
            <a:endParaRPr lang="en-BE"/>
          </a:p>
        </p:txBody>
      </p:sp>
      <p:sp>
        <p:nvSpPr>
          <p:cNvPr id="26" name="Rectangle 25">
            <a:extLst>
              <a:ext uri="{FF2B5EF4-FFF2-40B4-BE49-F238E27FC236}">
                <a16:creationId xmlns:a16="http://schemas.microsoft.com/office/drawing/2014/main" id="{0B270A46-84D8-01BF-35DA-5712332C1713}"/>
              </a:ext>
            </a:extLst>
          </p:cNvPr>
          <p:cNvSpPr/>
          <p:nvPr/>
        </p:nvSpPr>
        <p:spPr>
          <a:xfrm>
            <a:off x="8655385" y="2716214"/>
            <a:ext cx="220601"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tangle 27">
            <a:extLst>
              <a:ext uri="{FF2B5EF4-FFF2-40B4-BE49-F238E27FC236}">
                <a16:creationId xmlns:a16="http://schemas.microsoft.com/office/drawing/2014/main" id="{F2053051-94AA-4737-0ECA-DAF09AE5BE7E}"/>
              </a:ext>
            </a:extLst>
          </p:cNvPr>
          <p:cNvSpPr/>
          <p:nvPr/>
        </p:nvSpPr>
        <p:spPr>
          <a:xfrm>
            <a:off x="8929093" y="2716215"/>
            <a:ext cx="193229"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7869C6E2-9396-1D4D-C36D-DE447EB8CE29}"/>
              </a:ext>
            </a:extLst>
          </p:cNvPr>
          <p:cNvSpPr/>
          <p:nvPr/>
        </p:nvSpPr>
        <p:spPr>
          <a:xfrm>
            <a:off x="480659" y="5433259"/>
            <a:ext cx="6731453" cy="99917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25A8F93-8609-6089-F556-403C74730545}"/>
              </a:ext>
            </a:extLst>
          </p:cNvPr>
          <p:cNvSpPr txBox="1"/>
          <p:nvPr/>
        </p:nvSpPr>
        <p:spPr>
          <a:xfrm>
            <a:off x="526219" y="5433259"/>
            <a:ext cx="2077813" cy="369332"/>
          </a:xfrm>
          <a:prstGeom prst="rect">
            <a:avLst/>
          </a:prstGeom>
          <a:noFill/>
        </p:spPr>
        <p:txBody>
          <a:bodyPr wrap="none" rtlCol="0">
            <a:spAutoFit/>
          </a:bodyPr>
          <a:lstStyle/>
          <a:p>
            <a:r>
              <a:rPr lang="en-US">
                <a:solidFill>
                  <a:schemeClr val="tx1">
                    <a:lumMod val="65000"/>
                    <a:lumOff val="35000"/>
                  </a:schemeClr>
                </a:solidFill>
                <a:latin typeface="Agency FB" panose="020B0503020202020204" pitchFamily="34" charset="0"/>
              </a:rPr>
              <a:t>$ docker pull ubuntu:18.04</a:t>
            </a:r>
            <a:endParaRPr lang="en-BE">
              <a:solidFill>
                <a:schemeClr val="tx1">
                  <a:lumMod val="65000"/>
                  <a:lumOff val="35000"/>
                </a:schemeClr>
              </a:solidFill>
              <a:latin typeface="Agency FB" panose="020B0503020202020204" pitchFamily="34" charset="0"/>
            </a:endParaRPr>
          </a:p>
        </p:txBody>
      </p:sp>
      <p:sp>
        <p:nvSpPr>
          <p:cNvPr id="13" name="Rectangle 12">
            <a:extLst>
              <a:ext uri="{FF2B5EF4-FFF2-40B4-BE49-F238E27FC236}">
                <a16:creationId xmlns:a16="http://schemas.microsoft.com/office/drawing/2014/main" id="{92DE9D1F-CA8D-391A-FBEB-59DC37798122}"/>
              </a:ext>
            </a:extLst>
          </p:cNvPr>
          <p:cNvSpPr/>
          <p:nvPr/>
        </p:nvSpPr>
        <p:spPr>
          <a:xfrm>
            <a:off x="435099" y="2962498"/>
            <a:ext cx="6731453" cy="186962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4" name="Picture 13">
            <a:extLst>
              <a:ext uri="{FF2B5EF4-FFF2-40B4-BE49-F238E27FC236}">
                <a16:creationId xmlns:a16="http://schemas.microsoft.com/office/drawing/2014/main" id="{490ECB20-6863-FA2A-BFB0-6E4E417E52B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6394" y="3371198"/>
            <a:ext cx="6582807" cy="1460922"/>
          </a:xfrm>
          <a:prstGeom prst="rect">
            <a:avLst/>
          </a:prstGeom>
        </p:spPr>
      </p:pic>
      <p:sp>
        <p:nvSpPr>
          <p:cNvPr id="15" name="TextBox 14">
            <a:extLst>
              <a:ext uri="{FF2B5EF4-FFF2-40B4-BE49-F238E27FC236}">
                <a16:creationId xmlns:a16="http://schemas.microsoft.com/office/drawing/2014/main" id="{5BD17ED9-CA7E-9A7F-6861-9C2BD30B788D}"/>
              </a:ext>
            </a:extLst>
          </p:cNvPr>
          <p:cNvSpPr txBox="1"/>
          <p:nvPr/>
        </p:nvSpPr>
        <p:spPr>
          <a:xfrm>
            <a:off x="480659" y="2962499"/>
            <a:ext cx="1665841" cy="369332"/>
          </a:xfrm>
          <a:prstGeom prst="rect">
            <a:avLst/>
          </a:prstGeom>
          <a:noFill/>
        </p:spPr>
        <p:txBody>
          <a:bodyPr wrap="none" rtlCol="0">
            <a:spAutoFit/>
          </a:bodyPr>
          <a:lstStyle/>
          <a:p>
            <a:r>
              <a:rPr lang="en-US">
                <a:solidFill>
                  <a:schemeClr val="tx1">
                    <a:lumMod val="65000"/>
                    <a:lumOff val="35000"/>
                  </a:schemeClr>
                </a:solidFill>
                <a:latin typeface="Agency FB" panose="020B0503020202020204" pitchFamily="34" charset="0"/>
              </a:rPr>
              <a:t>$ docker pull ubuntu</a:t>
            </a:r>
            <a:endParaRPr lang="en-BE">
              <a:solidFill>
                <a:schemeClr val="tx1">
                  <a:lumMod val="65000"/>
                  <a:lumOff val="35000"/>
                </a:schemeClr>
              </a:solidFill>
              <a:latin typeface="Agency FB" panose="020B0503020202020204" pitchFamily="34" charset="0"/>
            </a:endParaRPr>
          </a:p>
        </p:txBody>
      </p:sp>
      <p:pic>
        <p:nvPicPr>
          <p:cNvPr id="24" name="Picture 23">
            <a:extLst>
              <a:ext uri="{FF2B5EF4-FFF2-40B4-BE49-F238E27FC236}">
                <a16:creationId xmlns:a16="http://schemas.microsoft.com/office/drawing/2014/main" id="{F862CA4D-1AD5-1FF1-383A-0F4BFA9510F3}"/>
              </a:ext>
            </a:extLst>
          </p:cNvPr>
          <p:cNvPicPr>
            <a:picLocks noChangeAspect="1"/>
          </p:cNvPicPr>
          <p:nvPr/>
        </p:nvPicPr>
        <p:blipFill rotWithShape="1">
          <a:blip r:embed="rId5">
            <a:clrChange>
              <a:clrFrom>
                <a:srgbClr val="FFFFFF"/>
              </a:clrFrom>
              <a:clrTo>
                <a:srgbClr val="FFFFFF">
                  <a:alpha val="0"/>
                </a:srgbClr>
              </a:clrTo>
            </a:clrChange>
          </a:blip>
          <a:srcRect t="65989"/>
          <a:stretch/>
        </p:blipFill>
        <p:spPr>
          <a:xfrm>
            <a:off x="526219" y="5820252"/>
            <a:ext cx="6582807" cy="496873"/>
          </a:xfrm>
          <a:prstGeom prst="rect">
            <a:avLst/>
          </a:prstGeom>
        </p:spPr>
      </p:pic>
      <p:sp>
        <p:nvSpPr>
          <p:cNvPr id="22" name="Oval 21">
            <a:extLst>
              <a:ext uri="{FF2B5EF4-FFF2-40B4-BE49-F238E27FC236}">
                <a16:creationId xmlns:a16="http://schemas.microsoft.com/office/drawing/2014/main" id="{AD3E19C1-792A-8418-FBB6-B4AD050AD1E3}"/>
              </a:ext>
            </a:extLst>
          </p:cNvPr>
          <p:cNvSpPr/>
          <p:nvPr/>
        </p:nvSpPr>
        <p:spPr>
          <a:xfrm>
            <a:off x="1956721" y="3354996"/>
            <a:ext cx="903654" cy="434340"/>
          </a:xfrm>
          <a:custGeom>
            <a:avLst/>
            <a:gdLst>
              <a:gd name="connsiteX0" fmla="*/ 0 w 903654"/>
              <a:gd name="connsiteY0" fmla="*/ 217170 h 434340"/>
              <a:gd name="connsiteX1" fmla="*/ 451827 w 903654"/>
              <a:gd name="connsiteY1" fmla="*/ 0 h 434340"/>
              <a:gd name="connsiteX2" fmla="*/ 903654 w 903654"/>
              <a:gd name="connsiteY2" fmla="*/ 217170 h 434340"/>
              <a:gd name="connsiteX3" fmla="*/ 451827 w 903654"/>
              <a:gd name="connsiteY3" fmla="*/ 434340 h 434340"/>
              <a:gd name="connsiteX4" fmla="*/ 0 w 903654"/>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3654" h="434340" extrusionOk="0">
                <a:moveTo>
                  <a:pt x="0" y="217170"/>
                </a:moveTo>
                <a:cubicBezTo>
                  <a:pt x="-13363" y="59873"/>
                  <a:pt x="200945" y="-16323"/>
                  <a:pt x="451827" y="0"/>
                </a:cubicBezTo>
                <a:cubicBezTo>
                  <a:pt x="681341" y="-4850"/>
                  <a:pt x="897923" y="98310"/>
                  <a:pt x="903654" y="217170"/>
                </a:cubicBezTo>
                <a:cubicBezTo>
                  <a:pt x="921070" y="373953"/>
                  <a:pt x="720317" y="426467"/>
                  <a:pt x="451827" y="434340"/>
                </a:cubicBezTo>
                <a:cubicBezTo>
                  <a:pt x="228246" y="435568"/>
                  <a:pt x="2159" y="361779"/>
                  <a:pt x="0" y="217170"/>
                </a:cubicBezTo>
                <a:close/>
              </a:path>
            </a:pathLst>
          </a:custGeom>
          <a:noFill/>
          <a:ln w="57150">
            <a:solidFill>
              <a:srgbClr val="5A2D8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Oval 26">
            <a:extLst>
              <a:ext uri="{FF2B5EF4-FFF2-40B4-BE49-F238E27FC236}">
                <a16:creationId xmlns:a16="http://schemas.microsoft.com/office/drawing/2014/main" id="{9B16B800-5DD6-0B38-42D9-C6CC7EDC0F01}"/>
              </a:ext>
            </a:extLst>
          </p:cNvPr>
          <p:cNvSpPr/>
          <p:nvPr/>
        </p:nvSpPr>
        <p:spPr>
          <a:xfrm>
            <a:off x="1598616" y="5368251"/>
            <a:ext cx="1136476" cy="434340"/>
          </a:xfrm>
          <a:custGeom>
            <a:avLst/>
            <a:gdLst>
              <a:gd name="connsiteX0" fmla="*/ 0 w 1136476"/>
              <a:gd name="connsiteY0" fmla="*/ 217170 h 434340"/>
              <a:gd name="connsiteX1" fmla="*/ 568238 w 1136476"/>
              <a:gd name="connsiteY1" fmla="*/ 0 h 434340"/>
              <a:gd name="connsiteX2" fmla="*/ 1136476 w 1136476"/>
              <a:gd name="connsiteY2" fmla="*/ 217170 h 434340"/>
              <a:gd name="connsiteX3" fmla="*/ 568238 w 1136476"/>
              <a:gd name="connsiteY3" fmla="*/ 434340 h 434340"/>
              <a:gd name="connsiteX4" fmla="*/ 0 w 1136476"/>
              <a:gd name="connsiteY4" fmla="*/ 217170 h 434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476" h="434340" extrusionOk="0">
                <a:moveTo>
                  <a:pt x="0" y="217170"/>
                </a:moveTo>
                <a:cubicBezTo>
                  <a:pt x="-3438" y="87620"/>
                  <a:pt x="252573" y="-22284"/>
                  <a:pt x="568238" y="0"/>
                </a:cubicBezTo>
                <a:cubicBezTo>
                  <a:pt x="862044" y="-4850"/>
                  <a:pt x="1130745" y="98310"/>
                  <a:pt x="1136476" y="217170"/>
                </a:cubicBezTo>
                <a:cubicBezTo>
                  <a:pt x="1144798" y="354714"/>
                  <a:pt x="941035" y="409845"/>
                  <a:pt x="568238" y="434340"/>
                </a:cubicBezTo>
                <a:cubicBezTo>
                  <a:pt x="280365" y="435568"/>
                  <a:pt x="2159" y="361779"/>
                  <a:pt x="0" y="217170"/>
                </a:cubicBezTo>
                <a:close/>
              </a:path>
            </a:pathLst>
          </a:custGeom>
          <a:noFill/>
          <a:ln w="57150">
            <a:solidFill>
              <a:srgbClr val="5A2D82"/>
            </a:solidFill>
            <a:extLst>
              <a:ext uri="{C807C97D-BFC1-408E-A445-0C87EB9F89A2}">
                <ask:lineSketchStyleProps xmlns:ask="http://schemas.microsoft.com/office/drawing/2018/sketchyshapes" sd="264327539">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58034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4159E9D8-5763-35A4-7E2C-C6FA689B5019}"/>
              </a:ext>
            </a:extLst>
          </p:cNvPr>
          <p:cNvSpPr>
            <a:spLocks noGrp="1"/>
          </p:cNvSpPr>
          <p:nvPr>
            <p:ph sz="half" idx="13"/>
          </p:nvPr>
        </p:nvSpPr>
        <p:spPr/>
        <p:txBody>
          <a:bodyPr>
            <a:normAutofit/>
          </a:bodyPr>
          <a:lstStyle/>
          <a:p>
            <a:r>
              <a:rPr lang="en-US" sz="2400"/>
              <a:t>Is there a better way to ‘pull’ ??</a:t>
            </a:r>
            <a:br>
              <a:rPr lang="en-US" sz="2400"/>
            </a:br>
            <a:endParaRPr lang="en-US" sz="2400"/>
          </a:p>
          <a:p>
            <a:r>
              <a:rPr lang="en-US" sz="2400"/>
              <a:t>If yes, which one?</a:t>
            </a:r>
            <a:br>
              <a:rPr lang="en-US" sz="2400"/>
            </a:br>
            <a:endParaRPr lang="en-US" sz="2400"/>
          </a:p>
          <a:p>
            <a:pPr lvl="1"/>
            <a:r>
              <a:rPr lang="en-US" sz="2000"/>
              <a:t>docker pull ubuntu</a:t>
            </a:r>
          </a:p>
          <a:p>
            <a:pPr lvl="1"/>
            <a:r>
              <a:rPr lang="en-US" sz="2000"/>
              <a:t>docker pull ubuntu:18.04</a:t>
            </a:r>
            <a:br>
              <a:rPr lang="en-US" sz="2000"/>
            </a:br>
            <a:endParaRPr lang="en-US" sz="2000"/>
          </a:p>
          <a:p>
            <a:r>
              <a:rPr lang="en-US" sz="2200"/>
              <a:t>Why?</a:t>
            </a:r>
          </a:p>
          <a:p>
            <a:pPr marL="457200" lvl="1" indent="0">
              <a:buNone/>
            </a:pPr>
            <a:endParaRPr lang="en-BE" sz="2000"/>
          </a:p>
        </p:txBody>
      </p:sp>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pic>
        <p:nvPicPr>
          <p:cNvPr id="4" name="Picture 2" descr="Docker Dance">
            <a:extLst>
              <a:ext uri="{FF2B5EF4-FFF2-40B4-BE49-F238E27FC236}">
                <a16:creationId xmlns:a16="http://schemas.microsoft.com/office/drawing/2014/main" id="{FD7BD46F-528F-5481-BC17-725DE0BA7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8" t="2805" r="3087" b="2991"/>
          <a:stretch/>
        </p:blipFill>
        <p:spPr bwMode="auto">
          <a:xfrm>
            <a:off x="5547959" y="1372520"/>
            <a:ext cx="6163382" cy="498467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md Terminal outline">
            <a:extLst>
              <a:ext uri="{FF2B5EF4-FFF2-40B4-BE49-F238E27FC236}">
                <a16:creationId xmlns:a16="http://schemas.microsoft.com/office/drawing/2014/main" id="{A7866066-5EBE-5733-C3E0-31CDCF190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8108" y="1819691"/>
            <a:ext cx="914400" cy="914400"/>
          </a:xfrm>
          <a:prstGeom prst="rect">
            <a:avLst/>
          </a:prstGeom>
        </p:spPr>
      </p:pic>
      <p:sp>
        <p:nvSpPr>
          <p:cNvPr id="16" name="Rectangle 15">
            <a:extLst>
              <a:ext uri="{FF2B5EF4-FFF2-40B4-BE49-F238E27FC236}">
                <a16:creationId xmlns:a16="http://schemas.microsoft.com/office/drawing/2014/main" id="{7890D42F-8D13-1F5D-7FB2-ED31FEE12E50}"/>
              </a:ext>
            </a:extLst>
          </p:cNvPr>
          <p:cNvSpPr/>
          <p:nvPr/>
        </p:nvSpPr>
        <p:spPr>
          <a:xfrm>
            <a:off x="8549641" y="1755987"/>
            <a:ext cx="1991360" cy="209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DEC187F8-D963-3F0E-37DA-294F5786690A}"/>
              </a:ext>
            </a:extLst>
          </p:cNvPr>
          <p:cNvSpPr/>
          <p:nvPr/>
        </p:nvSpPr>
        <p:spPr>
          <a:xfrm>
            <a:off x="5547959" y="2716214"/>
            <a:ext cx="2110141" cy="34131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17">
            <a:extLst>
              <a:ext uri="{FF2B5EF4-FFF2-40B4-BE49-F238E27FC236}">
                <a16:creationId xmlns:a16="http://schemas.microsoft.com/office/drawing/2014/main" id="{4C018EBD-D573-34E7-C7F9-D1102B018230}"/>
              </a:ext>
            </a:extLst>
          </p:cNvPr>
          <p:cNvSpPr/>
          <p:nvPr/>
        </p:nvSpPr>
        <p:spPr>
          <a:xfrm>
            <a:off x="9541934" y="2797795"/>
            <a:ext cx="2110141" cy="33791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648A4B2E-79D0-4DD4-14DB-CF7CF21DBDCF}"/>
              </a:ext>
            </a:extLst>
          </p:cNvPr>
          <p:cNvSpPr/>
          <p:nvPr/>
        </p:nvSpPr>
        <p:spPr>
          <a:xfrm>
            <a:off x="5547958" y="5896084"/>
            <a:ext cx="6163383" cy="4611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EC36BE24-A3D6-3C18-AD78-9884A2688A93}"/>
              </a:ext>
            </a:extLst>
          </p:cNvPr>
          <p:cNvSpPr/>
          <p:nvPr/>
        </p:nvSpPr>
        <p:spPr>
          <a:xfrm>
            <a:off x="5547958" y="1816514"/>
            <a:ext cx="3138521" cy="12145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A6F03AAF-18BD-ABAE-1F08-F5984DC9D74A}"/>
              </a:ext>
            </a:extLst>
          </p:cNvPr>
          <p:cNvSpPr/>
          <p:nvPr/>
        </p:nvSpPr>
        <p:spPr>
          <a:xfrm>
            <a:off x="9118600" y="2586578"/>
            <a:ext cx="2533475" cy="4444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6" name="Rectangle 25">
            <a:extLst>
              <a:ext uri="{FF2B5EF4-FFF2-40B4-BE49-F238E27FC236}">
                <a16:creationId xmlns:a16="http://schemas.microsoft.com/office/drawing/2014/main" id="{0B270A46-84D8-01BF-35DA-5712332C1713}"/>
              </a:ext>
            </a:extLst>
          </p:cNvPr>
          <p:cNvSpPr/>
          <p:nvPr/>
        </p:nvSpPr>
        <p:spPr>
          <a:xfrm>
            <a:off x="8655385" y="2716214"/>
            <a:ext cx="220601"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Rectangle 27">
            <a:extLst>
              <a:ext uri="{FF2B5EF4-FFF2-40B4-BE49-F238E27FC236}">
                <a16:creationId xmlns:a16="http://schemas.microsoft.com/office/drawing/2014/main" id="{F2053051-94AA-4737-0ECA-DAF09AE5BE7E}"/>
              </a:ext>
            </a:extLst>
          </p:cNvPr>
          <p:cNvSpPr/>
          <p:nvPr/>
        </p:nvSpPr>
        <p:spPr>
          <a:xfrm>
            <a:off x="8929093" y="2716215"/>
            <a:ext cx="193229" cy="314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97715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4159E9D8-5763-35A4-7E2C-C6FA689B5019}"/>
              </a:ext>
            </a:extLst>
          </p:cNvPr>
          <p:cNvSpPr>
            <a:spLocks noGrp="1"/>
          </p:cNvSpPr>
          <p:nvPr>
            <p:ph sz="half" idx="13"/>
          </p:nvPr>
        </p:nvSpPr>
        <p:spPr>
          <a:xfrm>
            <a:off x="371061" y="1552755"/>
            <a:ext cx="8950739" cy="4624208"/>
          </a:xfrm>
        </p:spPr>
        <p:txBody>
          <a:bodyPr>
            <a:normAutofit/>
          </a:bodyPr>
          <a:lstStyle/>
          <a:p>
            <a:r>
              <a:rPr lang="en-US" sz="2400" dirty="0"/>
              <a:t>Pull ubuntu in your computer:</a:t>
            </a:r>
          </a:p>
          <a:p>
            <a:pPr lvl="1"/>
            <a:r>
              <a:rPr lang="en-US" sz="2000" dirty="0"/>
              <a:t>Version 18.04</a:t>
            </a:r>
            <a:br>
              <a:rPr lang="en-US" sz="2000" dirty="0"/>
            </a:br>
            <a:endParaRPr lang="en-US" sz="2000" dirty="0"/>
          </a:p>
          <a:p>
            <a:r>
              <a:rPr lang="en-US" sz="2200" dirty="0"/>
              <a:t>Pull from Docker hub</a:t>
            </a:r>
          </a:p>
          <a:p>
            <a:pPr lvl="1"/>
            <a:r>
              <a:rPr lang="en-US" sz="2000" dirty="0" err="1"/>
              <a:t>Fastqc</a:t>
            </a:r>
            <a:r>
              <a:rPr lang="en-US" sz="2000" dirty="0"/>
              <a:t> (A quality control tool for high throughput sequence data)</a:t>
            </a:r>
          </a:p>
          <a:p>
            <a:pPr lvl="1"/>
            <a:r>
              <a:rPr lang="en-US" sz="2000" dirty="0"/>
              <a:t>Version 0.11.9_cv7</a:t>
            </a:r>
          </a:p>
          <a:p>
            <a:pPr marL="457200" lvl="1" indent="0">
              <a:buNone/>
            </a:pPr>
            <a:endParaRPr lang="en-BE" sz="2000" dirty="0"/>
          </a:p>
        </p:txBody>
      </p:sp>
      <p:sp>
        <p:nvSpPr>
          <p:cNvPr id="2" name="Title 1">
            <a:extLst>
              <a:ext uri="{FF2B5EF4-FFF2-40B4-BE49-F238E27FC236}">
                <a16:creationId xmlns:a16="http://schemas.microsoft.com/office/drawing/2014/main" id="{D05F98EC-237D-3CA1-7169-47A8D1638499}"/>
              </a:ext>
            </a:extLst>
          </p:cNvPr>
          <p:cNvSpPr>
            <a:spLocks noGrp="1"/>
          </p:cNvSpPr>
          <p:nvPr>
            <p:ph type="title"/>
          </p:nvPr>
        </p:nvSpPr>
        <p:spPr/>
        <p:txBody>
          <a:bodyPr/>
          <a:lstStyle/>
          <a:p>
            <a:r>
              <a:rPr lang="en-US"/>
              <a:t>How do we get a container image?</a:t>
            </a:r>
            <a:endParaRPr lang="en-BE"/>
          </a:p>
        </p:txBody>
      </p:sp>
    </p:spTree>
    <p:extLst>
      <p:ext uri="{BB962C8B-B14F-4D97-AF65-F5344CB8AC3E}">
        <p14:creationId xmlns:p14="http://schemas.microsoft.com/office/powerpoint/2010/main" val="276028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0155072-1ACF-260F-44F3-85D92DDE3C34}"/>
              </a:ext>
            </a:extLst>
          </p:cNvPr>
          <p:cNvSpPr/>
          <p:nvPr/>
        </p:nvSpPr>
        <p:spPr>
          <a:xfrm>
            <a:off x="812800" y="3202675"/>
            <a:ext cx="2222500" cy="43118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862D9C67-1173-7B2E-C725-104D344CBB60}"/>
              </a:ext>
            </a:extLst>
          </p:cNvPr>
          <p:cNvSpPr/>
          <p:nvPr/>
        </p:nvSpPr>
        <p:spPr>
          <a:xfrm>
            <a:off x="788616" y="4401928"/>
            <a:ext cx="669290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EBB70D33-AF8B-86B1-6CF7-D7395D8D48CC}"/>
              </a:ext>
            </a:extLst>
          </p:cNvPr>
          <p:cNvSpPr/>
          <p:nvPr/>
        </p:nvSpPr>
        <p:spPr>
          <a:xfrm>
            <a:off x="812800" y="2121514"/>
            <a:ext cx="2222500" cy="43118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7858A2F1-1D0A-3E7C-19A6-E370A9B7924C}"/>
              </a:ext>
            </a:extLst>
          </p:cNvPr>
          <p:cNvSpPr/>
          <p:nvPr/>
        </p:nvSpPr>
        <p:spPr>
          <a:xfrm>
            <a:off x="812800" y="2667000"/>
            <a:ext cx="2222500" cy="431186"/>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E88003FB-ADED-9D73-E6C2-98844E68A11F}"/>
              </a:ext>
            </a:extLst>
          </p:cNvPr>
          <p:cNvSpPr>
            <a:spLocks noGrp="1"/>
          </p:cNvSpPr>
          <p:nvPr>
            <p:ph type="title"/>
          </p:nvPr>
        </p:nvSpPr>
        <p:spPr>
          <a:xfrm>
            <a:off x="978195" y="254000"/>
            <a:ext cx="10991830" cy="1032055"/>
          </a:xfrm>
        </p:spPr>
        <p:txBody>
          <a:bodyPr>
            <a:normAutofit/>
          </a:bodyPr>
          <a:lstStyle/>
          <a:p>
            <a:r>
              <a:rPr lang="en-US"/>
              <a:t>What else can we do?</a:t>
            </a:r>
            <a:endParaRPr lang="en-BE"/>
          </a:p>
        </p:txBody>
      </p:sp>
      <p:sp>
        <p:nvSpPr>
          <p:cNvPr id="3" name="Content Placeholder 2">
            <a:extLst>
              <a:ext uri="{FF2B5EF4-FFF2-40B4-BE49-F238E27FC236}">
                <a16:creationId xmlns:a16="http://schemas.microsoft.com/office/drawing/2014/main" id="{3817DF83-C14B-4F44-9862-F68CF2B61866}"/>
              </a:ext>
            </a:extLst>
          </p:cNvPr>
          <p:cNvSpPr>
            <a:spLocks noGrp="1"/>
          </p:cNvSpPr>
          <p:nvPr>
            <p:ph sz="half" idx="1"/>
          </p:nvPr>
        </p:nvSpPr>
        <p:spPr>
          <a:xfrm>
            <a:off x="371061" y="1552755"/>
            <a:ext cx="7591839" cy="4624208"/>
          </a:xfrm>
        </p:spPr>
        <p:txBody>
          <a:bodyPr/>
          <a:lstStyle/>
          <a:p>
            <a:r>
              <a:rPr lang="en-US"/>
              <a:t>Check all images that you have</a:t>
            </a:r>
            <a:br>
              <a:rPr lang="en-US"/>
            </a:br>
            <a:endParaRPr lang="en-US"/>
          </a:p>
          <a:p>
            <a:pPr marL="457200" lvl="1" indent="0">
              <a:buNone/>
            </a:pPr>
            <a:r>
              <a:rPr lang="en-US"/>
              <a:t>$ docker image</a:t>
            </a:r>
            <a:r>
              <a:rPr lang="en-US" b="1" u="sng"/>
              <a:t>s</a:t>
            </a:r>
          </a:p>
          <a:p>
            <a:pPr marL="457200" lvl="1" indent="0">
              <a:buNone/>
            </a:pPr>
            <a:br>
              <a:rPr lang="en-US"/>
            </a:br>
            <a:r>
              <a:rPr lang="en-US"/>
              <a:t>$ docker imag</a:t>
            </a:r>
            <a:r>
              <a:rPr lang="en-US" b="1" u="sng"/>
              <a:t>e</a:t>
            </a:r>
            <a:r>
              <a:rPr lang="en-US"/>
              <a:t> ls</a:t>
            </a:r>
            <a:br>
              <a:rPr lang="en-US"/>
            </a:br>
            <a:br>
              <a:rPr lang="en-US"/>
            </a:br>
            <a:r>
              <a:rPr lang="en-US"/>
              <a:t>$ docker image</a:t>
            </a:r>
            <a:r>
              <a:rPr lang="en-US" b="1" u="sng"/>
              <a:t>s</a:t>
            </a:r>
            <a:r>
              <a:rPr lang="en-US"/>
              <a:t> -a</a:t>
            </a:r>
            <a:br>
              <a:rPr lang="en-US"/>
            </a:br>
            <a:endParaRPr lang="en-US"/>
          </a:p>
          <a:p>
            <a:r>
              <a:rPr lang="en-US"/>
              <a:t>Run a container with your analysis</a:t>
            </a:r>
          </a:p>
          <a:p>
            <a:pPr marL="457200" lvl="1" indent="0">
              <a:buNone/>
            </a:pPr>
            <a:endParaRPr lang="en-US"/>
          </a:p>
          <a:p>
            <a:pPr marL="457200" lvl="1" indent="0">
              <a:buNone/>
            </a:pPr>
            <a:r>
              <a:rPr lang="en-US"/>
              <a:t>$ docker run [</a:t>
            </a:r>
            <a:r>
              <a:rPr lang="en-US" err="1"/>
              <a:t>docker_options</a:t>
            </a:r>
            <a:r>
              <a:rPr lang="en-US"/>
              <a:t>] &lt;container&gt; [</a:t>
            </a:r>
            <a:r>
              <a:rPr lang="en-US" err="1"/>
              <a:t>container_arguments</a:t>
            </a:r>
            <a:r>
              <a:rPr lang="en-US"/>
              <a:t>]</a:t>
            </a:r>
            <a:endParaRPr lang="en-BE"/>
          </a:p>
        </p:txBody>
      </p:sp>
      <p:pic>
        <p:nvPicPr>
          <p:cNvPr id="28" name="Picture 27" descr="A close-up of a logo&#10;&#10;Description automatically generated">
            <a:extLst>
              <a:ext uri="{FF2B5EF4-FFF2-40B4-BE49-F238E27FC236}">
                <a16:creationId xmlns:a16="http://schemas.microsoft.com/office/drawing/2014/main" id="{7620A214-D928-7960-0E1E-A79A2E98A14C}"/>
              </a:ext>
            </a:extLst>
          </p:cNvPr>
          <p:cNvPicPr>
            <a:picLocks noChangeAspect="1"/>
          </p:cNvPicPr>
          <p:nvPr/>
        </p:nvPicPr>
        <p:blipFill rotWithShape="1">
          <a:blip r:embed="rId2">
            <a:extLst>
              <a:ext uri="{28A0092B-C50C-407E-A947-70E740481C1C}">
                <a14:useLocalDpi xmlns:a14="http://schemas.microsoft.com/office/drawing/2010/main" val="0"/>
              </a:ext>
            </a:extLst>
          </a:blip>
          <a:srcRect l="19474" t="13009" r="54129" b="31562"/>
          <a:stretch/>
        </p:blipFill>
        <p:spPr>
          <a:xfrm>
            <a:off x="9226550" y="2794349"/>
            <a:ext cx="1445260" cy="894080"/>
          </a:xfrm>
          <a:prstGeom prst="rect">
            <a:avLst/>
          </a:prstGeom>
          <a:ln>
            <a:noFill/>
          </a:ln>
        </p:spPr>
      </p:pic>
      <p:pic>
        <p:nvPicPr>
          <p:cNvPr id="29" name="Graphic 28" descr="Cmd Terminal outline">
            <a:extLst>
              <a:ext uri="{FF2B5EF4-FFF2-40B4-BE49-F238E27FC236}">
                <a16:creationId xmlns:a16="http://schemas.microsoft.com/office/drawing/2014/main" id="{AF58DEC1-6EA5-9861-8E5B-6DA7675FD0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8411" y="3664914"/>
            <a:ext cx="1256029" cy="1256029"/>
          </a:xfrm>
          <a:prstGeom prst="rect">
            <a:avLst/>
          </a:prstGeom>
        </p:spPr>
      </p:pic>
      <p:pic>
        <p:nvPicPr>
          <p:cNvPr id="30" name="Picture 29" descr="A close-up of a logo&#10;&#10;Description automatically generated">
            <a:extLst>
              <a:ext uri="{FF2B5EF4-FFF2-40B4-BE49-F238E27FC236}">
                <a16:creationId xmlns:a16="http://schemas.microsoft.com/office/drawing/2014/main" id="{FC9EA281-FE85-81F4-1070-FBBFDCCFF5C9}"/>
              </a:ext>
            </a:extLst>
          </p:cNvPr>
          <p:cNvPicPr>
            <a:picLocks noChangeAspect="1"/>
          </p:cNvPicPr>
          <p:nvPr/>
        </p:nvPicPr>
        <p:blipFill rotWithShape="1">
          <a:blip r:embed="rId2">
            <a:extLst>
              <a:ext uri="{28A0092B-C50C-407E-A947-70E740481C1C}">
                <a14:useLocalDpi xmlns:a14="http://schemas.microsoft.com/office/drawing/2010/main" val="0"/>
              </a:ext>
            </a:extLst>
          </a:blip>
          <a:srcRect l="51113" t="14854" r="22490" b="29717"/>
          <a:stretch/>
        </p:blipFill>
        <p:spPr>
          <a:xfrm>
            <a:off x="9226550" y="4920943"/>
            <a:ext cx="1445260" cy="894080"/>
          </a:xfrm>
          <a:prstGeom prst="rect">
            <a:avLst/>
          </a:prstGeom>
        </p:spPr>
      </p:pic>
      <p:cxnSp>
        <p:nvCxnSpPr>
          <p:cNvPr id="32" name="Straight Arrow Connector 31">
            <a:extLst>
              <a:ext uri="{FF2B5EF4-FFF2-40B4-BE49-F238E27FC236}">
                <a16:creationId xmlns:a16="http://schemas.microsoft.com/office/drawing/2014/main" id="{52302429-3E13-BBC8-74A8-75C1EBB0A540}"/>
              </a:ext>
            </a:extLst>
          </p:cNvPr>
          <p:cNvCxnSpPr>
            <a:stCxn id="28" idx="2"/>
            <a:endCxn id="30" idx="0"/>
          </p:cNvCxnSpPr>
          <p:nvPr/>
        </p:nvCxnSpPr>
        <p:spPr>
          <a:xfrm>
            <a:off x="9949180" y="3688429"/>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2">
            <a:extLst>
              <a:ext uri="{FF2B5EF4-FFF2-40B4-BE49-F238E27FC236}">
                <a16:creationId xmlns:a16="http://schemas.microsoft.com/office/drawing/2014/main" id="{66C756A1-281A-E71F-BBA4-0830CC120A51}"/>
              </a:ext>
            </a:extLst>
          </p:cNvPr>
          <p:cNvSpPr txBox="1">
            <a:spLocks/>
          </p:cNvSpPr>
          <p:nvPr/>
        </p:nvSpPr>
        <p:spPr>
          <a:xfrm>
            <a:off x="10562702" y="4122089"/>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Tree>
    <p:extLst>
      <p:ext uri="{BB962C8B-B14F-4D97-AF65-F5344CB8AC3E}">
        <p14:creationId xmlns:p14="http://schemas.microsoft.com/office/powerpoint/2010/main" val="215966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BC0C8A-A022-CFB4-937C-F86198946A40}"/>
              </a:ext>
            </a:extLst>
          </p:cNvPr>
          <p:cNvSpPr>
            <a:spLocks noGrp="1"/>
          </p:cNvSpPr>
          <p:nvPr>
            <p:ph sz="half" idx="13"/>
          </p:nvPr>
        </p:nvSpPr>
        <p:spPr/>
        <p:txBody>
          <a:bodyPr/>
          <a:lstStyle/>
          <a:p>
            <a:r>
              <a:rPr lang="en-US"/>
              <a:t>List all the images you have pulled or build</a:t>
            </a:r>
            <a:br>
              <a:rPr lang="en-US"/>
            </a:br>
            <a:endParaRPr lang="en-BE"/>
          </a:p>
        </p:txBody>
      </p:sp>
      <p:sp>
        <p:nvSpPr>
          <p:cNvPr id="4" name="Title 3">
            <a:extLst>
              <a:ext uri="{FF2B5EF4-FFF2-40B4-BE49-F238E27FC236}">
                <a16:creationId xmlns:a16="http://schemas.microsoft.com/office/drawing/2014/main" id="{B5CD59BB-725A-9ED0-8354-99C259A1B2A7}"/>
              </a:ext>
            </a:extLst>
          </p:cNvPr>
          <p:cNvSpPr>
            <a:spLocks noGrp="1"/>
          </p:cNvSpPr>
          <p:nvPr>
            <p:ph type="title"/>
          </p:nvPr>
        </p:nvSpPr>
        <p:spPr/>
        <p:txBody>
          <a:bodyPr/>
          <a:lstStyle/>
          <a:p>
            <a:r>
              <a:rPr lang="en-US"/>
              <a:t>List your imaged</a:t>
            </a:r>
            <a:endParaRPr lang="en-BE"/>
          </a:p>
        </p:txBody>
      </p:sp>
    </p:spTree>
    <p:extLst>
      <p:ext uri="{BB962C8B-B14F-4D97-AF65-F5344CB8AC3E}">
        <p14:creationId xmlns:p14="http://schemas.microsoft.com/office/powerpoint/2010/main" val="3779131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E7496C2-161B-C051-DF15-8AABC7EDF863}"/>
              </a:ext>
            </a:extLst>
          </p:cNvPr>
          <p:cNvSpPr/>
          <p:nvPr/>
        </p:nvSpPr>
        <p:spPr>
          <a:xfrm>
            <a:off x="769875" y="3429000"/>
            <a:ext cx="3496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1ABC0C8A-A022-CFB4-937C-F86198946A40}"/>
              </a:ext>
            </a:extLst>
          </p:cNvPr>
          <p:cNvSpPr>
            <a:spLocks noGrp="1"/>
          </p:cNvSpPr>
          <p:nvPr>
            <p:ph sz="half" idx="13"/>
          </p:nvPr>
        </p:nvSpPr>
        <p:spPr>
          <a:xfrm>
            <a:off x="371061" y="1552755"/>
            <a:ext cx="8523977" cy="4624208"/>
          </a:xfrm>
        </p:spPr>
        <p:txBody>
          <a:bodyPr>
            <a:normAutofit/>
          </a:bodyPr>
          <a:lstStyle/>
          <a:p>
            <a:r>
              <a:rPr lang="en-US"/>
              <a:t>List all the images you have pulled or build</a:t>
            </a:r>
            <a:br>
              <a:rPr lang="en-US"/>
            </a:br>
            <a:endParaRPr lang="en-US"/>
          </a:p>
          <a:p>
            <a:pPr marL="0" indent="0">
              <a:buNone/>
            </a:pPr>
            <a:r>
              <a:rPr lang="en-US" sz="2000">
                <a:solidFill>
                  <a:srgbClr val="1B2944"/>
                </a:solidFill>
              </a:rPr>
              <a:t>You can execute any program/command that is stored inside the image. </a:t>
            </a:r>
            <a:br>
              <a:rPr lang="en-US" sz="2000">
                <a:solidFill>
                  <a:srgbClr val="1B2944"/>
                </a:solidFill>
              </a:rPr>
            </a:br>
            <a:endParaRPr lang="en-US" sz="2000">
              <a:solidFill>
                <a:srgbClr val="1B2944"/>
              </a:solidFill>
            </a:endParaRPr>
          </a:p>
          <a:p>
            <a:r>
              <a:rPr lang="en-US"/>
              <a:t>Run your 1</a:t>
            </a:r>
            <a:r>
              <a:rPr lang="en-US" baseline="30000"/>
              <a:t>st</a:t>
            </a:r>
            <a:r>
              <a:rPr lang="en-US"/>
              <a:t> container</a:t>
            </a:r>
          </a:p>
          <a:p>
            <a:pPr marL="457200" lvl="1" indent="0">
              <a:buNone/>
            </a:pPr>
            <a:br>
              <a:rPr lang="en-US"/>
            </a:br>
            <a:r>
              <a:rPr lang="en-US"/>
              <a:t>$ </a:t>
            </a:r>
            <a:r>
              <a:rPr lang="de-DE"/>
              <a:t>docker run ubuntu:18.04 /bin/ls</a:t>
            </a:r>
            <a:br>
              <a:rPr lang="de-DE"/>
            </a:br>
            <a:br>
              <a:rPr lang="de-DE"/>
            </a:br>
            <a:r>
              <a:rPr lang="de-DE"/>
              <a:t>$ docker rum ubuntu:18.04 /bin/whoami</a:t>
            </a:r>
            <a:br>
              <a:rPr lang="de-DE"/>
            </a:br>
            <a:br>
              <a:rPr lang="de-DE"/>
            </a:br>
            <a:r>
              <a:rPr lang="de-DE"/>
              <a:t>$ docker run ubunu:18.04 /</a:t>
            </a:r>
          </a:p>
          <a:p>
            <a:pPr marL="457200" lvl="1" indent="0">
              <a:buNone/>
            </a:pPr>
            <a:br>
              <a:rPr lang="de-DE"/>
            </a:br>
            <a:endParaRPr lang="en-BE"/>
          </a:p>
        </p:txBody>
      </p:sp>
      <p:sp>
        <p:nvSpPr>
          <p:cNvPr id="4" name="Title 3">
            <a:extLst>
              <a:ext uri="{FF2B5EF4-FFF2-40B4-BE49-F238E27FC236}">
                <a16:creationId xmlns:a16="http://schemas.microsoft.com/office/drawing/2014/main" id="{B5CD59BB-725A-9ED0-8354-99C259A1B2A7}"/>
              </a:ext>
            </a:extLst>
          </p:cNvPr>
          <p:cNvSpPr>
            <a:spLocks noGrp="1"/>
          </p:cNvSpPr>
          <p:nvPr>
            <p:ph type="title"/>
          </p:nvPr>
        </p:nvSpPr>
        <p:spPr/>
        <p:txBody>
          <a:bodyPr/>
          <a:lstStyle/>
          <a:p>
            <a:r>
              <a:rPr lang="en-US"/>
              <a:t>Run your 1</a:t>
            </a:r>
            <a:r>
              <a:rPr lang="en-US" baseline="30000"/>
              <a:t>st</a:t>
            </a:r>
            <a:r>
              <a:rPr lang="en-US"/>
              <a:t> image</a:t>
            </a:r>
            <a:endParaRPr lang="en-BE"/>
          </a:p>
        </p:txBody>
      </p:sp>
      <p:sp>
        <p:nvSpPr>
          <p:cNvPr id="15" name="TextBox 14">
            <a:extLst>
              <a:ext uri="{FF2B5EF4-FFF2-40B4-BE49-F238E27FC236}">
                <a16:creationId xmlns:a16="http://schemas.microsoft.com/office/drawing/2014/main" id="{C46A7CF1-50C6-3CD9-D7C3-4AF90D703F8D}"/>
              </a:ext>
            </a:extLst>
          </p:cNvPr>
          <p:cNvSpPr txBox="1"/>
          <p:nvPr/>
        </p:nvSpPr>
        <p:spPr>
          <a:xfrm>
            <a:off x="1432459" y="-631625"/>
            <a:ext cx="17704590" cy="400110"/>
          </a:xfrm>
          <a:prstGeom prst="rect">
            <a:avLst/>
          </a:prstGeom>
          <a:noFill/>
        </p:spPr>
        <p:txBody>
          <a:bodyPr wrap="none" rtlCol="0">
            <a:spAutoFit/>
          </a:bodyPr>
          <a:lstStyle/>
          <a:p>
            <a:r>
              <a:rPr lang="en-US" sz="2000">
                <a:solidFill>
                  <a:srgbClr val="1B2944"/>
                </a:solidFill>
              </a:rPr>
              <a:t>You can execute any program/command that is stored inside the image. What happens if you execute ls in your current working directory: is the result the same?</a:t>
            </a:r>
            <a:endParaRPr lang="en-BE" sz="2000">
              <a:solidFill>
                <a:srgbClr val="1B2944"/>
              </a:solidFill>
            </a:endParaRPr>
          </a:p>
        </p:txBody>
      </p:sp>
    </p:spTree>
    <p:extLst>
      <p:ext uri="{BB962C8B-B14F-4D97-AF65-F5344CB8AC3E}">
        <p14:creationId xmlns:p14="http://schemas.microsoft.com/office/powerpoint/2010/main" val="386919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FBE8-D08D-F4EF-B0D2-E9D1450E00E4}"/>
              </a:ext>
            </a:extLst>
          </p:cNvPr>
          <p:cNvSpPr>
            <a:spLocks noGrp="1"/>
          </p:cNvSpPr>
          <p:nvPr>
            <p:ph type="title"/>
          </p:nvPr>
        </p:nvSpPr>
        <p:spPr/>
        <p:txBody>
          <a:bodyPr/>
          <a:lstStyle/>
          <a:p>
            <a:r>
              <a:rPr lang="en-US"/>
              <a:t>What are CONTAINERS ?</a:t>
            </a:r>
            <a:endParaRPr lang="en-BE"/>
          </a:p>
        </p:txBody>
      </p:sp>
      <p:sp>
        <p:nvSpPr>
          <p:cNvPr id="3" name="Content Placeholder 2">
            <a:extLst>
              <a:ext uri="{FF2B5EF4-FFF2-40B4-BE49-F238E27FC236}">
                <a16:creationId xmlns:a16="http://schemas.microsoft.com/office/drawing/2014/main" id="{C8B4B792-3E77-F589-385D-F4EC2F4A2C03}"/>
              </a:ext>
            </a:extLst>
          </p:cNvPr>
          <p:cNvSpPr txBox="1">
            <a:spLocks/>
          </p:cNvSpPr>
          <p:nvPr/>
        </p:nvSpPr>
        <p:spPr>
          <a:xfrm>
            <a:off x="371061" y="1302026"/>
            <a:ext cx="8532307" cy="83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Common definition: </a:t>
            </a:r>
            <a:r>
              <a:rPr lang="en-US" sz="2000"/>
              <a:t>Object to </a:t>
            </a:r>
            <a:r>
              <a:rPr lang="en-US" sz="2000" b="1" u="sng"/>
              <a:t>HOLD</a:t>
            </a:r>
            <a:r>
              <a:rPr lang="en-US" sz="2000"/>
              <a:t> and </a:t>
            </a:r>
            <a:r>
              <a:rPr lang="en-US" sz="2000" b="1" u="sng"/>
              <a:t>TRANSPORT</a:t>
            </a:r>
            <a:r>
              <a:rPr lang="en-US" sz="2000"/>
              <a:t> something</a:t>
            </a:r>
            <a:endParaRPr lang="en-BE" sz="2000"/>
          </a:p>
        </p:txBody>
      </p:sp>
      <p:sp>
        <p:nvSpPr>
          <p:cNvPr id="4" name="Title 1">
            <a:extLst>
              <a:ext uri="{FF2B5EF4-FFF2-40B4-BE49-F238E27FC236}">
                <a16:creationId xmlns:a16="http://schemas.microsoft.com/office/drawing/2014/main" id="{6DA7A714-711C-4D3C-0A28-30869CA963C1}"/>
              </a:ext>
            </a:extLst>
          </p:cNvPr>
          <p:cNvSpPr txBox="1">
            <a:spLocks/>
          </p:cNvSpPr>
          <p:nvPr/>
        </p:nvSpPr>
        <p:spPr>
          <a:xfrm>
            <a:off x="371061" y="2445409"/>
            <a:ext cx="7499951"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a:t>How are containers related to informatics ?</a:t>
            </a:r>
            <a:endParaRPr lang="en-BE"/>
          </a:p>
        </p:txBody>
      </p:sp>
      <p:sp>
        <p:nvSpPr>
          <p:cNvPr id="5" name="Content Placeholder 2">
            <a:extLst>
              <a:ext uri="{FF2B5EF4-FFF2-40B4-BE49-F238E27FC236}">
                <a16:creationId xmlns:a16="http://schemas.microsoft.com/office/drawing/2014/main" id="{4F6A243C-EC73-33BA-EDE5-5746CD9B5B8A}"/>
              </a:ext>
            </a:extLst>
          </p:cNvPr>
          <p:cNvSpPr txBox="1">
            <a:spLocks/>
          </p:cNvSpPr>
          <p:nvPr/>
        </p:nvSpPr>
        <p:spPr>
          <a:xfrm>
            <a:off x="371061" y="4099395"/>
            <a:ext cx="8532307" cy="83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Co-relation in informatics: </a:t>
            </a:r>
            <a:r>
              <a:rPr lang="en-US" sz="2000"/>
              <a:t>It is a </a:t>
            </a:r>
            <a:r>
              <a:rPr lang="en-US" sz="2000" b="1" u="sng"/>
              <a:t>PORTABLE</a:t>
            </a:r>
            <a:r>
              <a:rPr lang="en-US" sz="2000"/>
              <a:t> package </a:t>
            </a:r>
            <a:r>
              <a:rPr lang="en-US" sz="2000" b="1" u="sng"/>
              <a:t>HOLDING</a:t>
            </a:r>
            <a:r>
              <a:rPr lang="en-US" sz="2000"/>
              <a:t> applications and all its necessary means.</a:t>
            </a:r>
            <a:endParaRPr lang="en-BE" sz="2000"/>
          </a:p>
        </p:txBody>
      </p:sp>
    </p:spTree>
    <p:extLst>
      <p:ext uri="{BB962C8B-B14F-4D97-AF65-F5344CB8AC3E}">
        <p14:creationId xmlns:p14="http://schemas.microsoft.com/office/powerpoint/2010/main" val="392102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14A95E3-FA25-3C73-D82F-A2A5532F9434}"/>
              </a:ext>
            </a:extLst>
          </p:cNvPr>
          <p:cNvSpPr/>
          <p:nvPr/>
        </p:nvSpPr>
        <p:spPr>
          <a:xfrm>
            <a:off x="5761098" y="2628900"/>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6C908708-DB12-667F-AC43-AA16068AACAC}"/>
              </a:ext>
            </a:extLst>
          </p:cNvPr>
          <p:cNvSpPr/>
          <p:nvPr/>
        </p:nvSpPr>
        <p:spPr>
          <a:xfrm>
            <a:off x="9327515" y="2803351"/>
            <a:ext cx="2318596" cy="3518440"/>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105C3CFC-90E3-04A9-2E63-A2B8D5EFD6A6}"/>
              </a:ext>
            </a:extLst>
          </p:cNvPr>
          <p:cNvSpPr/>
          <p:nvPr/>
        </p:nvSpPr>
        <p:spPr>
          <a:xfrm>
            <a:off x="1729982" y="4438650"/>
            <a:ext cx="413143" cy="30233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DE7496C2-161B-C051-DF15-8AABC7EDF863}"/>
              </a:ext>
            </a:extLst>
          </p:cNvPr>
          <p:cNvSpPr/>
          <p:nvPr/>
        </p:nvSpPr>
        <p:spPr>
          <a:xfrm>
            <a:off x="769875" y="3429000"/>
            <a:ext cx="3496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1ABC0C8A-A022-CFB4-937C-F86198946A40}"/>
              </a:ext>
            </a:extLst>
          </p:cNvPr>
          <p:cNvSpPr>
            <a:spLocks noGrp="1"/>
          </p:cNvSpPr>
          <p:nvPr>
            <p:ph sz="half" idx="13"/>
          </p:nvPr>
        </p:nvSpPr>
        <p:spPr>
          <a:xfrm>
            <a:off x="371061" y="1552755"/>
            <a:ext cx="8523977" cy="4624208"/>
          </a:xfrm>
        </p:spPr>
        <p:txBody>
          <a:bodyPr>
            <a:normAutofit/>
          </a:bodyPr>
          <a:lstStyle/>
          <a:p>
            <a:r>
              <a:rPr lang="en-US" dirty="0"/>
              <a:t>List all the images you have pulled or build</a:t>
            </a:r>
            <a:br>
              <a:rPr lang="en-US" dirty="0"/>
            </a:br>
            <a:endParaRPr lang="en-US" dirty="0"/>
          </a:p>
          <a:p>
            <a:pPr marL="0" indent="0">
              <a:buNone/>
            </a:pPr>
            <a:r>
              <a:rPr lang="en-US" sz="2000" dirty="0">
                <a:solidFill>
                  <a:srgbClr val="1B2944"/>
                </a:solidFill>
              </a:rPr>
              <a:t>You can execute any program/command that is stored inside the image. </a:t>
            </a:r>
            <a:br>
              <a:rPr lang="en-US" sz="2000" dirty="0">
                <a:solidFill>
                  <a:srgbClr val="1B2944"/>
                </a:solidFill>
              </a:rPr>
            </a:br>
            <a:endParaRPr lang="en-US" sz="2000" dirty="0">
              <a:solidFill>
                <a:srgbClr val="1B2944"/>
              </a:solidFill>
            </a:endParaRPr>
          </a:p>
          <a:p>
            <a:r>
              <a:rPr lang="en-US" dirty="0"/>
              <a:t>Run your 1</a:t>
            </a:r>
            <a:r>
              <a:rPr lang="en-US" baseline="30000" dirty="0"/>
              <a:t>st</a:t>
            </a:r>
            <a:r>
              <a:rPr lang="en-US" dirty="0"/>
              <a:t> container</a:t>
            </a:r>
          </a:p>
          <a:p>
            <a:pPr marL="457200" lvl="1" indent="0">
              <a:buNone/>
            </a:pPr>
            <a:br>
              <a:rPr lang="en-US" dirty="0"/>
            </a:br>
            <a:r>
              <a:rPr lang="en-US" dirty="0"/>
              <a:t>$ </a:t>
            </a:r>
            <a:r>
              <a:rPr lang="de-DE" dirty="0"/>
              <a:t>docker run ubuntu:18.04 /bin/ls</a:t>
            </a:r>
          </a:p>
          <a:p>
            <a:pPr marL="457200" lvl="1" indent="0">
              <a:buNone/>
            </a:pPr>
            <a:br>
              <a:rPr lang="de-DE" dirty="0"/>
            </a:br>
            <a:endParaRPr lang="de-DE" dirty="0"/>
          </a:p>
          <a:p>
            <a:r>
              <a:rPr lang="de-DE" dirty="0"/>
              <a:t>If you run   ls   in your current directory, </a:t>
            </a:r>
            <a:br>
              <a:rPr lang="de-DE" dirty="0"/>
            </a:br>
            <a:r>
              <a:rPr lang="de-DE" dirty="0"/>
              <a:t>do you have the same?</a:t>
            </a:r>
            <a:br>
              <a:rPr lang="de-DE" dirty="0"/>
            </a:br>
            <a:br>
              <a:rPr lang="de-DE" dirty="0"/>
            </a:br>
            <a:endParaRPr lang="de-DE" dirty="0"/>
          </a:p>
          <a:p>
            <a:r>
              <a:rPr lang="de-DE" dirty="0"/>
              <a:t>Why?</a:t>
            </a:r>
            <a:endParaRPr lang="en-US" dirty="0"/>
          </a:p>
          <a:p>
            <a:pPr marL="0" indent="0">
              <a:buNone/>
            </a:pPr>
            <a:endParaRPr lang="en-BE" dirty="0"/>
          </a:p>
        </p:txBody>
      </p:sp>
      <p:sp>
        <p:nvSpPr>
          <p:cNvPr id="4" name="Title 3">
            <a:extLst>
              <a:ext uri="{FF2B5EF4-FFF2-40B4-BE49-F238E27FC236}">
                <a16:creationId xmlns:a16="http://schemas.microsoft.com/office/drawing/2014/main" id="{B5CD59BB-725A-9ED0-8354-99C259A1B2A7}"/>
              </a:ext>
            </a:extLst>
          </p:cNvPr>
          <p:cNvSpPr>
            <a:spLocks noGrp="1"/>
          </p:cNvSpPr>
          <p:nvPr>
            <p:ph type="title"/>
          </p:nvPr>
        </p:nvSpPr>
        <p:spPr/>
        <p:txBody>
          <a:bodyPr/>
          <a:lstStyle/>
          <a:p>
            <a:r>
              <a:rPr lang="en-US"/>
              <a:t>Run your 1</a:t>
            </a:r>
            <a:r>
              <a:rPr lang="en-US" baseline="30000"/>
              <a:t>st</a:t>
            </a:r>
            <a:r>
              <a:rPr lang="en-US"/>
              <a:t> image</a:t>
            </a:r>
            <a:endParaRPr lang="en-BE"/>
          </a:p>
        </p:txBody>
      </p:sp>
      <p:pic>
        <p:nvPicPr>
          <p:cNvPr id="9" name="Picture 8" descr="A close-up of a logo&#10;&#10;Description automatically generated">
            <a:extLst>
              <a:ext uri="{FF2B5EF4-FFF2-40B4-BE49-F238E27FC236}">
                <a16:creationId xmlns:a16="http://schemas.microsoft.com/office/drawing/2014/main" id="{8A521017-211C-0FBA-067E-63E1C5A7795C}"/>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9552349" y="3310467"/>
            <a:ext cx="1314616" cy="764271"/>
          </a:xfrm>
          <a:prstGeom prst="rect">
            <a:avLst/>
          </a:prstGeom>
          <a:noFill/>
          <a:ln>
            <a:solidFill>
              <a:schemeClr val="bg1"/>
            </a:solidFill>
          </a:ln>
        </p:spPr>
      </p:pic>
      <p:pic>
        <p:nvPicPr>
          <p:cNvPr id="11" name="Picture 10" descr="A close-up of a logo&#10;&#10;Description automatically generated">
            <a:extLst>
              <a:ext uri="{FF2B5EF4-FFF2-40B4-BE49-F238E27FC236}">
                <a16:creationId xmlns:a16="http://schemas.microsoft.com/office/drawing/2014/main" id="{F1040B86-6EAF-832B-B7CD-ABE8721AAB4F}"/>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52347" y="5330767"/>
            <a:ext cx="1314617" cy="787814"/>
          </a:xfrm>
          <a:prstGeom prst="rect">
            <a:avLst/>
          </a:prstGeom>
          <a:ln>
            <a:solidFill>
              <a:schemeClr val="bg1"/>
            </a:solidFill>
          </a:ln>
        </p:spPr>
      </p:pic>
      <p:cxnSp>
        <p:nvCxnSpPr>
          <p:cNvPr id="12" name="Straight Arrow Connector 11">
            <a:extLst>
              <a:ext uri="{FF2B5EF4-FFF2-40B4-BE49-F238E27FC236}">
                <a16:creationId xmlns:a16="http://schemas.microsoft.com/office/drawing/2014/main" id="{ADCB7D5D-75AA-F90A-5580-5E9D9ABDE9ED}"/>
              </a:ext>
            </a:extLst>
          </p:cNvPr>
          <p:cNvCxnSpPr>
            <a:stCxn id="9" idx="2"/>
            <a:endCxn id="11" idx="0"/>
          </p:cNvCxnSpPr>
          <p:nvPr/>
        </p:nvCxnSpPr>
        <p:spPr>
          <a:xfrm flipH="1">
            <a:off x="10209656" y="4074738"/>
            <a:ext cx="1" cy="1256029"/>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764B487F-FE63-FD70-28D9-8D8A3A74E233}"/>
              </a:ext>
            </a:extLst>
          </p:cNvPr>
          <p:cNvGrpSpPr/>
          <p:nvPr/>
        </p:nvGrpSpPr>
        <p:grpSpPr>
          <a:xfrm>
            <a:off x="10284754" y="4074739"/>
            <a:ext cx="1256029" cy="1256029"/>
            <a:chOff x="10284754" y="4074739"/>
            <a:chExt cx="1256029" cy="1256029"/>
          </a:xfrm>
        </p:grpSpPr>
        <p:pic>
          <p:nvPicPr>
            <p:cNvPr id="10" name="Graphic 9" descr="Cmd Terminal outline">
              <a:extLst>
                <a:ext uri="{FF2B5EF4-FFF2-40B4-BE49-F238E27FC236}">
                  <a16:creationId xmlns:a16="http://schemas.microsoft.com/office/drawing/2014/main" id="{D4EA754F-6D3C-6A6C-B110-0A5FA47FB0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4754" y="4074739"/>
              <a:ext cx="1256029" cy="1256029"/>
            </a:xfrm>
            <a:prstGeom prst="rect">
              <a:avLst/>
            </a:prstGeom>
          </p:spPr>
        </p:pic>
        <p:sp>
          <p:nvSpPr>
            <p:cNvPr id="13" name="Content Placeholder 2">
              <a:extLst>
                <a:ext uri="{FF2B5EF4-FFF2-40B4-BE49-F238E27FC236}">
                  <a16:creationId xmlns:a16="http://schemas.microsoft.com/office/drawing/2014/main" id="{08FF784D-938B-079C-1A1C-E0FB2552DDE9}"/>
                </a:ext>
              </a:extLst>
            </p:cNvPr>
            <p:cNvSpPr txBox="1">
              <a:spLocks/>
            </p:cNvSpPr>
            <p:nvPr/>
          </p:nvSpPr>
          <p:spPr>
            <a:xfrm>
              <a:off x="10709045" y="4531914"/>
              <a:ext cx="596679" cy="34167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ls</a:t>
              </a:r>
              <a:endParaRPr lang="en-BE">
                <a:solidFill>
                  <a:schemeClr val="bg1"/>
                </a:solidFill>
              </a:endParaRPr>
            </a:p>
          </p:txBody>
        </p:sp>
      </p:grpSp>
      <p:sp>
        <p:nvSpPr>
          <p:cNvPr id="20" name="Title 3">
            <a:extLst>
              <a:ext uri="{FF2B5EF4-FFF2-40B4-BE49-F238E27FC236}">
                <a16:creationId xmlns:a16="http://schemas.microsoft.com/office/drawing/2014/main" id="{BC7F413A-892B-3C60-B05D-311045BFC65F}"/>
              </a:ext>
            </a:extLst>
          </p:cNvPr>
          <p:cNvSpPr txBox="1">
            <a:spLocks/>
          </p:cNvSpPr>
          <p:nvPr/>
        </p:nvSpPr>
        <p:spPr>
          <a:xfrm>
            <a:off x="5761098" y="2565531"/>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21" name="Title 3">
            <a:extLst>
              <a:ext uri="{FF2B5EF4-FFF2-40B4-BE49-F238E27FC236}">
                <a16:creationId xmlns:a16="http://schemas.microsoft.com/office/drawing/2014/main" id="{941296D7-1916-9B54-95CF-F3645AA1CAA5}"/>
              </a:ext>
            </a:extLst>
          </p:cNvPr>
          <p:cNvSpPr txBox="1">
            <a:spLocks/>
          </p:cNvSpPr>
          <p:nvPr/>
        </p:nvSpPr>
        <p:spPr>
          <a:xfrm>
            <a:off x="9357445" y="2651231"/>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grpSp>
        <p:nvGrpSpPr>
          <p:cNvPr id="23" name="Group 22">
            <a:extLst>
              <a:ext uri="{FF2B5EF4-FFF2-40B4-BE49-F238E27FC236}">
                <a16:creationId xmlns:a16="http://schemas.microsoft.com/office/drawing/2014/main" id="{305C4FA2-B711-D86D-7F3E-3C4E0DF54F02}"/>
              </a:ext>
            </a:extLst>
          </p:cNvPr>
          <p:cNvGrpSpPr/>
          <p:nvPr/>
        </p:nvGrpSpPr>
        <p:grpSpPr>
          <a:xfrm>
            <a:off x="5806287" y="3035223"/>
            <a:ext cx="1256029" cy="1256029"/>
            <a:chOff x="10284754" y="4074739"/>
            <a:chExt cx="1256029" cy="1256029"/>
          </a:xfrm>
          <a:solidFill>
            <a:schemeClr val="tx1"/>
          </a:solidFill>
        </p:grpSpPr>
        <p:pic>
          <p:nvPicPr>
            <p:cNvPr id="24" name="Graphic 23" descr="Cmd Terminal outline">
              <a:extLst>
                <a:ext uri="{FF2B5EF4-FFF2-40B4-BE49-F238E27FC236}">
                  <a16:creationId xmlns:a16="http://schemas.microsoft.com/office/drawing/2014/main" id="{223062F6-4F63-0E56-3718-9590A4A45A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84754" y="4074739"/>
              <a:ext cx="1256029" cy="1256029"/>
            </a:xfrm>
            <a:prstGeom prst="rect">
              <a:avLst/>
            </a:prstGeom>
          </p:spPr>
        </p:pic>
        <p:sp>
          <p:nvSpPr>
            <p:cNvPr id="25" name="Content Placeholder 2">
              <a:extLst>
                <a:ext uri="{FF2B5EF4-FFF2-40B4-BE49-F238E27FC236}">
                  <a16:creationId xmlns:a16="http://schemas.microsoft.com/office/drawing/2014/main" id="{A2CEA7C6-5EEA-17EC-AA30-693408995681}"/>
                </a:ext>
              </a:extLst>
            </p:cNvPr>
            <p:cNvSpPr txBox="1">
              <a:spLocks/>
            </p:cNvSpPr>
            <p:nvPr/>
          </p:nvSpPr>
          <p:spPr>
            <a:xfrm>
              <a:off x="10709045" y="4531914"/>
              <a:ext cx="596679" cy="341678"/>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solidFill>
                </a:rPr>
                <a:t>ls</a:t>
              </a:r>
              <a:endParaRPr lang="en-BE">
                <a:solidFill>
                  <a:schemeClr val="tx1"/>
                </a:solidFill>
              </a:endParaRPr>
            </a:p>
          </p:txBody>
        </p:sp>
      </p:grpSp>
    </p:spTree>
    <p:extLst>
      <p:ext uri="{BB962C8B-B14F-4D97-AF65-F5344CB8AC3E}">
        <p14:creationId xmlns:p14="http://schemas.microsoft.com/office/powerpoint/2010/main" val="1834260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2E8E-3D74-D65F-6676-57F1A10A742A}"/>
              </a:ext>
            </a:extLst>
          </p:cNvPr>
          <p:cNvSpPr>
            <a:spLocks noGrp="1"/>
          </p:cNvSpPr>
          <p:nvPr>
            <p:ph type="title"/>
          </p:nvPr>
        </p:nvSpPr>
        <p:spPr/>
        <p:txBody>
          <a:bodyPr/>
          <a:lstStyle/>
          <a:p>
            <a:r>
              <a:rPr lang="en-US"/>
              <a:t>Docker detach, what does It do?</a:t>
            </a:r>
            <a:endParaRPr lang="en-BE"/>
          </a:p>
        </p:txBody>
      </p:sp>
      <p:sp>
        <p:nvSpPr>
          <p:cNvPr id="3" name="Content Placeholder 2">
            <a:extLst>
              <a:ext uri="{FF2B5EF4-FFF2-40B4-BE49-F238E27FC236}">
                <a16:creationId xmlns:a16="http://schemas.microsoft.com/office/drawing/2014/main" id="{1D56C109-6311-641C-3EFB-B4A6A6B5152B}"/>
              </a:ext>
            </a:extLst>
          </p:cNvPr>
          <p:cNvSpPr>
            <a:spLocks noGrp="1"/>
          </p:cNvSpPr>
          <p:nvPr>
            <p:ph idx="1"/>
          </p:nvPr>
        </p:nvSpPr>
        <p:spPr>
          <a:xfrm>
            <a:off x="0" y="-758645"/>
            <a:ext cx="5183920" cy="616185"/>
          </a:xfrm>
        </p:spPr>
        <p:txBody>
          <a:bodyPr/>
          <a:lstStyle/>
          <a:p>
            <a:pPr marL="0" indent="0">
              <a:buNone/>
            </a:pPr>
            <a:r>
              <a:rPr lang="en-US"/>
              <a:t>Note: Question for them … let them answer</a:t>
            </a:r>
            <a:endParaRPr lang="en-BE"/>
          </a:p>
        </p:txBody>
      </p:sp>
    </p:spTree>
    <p:extLst>
      <p:ext uri="{BB962C8B-B14F-4D97-AF65-F5344CB8AC3E}">
        <p14:creationId xmlns:p14="http://schemas.microsoft.com/office/powerpoint/2010/main" val="365101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02B48AD0-1095-F505-7028-CD4274161BE7}"/>
              </a:ext>
            </a:extLst>
          </p:cNvPr>
          <p:cNvSpPr/>
          <p:nvPr/>
        </p:nvSpPr>
        <p:spPr>
          <a:xfrm>
            <a:off x="756920" y="4641544"/>
            <a:ext cx="8068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ectangle: Rounded Corners 31">
            <a:extLst>
              <a:ext uri="{FF2B5EF4-FFF2-40B4-BE49-F238E27FC236}">
                <a16:creationId xmlns:a16="http://schemas.microsoft.com/office/drawing/2014/main" id="{41B66EC5-86E5-210F-A4D8-687805104F4A}"/>
              </a:ext>
            </a:extLst>
          </p:cNvPr>
          <p:cNvSpPr/>
          <p:nvPr/>
        </p:nvSpPr>
        <p:spPr>
          <a:xfrm>
            <a:off x="744220" y="3403747"/>
            <a:ext cx="8068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Rounded Corners 17">
            <a:extLst>
              <a:ext uri="{FF2B5EF4-FFF2-40B4-BE49-F238E27FC236}">
                <a16:creationId xmlns:a16="http://schemas.microsoft.com/office/drawing/2014/main" id="{19573226-73C6-F5CF-BDAF-3AD678D17F80}"/>
              </a:ext>
            </a:extLst>
          </p:cNvPr>
          <p:cNvSpPr/>
          <p:nvPr/>
        </p:nvSpPr>
        <p:spPr>
          <a:xfrm>
            <a:off x="744220" y="2681584"/>
            <a:ext cx="806831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EE82E8E-3D74-D65F-6676-57F1A10A742A}"/>
              </a:ext>
            </a:extLst>
          </p:cNvPr>
          <p:cNvSpPr>
            <a:spLocks noGrp="1"/>
          </p:cNvSpPr>
          <p:nvPr>
            <p:ph type="title"/>
          </p:nvPr>
        </p:nvSpPr>
        <p:spPr/>
        <p:txBody>
          <a:bodyPr/>
          <a:lstStyle/>
          <a:p>
            <a:r>
              <a:rPr lang="en-US"/>
              <a:t>Docker detach, what does It do?</a:t>
            </a:r>
            <a:endParaRPr lang="en-BE"/>
          </a:p>
        </p:txBody>
      </p:sp>
      <p:sp>
        <p:nvSpPr>
          <p:cNvPr id="3" name="Content Placeholder 2">
            <a:extLst>
              <a:ext uri="{FF2B5EF4-FFF2-40B4-BE49-F238E27FC236}">
                <a16:creationId xmlns:a16="http://schemas.microsoft.com/office/drawing/2014/main" id="{1D56C109-6311-641C-3EFB-B4A6A6B5152B}"/>
              </a:ext>
            </a:extLst>
          </p:cNvPr>
          <p:cNvSpPr>
            <a:spLocks noGrp="1"/>
          </p:cNvSpPr>
          <p:nvPr>
            <p:ph idx="1"/>
          </p:nvPr>
        </p:nvSpPr>
        <p:spPr>
          <a:xfrm>
            <a:off x="371060" y="1552755"/>
            <a:ext cx="8761509" cy="4624208"/>
          </a:xfrm>
        </p:spPr>
        <p:txBody>
          <a:bodyPr/>
          <a:lstStyle/>
          <a:p>
            <a:r>
              <a:rPr lang="en-US"/>
              <a:t>Run in the background</a:t>
            </a:r>
            <a:br>
              <a:rPr lang="en-US"/>
            </a:br>
            <a:endParaRPr lang="en-US"/>
          </a:p>
          <a:p>
            <a:pPr lvl="1"/>
            <a:r>
              <a:rPr lang="en-US"/>
              <a:t>Detached from the shell</a:t>
            </a:r>
            <a:br>
              <a:rPr lang="en-US"/>
            </a:br>
            <a:endParaRPr lang="en-US"/>
          </a:p>
          <a:p>
            <a:pPr marL="457200" lvl="1" indent="0">
              <a:buNone/>
            </a:pPr>
            <a:r>
              <a:rPr lang="en-US"/>
              <a:t>$ docker run [</a:t>
            </a:r>
            <a:r>
              <a:rPr lang="en-US" err="1"/>
              <a:t>docker_options</a:t>
            </a:r>
            <a:r>
              <a:rPr lang="en-US"/>
              <a:t>] &lt;container&gt; [</a:t>
            </a:r>
            <a:r>
              <a:rPr lang="en-US" err="1"/>
              <a:t>container_arguments</a:t>
            </a:r>
            <a:r>
              <a:rPr lang="en-US"/>
              <a:t>]</a:t>
            </a:r>
            <a:br>
              <a:rPr lang="en-US"/>
            </a:br>
            <a:br>
              <a:rPr lang="en-US"/>
            </a:br>
            <a:br>
              <a:rPr lang="en-US"/>
            </a:br>
            <a:r>
              <a:rPr lang="en-US"/>
              <a:t>$ docker run </a:t>
            </a:r>
            <a:r>
              <a:rPr lang="en-US" b="1"/>
              <a:t>--detach </a:t>
            </a:r>
            <a:r>
              <a:rPr lang="en-US"/>
              <a:t>&lt;container&gt; [</a:t>
            </a:r>
            <a:r>
              <a:rPr lang="en-US" err="1"/>
              <a:t>container_arguments</a:t>
            </a:r>
            <a:r>
              <a:rPr lang="en-US"/>
              <a:t>]</a:t>
            </a:r>
          </a:p>
          <a:p>
            <a:pPr marL="457200" lvl="1" indent="0">
              <a:buNone/>
            </a:pPr>
            <a:endParaRPr lang="en-US"/>
          </a:p>
          <a:p>
            <a:r>
              <a:rPr lang="en-US"/>
              <a:t>Name your container to check later</a:t>
            </a:r>
          </a:p>
          <a:p>
            <a:pPr marL="457200" lvl="1" indent="0">
              <a:buNone/>
            </a:pPr>
            <a:br>
              <a:rPr lang="en-US"/>
            </a:br>
            <a:r>
              <a:rPr lang="en-US"/>
              <a:t>$ docker run </a:t>
            </a:r>
            <a:r>
              <a:rPr lang="en-US" b="1"/>
              <a:t>--detach --name &lt;</a:t>
            </a:r>
            <a:r>
              <a:rPr lang="en-US" b="1" err="1"/>
              <a:t>my_ctn_name</a:t>
            </a:r>
            <a:r>
              <a:rPr lang="en-US" b="1"/>
              <a:t>&gt; </a:t>
            </a:r>
            <a:r>
              <a:rPr lang="en-US"/>
              <a:t>&lt;container&gt; [</a:t>
            </a:r>
            <a:r>
              <a:rPr lang="en-US" err="1"/>
              <a:t>container_arguments</a:t>
            </a:r>
            <a:r>
              <a:rPr lang="en-US"/>
              <a:t>]</a:t>
            </a:r>
            <a:br>
              <a:rPr lang="en-US"/>
            </a:br>
            <a:br>
              <a:rPr lang="en-US"/>
            </a:br>
            <a:endParaRPr lang="en-BE"/>
          </a:p>
          <a:p>
            <a:pPr marL="457200" lvl="1" indent="0">
              <a:buNone/>
            </a:pPr>
            <a:endParaRPr lang="en-BE"/>
          </a:p>
        </p:txBody>
      </p:sp>
      <p:cxnSp>
        <p:nvCxnSpPr>
          <p:cNvPr id="34" name="Connector: Curved 33">
            <a:extLst>
              <a:ext uri="{FF2B5EF4-FFF2-40B4-BE49-F238E27FC236}">
                <a16:creationId xmlns:a16="http://schemas.microsoft.com/office/drawing/2014/main" id="{DDAF965C-87F7-23C8-9D61-C5AEF17977AA}"/>
              </a:ext>
            </a:extLst>
          </p:cNvPr>
          <p:cNvCxnSpPr>
            <a:stCxn id="18" idx="3"/>
            <a:endCxn id="32" idx="3"/>
          </p:cNvCxnSpPr>
          <p:nvPr/>
        </p:nvCxnSpPr>
        <p:spPr>
          <a:xfrm>
            <a:off x="8812530" y="2912140"/>
            <a:ext cx="12700" cy="722163"/>
          </a:xfrm>
          <a:prstGeom prst="curvedConnector3">
            <a:avLst>
              <a:gd name="adj1" fmla="val 1800000"/>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066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0140E4E-529E-99D1-4080-1BC15598FFBF}"/>
              </a:ext>
            </a:extLst>
          </p:cNvPr>
          <p:cNvSpPr/>
          <p:nvPr/>
        </p:nvSpPr>
        <p:spPr>
          <a:xfrm>
            <a:off x="221974" y="1932634"/>
            <a:ext cx="448303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371CD20D-7523-AC16-2340-BD7BA8BAB977}"/>
              </a:ext>
            </a:extLst>
          </p:cNvPr>
          <p:cNvSpPr>
            <a:spLocks noGrp="1"/>
          </p:cNvSpPr>
          <p:nvPr>
            <p:ph sz="half" idx="13"/>
          </p:nvPr>
        </p:nvSpPr>
        <p:spPr>
          <a:xfrm>
            <a:off x="371061" y="1552755"/>
            <a:ext cx="11321829" cy="4624208"/>
          </a:xfrm>
        </p:spPr>
        <p:txBody>
          <a:bodyPr/>
          <a:lstStyle/>
          <a:p>
            <a:r>
              <a:rPr lang="en-US" dirty="0"/>
              <a:t>Run the following without naming it:</a:t>
            </a:r>
          </a:p>
          <a:p>
            <a:pPr marL="0" indent="0">
              <a:buNone/>
            </a:pPr>
            <a:r>
              <a:rPr lang="en-US" dirty="0"/>
              <a:t>$ docker run </a:t>
            </a:r>
            <a:r>
              <a:rPr lang="en-US" b="1" dirty="0"/>
              <a:t>--detach</a:t>
            </a:r>
            <a:r>
              <a:rPr lang="en-US" dirty="0"/>
              <a:t> nginx</a:t>
            </a:r>
            <a:br>
              <a:rPr lang="en-US" dirty="0"/>
            </a:br>
            <a:endParaRPr lang="en-US" dirty="0"/>
          </a:p>
          <a:p>
            <a:pPr marL="0" indent="0">
              <a:buNone/>
            </a:pPr>
            <a:r>
              <a:rPr lang="en-US" dirty="0"/>
              <a:t>Check the name of your container by checking the process status</a:t>
            </a:r>
            <a:br>
              <a:rPr lang="en-US" dirty="0"/>
            </a:br>
            <a:r>
              <a:rPr lang="en-US" dirty="0"/>
              <a:t>- Challenge: How do you list running containers?</a:t>
            </a:r>
          </a:p>
        </p:txBody>
      </p:sp>
    </p:spTree>
    <p:extLst>
      <p:ext uri="{BB962C8B-B14F-4D97-AF65-F5344CB8AC3E}">
        <p14:creationId xmlns:p14="http://schemas.microsoft.com/office/powerpoint/2010/main" val="354246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7B0558B-5AE9-8332-2504-1B134BBE22A0}"/>
              </a:ext>
            </a:extLst>
          </p:cNvPr>
          <p:cNvSpPr/>
          <p:nvPr/>
        </p:nvSpPr>
        <p:spPr>
          <a:xfrm>
            <a:off x="221974" y="4885324"/>
            <a:ext cx="2487975"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922D694A-ED89-DDB5-D25B-610D5BCD3AEA}"/>
              </a:ext>
            </a:extLst>
          </p:cNvPr>
          <p:cNvSpPr/>
          <p:nvPr/>
        </p:nvSpPr>
        <p:spPr>
          <a:xfrm>
            <a:off x="221974" y="4054798"/>
            <a:ext cx="2487975"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B239DB0B-34BB-C5D6-4E06-39EF5F72D950}"/>
              </a:ext>
            </a:extLst>
          </p:cNvPr>
          <p:cNvSpPr/>
          <p:nvPr/>
        </p:nvSpPr>
        <p:spPr>
          <a:xfrm>
            <a:off x="221974" y="1932634"/>
            <a:ext cx="4483030"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371CD20D-7523-AC16-2340-BD7BA8BAB977}"/>
              </a:ext>
            </a:extLst>
          </p:cNvPr>
          <p:cNvSpPr>
            <a:spLocks noGrp="1"/>
          </p:cNvSpPr>
          <p:nvPr>
            <p:ph sz="half" idx="13"/>
          </p:nvPr>
        </p:nvSpPr>
        <p:spPr>
          <a:xfrm>
            <a:off x="371061" y="1552755"/>
            <a:ext cx="7115937" cy="4624208"/>
          </a:xfrm>
        </p:spPr>
        <p:txBody>
          <a:bodyPr>
            <a:normAutofit/>
          </a:bodyPr>
          <a:lstStyle/>
          <a:p>
            <a:r>
              <a:rPr lang="en-US" dirty="0"/>
              <a:t>Run the following without naming it:</a:t>
            </a:r>
          </a:p>
          <a:p>
            <a:pPr marL="0" indent="0">
              <a:buNone/>
            </a:pPr>
            <a:r>
              <a:rPr lang="en-US" dirty="0"/>
              <a:t>$ docker run </a:t>
            </a:r>
            <a:r>
              <a:rPr lang="en-US" b="1" dirty="0"/>
              <a:t>--detach</a:t>
            </a:r>
            <a:r>
              <a:rPr lang="en-US" dirty="0"/>
              <a:t> nginx</a:t>
            </a:r>
            <a:br>
              <a:rPr lang="en-US" dirty="0"/>
            </a:br>
            <a:endParaRPr lang="en-US" dirty="0"/>
          </a:p>
          <a:p>
            <a:pPr marL="0" indent="0">
              <a:buNone/>
            </a:pPr>
            <a:r>
              <a:rPr lang="en-US" dirty="0"/>
              <a:t>Check the name of your container by checking the process status</a:t>
            </a:r>
            <a:br>
              <a:rPr lang="en-US" dirty="0"/>
            </a:br>
            <a:r>
              <a:rPr lang="en-US" dirty="0"/>
              <a:t>- Challenge: How do you list running containers?</a:t>
            </a:r>
          </a:p>
          <a:p>
            <a:pPr marL="0" indent="0">
              <a:buNone/>
            </a:pPr>
            <a:endParaRPr lang="en-US" dirty="0"/>
          </a:p>
          <a:p>
            <a:r>
              <a:rPr lang="en-US" dirty="0"/>
              <a:t>List running containers (process status)</a:t>
            </a:r>
          </a:p>
          <a:p>
            <a:pPr marL="0" indent="0">
              <a:buNone/>
            </a:pPr>
            <a:r>
              <a:rPr lang="en-US" dirty="0"/>
              <a:t> $ docker </a:t>
            </a:r>
            <a:r>
              <a:rPr lang="en-US" dirty="0" err="1"/>
              <a:t>ps</a:t>
            </a:r>
            <a:endParaRPr lang="en-US" dirty="0"/>
          </a:p>
          <a:p>
            <a:r>
              <a:rPr lang="en-US" dirty="0"/>
              <a:t>List all containers (whether or not running)</a:t>
            </a:r>
          </a:p>
          <a:p>
            <a:pPr marL="0" indent="0">
              <a:buNone/>
            </a:pPr>
            <a:r>
              <a:rPr lang="en-US" dirty="0"/>
              <a:t>$ docker </a:t>
            </a:r>
            <a:r>
              <a:rPr lang="en-US" dirty="0" err="1"/>
              <a:t>ps</a:t>
            </a:r>
            <a:r>
              <a:rPr lang="en-US" dirty="0"/>
              <a:t> -a</a:t>
            </a:r>
          </a:p>
        </p:txBody>
      </p:sp>
    </p:spTree>
    <p:extLst>
      <p:ext uri="{BB962C8B-B14F-4D97-AF65-F5344CB8AC3E}">
        <p14:creationId xmlns:p14="http://schemas.microsoft.com/office/powerpoint/2010/main" val="4029241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22D694A-ED89-DDB5-D25B-610D5BCD3AEA}"/>
              </a:ext>
            </a:extLst>
          </p:cNvPr>
          <p:cNvSpPr/>
          <p:nvPr/>
        </p:nvSpPr>
        <p:spPr>
          <a:xfrm>
            <a:off x="221974" y="3275215"/>
            <a:ext cx="2487975" cy="106402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B239DB0B-34BB-C5D6-4E06-39EF5F72D950}"/>
              </a:ext>
            </a:extLst>
          </p:cNvPr>
          <p:cNvSpPr/>
          <p:nvPr/>
        </p:nvSpPr>
        <p:spPr>
          <a:xfrm>
            <a:off x="221974" y="1932634"/>
            <a:ext cx="5874026"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371CD20D-7523-AC16-2340-BD7BA8BAB977}"/>
              </a:ext>
            </a:extLst>
          </p:cNvPr>
          <p:cNvSpPr>
            <a:spLocks noGrp="1"/>
          </p:cNvSpPr>
          <p:nvPr>
            <p:ph sz="half" idx="13"/>
          </p:nvPr>
        </p:nvSpPr>
        <p:spPr>
          <a:xfrm>
            <a:off x="371061" y="1552755"/>
            <a:ext cx="7115937" cy="4624208"/>
          </a:xfrm>
        </p:spPr>
        <p:txBody>
          <a:bodyPr>
            <a:normAutofit/>
          </a:bodyPr>
          <a:lstStyle/>
          <a:p>
            <a:r>
              <a:rPr lang="en-US" dirty="0"/>
              <a:t>Run again naming the container</a:t>
            </a:r>
          </a:p>
          <a:p>
            <a:pPr marL="0" indent="0">
              <a:buNone/>
            </a:pPr>
            <a:r>
              <a:rPr lang="en-US" dirty="0"/>
              <a:t>$ docker run </a:t>
            </a:r>
            <a:r>
              <a:rPr lang="en-US" b="1" dirty="0"/>
              <a:t>--detach --name </a:t>
            </a:r>
            <a:r>
              <a:rPr lang="en-US" b="1" dirty="0" err="1"/>
              <a:t>MyUbuntu</a:t>
            </a:r>
            <a:r>
              <a:rPr lang="en-US" b="1" dirty="0"/>
              <a:t> </a:t>
            </a:r>
            <a:r>
              <a:rPr lang="en-US" dirty="0"/>
              <a:t>nginx </a:t>
            </a:r>
          </a:p>
          <a:p>
            <a:pPr marL="0" indent="0">
              <a:buNone/>
            </a:pPr>
            <a:endParaRPr lang="en-BE" dirty="0"/>
          </a:p>
          <a:p>
            <a:pPr marL="0" indent="0">
              <a:buNone/>
            </a:pPr>
            <a:r>
              <a:rPr lang="en-US" dirty="0"/>
              <a:t>Check the name of your container by checking the process status</a:t>
            </a:r>
            <a:br>
              <a:rPr lang="en-US" dirty="0"/>
            </a:br>
            <a:endParaRPr lang="en-US" dirty="0"/>
          </a:p>
          <a:p>
            <a:pPr marL="0" indent="0">
              <a:buNone/>
            </a:pPr>
            <a:r>
              <a:rPr lang="en-US" dirty="0"/>
              <a:t>$ docker </a:t>
            </a:r>
            <a:r>
              <a:rPr lang="en-US" dirty="0" err="1"/>
              <a:t>ps</a:t>
            </a:r>
            <a:endParaRPr lang="en-US" dirty="0"/>
          </a:p>
          <a:p>
            <a:pPr marL="0" indent="0">
              <a:buNone/>
            </a:pPr>
            <a:r>
              <a:rPr lang="en-US" dirty="0"/>
              <a:t>$ docker </a:t>
            </a:r>
            <a:r>
              <a:rPr lang="en-US" dirty="0" err="1"/>
              <a:t>ps</a:t>
            </a:r>
            <a:r>
              <a:rPr lang="en-US" dirty="0"/>
              <a:t> -a</a:t>
            </a:r>
          </a:p>
        </p:txBody>
      </p:sp>
    </p:spTree>
    <p:extLst>
      <p:ext uri="{BB962C8B-B14F-4D97-AF65-F5344CB8AC3E}">
        <p14:creationId xmlns:p14="http://schemas.microsoft.com/office/powerpoint/2010/main" val="4157572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3827D0-C97B-85B7-DE90-927E050EECE9}"/>
              </a:ext>
            </a:extLst>
          </p:cNvPr>
          <p:cNvSpPr>
            <a:spLocks noGrp="1"/>
          </p:cNvSpPr>
          <p:nvPr>
            <p:ph type="title"/>
          </p:nvPr>
        </p:nvSpPr>
        <p:spPr/>
        <p:txBody>
          <a:bodyPr/>
          <a:lstStyle/>
          <a:p>
            <a:endParaRPr lang="en-BE"/>
          </a:p>
        </p:txBody>
      </p:sp>
      <p:pic>
        <p:nvPicPr>
          <p:cNvPr id="6" name="Picture 5">
            <a:extLst>
              <a:ext uri="{FF2B5EF4-FFF2-40B4-BE49-F238E27FC236}">
                <a16:creationId xmlns:a16="http://schemas.microsoft.com/office/drawing/2014/main" id="{0150A639-1388-5B80-DF75-EE03DEEB9B6B}"/>
              </a:ext>
            </a:extLst>
          </p:cNvPr>
          <p:cNvPicPr>
            <a:picLocks noChangeAspect="1"/>
          </p:cNvPicPr>
          <p:nvPr/>
        </p:nvPicPr>
        <p:blipFill>
          <a:blip r:embed="rId2"/>
          <a:stretch>
            <a:fillRect/>
          </a:stretch>
        </p:blipFill>
        <p:spPr>
          <a:xfrm>
            <a:off x="815081" y="1717621"/>
            <a:ext cx="10058917" cy="749339"/>
          </a:xfrm>
          <a:prstGeom prst="rect">
            <a:avLst/>
          </a:prstGeom>
        </p:spPr>
      </p:pic>
      <p:sp>
        <p:nvSpPr>
          <p:cNvPr id="5" name="Oval 4">
            <a:extLst>
              <a:ext uri="{FF2B5EF4-FFF2-40B4-BE49-F238E27FC236}">
                <a16:creationId xmlns:a16="http://schemas.microsoft.com/office/drawing/2014/main" id="{76F9AA96-65CB-F728-6EA7-25EE78EB6CA6}"/>
              </a:ext>
            </a:extLst>
          </p:cNvPr>
          <p:cNvSpPr/>
          <p:nvPr/>
        </p:nvSpPr>
        <p:spPr>
          <a:xfrm>
            <a:off x="9348638" y="1627017"/>
            <a:ext cx="1445260" cy="975074"/>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Oval 2">
            <a:extLst>
              <a:ext uri="{FF2B5EF4-FFF2-40B4-BE49-F238E27FC236}">
                <a16:creationId xmlns:a16="http://schemas.microsoft.com/office/drawing/2014/main" id="{F2103AD7-32FE-5532-9A03-18B9B274C5DD}"/>
              </a:ext>
            </a:extLst>
          </p:cNvPr>
          <p:cNvSpPr/>
          <p:nvPr/>
        </p:nvSpPr>
        <p:spPr>
          <a:xfrm>
            <a:off x="675472" y="1627017"/>
            <a:ext cx="1445260" cy="975074"/>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Content Placeholder 1">
            <a:extLst>
              <a:ext uri="{FF2B5EF4-FFF2-40B4-BE49-F238E27FC236}">
                <a16:creationId xmlns:a16="http://schemas.microsoft.com/office/drawing/2014/main" id="{98028D36-96DF-5D3A-6990-0089BFD8754E}"/>
              </a:ext>
            </a:extLst>
          </p:cNvPr>
          <p:cNvSpPr txBox="1">
            <a:spLocks/>
          </p:cNvSpPr>
          <p:nvPr/>
        </p:nvSpPr>
        <p:spPr>
          <a:xfrm>
            <a:off x="815081" y="3171824"/>
            <a:ext cx="5648739" cy="1902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are IDs and Names useful for?</a:t>
            </a:r>
            <a:endParaRPr lang="en-BE" dirty="0"/>
          </a:p>
        </p:txBody>
      </p:sp>
    </p:spTree>
    <p:extLst>
      <p:ext uri="{BB962C8B-B14F-4D97-AF65-F5344CB8AC3E}">
        <p14:creationId xmlns:p14="http://schemas.microsoft.com/office/powerpoint/2010/main" val="414538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50A639-1388-5B80-DF75-EE03DEEB9B6B}"/>
              </a:ext>
            </a:extLst>
          </p:cNvPr>
          <p:cNvPicPr>
            <a:picLocks noChangeAspect="1"/>
          </p:cNvPicPr>
          <p:nvPr/>
        </p:nvPicPr>
        <p:blipFill>
          <a:blip r:embed="rId2"/>
          <a:stretch>
            <a:fillRect/>
          </a:stretch>
        </p:blipFill>
        <p:spPr>
          <a:xfrm>
            <a:off x="815081" y="1717621"/>
            <a:ext cx="10058917" cy="749339"/>
          </a:xfrm>
          <a:prstGeom prst="rect">
            <a:avLst/>
          </a:prstGeom>
        </p:spPr>
      </p:pic>
      <p:sp>
        <p:nvSpPr>
          <p:cNvPr id="2" name="Content Placeholder 1">
            <a:extLst>
              <a:ext uri="{FF2B5EF4-FFF2-40B4-BE49-F238E27FC236}">
                <a16:creationId xmlns:a16="http://schemas.microsoft.com/office/drawing/2014/main" id="{98028D36-96DF-5D3A-6990-0089BFD8754E}"/>
              </a:ext>
            </a:extLst>
          </p:cNvPr>
          <p:cNvSpPr>
            <a:spLocks noGrp="1"/>
          </p:cNvSpPr>
          <p:nvPr>
            <p:ph sz="half" idx="13"/>
          </p:nvPr>
        </p:nvSpPr>
        <p:spPr>
          <a:xfrm>
            <a:off x="815081" y="3171824"/>
            <a:ext cx="5648739" cy="1902143"/>
          </a:xfrm>
        </p:spPr>
        <p:txBody>
          <a:bodyPr/>
          <a:lstStyle/>
          <a:p>
            <a:r>
              <a:rPr lang="en-US" dirty="0"/>
              <a:t>Why are IDs and Names useful for?</a:t>
            </a:r>
          </a:p>
          <a:p>
            <a:pPr lvl="1"/>
            <a:r>
              <a:rPr lang="en-US" dirty="0"/>
              <a:t>Stop a container</a:t>
            </a:r>
          </a:p>
          <a:p>
            <a:pPr lvl="1"/>
            <a:r>
              <a:rPr lang="en-US" dirty="0"/>
              <a:t>Restart a container</a:t>
            </a:r>
          </a:p>
        </p:txBody>
      </p:sp>
      <p:sp>
        <p:nvSpPr>
          <p:cNvPr id="4" name="Title 3">
            <a:extLst>
              <a:ext uri="{FF2B5EF4-FFF2-40B4-BE49-F238E27FC236}">
                <a16:creationId xmlns:a16="http://schemas.microsoft.com/office/drawing/2014/main" id="{BB3827D0-C97B-85B7-DE90-927E050EECE9}"/>
              </a:ext>
            </a:extLst>
          </p:cNvPr>
          <p:cNvSpPr>
            <a:spLocks noGrp="1"/>
          </p:cNvSpPr>
          <p:nvPr>
            <p:ph type="title"/>
          </p:nvPr>
        </p:nvSpPr>
        <p:spPr/>
        <p:txBody>
          <a:bodyPr/>
          <a:lstStyle/>
          <a:p>
            <a:endParaRPr lang="en-BE"/>
          </a:p>
        </p:txBody>
      </p:sp>
      <p:pic>
        <p:nvPicPr>
          <p:cNvPr id="17" name="Graphic 16" descr="Cmd Terminal outline">
            <a:extLst>
              <a:ext uri="{FF2B5EF4-FFF2-40B4-BE49-F238E27FC236}">
                <a16:creationId xmlns:a16="http://schemas.microsoft.com/office/drawing/2014/main" id="{1BEF294F-33B7-A8DC-7159-26BF75AAC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9006" y="4848284"/>
            <a:ext cx="659513" cy="659513"/>
          </a:xfrm>
          <a:prstGeom prst="rect">
            <a:avLst/>
          </a:prstGeom>
        </p:spPr>
      </p:pic>
      <p:pic>
        <p:nvPicPr>
          <p:cNvPr id="18" name="Picture 17" descr="A close-up of a logo&#10;&#10;Description automatically generated">
            <a:extLst>
              <a:ext uri="{FF2B5EF4-FFF2-40B4-BE49-F238E27FC236}">
                <a16:creationId xmlns:a16="http://schemas.microsoft.com/office/drawing/2014/main" id="{B10B9E7E-F8C0-5DEB-D820-0F27760167EF}"/>
              </a:ext>
            </a:extLst>
          </p:cNvPr>
          <p:cNvPicPr>
            <a:picLocks noChangeAspect="1"/>
          </p:cNvPicPr>
          <p:nvPr/>
        </p:nvPicPr>
        <p:blipFill rotWithShape="1">
          <a:blip r:embed="rId5">
            <a:extLst>
              <a:ext uri="{28A0092B-C50C-407E-A947-70E740481C1C}">
                <a14:useLocalDpi xmlns:a14="http://schemas.microsoft.com/office/drawing/2010/main" val="0"/>
              </a:ext>
            </a:extLst>
          </a:blip>
          <a:srcRect l="19474" t="13009" r="54129" b="31562"/>
          <a:stretch/>
        </p:blipFill>
        <p:spPr>
          <a:xfrm>
            <a:off x="8331399" y="2794349"/>
            <a:ext cx="1445260" cy="894080"/>
          </a:xfrm>
          <a:prstGeom prst="rect">
            <a:avLst/>
          </a:prstGeom>
          <a:ln>
            <a:noFill/>
          </a:ln>
        </p:spPr>
      </p:pic>
      <p:pic>
        <p:nvPicPr>
          <p:cNvPr id="19" name="Graphic 18" descr="Cmd Terminal outline">
            <a:extLst>
              <a:ext uri="{FF2B5EF4-FFF2-40B4-BE49-F238E27FC236}">
                <a16:creationId xmlns:a16="http://schemas.microsoft.com/office/drawing/2014/main" id="{761AB01E-37F0-09BB-F2C4-586C8B4106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3260" y="3664914"/>
            <a:ext cx="1256029" cy="1256029"/>
          </a:xfrm>
          <a:prstGeom prst="rect">
            <a:avLst/>
          </a:prstGeom>
        </p:spPr>
      </p:pic>
      <p:pic>
        <p:nvPicPr>
          <p:cNvPr id="20" name="Picture 19" descr="A close-up of a logo&#10;&#10;Description automatically generated">
            <a:extLst>
              <a:ext uri="{FF2B5EF4-FFF2-40B4-BE49-F238E27FC236}">
                <a16:creationId xmlns:a16="http://schemas.microsoft.com/office/drawing/2014/main" id="{57FFADD1-4313-FAF8-0701-833D4046029E}"/>
              </a:ext>
            </a:extLst>
          </p:cNvPr>
          <p:cNvPicPr>
            <a:picLocks noChangeAspect="1"/>
          </p:cNvPicPr>
          <p:nvPr/>
        </p:nvPicPr>
        <p:blipFill rotWithShape="1">
          <a:blip r:embed="rId5">
            <a:extLst>
              <a:ext uri="{28A0092B-C50C-407E-A947-70E740481C1C}">
                <a14:useLocalDpi xmlns:a14="http://schemas.microsoft.com/office/drawing/2010/main" val="0"/>
              </a:ext>
            </a:extLst>
          </a:blip>
          <a:srcRect l="51113" t="14854" r="22490" b="29717"/>
          <a:stretch/>
        </p:blipFill>
        <p:spPr>
          <a:xfrm>
            <a:off x="8331399" y="4920943"/>
            <a:ext cx="1445260" cy="894080"/>
          </a:xfrm>
          <a:prstGeom prst="rect">
            <a:avLst/>
          </a:prstGeom>
        </p:spPr>
      </p:pic>
      <p:cxnSp>
        <p:nvCxnSpPr>
          <p:cNvPr id="21" name="Straight Arrow Connector 20">
            <a:extLst>
              <a:ext uri="{FF2B5EF4-FFF2-40B4-BE49-F238E27FC236}">
                <a16:creationId xmlns:a16="http://schemas.microsoft.com/office/drawing/2014/main" id="{AF684F22-0E9D-279B-05C6-607A4F188203}"/>
              </a:ext>
            </a:extLst>
          </p:cNvPr>
          <p:cNvCxnSpPr>
            <a:stCxn id="18" idx="2"/>
            <a:endCxn id="20" idx="0"/>
          </p:cNvCxnSpPr>
          <p:nvPr/>
        </p:nvCxnSpPr>
        <p:spPr>
          <a:xfrm>
            <a:off x="9054029" y="3688429"/>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2" name="Content Placeholder 2">
            <a:extLst>
              <a:ext uri="{FF2B5EF4-FFF2-40B4-BE49-F238E27FC236}">
                <a16:creationId xmlns:a16="http://schemas.microsoft.com/office/drawing/2014/main" id="{157251D0-CE61-FCCB-44E9-BA470B9418B7}"/>
              </a:ext>
            </a:extLst>
          </p:cNvPr>
          <p:cNvSpPr txBox="1">
            <a:spLocks/>
          </p:cNvSpPr>
          <p:nvPr/>
        </p:nvSpPr>
        <p:spPr>
          <a:xfrm>
            <a:off x="9667551" y="4122089"/>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
        <p:nvSpPr>
          <p:cNvPr id="23" name="Content Placeholder 2">
            <a:extLst>
              <a:ext uri="{FF2B5EF4-FFF2-40B4-BE49-F238E27FC236}">
                <a16:creationId xmlns:a16="http://schemas.microsoft.com/office/drawing/2014/main" id="{72A1533B-B581-1F01-9452-0201A73B3C84}"/>
              </a:ext>
            </a:extLst>
          </p:cNvPr>
          <p:cNvSpPr txBox="1">
            <a:spLocks/>
          </p:cNvSpPr>
          <p:nvPr/>
        </p:nvSpPr>
        <p:spPr>
          <a:xfrm>
            <a:off x="10071268" y="5378118"/>
            <a:ext cx="1132538" cy="125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en-US" sz="1600"/>
              <a:t>stop</a:t>
            </a:r>
          </a:p>
          <a:p>
            <a:pPr marL="0" indent="0">
              <a:lnSpc>
                <a:spcPct val="110000"/>
              </a:lnSpc>
              <a:spcBef>
                <a:spcPts val="0"/>
              </a:spcBef>
              <a:buNone/>
            </a:pPr>
            <a:r>
              <a:rPr lang="en-US" sz="1600"/>
              <a:t>restart</a:t>
            </a:r>
            <a:endParaRPr lang="en-BE" sz="1600"/>
          </a:p>
        </p:txBody>
      </p:sp>
      <p:cxnSp>
        <p:nvCxnSpPr>
          <p:cNvPr id="25" name="Connector: Curved 24">
            <a:extLst>
              <a:ext uri="{FF2B5EF4-FFF2-40B4-BE49-F238E27FC236}">
                <a16:creationId xmlns:a16="http://schemas.microsoft.com/office/drawing/2014/main" id="{3BA304CB-82FC-718D-745E-D412781A86CF}"/>
              </a:ext>
            </a:extLst>
          </p:cNvPr>
          <p:cNvCxnSpPr>
            <a:cxnSpLocks/>
            <a:stCxn id="20" idx="3"/>
            <a:endCxn id="20" idx="2"/>
          </p:cNvCxnSpPr>
          <p:nvPr/>
        </p:nvCxnSpPr>
        <p:spPr>
          <a:xfrm flipH="1">
            <a:off x="9054029" y="5367983"/>
            <a:ext cx="722630" cy="447040"/>
          </a:xfrm>
          <a:prstGeom prst="curvedConnector4">
            <a:avLst>
              <a:gd name="adj1" fmla="val -31634"/>
              <a:gd name="adj2" fmla="val 151136"/>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2541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D0DDCC-0C06-8767-16FB-41A9DB93DF51}"/>
              </a:ext>
            </a:extLst>
          </p:cNvPr>
          <p:cNvSpPr/>
          <p:nvPr/>
        </p:nvSpPr>
        <p:spPr>
          <a:xfrm>
            <a:off x="221975" y="2374374"/>
            <a:ext cx="5252996"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itle 4">
            <a:extLst>
              <a:ext uri="{FF2B5EF4-FFF2-40B4-BE49-F238E27FC236}">
                <a16:creationId xmlns:a16="http://schemas.microsoft.com/office/drawing/2014/main" id="{813A7516-6426-C6AF-C645-479CA8205DB7}"/>
              </a:ext>
            </a:extLst>
          </p:cNvPr>
          <p:cNvSpPr>
            <a:spLocks noGrp="1"/>
          </p:cNvSpPr>
          <p:nvPr>
            <p:ph type="title"/>
          </p:nvPr>
        </p:nvSpPr>
        <p:spPr/>
        <p:txBody>
          <a:bodyPr/>
          <a:lstStyle/>
          <a:p>
            <a:r>
              <a:rPr lang="en-US"/>
              <a:t>Tagging</a:t>
            </a:r>
            <a:endParaRPr lang="en-BE"/>
          </a:p>
        </p:txBody>
      </p:sp>
      <p:sp>
        <p:nvSpPr>
          <p:cNvPr id="6" name="Content Placeholder 5">
            <a:extLst>
              <a:ext uri="{FF2B5EF4-FFF2-40B4-BE49-F238E27FC236}">
                <a16:creationId xmlns:a16="http://schemas.microsoft.com/office/drawing/2014/main" id="{E7BF2920-F6A2-EB6F-D96D-4BE32275231C}"/>
              </a:ext>
            </a:extLst>
          </p:cNvPr>
          <p:cNvSpPr>
            <a:spLocks noGrp="1"/>
          </p:cNvSpPr>
          <p:nvPr>
            <p:ph sz="half" idx="1"/>
          </p:nvPr>
        </p:nvSpPr>
        <p:spPr>
          <a:xfrm>
            <a:off x="371061" y="1552755"/>
            <a:ext cx="5648739" cy="1739085"/>
          </a:xfrm>
        </p:spPr>
        <p:txBody>
          <a:bodyPr/>
          <a:lstStyle/>
          <a:p>
            <a:r>
              <a:rPr lang="en-US" dirty="0"/>
              <a:t>Define image Name and Version!</a:t>
            </a:r>
          </a:p>
          <a:p>
            <a:endParaRPr lang="en-US" dirty="0"/>
          </a:p>
          <a:p>
            <a:pPr marL="0" indent="0">
              <a:buNone/>
            </a:pPr>
            <a:r>
              <a:rPr lang="en-US" dirty="0"/>
              <a:t>docker tag &lt;image ID&gt; &lt;</a:t>
            </a:r>
            <a:r>
              <a:rPr lang="en-US" dirty="0" err="1"/>
              <a:t>container:tag_name</a:t>
            </a:r>
            <a:r>
              <a:rPr lang="en-US" dirty="0"/>
              <a:t>&gt;</a:t>
            </a:r>
            <a:endParaRPr lang="en-BE" dirty="0"/>
          </a:p>
        </p:txBody>
      </p:sp>
      <p:sp>
        <p:nvSpPr>
          <p:cNvPr id="7" name="Content Placeholder 6">
            <a:extLst>
              <a:ext uri="{FF2B5EF4-FFF2-40B4-BE49-F238E27FC236}">
                <a16:creationId xmlns:a16="http://schemas.microsoft.com/office/drawing/2014/main" id="{94BD11F7-EB82-C836-BE9D-42256072E438}"/>
              </a:ext>
            </a:extLst>
          </p:cNvPr>
          <p:cNvSpPr>
            <a:spLocks noGrp="1"/>
          </p:cNvSpPr>
          <p:nvPr>
            <p:ph sz="half" idx="13"/>
          </p:nvPr>
        </p:nvSpPr>
        <p:spPr>
          <a:xfrm>
            <a:off x="825371" y="4507711"/>
            <a:ext cx="5648739" cy="641805"/>
          </a:xfrm>
        </p:spPr>
        <p:txBody>
          <a:bodyPr>
            <a:normAutofit/>
          </a:bodyPr>
          <a:lstStyle/>
          <a:p>
            <a:pPr marL="0" indent="0">
              <a:buNone/>
            </a:pPr>
            <a:r>
              <a:rPr lang="en-US" sz="2800" b="1" dirty="0"/>
              <a:t>Let’s try to do it!</a:t>
            </a:r>
            <a:endParaRPr lang="en-BE" sz="2800" b="1" dirty="0"/>
          </a:p>
        </p:txBody>
      </p:sp>
    </p:spTree>
    <p:extLst>
      <p:ext uri="{BB962C8B-B14F-4D97-AF65-F5344CB8AC3E}">
        <p14:creationId xmlns:p14="http://schemas.microsoft.com/office/powerpoint/2010/main" val="3555602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9FAB2DA-72EF-3048-9173-3E430ABCD57E}"/>
              </a:ext>
            </a:extLst>
          </p:cNvPr>
          <p:cNvSpPr/>
          <p:nvPr/>
        </p:nvSpPr>
        <p:spPr>
          <a:xfrm>
            <a:off x="221975" y="2374374"/>
            <a:ext cx="5252996"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itle 4">
            <a:extLst>
              <a:ext uri="{FF2B5EF4-FFF2-40B4-BE49-F238E27FC236}">
                <a16:creationId xmlns:a16="http://schemas.microsoft.com/office/drawing/2014/main" id="{813A7516-6426-C6AF-C645-479CA8205DB7}"/>
              </a:ext>
            </a:extLst>
          </p:cNvPr>
          <p:cNvSpPr>
            <a:spLocks noGrp="1"/>
          </p:cNvSpPr>
          <p:nvPr>
            <p:ph type="title"/>
          </p:nvPr>
        </p:nvSpPr>
        <p:spPr/>
        <p:txBody>
          <a:bodyPr/>
          <a:lstStyle/>
          <a:p>
            <a:r>
              <a:rPr lang="en-US"/>
              <a:t>Tagging</a:t>
            </a:r>
            <a:endParaRPr lang="en-BE"/>
          </a:p>
        </p:txBody>
      </p:sp>
      <p:sp>
        <p:nvSpPr>
          <p:cNvPr id="6" name="Content Placeholder 5">
            <a:extLst>
              <a:ext uri="{FF2B5EF4-FFF2-40B4-BE49-F238E27FC236}">
                <a16:creationId xmlns:a16="http://schemas.microsoft.com/office/drawing/2014/main" id="{E7BF2920-F6A2-EB6F-D96D-4BE32275231C}"/>
              </a:ext>
            </a:extLst>
          </p:cNvPr>
          <p:cNvSpPr>
            <a:spLocks noGrp="1"/>
          </p:cNvSpPr>
          <p:nvPr>
            <p:ph sz="half" idx="1"/>
          </p:nvPr>
        </p:nvSpPr>
        <p:spPr>
          <a:xfrm>
            <a:off x="371061" y="1552755"/>
            <a:ext cx="5648739" cy="1739085"/>
          </a:xfrm>
        </p:spPr>
        <p:txBody>
          <a:bodyPr/>
          <a:lstStyle/>
          <a:p>
            <a:r>
              <a:rPr lang="en-US" dirty="0"/>
              <a:t>Define image Name and Version!</a:t>
            </a:r>
          </a:p>
          <a:p>
            <a:endParaRPr lang="en-US" dirty="0"/>
          </a:p>
          <a:p>
            <a:pPr marL="0" indent="0">
              <a:buNone/>
            </a:pPr>
            <a:r>
              <a:rPr lang="en-US" dirty="0"/>
              <a:t>docker tag &lt;image ID&gt; &lt;</a:t>
            </a:r>
            <a:r>
              <a:rPr lang="en-US" dirty="0" err="1"/>
              <a:t>container:tag_name</a:t>
            </a:r>
            <a:r>
              <a:rPr lang="en-US" dirty="0"/>
              <a:t>&gt;</a:t>
            </a:r>
            <a:endParaRPr lang="en-BE" dirty="0"/>
          </a:p>
        </p:txBody>
      </p:sp>
      <p:sp>
        <p:nvSpPr>
          <p:cNvPr id="2" name="Content Placeholder 5">
            <a:extLst>
              <a:ext uri="{FF2B5EF4-FFF2-40B4-BE49-F238E27FC236}">
                <a16:creationId xmlns:a16="http://schemas.microsoft.com/office/drawing/2014/main" id="{2C0FE098-64BD-54F6-74CA-2FED0E21FA31}"/>
              </a:ext>
            </a:extLst>
          </p:cNvPr>
          <p:cNvSpPr txBox="1">
            <a:spLocks/>
          </p:cNvSpPr>
          <p:nvPr/>
        </p:nvSpPr>
        <p:spPr>
          <a:xfrm>
            <a:off x="5326468" y="4500847"/>
            <a:ext cx="5648739" cy="93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Check the ID of your images</a:t>
            </a:r>
          </a:p>
          <a:p>
            <a:r>
              <a:rPr lang="en-US"/>
              <a:t>Chose one of them to change or add a tag</a:t>
            </a:r>
            <a:endParaRPr lang="en-BE"/>
          </a:p>
        </p:txBody>
      </p:sp>
      <p:sp>
        <p:nvSpPr>
          <p:cNvPr id="9" name="Content Placeholder 6">
            <a:extLst>
              <a:ext uri="{FF2B5EF4-FFF2-40B4-BE49-F238E27FC236}">
                <a16:creationId xmlns:a16="http://schemas.microsoft.com/office/drawing/2014/main" id="{2471E310-3D6C-0F9A-D205-551053487698}"/>
              </a:ext>
            </a:extLst>
          </p:cNvPr>
          <p:cNvSpPr txBox="1">
            <a:spLocks/>
          </p:cNvSpPr>
          <p:nvPr/>
        </p:nvSpPr>
        <p:spPr>
          <a:xfrm>
            <a:off x="825371" y="4507711"/>
            <a:ext cx="5648739" cy="641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800" b="1"/>
              <a:t>Let’s try to do it!</a:t>
            </a:r>
            <a:endParaRPr lang="en-BE" sz="2800" b="1" dirty="0"/>
          </a:p>
        </p:txBody>
      </p:sp>
    </p:spTree>
    <p:extLst>
      <p:ext uri="{BB962C8B-B14F-4D97-AF65-F5344CB8AC3E}">
        <p14:creationId xmlns:p14="http://schemas.microsoft.com/office/powerpoint/2010/main" val="6672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FBE8-D08D-F4EF-B0D2-E9D1450E00E4}"/>
              </a:ext>
            </a:extLst>
          </p:cNvPr>
          <p:cNvSpPr>
            <a:spLocks noGrp="1"/>
          </p:cNvSpPr>
          <p:nvPr>
            <p:ph type="title"/>
          </p:nvPr>
        </p:nvSpPr>
        <p:spPr/>
        <p:txBody>
          <a:bodyPr/>
          <a:lstStyle/>
          <a:p>
            <a:r>
              <a:rPr lang="en-US"/>
              <a:t>What is a DOCKER ?</a:t>
            </a:r>
            <a:endParaRPr lang="en-BE"/>
          </a:p>
        </p:txBody>
      </p:sp>
      <p:sp>
        <p:nvSpPr>
          <p:cNvPr id="3" name="Content Placeholder 2">
            <a:extLst>
              <a:ext uri="{FF2B5EF4-FFF2-40B4-BE49-F238E27FC236}">
                <a16:creationId xmlns:a16="http://schemas.microsoft.com/office/drawing/2014/main" id="{C8B4B792-3E77-F589-385D-F4EC2F4A2C03}"/>
              </a:ext>
            </a:extLst>
          </p:cNvPr>
          <p:cNvSpPr txBox="1">
            <a:spLocks/>
          </p:cNvSpPr>
          <p:nvPr/>
        </p:nvSpPr>
        <p:spPr>
          <a:xfrm>
            <a:off x="371061" y="1302026"/>
            <a:ext cx="8532307" cy="8385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Common definition: </a:t>
            </a:r>
            <a:r>
              <a:rPr lang="en-US" sz="2000"/>
              <a:t>Person working in a port, responsible for </a:t>
            </a:r>
            <a:r>
              <a:rPr lang="en-US" sz="2000" b="1" u="sng"/>
              <a:t>LOADING</a:t>
            </a:r>
            <a:r>
              <a:rPr lang="en-US" sz="2000"/>
              <a:t> and </a:t>
            </a:r>
            <a:r>
              <a:rPr lang="en-US" sz="2000" b="1" u="sng"/>
              <a:t>UNLOADING</a:t>
            </a:r>
            <a:r>
              <a:rPr lang="en-US" sz="2000"/>
              <a:t> containers. </a:t>
            </a:r>
            <a:endParaRPr lang="en-BE" sz="2000"/>
          </a:p>
        </p:txBody>
      </p:sp>
      <p:sp>
        <p:nvSpPr>
          <p:cNvPr id="4" name="Title 1">
            <a:extLst>
              <a:ext uri="{FF2B5EF4-FFF2-40B4-BE49-F238E27FC236}">
                <a16:creationId xmlns:a16="http://schemas.microsoft.com/office/drawing/2014/main" id="{6DA7A714-711C-4D3C-0A28-30869CA963C1}"/>
              </a:ext>
            </a:extLst>
          </p:cNvPr>
          <p:cNvSpPr txBox="1">
            <a:spLocks/>
          </p:cNvSpPr>
          <p:nvPr/>
        </p:nvSpPr>
        <p:spPr>
          <a:xfrm>
            <a:off x="371061" y="2445383"/>
            <a:ext cx="8190233"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a:t>How is a DOCKER related to (bio)informatics?</a:t>
            </a:r>
            <a:endParaRPr lang="en-BE"/>
          </a:p>
        </p:txBody>
      </p:sp>
      <p:sp>
        <p:nvSpPr>
          <p:cNvPr id="5" name="Content Placeholder 2">
            <a:extLst>
              <a:ext uri="{FF2B5EF4-FFF2-40B4-BE49-F238E27FC236}">
                <a16:creationId xmlns:a16="http://schemas.microsoft.com/office/drawing/2014/main" id="{4F6A243C-EC73-33BA-EDE5-5746CD9B5B8A}"/>
              </a:ext>
            </a:extLst>
          </p:cNvPr>
          <p:cNvSpPr txBox="1">
            <a:spLocks/>
          </p:cNvSpPr>
          <p:nvPr/>
        </p:nvSpPr>
        <p:spPr>
          <a:xfrm>
            <a:off x="371061" y="4099395"/>
            <a:ext cx="8532307" cy="17814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CBAB9"/>
              </a:buClr>
            </a:pPr>
            <a:r>
              <a:rPr lang="en-US" sz="2000">
                <a:solidFill>
                  <a:srgbClr val="3CBAB9"/>
                </a:solidFill>
              </a:rPr>
              <a:t>Co-relation in informatics: </a:t>
            </a:r>
            <a:r>
              <a:rPr lang="en-US" sz="2000"/>
              <a:t>It is an open-source platform to</a:t>
            </a:r>
          </a:p>
          <a:p>
            <a:pPr lvl="1">
              <a:buClr>
                <a:srgbClr val="3CBAB9"/>
              </a:buClr>
            </a:pPr>
            <a:r>
              <a:rPr lang="en-US" sz="1600" b="1" u="sng"/>
              <a:t>CREATE</a:t>
            </a:r>
            <a:r>
              <a:rPr lang="en-US" sz="1600"/>
              <a:t> (loading), </a:t>
            </a:r>
          </a:p>
          <a:p>
            <a:pPr lvl="1">
              <a:buClr>
                <a:srgbClr val="3CBAB9"/>
              </a:buClr>
            </a:pPr>
            <a:r>
              <a:rPr lang="en-US" sz="1600" b="1" u="sng"/>
              <a:t>MANAGE</a:t>
            </a:r>
            <a:r>
              <a:rPr lang="en-US" sz="1600"/>
              <a:t> (running) </a:t>
            </a:r>
          </a:p>
          <a:p>
            <a:pPr lvl="1">
              <a:buClr>
                <a:srgbClr val="3CBAB9"/>
              </a:buClr>
            </a:pPr>
            <a:r>
              <a:rPr lang="en-US" sz="1600" b="1" u="sng"/>
              <a:t>SHIP</a:t>
            </a:r>
            <a:r>
              <a:rPr lang="en-US" sz="1600"/>
              <a:t> (sharing) </a:t>
            </a:r>
            <a:br>
              <a:rPr lang="en-US" sz="1600"/>
            </a:br>
            <a:br>
              <a:rPr lang="en-US" sz="1600"/>
            </a:br>
            <a:r>
              <a:rPr lang="en-US" sz="1600"/>
              <a:t>containers with their applications.</a:t>
            </a:r>
            <a:endParaRPr lang="en-BE" sz="1600"/>
          </a:p>
        </p:txBody>
      </p:sp>
    </p:spTree>
    <p:extLst>
      <p:ext uri="{BB962C8B-B14F-4D97-AF65-F5344CB8AC3E}">
        <p14:creationId xmlns:p14="http://schemas.microsoft.com/office/powerpoint/2010/main" val="42185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012675-73A6-3FB2-9904-A3C00E8324A2}"/>
              </a:ext>
            </a:extLst>
          </p:cNvPr>
          <p:cNvSpPr>
            <a:spLocks noGrp="1"/>
          </p:cNvSpPr>
          <p:nvPr>
            <p:ph sz="half" idx="13"/>
          </p:nvPr>
        </p:nvSpPr>
        <p:spPr/>
        <p:txBody>
          <a:bodyPr/>
          <a:lstStyle/>
          <a:p>
            <a:r>
              <a:rPr lang="en-US"/>
              <a:t>What is the difference between … ? </a:t>
            </a:r>
          </a:p>
          <a:p>
            <a:pPr lvl="1"/>
            <a:r>
              <a:rPr lang="en-US"/>
              <a:t>Tag</a:t>
            </a:r>
          </a:p>
          <a:p>
            <a:pPr lvl="1"/>
            <a:r>
              <a:rPr lang="en-US"/>
              <a:t>--name</a:t>
            </a:r>
            <a:endParaRPr lang="en-BE"/>
          </a:p>
        </p:txBody>
      </p:sp>
      <p:sp>
        <p:nvSpPr>
          <p:cNvPr id="4" name="Title 3">
            <a:extLst>
              <a:ext uri="{FF2B5EF4-FFF2-40B4-BE49-F238E27FC236}">
                <a16:creationId xmlns:a16="http://schemas.microsoft.com/office/drawing/2014/main" id="{C7148850-5F40-3B55-EAA4-A875750CFD32}"/>
              </a:ext>
            </a:extLst>
          </p:cNvPr>
          <p:cNvSpPr>
            <a:spLocks noGrp="1"/>
          </p:cNvSpPr>
          <p:nvPr>
            <p:ph type="title"/>
          </p:nvPr>
        </p:nvSpPr>
        <p:spPr/>
        <p:txBody>
          <a:bodyPr/>
          <a:lstStyle/>
          <a:p>
            <a:r>
              <a:rPr lang="en-US"/>
              <a:t>Naming objects in Docker </a:t>
            </a:r>
            <a:endParaRPr lang="en-BE"/>
          </a:p>
        </p:txBody>
      </p:sp>
    </p:spTree>
    <p:extLst>
      <p:ext uri="{BB962C8B-B14F-4D97-AF65-F5344CB8AC3E}">
        <p14:creationId xmlns:p14="http://schemas.microsoft.com/office/powerpoint/2010/main" val="930372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012675-73A6-3FB2-9904-A3C00E8324A2}"/>
              </a:ext>
            </a:extLst>
          </p:cNvPr>
          <p:cNvSpPr>
            <a:spLocks noGrp="1"/>
          </p:cNvSpPr>
          <p:nvPr>
            <p:ph sz="half" idx="13"/>
          </p:nvPr>
        </p:nvSpPr>
        <p:spPr>
          <a:xfrm>
            <a:off x="371061" y="1552754"/>
            <a:ext cx="10197702" cy="5305245"/>
          </a:xfrm>
        </p:spPr>
        <p:txBody>
          <a:bodyPr vert="horz" lIns="91440" tIns="45720" rIns="91440" bIns="45720" rtlCol="0" anchor="t">
            <a:normAutofit/>
          </a:bodyPr>
          <a:lstStyle/>
          <a:p>
            <a:r>
              <a:rPr lang="en-US" dirty="0"/>
              <a:t>What is the difference between … ?</a:t>
            </a:r>
          </a:p>
          <a:p>
            <a:pPr lvl="1"/>
            <a:r>
              <a:rPr lang="en-US" dirty="0"/>
              <a:t>Tag</a:t>
            </a:r>
          </a:p>
          <a:p>
            <a:pPr lvl="1"/>
            <a:r>
              <a:rPr lang="en-US" dirty="0"/>
              <a:t>--name</a:t>
            </a:r>
            <a:br>
              <a:rPr lang="en-US" dirty="0"/>
            </a:br>
            <a:endParaRPr lang="en-US"/>
          </a:p>
          <a:p>
            <a:r>
              <a:rPr lang="en-US" dirty="0"/>
              <a:t>Name the container (docker run –name ….)</a:t>
            </a:r>
          </a:p>
          <a:p>
            <a:pPr lvl="1"/>
            <a:r>
              <a:rPr lang="en-US" dirty="0"/>
              <a:t>One image can create +1 container</a:t>
            </a:r>
            <a:br>
              <a:rPr lang="en-US" dirty="0"/>
            </a:br>
            <a:br>
              <a:rPr lang="en-US" dirty="0"/>
            </a:br>
            <a:br>
              <a:rPr lang="en-US" dirty="0"/>
            </a:br>
            <a:br>
              <a:rPr lang="en-US" dirty="0"/>
            </a:br>
            <a:br>
              <a:rPr lang="en-US" sz="1200" dirty="0"/>
            </a:br>
            <a:r>
              <a:rPr lang="en-US" sz="1200" dirty="0"/>
              <a:t>   </a:t>
            </a:r>
            <a:endParaRPr lang="en-US"/>
          </a:p>
          <a:p>
            <a:r>
              <a:rPr lang="en-US" dirty="0"/>
              <a:t>Name an image</a:t>
            </a:r>
          </a:p>
          <a:p>
            <a:pPr lvl="1"/>
            <a:r>
              <a:rPr lang="en-US" dirty="0"/>
              <a:t>Define the version of an image (docker tag &lt;image ID&gt; …..)</a:t>
            </a:r>
            <a:endParaRPr lang="en-BE" dirty="0"/>
          </a:p>
        </p:txBody>
      </p:sp>
      <p:sp>
        <p:nvSpPr>
          <p:cNvPr id="4" name="Title 3">
            <a:extLst>
              <a:ext uri="{FF2B5EF4-FFF2-40B4-BE49-F238E27FC236}">
                <a16:creationId xmlns:a16="http://schemas.microsoft.com/office/drawing/2014/main" id="{C7148850-5F40-3B55-EAA4-A875750CFD32}"/>
              </a:ext>
            </a:extLst>
          </p:cNvPr>
          <p:cNvSpPr>
            <a:spLocks noGrp="1"/>
          </p:cNvSpPr>
          <p:nvPr>
            <p:ph type="title"/>
          </p:nvPr>
        </p:nvSpPr>
        <p:spPr/>
        <p:txBody>
          <a:bodyPr/>
          <a:lstStyle/>
          <a:p>
            <a:r>
              <a:rPr lang="en-US"/>
              <a:t>Naming objects in Docker </a:t>
            </a:r>
            <a:endParaRPr lang="en-BE"/>
          </a:p>
        </p:txBody>
      </p:sp>
      <p:pic>
        <p:nvPicPr>
          <p:cNvPr id="3" name="Picture 2">
            <a:extLst>
              <a:ext uri="{FF2B5EF4-FFF2-40B4-BE49-F238E27FC236}">
                <a16:creationId xmlns:a16="http://schemas.microsoft.com/office/drawing/2014/main" id="{7882B1CC-0AFA-B356-F08D-6209FA59B361}"/>
              </a:ext>
            </a:extLst>
          </p:cNvPr>
          <p:cNvPicPr>
            <a:picLocks noChangeAspect="1"/>
          </p:cNvPicPr>
          <p:nvPr/>
        </p:nvPicPr>
        <p:blipFill>
          <a:blip r:embed="rId2"/>
          <a:stretch>
            <a:fillRect/>
          </a:stretch>
        </p:blipFill>
        <p:spPr>
          <a:xfrm>
            <a:off x="232899" y="3594121"/>
            <a:ext cx="11737125" cy="874357"/>
          </a:xfrm>
          <a:prstGeom prst="rect">
            <a:avLst/>
          </a:prstGeom>
        </p:spPr>
      </p:pic>
      <p:grpSp>
        <p:nvGrpSpPr>
          <p:cNvPr id="8" name="Group 7">
            <a:extLst>
              <a:ext uri="{FF2B5EF4-FFF2-40B4-BE49-F238E27FC236}">
                <a16:creationId xmlns:a16="http://schemas.microsoft.com/office/drawing/2014/main" id="{4DFD6320-954E-9A03-0E6F-87F21A5BB299}"/>
              </a:ext>
            </a:extLst>
          </p:cNvPr>
          <p:cNvGrpSpPr/>
          <p:nvPr/>
        </p:nvGrpSpPr>
        <p:grpSpPr>
          <a:xfrm>
            <a:off x="232899" y="5471749"/>
            <a:ext cx="11726202" cy="1043548"/>
            <a:chOff x="232899" y="4567980"/>
            <a:chExt cx="11726202" cy="1043548"/>
          </a:xfrm>
        </p:grpSpPr>
        <p:sp>
          <p:nvSpPr>
            <p:cNvPr id="7" name="Rectangle 6">
              <a:extLst>
                <a:ext uri="{FF2B5EF4-FFF2-40B4-BE49-F238E27FC236}">
                  <a16:creationId xmlns:a16="http://schemas.microsoft.com/office/drawing/2014/main" id="{A55640A5-E3D9-02F7-634B-266ADDCB1E07}"/>
                </a:ext>
              </a:extLst>
            </p:cNvPr>
            <p:cNvSpPr/>
            <p:nvPr/>
          </p:nvSpPr>
          <p:spPr>
            <a:xfrm>
              <a:off x="232899" y="4567980"/>
              <a:ext cx="11726202" cy="1043548"/>
            </a:xfrm>
            <a:prstGeom prst="rect">
              <a:avLst/>
            </a:prstGeom>
            <a:solidFill>
              <a:srgbClr val="0C0C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6" name="Picture 5">
              <a:extLst>
                <a:ext uri="{FF2B5EF4-FFF2-40B4-BE49-F238E27FC236}">
                  <a16:creationId xmlns:a16="http://schemas.microsoft.com/office/drawing/2014/main" id="{0F2E1F8A-27D3-C3FE-6311-A3AA818D30A5}"/>
                </a:ext>
              </a:extLst>
            </p:cNvPr>
            <p:cNvPicPr>
              <a:picLocks noChangeAspect="1"/>
            </p:cNvPicPr>
            <p:nvPr/>
          </p:nvPicPr>
          <p:blipFill>
            <a:blip r:embed="rId3"/>
            <a:stretch>
              <a:fillRect/>
            </a:stretch>
          </p:blipFill>
          <p:spPr>
            <a:xfrm>
              <a:off x="232899" y="4567980"/>
              <a:ext cx="10899279" cy="1043548"/>
            </a:xfrm>
            <a:prstGeom prst="rect">
              <a:avLst/>
            </a:prstGeom>
          </p:spPr>
        </p:pic>
      </p:grpSp>
      <p:sp>
        <p:nvSpPr>
          <p:cNvPr id="9" name="Oval 8">
            <a:extLst>
              <a:ext uri="{FF2B5EF4-FFF2-40B4-BE49-F238E27FC236}">
                <a16:creationId xmlns:a16="http://schemas.microsoft.com/office/drawing/2014/main" id="{1B78BAB6-4DBB-367D-F420-25E2E603AD29}"/>
              </a:ext>
            </a:extLst>
          </p:cNvPr>
          <p:cNvSpPr/>
          <p:nvPr/>
        </p:nvSpPr>
        <p:spPr>
          <a:xfrm>
            <a:off x="221976" y="3735053"/>
            <a:ext cx="1144811" cy="373821"/>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Oval 9">
            <a:extLst>
              <a:ext uri="{FF2B5EF4-FFF2-40B4-BE49-F238E27FC236}">
                <a16:creationId xmlns:a16="http://schemas.microsoft.com/office/drawing/2014/main" id="{456E5BD2-3B92-EDB2-6563-0FEE7E75FB47}"/>
              </a:ext>
            </a:extLst>
          </p:cNvPr>
          <p:cNvSpPr/>
          <p:nvPr/>
        </p:nvSpPr>
        <p:spPr>
          <a:xfrm>
            <a:off x="10230645" y="3370208"/>
            <a:ext cx="1866618" cy="1197772"/>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Oval 10">
            <a:extLst>
              <a:ext uri="{FF2B5EF4-FFF2-40B4-BE49-F238E27FC236}">
                <a16:creationId xmlns:a16="http://schemas.microsoft.com/office/drawing/2014/main" id="{AC5D2986-58D4-31B8-1F5F-8E31539C42F0}"/>
              </a:ext>
            </a:extLst>
          </p:cNvPr>
          <p:cNvSpPr/>
          <p:nvPr/>
        </p:nvSpPr>
        <p:spPr>
          <a:xfrm>
            <a:off x="2607437" y="5187011"/>
            <a:ext cx="1445260" cy="1534117"/>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1968851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462420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pic>
        <p:nvPicPr>
          <p:cNvPr id="18" name="Picture 17">
            <a:extLst>
              <a:ext uri="{FF2B5EF4-FFF2-40B4-BE49-F238E27FC236}">
                <a16:creationId xmlns:a16="http://schemas.microsoft.com/office/drawing/2014/main" id="{425E70A8-4A38-BA07-F790-3F7DCE5EE88E}"/>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1309338" y="4871159"/>
            <a:ext cx="2621507" cy="1755800"/>
          </a:xfrm>
          <a:prstGeom prst="rect">
            <a:avLst/>
          </a:prstGeom>
        </p:spPr>
      </p:pic>
    </p:spTree>
    <p:extLst>
      <p:ext uri="{BB962C8B-B14F-4D97-AF65-F5344CB8AC3E}">
        <p14:creationId xmlns:p14="http://schemas.microsoft.com/office/powerpoint/2010/main" val="2908386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29" name="Picture 28" descr="A close-up of a logo&#10;&#10;Description automatically generated">
            <a:extLst>
              <a:ext uri="{FF2B5EF4-FFF2-40B4-BE49-F238E27FC236}">
                <a16:creationId xmlns:a16="http://schemas.microsoft.com/office/drawing/2014/main" id="{0DCE1FEB-940D-69F5-4400-AFCCF02AE291}"/>
              </a:ext>
            </a:extLst>
          </p:cNvPr>
          <p:cNvPicPr>
            <a:picLocks noChangeAspect="1"/>
          </p:cNvPicPr>
          <p:nvPr/>
        </p:nvPicPr>
        <p:blipFill rotWithShape="1">
          <a:blip r:embed="rId4">
            <a:extLst>
              <a:ext uri="{28A0092B-C50C-407E-A947-70E740481C1C}">
                <a14:useLocalDpi xmlns:a14="http://schemas.microsoft.com/office/drawing/2010/main" val="0"/>
              </a:ext>
            </a:extLst>
          </a:blip>
          <a:srcRect l="19474" t="13009" r="54129" b="31562"/>
          <a:stretch/>
        </p:blipFill>
        <p:spPr>
          <a:xfrm>
            <a:off x="8363468" y="1384872"/>
            <a:ext cx="1445260" cy="894080"/>
          </a:xfrm>
          <a:prstGeom prst="rect">
            <a:avLst/>
          </a:prstGeom>
          <a:ln>
            <a:noFill/>
          </a:ln>
        </p:spPr>
      </p:pic>
      <p:pic>
        <p:nvPicPr>
          <p:cNvPr id="30" name="Picture 29" descr="A couple of papers with orange lines&#10;&#10;Description automatically generated">
            <a:extLst>
              <a:ext uri="{FF2B5EF4-FFF2-40B4-BE49-F238E27FC236}">
                <a16:creationId xmlns:a16="http://schemas.microsoft.com/office/drawing/2014/main" id="{381C3CFB-2817-56E0-21AB-8B7D4408ACA0}"/>
              </a:ext>
            </a:extLst>
          </p:cNvPr>
          <p:cNvPicPr>
            <a:picLocks noChangeAspect="1"/>
          </p:cNvPicPr>
          <p:nvPr/>
        </p:nvPicPr>
        <p:blipFill rotWithShape="1">
          <a:blip r:embed="rId5">
            <a:extLst>
              <a:ext uri="{28A0092B-C50C-407E-A947-70E740481C1C}">
                <a14:useLocalDpi xmlns:a14="http://schemas.microsoft.com/office/drawing/2010/main" val="0"/>
              </a:ext>
            </a:extLst>
          </a:blip>
          <a:srcRect l="-1703" t="-1725" r="56971" b="1"/>
          <a:stretch/>
        </p:blipFill>
        <p:spPr>
          <a:xfrm>
            <a:off x="6805541" y="1247876"/>
            <a:ext cx="607215" cy="1331363"/>
          </a:xfrm>
          <a:prstGeom prst="rect">
            <a:avLst/>
          </a:prstGeom>
        </p:spPr>
      </p:pic>
      <p:sp>
        <p:nvSpPr>
          <p:cNvPr id="31" name="Content Placeholder 2">
            <a:extLst>
              <a:ext uri="{FF2B5EF4-FFF2-40B4-BE49-F238E27FC236}">
                <a16:creationId xmlns:a16="http://schemas.microsoft.com/office/drawing/2014/main" id="{5BA33C0A-8A12-B96B-3F92-3F24FC720D08}"/>
              </a:ext>
            </a:extLst>
          </p:cNvPr>
          <p:cNvSpPr txBox="1">
            <a:spLocks/>
          </p:cNvSpPr>
          <p:nvPr/>
        </p:nvSpPr>
        <p:spPr>
          <a:xfrm>
            <a:off x="8363470" y="2331313"/>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My_image</a:t>
            </a:r>
            <a:endParaRPr lang="en-BE"/>
          </a:p>
        </p:txBody>
      </p:sp>
    </p:spTree>
    <p:extLst>
      <p:ext uri="{BB962C8B-B14F-4D97-AF65-F5344CB8AC3E}">
        <p14:creationId xmlns:p14="http://schemas.microsoft.com/office/powerpoint/2010/main" val="1954745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1" name="Picture 10" descr="A close-up of a logo&#10;&#10;Description automatically generated">
            <a:extLst>
              <a:ext uri="{FF2B5EF4-FFF2-40B4-BE49-F238E27FC236}">
                <a16:creationId xmlns:a16="http://schemas.microsoft.com/office/drawing/2014/main" id="{052A07B6-598C-F903-D2CA-EC5F57461CBC}"/>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1384872"/>
            <a:ext cx="1445260" cy="894080"/>
          </a:xfrm>
          <a:prstGeom prst="rect">
            <a:avLst/>
          </a:prstGeom>
          <a:ln>
            <a:noFill/>
          </a:ln>
        </p:spPr>
      </p:pic>
      <p:pic>
        <p:nvPicPr>
          <p:cNvPr id="16" name="Picture 15" descr="A couple of papers with orange lines&#10;&#10;Description automatically generated">
            <a:extLst>
              <a:ext uri="{FF2B5EF4-FFF2-40B4-BE49-F238E27FC236}">
                <a16:creationId xmlns:a16="http://schemas.microsoft.com/office/drawing/2014/main" id="{DE0B91C2-049A-FAD8-5A23-0DEC96D190E6}"/>
              </a:ext>
            </a:extLst>
          </p:cNvPr>
          <p:cNvPicPr>
            <a:picLocks noChangeAspect="1"/>
          </p:cNvPicPr>
          <p:nvPr/>
        </p:nvPicPr>
        <p:blipFill rotWithShape="1">
          <a:blip r:embed="rId4">
            <a:extLst>
              <a:ext uri="{28A0092B-C50C-407E-A947-70E740481C1C}">
                <a14:useLocalDpi xmlns:a14="http://schemas.microsoft.com/office/drawing/2010/main" val="0"/>
              </a:ext>
            </a:extLst>
          </a:blip>
          <a:srcRect l="-1703" t="-1725" r="56971" b="1"/>
          <a:stretch/>
        </p:blipFill>
        <p:spPr>
          <a:xfrm>
            <a:off x="6805541" y="1247876"/>
            <a:ext cx="607215" cy="1331363"/>
          </a:xfrm>
          <a:prstGeom prst="rect">
            <a:avLst/>
          </a:prstGeom>
        </p:spPr>
      </p:pic>
      <p:pic>
        <p:nvPicPr>
          <p:cNvPr id="17" name="Picture 16" descr="A couple of papers with orange lines&#10;&#10;Description automatically generated">
            <a:extLst>
              <a:ext uri="{FF2B5EF4-FFF2-40B4-BE49-F238E27FC236}">
                <a16:creationId xmlns:a16="http://schemas.microsoft.com/office/drawing/2014/main" id="{2FB4D5CB-8812-49DE-D241-585E58AF5B7F}"/>
              </a:ext>
            </a:extLst>
          </p:cNvPr>
          <p:cNvPicPr>
            <a:picLocks noChangeAspect="1"/>
          </p:cNvPicPr>
          <p:nvPr/>
        </p:nvPicPr>
        <p:blipFill rotWithShape="1">
          <a:blip r:embed="rId4">
            <a:extLst>
              <a:ext uri="{28A0092B-C50C-407E-A947-70E740481C1C}">
                <a14:useLocalDpi xmlns:a14="http://schemas.microsoft.com/office/drawing/2010/main" val="0"/>
              </a:ext>
            </a:extLst>
          </a:blip>
          <a:srcRect l="56280" t="-1725" r="-1012" b="1"/>
          <a:stretch/>
        </p:blipFill>
        <p:spPr>
          <a:xfrm>
            <a:off x="6805541" y="2768266"/>
            <a:ext cx="607215" cy="1331363"/>
          </a:xfrm>
          <a:prstGeom prst="rect">
            <a:avLst/>
          </a:prstGeom>
        </p:spPr>
      </p:pic>
      <p:cxnSp>
        <p:nvCxnSpPr>
          <p:cNvPr id="18" name="Straight Arrow Connector 17">
            <a:extLst>
              <a:ext uri="{FF2B5EF4-FFF2-40B4-BE49-F238E27FC236}">
                <a16:creationId xmlns:a16="http://schemas.microsoft.com/office/drawing/2014/main" id="{7C450C6C-3EE1-A476-B060-3A5F466363F4}"/>
              </a:ext>
            </a:extLst>
          </p:cNvPr>
          <p:cNvCxnSpPr>
            <a:cxnSpLocks/>
          </p:cNvCxnSpPr>
          <p:nvPr/>
        </p:nvCxnSpPr>
        <p:spPr>
          <a:xfrm>
            <a:off x="7648403" y="3433947"/>
            <a:ext cx="556908" cy="0"/>
          </a:xfrm>
          <a:prstGeom prst="straightConnector1">
            <a:avLst/>
          </a:prstGeom>
          <a:ln>
            <a:solidFill>
              <a:srgbClr val="1B2944"/>
            </a:solidFill>
            <a:tailEnd type="triangle"/>
          </a:ln>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AC67A135-50DE-90ED-5942-BED2D2E88206}"/>
              </a:ext>
            </a:extLst>
          </p:cNvPr>
          <p:cNvSpPr txBox="1">
            <a:spLocks/>
          </p:cNvSpPr>
          <p:nvPr/>
        </p:nvSpPr>
        <p:spPr>
          <a:xfrm>
            <a:off x="8363470" y="3861515"/>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My_image</a:t>
            </a:r>
            <a:endParaRPr lang="en-BE"/>
          </a:p>
        </p:txBody>
      </p:sp>
      <p:pic>
        <p:nvPicPr>
          <p:cNvPr id="29" name="Picture 28" descr="A close-up of a logo&#10;&#10;Description automatically generated">
            <a:extLst>
              <a:ext uri="{FF2B5EF4-FFF2-40B4-BE49-F238E27FC236}">
                <a16:creationId xmlns:a16="http://schemas.microsoft.com/office/drawing/2014/main" id="{21A2ED96-6B20-680A-4B6B-67676F79C3F0}"/>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2884981"/>
            <a:ext cx="1445260" cy="894080"/>
          </a:xfrm>
          <a:prstGeom prst="rect">
            <a:avLst/>
          </a:prstGeom>
          <a:ln>
            <a:noFill/>
          </a:ln>
        </p:spPr>
      </p:pic>
      <p:sp>
        <p:nvSpPr>
          <p:cNvPr id="30" name="Content Placeholder 2">
            <a:extLst>
              <a:ext uri="{FF2B5EF4-FFF2-40B4-BE49-F238E27FC236}">
                <a16:creationId xmlns:a16="http://schemas.microsoft.com/office/drawing/2014/main" id="{C50E6807-3FDC-32E8-897B-069658F68964}"/>
              </a:ext>
            </a:extLst>
          </p:cNvPr>
          <p:cNvSpPr txBox="1">
            <a:spLocks/>
          </p:cNvSpPr>
          <p:nvPr/>
        </p:nvSpPr>
        <p:spPr>
          <a:xfrm>
            <a:off x="8363470" y="2331313"/>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a:t>
            </a:r>
            <a:endParaRPr lang="en-BE"/>
          </a:p>
        </p:txBody>
      </p:sp>
      <p:sp>
        <p:nvSpPr>
          <p:cNvPr id="31" name="Content Placeholder 2">
            <a:extLst>
              <a:ext uri="{FF2B5EF4-FFF2-40B4-BE49-F238E27FC236}">
                <a16:creationId xmlns:a16="http://schemas.microsoft.com/office/drawing/2014/main" id="{9C489A57-6228-78D0-5334-500C04C3E1C3}"/>
              </a:ext>
            </a:extLst>
          </p:cNvPr>
          <p:cNvSpPr txBox="1">
            <a:spLocks/>
          </p:cNvSpPr>
          <p:nvPr/>
        </p:nvSpPr>
        <p:spPr>
          <a:xfrm>
            <a:off x="7362457" y="3866349"/>
            <a:ext cx="248155" cy="341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solidFill>
                  <a:schemeClr val="bg2">
                    <a:lumMod val="50000"/>
                  </a:schemeClr>
                </a:solidFill>
              </a:rPr>
              <a:t>+</a:t>
            </a:r>
            <a:endParaRPr lang="en-BE" sz="1600">
              <a:solidFill>
                <a:schemeClr val="bg2">
                  <a:lumMod val="50000"/>
                </a:schemeClr>
              </a:solidFill>
            </a:endParaRPr>
          </a:p>
        </p:txBody>
      </p:sp>
    </p:spTree>
    <p:extLst>
      <p:ext uri="{BB962C8B-B14F-4D97-AF65-F5344CB8AC3E}">
        <p14:creationId xmlns:p14="http://schemas.microsoft.com/office/powerpoint/2010/main" val="447009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3E01EC-9374-CA52-098A-42F8AD7FCC31}"/>
              </a:ext>
            </a:extLst>
          </p:cNvPr>
          <p:cNvSpPr/>
          <p:nvPr/>
        </p:nvSpPr>
        <p:spPr>
          <a:xfrm>
            <a:off x="8193383" y="998133"/>
            <a:ext cx="1698033" cy="1695582"/>
          </a:xfrm>
          <a:prstGeom prst="rect">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9" name="Picture 18" descr="A close-up of a logo&#10;&#10;Description automatically generated">
            <a:extLst>
              <a:ext uri="{FF2B5EF4-FFF2-40B4-BE49-F238E27FC236}">
                <a16:creationId xmlns:a16="http://schemas.microsoft.com/office/drawing/2014/main" id="{CEE76006-DA4A-5469-ADFE-45AF95F5428B}"/>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1384872"/>
            <a:ext cx="1445260" cy="894080"/>
          </a:xfrm>
          <a:prstGeom prst="rect">
            <a:avLst/>
          </a:prstGeom>
          <a:ln>
            <a:noFill/>
          </a:ln>
        </p:spPr>
      </p:pic>
      <p:pic>
        <p:nvPicPr>
          <p:cNvPr id="25" name="Picture 24" descr="A couple of papers with orange lines&#10;&#10;Description automatically generated">
            <a:extLst>
              <a:ext uri="{FF2B5EF4-FFF2-40B4-BE49-F238E27FC236}">
                <a16:creationId xmlns:a16="http://schemas.microsoft.com/office/drawing/2014/main" id="{511C9DC2-47EB-78D7-4692-0500FDE6AB8A}"/>
              </a:ext>
            </a:extLst>
          </p:cNvPr>
          <p:cNvPicPr>
            <a:picLocks noChangeAspect="1"/>
          </p:cNvPicPr>
          <p:nvPr/>
        </p:nvPicPr>
        <p:blipFill rotWithShape="1">
          <a:blip r:embed="rId4">
            <a:extLst>
              <a:ext uri="{28A0092B-C50C-407E-A947-70E740481C1C}">
                <a14:useLocalDpi xmlns:a14="http://schemas.microsoft.com/office/drawing/2010/main" val="0"/>
              </a:ext>
            </a:extLst>
          </a:blip>
          <a:srcRect l="-1703" t="-1725" r="56971" b="1"/>
          <a:stretch/>
        </p:blipFill>
        <p:spPr>
          <a:xfrm>
            <a:off x="6805541" y="1247876"/>
            <a:ext cx="607215" cy="1331363"/>
          </a:xfrm>
          <a:prstGeom prst="rect">
            <a:avLst/>
          </a:prstGeom>
        </p:spPr>
      </p:pic>
      <p:pic>
        <p:nvPicPr>
          <p:cNvPr id="26" name="Picture 25" descr="A couple of papers with orange lines&#10;&#10;Description automatically generated">
            <a:extLst>
              <a:ext uri="{FF2B5EF4-FFF2-40B4-BE49-F238E27FC236}">
                <a16:creationId xmlns:a16="http://schemas.microsoft.com/office/drawing/2014/main" id="{678A6D8D-CD7E-8EB8-CE22-0F7507618DEC}"/>
              </a:ext>
            </a:extLst>
          </p:cNvPr>
          <p:cNvPicPr>
            <a:picLocks noChangeAspect="1"/>
          </p:cNvPicPr>
          <p:nvPr/>
        </p:nvPicPr>
        <p:blipFill rotWithShape="1">
          <a:blip r:embed="rId4">
            <a:extLst>
              <a:ext uri="{28A0092B-C50C-407E-A947-70E740481C1C}">
                <a14:useLocalDpi xmlns:a14="http://schemas.microsoft.com/office/drawing/2010/main" val="0"/>
              </a:ext>
            </a:extLst>
          </a:blip>
          <a:srcRect l="56280" t="-1725" r="-1012" b="1"/>
          <a:stretch/>
        </p:blipFill>
        <p:spPr>
          <a:xfrm>
            <a:off x="6805541" y="2768266"/>
            <a:ext cx="607215" cy="1331363"/>
          </a:xfrm>
          <a:prstGeom prst="rect">
            <a:avLst/>
          </a:prstGeom>
        </p:spPr>
      </p:pic>
      <p:cxnSp>
        <p:nvCxnSpPr>
          <p:cNvPr id="27" name="Straight Arrow Connector 26">
            <a:extLst>
              <a:ext uri="{FF2B5EF4-FFF2-40B4-BE49-F238E27FC236}">
                <a16:creationId xmlns:a16="http://schemas.microsoft.com/office/drawing/2014/main" id="{A0A2C744-F97A-6383-A088-5BEDB86BDB8E}"/>
              </a:ext>
            </a:extLst>
          </p:cNvPr>
          <p:cNvCxnSpPr>
            <a:cxnSpLocks/>
          </p:cNvCxnSpPr>
          <p:nvPr/>
        </p:nvCxnSpPr>
        <p:spPr>
          <a:xfrm>
            <a:off x="7648403" y="3433947"/>
            <a:ext cx="556908" cy="0"/>
          </a:xfrm>
          <a:prstGeom prst="straightConnector1">
            <a:avLst/>
          </a:prstGeom>
          <a:ln>
            <a:solidFill>
              <a:srgbClr val="1B2944"/>
            </a:solidFill>
            <a:tailEnd type="triangle"/>
          </a:ln>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A3A4E1EB-DE95-CEA2-70B5-270CEF1DE0C0}"/>
              </a:ext>
            </a:extLst>
          </p:cNvPr>
          <p:cNvSpPr txBox="1">
            <a:spLocks/>
          </p:cNvSpPr>
          <p:nvPr/>
        </p:nvSpPr>
        <p:spPr>
          <a:xfrm>
            <a:off x="8363470" y="3861515"/>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t>My_image</a:t>
            </a:r>
            <a:endParaRPr lang="en-BE"/>
          </a:p>
        </p:txBody>
      </p:sp>
      <p:pic>
        <p:nvPicPr>
          <p:cNvPr id="3" name="Picture 2" descr="A close-up of a logo&#10;&#10;Description automatically generated">
            <a:extLst>
              <a:ext uri="{FF2B5EF4-FFF2-40B4-BE49-F238E27FC236}">
                <a16:creationId xmlns:a16="http://schemas.microsoft.com/office/drawing/2014/main" id="{98A80E31-7704-131E-645B-277E2251B676}"/>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8363468" y="2884981"/>
            <a:ext cx="1445260" cy="894080"/>
          </a:xfrm>
          <a:prstGeom prst="rect">
            <a:avLst/>
          </a:prstGeom>
          <a:ln>
            <a:noFill/>
          </a:ln>
        </p:spPr>
      </p:pic>
      <p:sp>
        <p:nvSpPr>
          <p:cNvPr id="5" name="Content Placeholder 2">
            <a:extLst>
              <a:ext uri="{FF2B5EF4-FFF2-40B4-BE49-F238E27FC236}">
                <a16:creationId xmlns:a16="http://schemas.microsoft.com/office/drawing/2014/main" id="{4B0DC3C7-BDDB-2895-8D43-A6284B3812B0}"/>
              </a:ext>
            </a:extLst>
          </p:cNvPr>
          <p:cNvSpPr txBox="1">
            <a:spLocks/>
          </p:cNvSpPr>
          <p:nvPr/>
        </p:nvSpPr>
        <p:spPr>
          <a:xfrm>
            <a:off x="8363470" y="2331313"/>
            <a:ext cx="1445258"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a:t>
            </a:r>
            <a:endParaRPr lang="en-BE"/>
          </a:p>
        </p:txBody>
      </p:sp>
      <p:sp>
        <p:nvSpPr>
          <p:cNvPr id="7" name="Content Placeholder 2">
            <a:extLst>
              <a:ext uri="{FF2B5EF4-FFF2-40B4-BE49-F238E27FC236}">
                <a16:creationId xmlns:a16="http://schemas.microsoft.com/office/drawing/2014/main" id="{640AF498-1D58-3ACC-0CD4-00E052CC2FD5}"/>
              </a:ext>
            </a:extLst>
          </p:cNvPr>
          <p:cNvSpPr txBox="1">
            <a:spLocks/>
          </p:cNvSpPr>
          <p:nvPr/>
        </p:nvSpPr>
        <p:spPr>
          <a:xfrm>
            <a:off x="7362457" y="3866349"/>
            <a:ext cx="248155" cy="341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solidFill>
                  <a:schemeClr val="bg2">
                    <a:lumMod val="50000"/>
                  </a:schemeClr>
                </a:solidFill>
              </a:rPr>
              <a:t>+</a:t>
            </a:r>
            <a:endParaRPr lang="en-BE" sz="1600">
              <a:solidFill>
                <a:schemeClr val="bg2">
                  <a:lumMod val="50000"/>
                </a:schemeClr>
              </a:solidFill>
            </a:endParaRPr>
          </a:p>
        </p:txBody>
      </p:sp>
      <p:sp>
        <p:nvSpPr>
          <p:cNvPr id="8" name="Content Placeholder 2">
            <a:extLst>
              <a:ext uri="{FF2B5EF4-FFF2-40B4-BE49-F238E27FC236}">
                <a16:creationId xmlns:a16="http://schemas.microsoft.com/office/drawing/2014/main" id="{CB32FCC6-EA3B-8422-1062-42F8799AC33C}"/>
              </a:ext>
            </a:extLst>
          </p:cNvPr>
          <p:cNvSpPr txBox="1">
            <a:spLocks/>
          </p:cNvSpPr>
          <p:nvPr/>
        </p:nvSpPr>
        <p:spPr>
          <a:xfrm>
            <a:off x="8039812" y="652893"/>
            <a:ext cx="2092572" cy="3416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Dangling image</a:t>
            </a:r>
            <a:endParaRPr lang="en-BE"/>
          </a:p>
        </p:txBody>
      </p:sp>
    </p:spTree>
    <p:extLst>
      <p:ext uri="{BB962C8B-B14F-4D97-AF65-F5344CB8AC3E}">
        <p14:creationId xmlns:p14="http://schemas.microsoft.com/office/powerpoint/2010/main" val="820898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45437AD-C34F-52AD-4493-E1BB812DCAA2}"/>
              </a:ext>
            </a:extLst>
          </p:cNvPr>
          <p:cNvSpPr/>
          <p:nvPr/>
        </p:nvSpPr>
        <p:spPr>
          <a:xfrm>
            <a:off x="7561221" y="3008160"/>
            <a:ext cx="1500224" cy="1221946"/>
          </a:xfrm>
          <a:prstGeom prst="rect">
            <a:avLst/>
          </a:prstGeom>
          <a:solidFill>
            <a:srgbClr val="306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6" name="Picture 15" descr="A close-up of a logo&#10;&#10;Description automatically generated">
            <a:extLst>
              <a:ext uri="{FF2B5EF4-FFF2-40B4-BE49-F238E27FC236}">
                <a16:creationId xmlns:a16="http://schemas.microsoft.com/office/drawing/2014/main" id="{3E129559-DAAC-6402-DE69-079EE23AC1F7}"/>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7597140" y="862635"/>
            <a:ext cx="1445260" cy="894080"/>
          </a:xfrm>
          <a:prstGeom prst="rect">
            <a:avLst/>
          </a:prstGeom>
          <a:ln>
            <a:noFill/>
          </a:ln>
        </p:spPr>
      </p:pic>
      <p:pic>
        <p:nvPicPr>
          <p:cNvPr id="17" name="Graphic 16" descr="Cmd Terminal outline">
            <a:extLst>
              <a:ext uri="{FF2B5EF4-FFF2-40B4-BE49-F238E27FC236}">
                <a16:creationId xmlns:a16="http://schemas.microsoft.com/office/drawing/2014/main" id="{3C243E0E-7C3F-BC53-51FD-138CC74AC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09001" y="1733200"/>
            <a:ext cx="1256029" cy="1256029"/>
          </a:xfrm>
          <a:prstGeom prst="rect">
            <a:avLst/>
          </a:prstGeom>
        </p:spPr>
      </p:pic>
      <p:pic>
        <p:nvPicPr>
          <p:cNvPr id="18" name="Picture 17" descr="A close-up of a logo&#10;&#10;Description automatically generated">
            <a:extLst>
              <a:ext uri="{FF2B5EF4-FFF2-40B4-BE49-F238E27FC236}">
                <a16:creationId xmlns:a16="http://schemas.microsoft.com/office/drawing/2014/main" id="{61E80270-5E53-D07B-F088-223498A59B2A}"/>
              </a:ext>
            </a:extLst>
          </p:cNvPr>
          <p:cNvPicPr>
            <a:picLocks noChangeAspect="1"/>
          </p:cNvPicPr>
          <p:nvPr/>
        </p:nvPicPr>
        <p:blipFill rotWithShape="1">
          <a:blip r:embed="rId3">
            <a:extLst>
              <a:ext uri="{28A0092B-C50C-407E-A947-70E740481C1C}">
                <a14:useLocalDpi xmlns:a14="http://schemas.microsoft.com/office/drawing/2010/main" val="0"/>
              </a:ext>
            </a:extLst>
          </a:blip>
          <a:srcRect l="51113" t="14854" r="22490" b="29717"/>
          <a:stretch/>
        </p:blipFill>
        <p:spPr>
          <a:xfrm>
            <a:off x="7597140" y="2989229"/>
            <a:ext cx="1445260" cy="894080"/>
          </a:xfrm>
          <a:prstGeom prst="rect">
            <a:avLst/>
          </a:prstGeom>
        </p:spPr>
      </p:pic>
      <p:cxnSp>
        <p:nvCxnSpPr>
          <p:cNvPr id="21" name="Straight Arrow Connector 20">
            <a:extLst>
              <a:ext uri="{FF2B5EF4-FFF2-40B4-BE49-F238E27FC236}">
                <a16:creationId xmlns:a16="http://schemas.microsoft.com/office/drawing/2014/main" id="{E9B8ABB5-4953-E682-ABAD-F1ACA9A3F524}"/>
              </a:ext>
            </a:extLst>
          </p:cNvPr>
          <p:cNvCxnSpPr>
            <a:stCxn id="16" idx="2"/>
            <a:endCxn id="18" idx="0"/>
          </p:cNvCxnSpPr>
          <p:nvPr/>
        </p:nvCxnSpPr>
        <p:spPr>
          <a:xfrm>
            <a:off x="8319770" y="1756715"/>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B8DFD77C-6E96-6D7D-A969-545FD47F40EB}"/>
              </a:ext>
            </a:extLst>
          </p:cNvPr>
          <p:cNvSpPr txBox="1">
            <a:spLocks/>
          </p:cNvSpPr>
          <p:nvPr/>
        </p:nvSpPr>
        <p:spPr>
          <a:xfrm>
            <a:off x="8933292" y="2190375"/>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Tree>
    <p:extLst>
      <p:ext uri="{BB962C8B-B14F-4D97-AF65-F5344CB8AC3E}">
        <p14:creationId xmlns:p14="http://schemas.microsoft.com/office/powerpoint/2010/main" val="29551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45437AD-C34F-52AD-4493-E1BB812DCAA2}"/>
              </a:ext>
            </a:extLst>
          </p:cNvPr>
          <p:cNvSpPr/>
          <p:nvPr/>
        </p:nvSpPr>
        <p:spPr>
          <a:xfrm>
            <a:off x="7561221" y="3008160"/>
            <a:ext cx="1500224" cy="1221946"/>
          </a:xfrm>
          <a:prstGeom prst="rect">
            <a:avLst/>
          </a:prstGeom>
          <a:solidFill>
            <a:srgbClr val="306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F2CAB-7DC3-3085-A419-457C8F387A2E}"/>
              </a:ext>
            </a:extLst>
          </p:cNvPr>
          <p:cNvSpPr>
            <a:spLocks noGrp="1"/>
          </p:cNvSpPr>
          <p:nvPr>
            <p:ph type="title"/>
          </p:nvPr>
        </p:nvSpPr>
        <p:spPr/>
        <p:txBody>
          <a:bodyPr/>
          <a:lstStyle/>
          <a:p>
            <a:r>
              <a:rPr lang="en-US"/>
              <a:t>Docker and disk space</a:t>
            </a:r>
            <a:endParaRPr lang="en-BE"/>
          </a:p>
        </p:txBody>
      </p:sp>
      <p:sp>
        <p:nvSpPr>
          <p:cNvPr id="4" name="Content Placeholder 3">
            <a:extLst>
              <a:ext uri="{FF2B5EF4-FFF2-40B4-BE49-F238E27FC236}">
                <a16:creationId xmlns:a16="http://schemas.microsoft.com/office/drawing/2014/main" id="{674D6AF0-6977-9AC1-8A37-E78E016EDB01}"/>
              </a:ext>
            </a:extLst>
          </p:cNvPr>
          <p:cNvSpPr>
            <a:spLocks noGrp="1"/>
          </p:cNvSpPr>
          <p:nvPr>
            <p:ph sz="half" idx="13"/>
          </p:nvPr>
        </p:nvSpPr>
        <p:spPr>
          <a:xfrm>
            <a:off x="530086" y="1816099"/>
            <a:ext cx="5648739" cy="4806949"/>
          </a:xfrm>
        </p:spPr>
        <p:txBody>
          <a:bodyPr>
            <a:normAutofit/>
          </a:bodyPr>
          <a:lstStyle/>
          <a:p>
            <a:r>
              <a:rPr lang="en-US"/>
              <a:t>Docker objects are not automatically removed</a:t>
            </a:r>
          </a:p>
          <a:p>
            <a:pPr lvl="1"/>
            <a:r>
              <a:rPr lang="en-US"/>
              <a:t>Images</a:t>
            </a:r>
          </a:p>
          <a:p>
            <a:pPr lvl="1"/>
            <a:r>
              <a:rPr lang="en-US"/>
              <a:t>Containers</a:t>
            </a:r>
          </a:p>
          <a:p>
            <a:pPr lvl="1"/>
            <a:r>
              <a:rPr lang="en-US"/>
              <a:t>Networks</a:t>
            </a:r>
          </a:p>
          <a:p>
            <a:pPr lvl="1"/>
            <a:r>
              <a:rPr lang="en-US"/>
              <a:t>Volumes</a:t>
            </a:r>
            <a:br>
              <a:rPr lang="en-US"/>
            </a:br>
            <a:endParaRPr lang="en-US"/>
          </a:p>
          <a:p>
            <a:r>
              <a:rPr lang="en-US"/>
              <a:t>Check system space</a:t>
            </a:r>
            <a:br>
              <a:rPr lang="en-US"/>
            </a:br>
            <a:endParaRPr lang="en-US"/>
          </a:p>
          <a:p>
            <a:r>
              <a:rPr lang="en-US"/>
              <a:t>Pruning the system</a:t>
            </a:r>
          </a:p>
          <a:p>
            <a:pPr lvl="1"/>
            <a:r>
              <a:rPr lang="en-US"/>
              <a:t>The whole system</a:t>
            </a:r>
          </a:p>
          <a:p>
            <a:pPr lvl="1"/>
            <a:r>
              <a:rPr lang="en-US"/>
              <a:t>Dangling images</a:t>
            </a:r>
          </a:p>
          <a:p>
            <a:pPr lvl="2"/>
            <a:r>
              <a:rPr lang="en-US"/>
              <a:t>Not tagged</a:t>
            </a:r>
          </a:p>
          <a:p>
            <a:pPr lvl="2"/>
            <a:r>
              <a:rPr lang="en-US"/>
              <a:t>No references </a:t>
            </a:r>
          </a:p>
          <a:p>
            <a:pPr lvl="1"/>
            <a:r>
              <a:rPr lang="en-US"/>
              <a:t>All images not associated to a container</a:t>
            </a:r>
          </a:p>
        </p:txBody>
      </p:sp>
      <p:grpSp>
        <p:nvGrpSpPr>
          <p:cNvPr id="15" name="Group 14">
            <a:extLst>
              <a:ext uri="{FF2B5EF4-FFF2-40B4-BE49-F238E27FC236}">
                <a16:creationId xmlns:a16="http://schemas.microsoft.com/office/drawing/2014/main" id="{DA2C6A1F-4C88-7CD2-649D-B09C02D8462A}"/>
              </a:ext>
            </a:extLst>
          </p:cNvPr>
          <p:cNvGrpSpPr/>
          <p:nvPr/>
        </p:nvGrpSpPr>
        <p:grpSpPr>
          <a:xfrm>
            <a:off x="9042400" y="4737101"/>
            <a:ext cx="2619514" cy="1755774"/>
            <a:chOff x="7834553" y="2255032"/>
            <a:chExt cx="3324707" cy="2270447"/>
          </a:xfrm>
        </p:grpSpPr>
        <p:pic>
          <p:nvPicPr>
            <p:cNvPr id="12" name="Content Placeholder 5" descr="A purple rectangular object with black text&#10;&#10;Description automatically generated">
              <a:extLst>
                <a:ext uri="{FF2B5EF4-FFF2-40B4-BE49-F238E27FC236}">
                  <a16:creationId xmlns:a16="http://schemas.microsoft.com/office/drawing/2014/main" id="{CD2ED29B-9469-A09A-C88E-4A225F130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7834553" y="4016018"/>
              <a:ext cx="3324707" cy="509461"/>
            </a:xfrm>
            <a:prstGeom prst="rect">
              <a:avLst/>
            </a:prstGeom>
          </p:spPr>
        </p:pic>
        <p:grpSp>
          <p:nvGrpSpPr>
            <p:cNvPr id="14" name="Group 13">
              <a:extLst>
                <a:ext uri="{FF2B5EF4-FFF2-40B4-BE49-F238E27FC236}">
                  <a16:creationId xmlns:a16="http://schemas.microsoft.com/office/drawing/2014/main" id="{0D9B2E62-87D3-F782-8672-B1AA04F585A0}"/>
                </a:ext>
              </a:extLst>
            </p:cNvPr>
            <p:cNvGrpSpPr/>
            <p:nvPr/>
          </p:nvGrpSpPr>
          <p:grpSpPr>
            <a:xfrm>
              <a:off x="8512038" y="2255032"/>
              <a:ext cx="2231932" cy="1697997"/>
              <a:chOff x="8512038" y="2187115"/>
              <a:chExt cx="2231932" cy="1697997"/>
            </a:xfrm>
          </p:grpSpPr>
          <p:pic>
            <p:nvPicPr>
              <p:cNvPr id="9" name="Content Placeholder 5" descr="A purple rectangular object with black text&#10;&#10;Description automatically generated">
                <a:extLst>
                  <a:ext uri="{FF2B5EF4-FFF2-40B4-BE49-F238E27FC236}">
                    <a16:creationId xmlns:a16="http://schemas.microsoft.com/office/drawing/2014/main" id="{E8A322FB-A110-3625-F23E-738872C3E0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916" r="32868"/>
              <a:stretch/>
            </p:blipFill>
            <p:spPr>
              <a:xfrm flipH="1" flipV="1">
                <a:off x="9115392" y="2187115"/>
                <a:ext cx="1104338" cy="509461"/>
              </a:xfrm>
              <a:prstGeom prst="rect">
                <a:avLst/>
              </a:prstGeom>
            </p:spPr>
          </p:pic>
          <p:pic>
            <p:nvPicPr>
              <p:cNvPr id="10" name="Content Placeholder 5" descr="A purple rectangular object with black text&#10;&#10;Description automatically generated">
                <a:extLst>
                  <a:ext uri="{FF2B5EF4-FFF2-40B4-BE49-F238E27FC236}">
                    <a16:creationId xmlns:a16="http://schemas.microsoft.com/office/drawing/2014/main" id="{5E899B28-02F4-0691-D810-DF7723E2990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8368"/>
              <a:stretch/>
            </p:blipFill>
            <p:spPr>
              <a:xfrm flipV="1">
                <a:off x="9168053" y="2759565"/>
                <a:ext cx="1051677" cy="509461"/>
              </a:xfrm>
              <a:prstGeom prst="rect">
                <a:avLst/>
              </a:prstGeom>
            </p:spPr>
          </p:pic>
          <p:pic>
            <p:nvPicPr>
              <p:cNvPr id="13" name="Content Placeholder 5" descr="A purple rectangular object with black text&#10;&#10;Description automatically generated">
                <a:extLst>
                  <a:ext uri="{FF2B5EF4-FFF2-40B4-BE49-F238E27FC236}">
                    <a16:creationId xmlns:a16="http://schemas.microsoft.com/office/drawing/2014/main" id="{725F2BAE-739D-A886-CE58-BB0A7367A1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868"/>
              <a:stretch/>
            </p:blipFill>
            <p:spPr>
              <a:xfrm flipV="1">
                <a:off x="8512038" y="3375651"/>
                <a:ext cx="2231932" cy="509461"/>
              </a:xfrm>
              <a:prstGeom prst="rect">
                <a:avLst/>
              </a:prstGeom>
            </p:spPr>
          </p:pic>
        </p:grpSp>
      </p:grpSp>
      <p:pic>
        <p:nvPicPr>
          <p:cNvPr id="16" name="Picture 15" descr="A close-up of a logo&#10;&#10;Description automatically generated">
            <a:extLst>
              <a:ext uri="{FF2B5EF4-FFF2-40B4-BE49-F238E27FC236}">
                <a16:creationId xmlns:a16="http://schemas.microsoft.com/office/drawing/2014/main" id="{3E129559-DAAC-6402-DE69-079EE23AC1F7}"/>
              </a:ext>
            </a:extLst>
          </p:cNvPr>
          <p:cNvPicPr>
            <a:picLocks noChangeAspect="1"/>
          </p:cNvPicPr>
          <p:nvPr/>
        </p:nvPicPr>
        <p:blipFill rotWithShape="1">
          <a:blip r:embed="rId3">
            <a:extLst>
              <a:ext uri="{28A0092B-C50C-407E-A947-70E740481C1C}">
                <a14:useLocalDpi xmlns:a14="http://schemas.microsoft.com/office/drawing/2010/main" val="0"/>
              </a:ext>
            </a:extLst>
          </a:blip>
          <a:srcRect l="19474" t="13009" r="54129" b="31562"/>
          <a:stretch/>
        </p:blipFill>
        <p:spPr>
          <a:xfrm>
            <a:off x="7597140" y="862635"/>
            <a:ext cx="1445260" cy="894080"/>
          </a:xfrm>
          <a:prstGeom prst="rect">
            <a:avLst/>
          </a:prstGeom>
          <a:ln>
            <a:noFill/>
          </a:ln>
        </p:spPr>
      </p:pic>
      <p:pic>
        <p:nvPicPr>
          <p:cNvPr id="17" name="Graphic 16" descr="Cmd Terminal outline">
            <a:extLst>
              <a:ext uri="{FF2B5EF4-FFF2-40B4-BE49-F238E27FC236}">
                <a16:creationId xmlns:a16="http://schemas.microsoft.com/office/drawing/2014/main" id="{3C243E0E-7C3F-BC53-51FD-138CC74AC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09001" y="1733200"/>
            <a:ext cx="1256029" cy="1256029"/>
          </a:xfrm>
          <a:prstGeom prst="rect">
            <a:avLst/>
          </a:prstGeom>
        </p:spPr>
      </p:pic>
      <p:pic>
        <p:nvPicPr>
          <p:cNvPr id="18" name="Picture 17" descr="A close-up of a logo&#10;&#10;Description automatically generated">
            <a:extLst>
              <a:ext uri="{FF2B5EF4-FFF2-40B4-BE49-F238E27FC236}">
                <a16:creationId xmlns:a16="http://schemas.microsoft.com/office/drawing/2014/main" id="{61E80270-5E53-D07B-F088-223498A59B2A}"/>
              </a:ext>
            </a:extLst>
          </p:cNvPr>
          <p:cNvPicPr>
            <a:picLocks noChangeAspect="1"/>
          </p:cNvPicPr>
          <p:nvPr/>
        </p:nvPicPr>
        <p:blipFill rotWithShape="1">
          <a:blip r:embed="rId3">
            <a:extLst>
              <a:ext uri="{28A0092B-C50C-407E-A947-70E740481C1C}">
                <a14:useLocalDpi xmlns:a14="http://schemas.microsoft.com/office/drawing/2010/main" val="0"/>
              </a:ext>
            </a:extLst>
          </a:blip>
          <a:srcRect l="51113" t="14854" r="22490" b="29717"/>
          <a:stretch/>
        </p:blipFill>
        <p:spPr>
          <a:xfrm>
            <a:off x="7597140" y="2989229"/>
            <a:ext cx="1445260" cy="894080"/>
          </a:xfrm>
          <a:prstGeom prst="rect">
            <a:avLst/>
          </a:prstGeom>
        </p:spPr>
      </p:pic>
      <p:cxnSp>
        <p:nvCxnSpPr>
          <p:cNvPr id="21" name="Straight Arrow Connector 20">
            <a:extLst>
              <a:ext uri="{FF2B5EF4-FFF2-40B4-BE49-F238E27FC236}">
                <a16:creationId xmlns:a16="http://schemas.microsoft.com/office/drawing/2014/main" id="{E9B8ABB5-4953-E682-ABAD-F1ACA9A3F524}"/>
              </a:ext>
            </a:extLst>
          </p:cNvPr>
          <p:cNvCxnSpPr>
            <a:stCxn id="16" idx="2"/>
            <a:endCxn id="18" idx="0"/>
          </p:cNvCxnSpPr>
          <p:nvPr/>
        </p:nvCxnSpPr>
        <p:spPr>
          <a:xfrm>
            <a:off x="8319770" y="1756715"/>
            <a:ext cx="0" cy="1232514"/>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B8DFD77C-6E96-6D7D-A969-545FD47F40EB}"/>
              </a:ext>
            </a:extLst>
          </p:cNvPr>
          <p:cNvSpPr txBox="1">
            <a:spLocks/>
          </p:cNvSpPr>
          <p:nvPr/>
        </p:nvSpPr>
        <p:spPr>
          <a:xfrm>
            <a:off x="8933292" y="2190375"/>
            <a:ext cx="596679" cy="341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run</a:t>
            </a:r>
            <a:endParaRPr lang="en-BE"/>
          </a:p>
        </p:txBody>
      </p:sp>
      <p:sp>
        <p:nvSpPr>
          <p:cNvPr id="29" name="Content Placeholder 2">
            <a:extLst>
              <a:ext uri="{FF2B5EF4-FFF2-40B4-BE49-F238E27FC236}">
                <a16:creationId xmlns:a16="http://schemas.microsoft.com/office/drawing/2014/main" id="{83525AD8-3981-2E68-9793-79247620CC79}"/>
              </a:ext>
            </a:extLst>
          </p:cNvPr>
          <p:cNvSpPr txBox="1">
            <a:spLocks/>
          </p:cNvSpPr>
          <p:nvPr/>
        </p:nvSpPr>
        <p:spPr>
          <a:xfrm>
            <a:off x="7334490" y="499230"/>
            <a:ext cx="1970559" cy="519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US" sz="1600" err="1"/>
              <a:t>Image:version</a:t>
            </a:r>
            <a:endParaRPr lang="en-BE" sz="1600"/>
          </a:p>
        </p:txBody>
      </p:sp>
      <p:sp>
        <p:nvSpPr>
          <p:cNvPr id="20" name="Content Placeholder 2">
            <a:extLst>
              <a:ext uri="{FF2B5EF4-FFF2-40B4-BE49-F238E27FC236}">
                <a16:creationId xmlns:a16="http://schemas.microsoft.com/office/drawing/2014/main" id="{E5B8AFCB-D7A2-95ED-A119-D8AD5BB30C0B}"/>
              </a:ext>
            </a:extLst>
          </p:cNvPr>
          <p:cNvSpPr txBox="1">
            <a:spLocks/>
          </p:cNvSpPr>
          <p:nvPr/>
        </p:nvSpPr>
        <p:spPr>
          <a:xfrm>
            <a:off x="7334490" y="3831907"/>
            <a:ext cx="1970559" cy="38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None/>
            </a:pPr>
            <a:r>
              <a:rPr lang="en-US" sz="1400">
                <a:solidFill>
                  <a:schemeClr val="bg1"/>
                </a:solidFill>
              </a:rPr>
              <a:t>Ref: </a:t>
            </a:r>
            <a:r>
              <a:rPr lang="en-US" sz="1400" err="1">
                <a:solidFill>
                  <a:schemeClr val="bg1"/>
                </a:solidFill>
              </a:rPr>
              <a:t>Image:version</a:t>
            </a:r>
            <a:endParaRPr lang="en-BE" sz="1400">
              <a:solidFill>
                <a:schemeClr val="bg1"/>
              </a:solidFill>
            </a:endParaRPr>
          </a:p>
        </p:txBody>
      </p:sp>
    </p:spTree>
    <p:extLst>
      <p:ext uri="{BB962C8B-B14F-4D97-AF65-F5344CB8AC3E}">
        <p14:creationId xmlns:p14="http://schemas.microsoft.com/office/powerpoint/2010/main" val="3895944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462420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pic>
        <p:nvPicPr>
          <p:cNvPr id="18" name="Picture 17">
            <a:extLst>
              <a:ext uri="{FF2B5EF4-FFF2-40B4-BE49-F238E27FC236}">
                <a16:creationId xmlns:a16="http://schemas.microsoft.com/office/drawing/2014/main" id="{425E70A8-4A38-BA07-F790-3F7DCE5EE88E}"/>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1309338" y="4871159"/>
            <a:ext cx="2621507" cy="1755800"/>
          </a:xfrm>
          <a:prstGeom prst="rect">
            <a:avLst/>
          </a:prstGeom>
        </p:spPr>
      </p:pic>
      <p:sp>
        <p:nvSpPr>
          <p:cNvPr id="17" name="Content Placeholder 3">
            <a:extLst>
              <a:ext uri="{FF2B5EF4-FFF2-40B4-BE49-F238E27FC236}">
                <a16:creationId xmlns:a16="http://schemas.microsoft.com/office/drawing/2014/main" id="{862765F2-E0E8-3300-43B9-0ED091CC9F47}"/>
              </a:ext>
            </a:extLst>
          </p:cNvPr>
          <p:cNvSpPr>
            <a:spLocks noGrp="1"/>
          </p:cNvSpPr>
          <p:nvPr>
            <p:ph sz="half" idx="13"/>
          </p:nvPr>
        </p:nvSpPr>
        <p:spPr>
          <a:xfrm>
            <a:off x="6321286" y="274272"/>
            <a:ext cx="5648739" cy="5902692"/>
          </a:xfrm>
        </p:spPr>
        <p:txBody>
          <a:bodyPr/>
          <a:lstStyle/>
          <a:p>
            <a:r>
              <a:rPr lang="en-US"/>
              <a:t>Clean up</a:t>
            </a:r>
          </a:p>
          <a:p>
            <a:pPr lvl="1"/>
            <a:r>
              <a:rPr lang="en-US"/>
              <a:t>Remove (rm)</a:t>
            </a:r>
          </a:p>
          <a:p>
            <a:pPr lvl="2"/>
            <a:r>
              <a:rPr lang="en-US"/>
              <a:t>Specify </a:t>
            </a:r>
          </a:p>
          <a:p>
            <a:pPr lvl="3"/>
            <a:r>
              <a:rPr lang="en-US"/>
              <a:t>Image</a:t>
            </a:r>
          </a:p>
          <a:p>
            <a:pPr lvl="3"/>
            <a:r>
              <a:rPr lang="en-US"/>
              <a:t>Container</a:t>
            </a:r>
          </a:p>
          <a:p>
            <a:pPr lvl="3"/>
            <a:endParaRPr lang="en-US"/>
          </a:p>
          <a:p>
            <a:pPr lvl="3"/>
            <a:endParaRPr lang="en-US"/>
          </a:p>
          <a:p>
            <a:pPr lvl="3"/>
            <a:endParaRPr lang="en-US"/>
          </a:p>
          <a:p>
            <a:pPr marL="1371600" lvl="3" indent="0">
              <a:buNone/>
            </a:pPr>
            <a:endParaRPr lang="en-US"/>
          </a:p>
          <a:p>
            <a:pPr lvl="1"/>
            <a:endParaRPr lang="en-US"/>
          </a:p>
        </p:txBody>
      </p:sp>
      <p:sp>
        <p:nvSpPr>
          <p:cNvPr id="23" name="Rectangle: Rounded Corners 22">
            <a:extLst>
              <a:ext uri="{FF2B5EF4-FFF2-40B4-BE49-F238E27FC236}">
                <a16:creationId xmlns:a16="http://schemas.microsoft.com/office/drawing/2014/main" id="{9E7B4FD0-6577-7509-7C9E-CC455A30E627}"/>
              </a:ext>
            </a:extLst>
          </p:cNvPr>
          <p:cNvSpPr/>
          <p:nvPr/>
        </p:nvSpPr>
        <p:spPr>
          <a:xfrm>
            <a:off x="7459131" y="200080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Rectangle: Rounded Corners 23">
            <a:extLst>
              <a:ext uri="{FF2B5EF4-FFF2-40B4-BE49-F238E27FC236}">
                <a16:creationId xmlns:a16="http://schemas.microsoft.com/office/drawing/2014/main" id="{1370F5BF-A35F-381C-1AA9-14E955EF0054}"/>
              </a:ext>
            </a:extLst>
          </p:cNvPr>
          <p:cNvSpPr/>
          <p:nvPr/>
        </p:nvSpPr>
        <p:spPr>
          <a:xfrm>
            <a:off x="7459130" y="250476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5" name="Title 3">
            <a:extLst>
              <a:ext uri="{FF2B5EF4-FFF2-40B4-BE49-F238E27FC236}">
                <a16:creationId xmlns:a16="http://schemas.microsoft.com/office/drawing/2014/main" id="{01471A83-1E20-7667-E888-57CCAC65E6D2}"/>
              </a:ext>
            </a:extLst>
          </p:cNvPr>
          <p:cNvSpPr txBox="1">
            <a:spLocks/>
          </p:cNvSpPr>
          <p:nvPr/>
        </p:nvSpPr>
        <p:spPr>
          <a:xfrm>
            <a:off x="7608217" y="1985927"/>
            <a:ext cx="4732730" cy="847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800">
                <a:ea typeface="+mn-ea"/>
                <a:cs typeface="+mn-cs"/>
              </a:rPr>
              <a:t>$ docker rm –f &lt;container&gt;</a:t>
            </a:r>
          </a:p>
          <a:p>
            <a:endParaRPr lang="en-US" sz="1800">
              <a:ea typeface="+mn-ea"/>
              <a:cs typeface="+mn-cs"/>
            </a:endParaRPr>
          </a:p>
          <a:p>
            <a:r>
              <a:rPr lang="en-US" sz="1800">
                <a:ea typeface="+mn-ea"/>
                <a:cs typeface="+mn-cs"/>
              </a:rPr>
              <a:t>$ docker </a:t>
            </a:r>
            <a:r>
              <a:rPr lang="en-US" sz="1800" err="1">
                <a:ea typeface="+mn-ea"/>
                <a:cs typeface="+mn-cs"/>
              </a:rPr>
              <a:t>rmi</a:t>
            </a:r>
            <a:r>
              <a:rPr lang="en-US" sz="1800">
                <a:ea typeface="+mn-ea"/>
                <a:cs typeface="+mn-cs"/>
              </a:rPr>
              <a:t> &lt;image&gt;</a:t>
            </a:r>
          </a:p>
        </p:txBody>
      </p:sp>
      <p:pic>
        <p:nvPicPr>
          <p:cNvPr id="26" name="Graphic 25" descr="Mop and bucket outline">
            <a:extLst>
              <a:ext uri="{FF2B5EF4-FFF2-40B4-BE49-F238E27FC236}">
                <a16:creationId xmlns:a16="http://schemas.microsoft.com/office/drawing/2014/main" id="{AE22393F-658C-938E-0C05-068037476B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68600" y="505273"/>
            <a:ext cx="1245205" cy="1245205"/>
          </a:xfrm>
          <a:prstGeom prst="rect">
            <a:avLst/>
          </a:prstGeom>
        </p:spPr>
      </p:pic>
    </p:spTree>
    <p:extLst>
      <p:ext uri="{BB962C8B-B14F-4D97-AF65-F5344CB8AC3E}">
        <p14:creationId xmlns:p14="http://schemas.microsoft.com/office/powerpoint/2010/main" val="1225486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D909F08-714A-0968-8DDC-F720D2DDE906}"/>
              </a:ext>
            </a:extLst>
          </p:cNvPr>
          <p:cNvSpPr/>
          <p:nvPr/>
        </p:nvSpPr>
        <p:spPr>
          <a:xfrm>
            <a:off x="7090830" y="432389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0255458C-4C25-DC58-6923-13DE29C12292}"/>
              </a:ext>
            </a:extLst>
          </p:cNvPr>
          <p:cNvSpPr/>
          <p:nvPr/>
        </p:nvSpPr>
        <p:spPr>
          <a:xfrm>
            <a:off x="7150386" y="610924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69E48A48-30F3-4D42-51D0-D51E3BA8A481}"/>
              </a:ext>
            </a:extLst>
          </p:cNvPr>
          <p:cNvSpPr/>
          <p:nvPr/>
        </p:nvSpPr>
        <p:spPr>
          <a:xfrm>
            <a:off x="7090829" y="521164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462420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sp>
        <p:nvSpPr>
          <p:cNvPr id="4" name="Content Placeholder 3">
            <a:extLst>
              <a:ext uri="{FF2B5EF4-FFF2-40B4-BE49-F238E27FC236}">
                <a16:creationId xmlns:a16="http://schemas.microsoft.com/office/drawing/2014/main" id="{512ED4C5-B770-38C3-9300-5EFA673C37F6}"/>
              </a:ext>
            </a:extLst>
          </p:cNvPr>
          <p:cNvSpPr>
            <a:spLocks noGrp="1"/>
          </p:cNvSpPr>
          <p:nvPr>
            <p:ph sz="half" idx="13"/>
          </p:nvPr>
        </p:nvSpPr>
        <p:spPr>
          <a:xfrm>
            <a:off x="6321286" y="274272"/>
            <a:ext cx="5648739" cy="6456728"/>
          </a:xfrm>
        </p:spPr>
        <p:txBody>
          <a:bodyPr>
            <a:normAutofit/>
          </a:bodyPr>
          <a:lstStyle/>
          <a:p>
            <a:r>
              <a:rPr lang="en-US" dirty="0"/>
              <a:t>Clean up</a:t>
            </a:r>
          </a:p>
          <a:p>
            <a:pPr lvl="1"/>
            <a:r>
              <a:rPr lang="en-US" dirty="0"/>
              <a:t>Remove (rm)</a:t>
            </a:r>
          </a:p>
          <a:p>
            <a:pPr lvl="2"/>
            <a:r>
              <a:rPr lang="en-US" dirty="0"/>
              <a:t>Specify </a:t>
            </a:r>
          </a:p>
          <a:p>
            <a:pPr lvl="3"/>
            <a:r>
              <a:rPr lang="en-US" dirty="0"/>
              <a:t>Image</a:t>
            </a:r>
          </a:p>
          <a:p>
            <a:pPr lvl="3"/>
            <a:r>
              <a:rPr lang="en-US" dirty="0"/>
              <a:t>Container</a:t>
            </a:r>
            <a:br>
              <a:rPr lang="en-US" dirty="0"/>
            </a:br>
            <a:endParaRPr lang="en-US" dirty="0"/>
          </a:p>
          <a:p>
            <a:endParaRPr lang="en-US" sz="1800" dirty="0">
              <a:ea typeface="+mn-ea"/>
              <a:cs typeface="+mn-cs"/>
            </a:endParaRPr>
          </a:p>
          <a:p>
            <a:endParaRPr lang="en-US" sz="1800" dirty="0"/>
          </a:p>
          <a:p>
            <a:pPr marL="0" indent="0">
              <a:buNone/>
            </a:pPr>
            <a:br>
              <a:rPr lang="en-US" sz="1800" dirty="0"/>
            </a:br>
            <a:endParaRPr lang="en-US" sz="1800" dirty="0">
              <a:ea typeface="+mn-ea"/>
              <a:cs typeface="+mn-cs"/>
            </a:endParaRPr>
          </a:p>
          <a:p>
            <a:pPr lvl="1"/>
            <a:r>
              <a:rPr lang="en-US" dirty="0"/>
              <a:t>Major clean up</a:t>
            </a:r>
            <a:br>
              <a:rPr lang="en-US" dirty="0"/>
            </a:br>
            <a:endParaRPr lang="en-US" dirty="0"/>
          </a:p>
          <a:p>
            <a:pPr lvl="2"/>
            <a:r>
              <a:rPr lang="en-US" dirty="0"/>
              <a:t>Clean all dangling objects</a:t>
            </a:r>
          </a:p>
          <a:p>
            <a:pPr lvl="2"/>
            <a:r>
              <a:rPr lang="en-US" dirty="0">
                <a:ea typeface="+mn-ea"/>
                <a:cs typeface="+mn-cs"/>
              </a:rPr>
              <a:t>$ docker system prune</a:t>
            </a:r>
            <a:br>
              <a:rPr lang="en-US" dirty="0">
                <a:ea typeface="+mn-ea"/>
                <a:cs typeface="+mn-cs"/>
              </a:rPr>
            </a:br>
            <a:endParaRPr lang="en-US" dirty="0"/>
          </a:p>
          <a:p>
            <a:pPr lvl="2"/>
            <a:r>
              <a:rPr lang="en-US" sz="1800" dirty="0">
                <a:ea typeface="+mn-ea"/>
                <a:cs typeface="+mn-cs"/>
              </a:rPr>
              <a:t>Clean all dangling images</a:t>
            </a:r>
          </a:p>
          <a:p>
            <a:pPr marL="914400" lvl="2" indent="0">
              <a:buNone/>
            </a:pPr>
            <a:r>
              <a:rPr lang="en-US" sz="1800" dirty="0">
                <a:ea typeface="+mn-ea"/>
                <a:cs typeface="+mn-cs"/>
              </a:rPr>
              <a:t>$ docker image prune</a:t>
            </a:r>
            <a:br>
              <a:rPr lang="en-US" sz="1800" dirty="0">
                <a:ea typeface="+mn-ea"/>
                <a:cs typeface="+mn-cs"/>
              </a:rPr>
            </a:br>
            <a:endParaRPr lang="en-US" sz="1800" dirty="0">
              <a:ea typeface="+mn-ea"/>
              <a:cs typeface="+mn-cs"/>
            </a:endParaRPr>
          </a:p>
          <a:p>
            <a:pPr lvl="2"/>
            <a:r>
              <a:rPr lang="en-US" sz="1800" dirty="0">
                <a:ea typeface="+mn-ea"/>
                <a:cs typeface="+mn-cs"/>
              </a:rPr>
              <a:t>Clean unused containers</a:t>
            </a:r>
          </a:p>
          <a:p>
            <a:pPr marL="914400" lvl="2" indent="0">
              <a:buNone/>
            </a:pPr>
            <a:r>
              <a:rPr lang="en-US" sz="1800" dirty="0">
                <a:ea typeface="+mn-ea"/>
                <a:cs typeface="+mn-cs"/>
              </a:rPr>
              <a:t>$ docker container prune</a:t>
            </a:r>
            <a:endParaRPr lang="en-BE" sz="1800" dirty="0">
              <a:ea typeface="+mn-ea"/>
              <a:cs typeface="+mn-cs"/>
            </a:endParaRPr>
          </a:p>
          <a:p>
            <a:pPr marL="914400" lvl="2" indent="0">
              <a:buNone/>
            </a:pPr>
            <a:endParaRPr lang="en-US" sz="1800" dirty="0">
              <a:ea typeface="+mn-ea"/>
              <a:cs typeface="+mn-cs"/>
            </a:endParaRPr>
          </a:p>
          <a:p>
            <a:pPr marL="914400" lvl="2" indent="0">
              <a:buNone/>
            </a:pPr>
            <a:endParaRPr lang="en-US" dirty="0">
              <a:ea typeface="+mn-ea"/>
              <a:cs typeface="+mn-cs"/>
            </a:endParaRPr>
          </a:p>
          <a:p>
            <a:pPr lvl="3"/>
            <a:endParaRPr lang="en-US" dirty="0"/>
          </a:p>
        </p:txBody>
      </p:sp>
      <p:pic>
        <p:nvPicPr>
          <p:cNvPr id="18" name="Picture 17">
            <a:extLst>
              <a:ext uri="{FF2B5EF4-FFF2-40B4-BE49-F238E27FC236}">
                <a16:creationId xmlns:a16="http://schemas.microsoft.com/office/drawing/2014/main" id="{425E70A8-4A38-BA07-F790-3F7DCE5EE88E}"/>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400000"/>
                    </a14:imgEffect>
                    <a14:imgEffect>
                      <a14:brightnessContrast bright="-40000" contrast="40000"/>
                    </a14:imgEffect>
                  </a14:imgLayer>
                </a14:imgProps>
              </a:ext>
            </a:extLst>
          </a:blip>
          <a:stretch>
            <a:fillRect/>
          </a:stretch>
        </p:blipFill>
        <p:spPr>
          <a:xfrm>
            <a:off x="1309338" y="4871159"/>
            <a:ext cx="2621507" cy="1755800"/>
          </a:xfrm>
          <a:prstGeom prst="rect">
            <a:avLst/>
          </a:prstGeom>
        </p:spPr>
      </p:pic>
      <p:pic>
        <p:nvPicPr>
          <p:cNvPr id="10" name="Graphic 9" descr="Mop and bucket outline">
            <a:extLst>
              <a:ext uri="{FF2B5EF4-FFF2-40B4-BE49-F238E27FC236}">
                <a16:creationId xmlns:a16="http://schemas.microsoft.com/office/drawing/2014/main" id="{A7B59F71-DC71-DEE2-5AA6-F49545F89B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68600" y="505273"/>
            <a:ext cx="1245205" cy="1245205"/>
          </a:xfrm>
          <a:prstGeom prst="rect">
            <a:avLst/>
          </a:prstGeom>
        </p:spPr>
      </p:pic>
      <p:sp>
        <p:nvSpPr>
          <p:cNvPr id="6" name="Rectangle: Rounded Corners 5">
            <a:extLst>
              <a:ext uri="{FF2B5EF4-FFF2-40B4-BE49-F238E27FC236}">
                <a16:creationId xmlns:a16="http://schemas.microsoft.com/office/drawing/2014/main" id="{74D2C9DA-6D1E-6007-970C-406EED0C9F85}"/>
              </a:ext>
            </a:extLst>
          </p:cNvPr>
          <p:cNvSpPr/>
          <p:nvPr/>
        </p:nvSpPr>
        <p:spPr>
          <a:xfrm>
            <a:off x="7459131" y="200080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tangle: Rounded Corners 10">
            <a:extLst>
              <a:ext uri="{FF2B5EF4-FFF2-40B4-BE49-F238E27FC236}">
                <a16:creationId xmlns:a16="http://schemas.microsoft.com/office/drawing/2014/main" id="{8CF2E579-CF57-3543-CE70-BB4EE0BA9E8F}"/>
              </a:ext>
            </a:extLst>
          </p:cNvPr>
          <p:cNvSpPr/>
          <p:nvPr/>
        </p:nvSpPr>
        <p:spPr>
          <a:xfrm>
            <a:off x="7459130" y="250476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itle 3">
            <a:extLst>
              <a:ext uri="{FF2B5EF4-FFF2-40B4-BE49-F238E27FC236}">
                <a16:creationId xmlns:a16="http://schemas.microsoft.com/office/drawing/2014/main" id="{EEA852D3-AE4E-EA22-C897-31A09AB83C74}"/>
              </a:ext>
            </a:extLst>
          </p:cNvPr>
          <p:cNvSpPr txBox="1">
            <a:spLocks/>
          </p:cNvSpPr>
          <p:nvPr/>
        </p:nvSpPr>
        <p:spPr>
          <a:xfrm>
            <a:off x="7608217" y="1985927"/>
            <a:ext cx="4732730" cy="847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800">
                <a:ea typeface="+mn-ea"/>
                <a:cs typeface="+mn-cs"/>
              </a:rPr>
              <a:t>$ docker rm –f &lt;container&gt;</a:t>
            </a:r>
          </a:p>
          <a:p>
            <a:endParaRPr lang="en-US" sz="1800">
              <a:ea typeface="+mn-ea"/>
              <a:cs typeface="+mn-cs"/>
            </a:endParaRPr>
          </a:p>
          <a:p>
            <a:r>
              <a:rPr lang="en-US" sz="1800">
                <a:ea typeface="+mn-ea"/>
                <a:cs typeface="+mn-cs"/>
              </a:rPr>
              <a:t>$ docker </a:t>
            </a:r>
            <a:r>
              <a:rPr lang="en-US" sz="1800" err="1">
                <a:ea typeface="+mn-ea"/>
                <a:cs typeface="+mn-cs"/>
              </a:rPr>
              <a:t>rmi</a:t>
            </a:r>
            <a:r>
              <a:rPr lang="en-US" sz="1800">
                <a:ea typeface="+mn-ea"/>
                <a:cs typeface="+mn-cs"/>
              </a:rPr>
              <a:t> &lt;image&gt;</a:t>
            </a:r>
          </a:p>
        </p:txBody>
      </p:sp>
    </p:spTree>
    <p:extLst>
      <p:ext uri="{BB962C8B-B14F-4D97-AF65-F5344CB8AC3E}">
        <p14:creationId xmlns:p14="http://schemas.microsoft.com/office/powerpoint/2010/main" val="190878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8E03-4364-326E-D420-977B98C69C8C}"/>
              </a:ext>
            </a:extLst>
          </p:cNvPr>
          <p:cNvSpPr>
            <a:spLocks noGrp="1"/>
          </p:cNvSpPr>
          <p:nvPr>
            <p:ph type="title" idx="4294967295"/>
          </p:nvPr>
        </p:nvSpPr>
        <p:spPr>
          <a:xfrm>
            <a:off x="2286000" y="365125"/>
            <a:ext cx="9906000" cy="787400"/>
          </a:xfrm>
        </p:spPr>
        <p:txBody>
          <a:bodyPr/>
          <a:lstStyle/>
          <a:p>
            <a:r>
              <a:rPr lang="en-US"/>
              <a:t>What is a container ?</a:t>
            </a:r>
            <a:endParaRPr lang="en-BE"/>
          </a:p>
        </p:txBody>
      </p:sp>
      <p:pic>
        <p:nvPicPr>
          <p:cNvPr id="6" name="Picture 5" descr="A blue whale with a blue whale and a blue whale&#10;&#10;Description automatically generated">
            <a:extLst>
              <a:ext uri="{FF2B5EF4-FFF2-40B4-BE49-F238E27FC236}">
                <a16:creationId xmlns:a16="http://schemas.microsoft.com/office/drawing/2014/main" id="{F8506B6D-26F0-C805-92E2-46FCE3AE3F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863" y="169844"/>
            <a:ext cx="1646796" cy="1299882"/>
          </a:xfrm>
          <a:prstGeom prst="rect">
            <a:avLst/>
          </a:prstGeom>
        </p:spPr>
      </p:pic>
      <p:sp>
        <p:nvSpPr>
          <p:cNvPr id="7" name="Content Placeholder 2">
            <a:extLst>
              <a:ext uri="{FF2B5EF4-FFF2-40B4-BE49-F238E27FC236}">
                <a16:creationId xmlns:a16="http://schemas.microsoft.com/office/drawing/2014/main" id="{61AFCC45-27BF-938C-16B8-E673722D0234}"/>
              </a:ext>
            </a:extLst>
          </p:cNvPr>
          <p:cNvSpPr txBox="1">
            <a:spLocks/>
          </p:cNvSpPr>
          <p:nvPr/>
        </p:nvSpPr>
        <p:spPr>
          <a:xfrm>
            <a:off x="1286261" y="1870986"/>
            <a:ext cx="7248139" cy="1177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i="1"/>
              <a:t>A container image is a </a:t>
            </a:r>
            <a:r>
              <a:rPr lang="en-US" b="1" i="1" u="sng">
                <a:solidFill>
                  <a:srgbClr val="1D63ED"/>
                </a:solidFill>
              </a:rPr>
              <a:t>lightweight</a:t>
            </a:r>
            <a:r>
              <a:rPr lang="en-US" i="1" u="sng">
                <a:solidFill>
                  <a:srgbClr val="1D63ED"/>
                </a:solidFill>
              </a:rPr>
              <a:t>, </a:t>
            </a:r>
            <a:r>
              <a:rPr lang="en-US" b="1" i="1" u="sng">
                <a:solidFill>
                  <a:srgbClr val="1D63ED"/>
                </a:solidFill>
              </a:rPr>
              <a:t>stand-alone</a:t>
            </a:r>
            <a:r>
              <a:rPr lang="en-US" i="1" u="sng">
                <a:solidFill>
                  <a:srgbClr val="1D63ED"/>
                </a:solidFill>
              </a:rPr>
              <a:t>, </a:t>
            </a:r>
            <a:r>
              <a:rPr lang="en-US" b="1" i="1" u="sng">
                <a:solidFill>
                  <a:srgbClr val="1D63ED"/>
                </a:solidFill>
              </a:rPr>
              <a:t>executable</a:t>
            </a:r>
            <a:r>
              <a:rPr lang="en-US" i="1" u="sng">
                <a:solidFill>
                  <a:srgbClr val="1D63ED"/>
                </a:solidFill>
              </a:rPr>
              <a:t> </a:t>
            </a:r>
            <a:r>
              <a:rPr lang="en-US" i="1"/>
              <a:t>package of a piece of software that </a:t>
            </a:r>
            <a:r>
              <a:rPr lang="en-US" b="1" i="1" u="sng">
                <a:solidFill>
                  <a:srgbClr val="1D63ED"/>
                </a:solidFill>
              </a:rPr>
              <a:t>includes everything </a:t>
            </a:r>
            <a:r>
              <a:rPr lang="en-US" i="1"/>
              <a:t>needed to run it: code, routine, system, tools, libraries, settings </a:t>
            </a:r>
            <a:endParaRPr lang="en-BE" i="1"/>
          </a:p>
        </p:txBody>
      </p:sp>
      <p:sp>
        <p:nvSpPr>
          <p:cNvPr id="8" name="Content Placeholder 2">
            <a:extLst>
              <a:ext uri="{FF2B5EF4-FFF2-40B4-BE49-F238E27FC236}">
                <a16:creationId xmlns:a16="http://schemas.microsoft.com/office/drawing/2014/main" id="{857AB7D7-FFA8-F36E-0590-018960B08445}"/>
              </a:ext>
            </a:extLst>
          </p:cNvPr>
          <p:cNvSpPr txBox="1">
            <a:spLocks/>
          </p:cNvSpPr>
          <p:nvPr/>
        </p:nvSpPr>
        <p:spPr>
          <a:xfrm>
            <a:off x="8229162" y="2378986"/>
            <a:ext cx="1168838" cy="1177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0" i="1">
                <a:latin typeface="Century Gothic" panose="020B0502020202020204" pitchFamily="34" charset="0"/>
              </a:rPr>
              <a:t>”</a:t>
            </a:r>
            <a:endParaRPr lang="en-BE" sz="8000" i="1">
              <a:latin typeface="Century Gothic" panose="020B0502020202020204" pitchFamily="34" charset="0"/>
            </a:endParaRPr>
          </a:p>
        </p:txBody>
      </p:sp>
      <p:sp>
        <p:nvSpPr>
          <p:cNvPr id="9" name="Content Placeholder 2">
            <a:extLst>
              <a:ext uri="{FF2B5EF4-FFF2-40B4-BE49-F238E27FC236}">
                <a16:creationId xmlns:a16="http://schemas.microsoft.com/office/drawing/2014/main" id="{D1A1177E-587E-F6E2-8B7E-543743E8D786}"/>
              </a:ext>
            </a:extLst>
          </p:cNvPr>
          <p:cNvSpPr txBox="1">
            <a:spLocks/>
          </p:cNvSpPr>
          <p:nvPr/>
        </p:nvSpPr>
        <p:spPr>
          <a:xfrm>
            <a:off x="701842" y="1667917"/>
            <a:ext cx="1168838" cy="1177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0" i="1">
                <a:latin typeface="Century Gothic" panose="020B0502020202020204" pitchFamily="34" charset="0"/>
              </a:rPr>
              <a:t>“</a:t>
            </a:r>
            <a:endParaRPr lang="en-BE" sz="8000" i="1">
              <a:latin typeface="Century Gothic" panose="020B0502020202020204" pitchFamily="34" charset="0"/>
            </a:endParaRPr>
          </a:p>
        </p:txBody>
      </p:sp>
      <p:sp>
        <p:nvSpPr>
          <p:cNvPr id="10" name="Content Placeholder 2">
            <a:extLst>
              <a:ext uri="{FF2B5EF4-FFF2-40B4-BE49-F238E27FC236}">
                <a16:creationId xmlns:a16="http://schemas.microsoft.com/office/drawing/2014/main" id="{228284B8-52B0-0EE7-568F-21B8379B08ED}"/>
              </a:ext>
            </a:extLst>
          </p:cNvPr>
          <p:cNvSpPr txBox="1">
            <a:spLocks/>
          </p:cNvSpPr>
          <p:nvPr/>
        </p:nvSpPr>
        <p:spPr>
          <a:xfrm>
            <a:off x="4293623" y="3004531"/>
            <a:ext cx="5002778" cy="4294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i="1"/>
              <a:t> - </a:t>
            </a:r>
            <a:r>
              <a:rPr lang="en-US" sz="1600" i="1">
                <a:hlinkClick r:id="rId4">
                  <a:extLst>
                    <a:ext uri="{A12FA001-AC4F-418D-AE19-62706E023703}">
                      <ahyp:hlinkClr xmlns:ahyp="http://schemas.microsoft.com/office/drawing/2018/hyperlinkcolor" val="tx"/>
                    </a:ext>
                  </a:extLst>
                </a:hlinkClick>
              </a:rPr>
              <a:t>https://www.docker.com/what-container</a:t>
            </a:r>
            <a:r>
              <a:rPr lang="en-US" sz="1600" i="1"/>
              <a:t> - </a:t>
            </a:r>
            <a:endParaRPr lang="en-BE" sz="1600" i="1"/>
          </a:p>
        </p:txBody>
      </p:sp>
      <p:sp>
        <p:nvSpPr>
          <p:cNvPr id="3" name="Content Placeholder 2">
            <a:extLst>
              <a:ext uri="{FF2B5EF4-FFF2-40B4-BE49-F238E27FC236}">
                <a16:creationId xmlns:a16="http://schemas.microsoft.com/office/drawing/2014/main" id="{CE8D3940-89F7-734E-D833-41A554D28E71}"/>
              </a:ext>
            </a:extLst>
          </p:cNvPr>
          <p:cNvSpPr txBox="1">
            <a:spLocks/>
          </p:cNvSpPr>
          <p:nvPr/>
        </p:nvSpPr>
        <p:spPr>
          <a:xfrm>
            <a:off x="5319446" y="6380263"/>
            <a:ext cx="6620408" cy="393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err="1"/>
              <a:t>p.s</a:t>
            </a:r>
            <a:r>
              <a:rPr lang="en-US" sz="1600" dirty="0"/>
              <a:t>: Commercial use of Docker Desktop requires a paid subscription</a:t>
            </a:r>
            <a:endParaRPr lang="en-BE" sz="1600" dirty="0"/>
          </a:p>
        </p:txBody>
      </p:sp>
    </p:spTree>
    <p:extLst>
      <p:ext uri="{BB962C8B-B14F-4D97-AF65-F5344CB8AC3E}">
        <p14:creationId xmlns:p14="http://schemas.microsoft.com/office/powerpoint/2010/main" val="222363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0187DAAE-8AEB-0236-34F0-8F8B8ABEF195}"/>
              </a:ext>
            </a:extLst>
          </p:cNvPr>
          <p:cNvSpPr/>
          <p:nvPr/>
        </p:nvSpPr>
        <p:spPr>
          <a:xfrm>
            <a:off x="7090829" y="2107826"/>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Rounded Corners 19">
            <a:extLst>
              <a:ext uri="{FF2B5EF4-FFF2-40B4-BE49-F238E27FC236}">
                <a16:creationId xmlns:a16="http://schemas.microsoft.com/office/drawing/2014/main" id="{BE5CE925-C0F2-F07E-8A2C-DC3DDB82E699}"/>
              </a:ext>
            </a:extLst>
          </p:cNvPr>
          <p:cNvSpPr/>
          <p:nvPr/>
        </p:nvSpPr>
        <p:spPr>
          <a:xfrm>
            <a:off x="7090830" y="2624282"/>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Rounded Corners 6">
            <a:extLst>
              <a:ext uri="{FF2B5EF4-FFF2-40B4-BE49-F238E27FC236}">
                <a16:creationId xmlns:a16="http://schemas.microsoft.com/office/drawing/2014/main" id="{2D909F08-714A-0968-8DDC-F720D2DDE906}"/>
              </a:ext>
            </a:extLst>
          </p:cNvPr>
          <p:cNvSpPr/>
          <p:nvPr/>
        </p:nvSpPr>
        <p:spPr>
          <a:xfrm>
            <a:off x="7090830" y="419054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0255458C-4C25-DC58-6923-13DE29C12292}"/>
              </a:ext>
            </a:extLst>
          </p:cNvPr>
          <p:cNvSpPr/>
          <p:nvPr/>
        </p:nvSpPr>
        <p:spPr>
          <a:xfrm>
            <a:off x="7150386" y="5975891"/>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69E48A48-30F3-4D42-51D0-D51E3BA8A481}"/>
              </a:ext>
            </a:extLst>
          </p:cNvPr>
          <p:cNvSpPr/>
          <p:nvPr/>
        </p:nvSpPr>
        <p:spPr>
          <a:xfrm>
            <a:off x="7090829" y="5078294"/>
            <a:ext cx="3819939" cy="32880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6B334D01-BC30-EC3B-92AD-67E1B8616AD8}"/>
              </a:ext>
            </a:extLst>
          </p:cNvPr>
          <p:cNvSpPr/>
          <p:nvPr/>
        </p:nvSpPr>
        <p:spPr>
          <a:xfrm>
            <a:off x="510761" y="3717188"/>
            <a:ext cx="3819939" cy="461112"/>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70BAF74-9F4D-FC55-2607-E582B5BEF97A}"/>
              </a:ext>
            </a:extLst>
          </p:cNvPr>
          <p:cNvSpPr>
            <a:spLocks noGrp="1"/>
          </p:cNvSpPr>
          <p:nvPr>
            <p:ph type="title"/>
          </p:nvPr>
        </p:nvSpPr>
        <p:spPr/>
        <p:txBody>
          <a:bodyPr/>
          <a:lstStyle/>
          <a:p>
            <a:r>
              <a:rPr lang="en-US"/>
              <a:t>Docker and disk space</a:t>
            </a:r>
            <a:endParaRPr lang="en-BE"/>
          </a:p>
        </p:txBody>
      </p:sp>
      <p:sp>
        <p:nvSpPr>
          <p:cNvPr id="3" name="Content Placeholder 2">
            <a:extLst>
              <a:ext uri="{FF2B5EF4-FFF2-40B4-BE49-F238E27FC236}">
                <a16:creationId xmlns:a16="http://schemas.microsoft.com/office/drawing/2014/main" id="{F81F22DA-63DD-0F2F-FC5C-25700A2AF103}"/>
              </a:ext>
            </a:extLst>
          </p:cNvPr>
          <p:cNvSpPr>
            <a:spLocks noGrp="1"/>
          </p:cNvSpPr>
          <p:nvPr>
            <p:ph sz="half" idx="1"/>
          </p:nvPr>
        </p:nvSpPr>
        <p:spPr>
          <a:xfrm>
            <a:off x="510761" y="1552755"/>
            <a:ext cx="5648739" cy="2833848"/>
          </a:xfrm>
        </p:spPr>
        <p:txBody>
          <a:bodyPr/>
          <a:lstStyle/>
          <a:p>
            <a:r>
              <a:rPr lang="en-US"/>
              <a:t>Check space usage (</a:t>
            </a:r>
            <a:r>
              <a:rPr lang="en-US" b="1"/>
              <a:t>D</a:t>
            </a:r>
            <a:r>
              <a:rPr lang="en-US"/>
              <a:t>isk </a:t>
            </a:r>
            <a:r>
              <a:rPr lang="en-US" err="1"/>
              <a:t>in</a:t>
            </a:r>
            <a:r>
              <a:rPr lang="en-US" b="1" err="1"/>
              <a:t>F</a:t>
            </a:r>
            <a:r>
              <a:rPr lang="en-US" err="1"/>
              <a:t>o</a:t>
            </a:r>
            <a:r>
              <a:rPr lang="en-US"/>
              <a:t>)</a:t>
            </a:r>
          </a:p>
          <a:p>
            <a:pPr lvl="1"/>
            <a:r>
              <a:rPr lang="en-US"/>
              <a:t>Output</a:t>
            </a:r>
          </a:p>
          <a:p>
            <a:pPr lvl="2"/>
            <a:r>
              <a:rPr lang="en-US"/>
              <a:t>Type object</a:t>
            </a:r>
          </a:p>
          <a:p>
            <a:pPr lvl="2"/>
            <a:r>
              <a:rPr lang="en-US"/>
              <a:t>Total number of objects</a:t>
            </a:r>
          </a:p>
          <a:p>
            <a:pPr lvl="2"/>
            <a:r>
              <a:rPr lang="en-US"/>
              <a:t>Size</a:t>
            </a:r>
          </a:p>
          <a:p>
            <a:pPr lvl="2"/>
            <a:r>
              <a:rPr lang="en-US" err="1"/>
              <a:t>etc</a:t>
            </a:r>
            <a:br>
              <a:rPr lang="en-US"/>
            </a:br>
            <a:endParaRPr lang="en-US"/>
          </a:p>
          <a:p>
            <a:pPr marL="0" indent="0">
              <a:buNone/>
            </a:pPr>
            <a:r>
              <a:rPr lang="en-US"/>
              <a:t> $ docker system </a:t>
            </a:r>
            <a:r>
              <a:rPr lang="en-US" err="1"/>
              <a:t>df</a:t>
            </a:r>
            <a:endParaRPr lang="en-US"/>
          </a:p>
        </p:txBody>
      </p:sp>
      <p:sp>
        <p:nvSpPr>
          <p:cNvPr id="4" name="Content Placeholder 3">
            <a:extLst>
              <a:ext uri="{FF2B5EF4-FFF2-40B4-BE49-F238E27FC236}">
                <a16:creationId xmlns:a16="http://schemas.microsoft.com/office/drawing/2014/main" id="{512ED4C5-B770-38C3-9300-5EFA673C37F6}"/>
              </a:ext>
            </a:extLst>
          </p:cNvPr>
          <p:cNvSpPr>
            <a:spLocks noGrp="1"/>
          </p:cNvSpPr>
          <p:nvPr>
            <p:ph sz="half" idx="13"/>
          </p:nvPr>
        </p:nvSpPr>
        <p:spPr>
          <a:xfrm>
            <a:off x="6321286" y="274272"/>
            <a:ext cx="5648739" cy="6456728"/>
          </a:xfrm>
        </p:spPr>
        <p:txBody>
          <a:bodyPr>
            <a:normAutofit/>
          </a:bodyPr>
          <a:lstStyle/>
          <a:p>
            <a:r>
              <a:rPr lang="en-US"/>
              <a:t>Clean up</a:t>
            </a:r>
          </a:p>
          <a:p>
            <a:pPr lvl="1"/>
            <a:r>
              <a:rPr lang="en-US"/>
              <a:t>Remove (rm)</a:t>
            </a:r>
          </a:p>
          <a:p>
            <a:pPr lvl="2"/>
            <a:r>
              <a:rPr lang="en-US"/>
              <a:t>Specify </a:t>
            </a:r>
          </a:p>
          <a:p>
            <a:pPr lvl="3"/>
            <a:r>
              <a:rPr lang="en-US"/>
              <a:t>Image</a:t>
            </a:r>
          </a:p>
          <a:p>
            <a:pPr lvl="3"/>
            <a:r>
              <a:rPr lang="en-US"/>
              <a:t>Container</a:t>
            </a:r>
            <a:br>
              <a:rPr lang="en-US"/>
            </a:br>
            <a:endParaRPr lang="en-US"/>
          </a:p>
          <a:p>
            <a:pPr marL="914400" lvl="2" indent="0">
              <a:buNone/>
            </a:pPr>
            <a:r>
              <a:rPr lang="en-US">
                <a:ea typeface="+mn-ea"/>
                <a:cs typeface="+mn-cs"/>
              </a:rPr>
              <a:t>$ docker rm –f &lt;container&gt;</a:t>
            </a:r>
            <a:br>
              <a:rPr lang="en-US">
                <a:ea typeface="+mn-ea"/>
                <a:cs typeface="+mn-cs"/>
              </a:rPr>
            </a:br>
            <a:endParaRPr lang="en-US">
              <a:ea typeface="+mn-ea"/>
              <a:cs typeface="+mn-cs"/>
            </a:endParaRPr>
          </a:p>
          <a:p>
            <a:pPr marL="914400" lvl="2" indent="0">
              <a:buNone/>
            </a:pPr>
            <a:r>
              <a:rPr lang="en-US" sz="1800">
                <a:ea typeface="+mn-ea"/>
                <a:cs typeface="+mn-cs"/>
              </a:rPr>
              <a:t>$ docker </a:t>
            </a:r>
            <a:r>
              <a:rPr lang="en-US" sz="1800" err="1">
                <a:ea typeface="+mn-ea"/>
                <a:cs typeface="+mn-cs"/>
              </a:rPr>
              <a:t>rmi</a:t>
            </a:r>
            <a:r>
              <a:rPr lang="en-US" sz="1800">
                <a:ea typeface="+mn-ea"/>
                <a:cs typeface="+mn-cs"/>
              </a:rPr>
              <a:t> &lt;container&gt;</a:t>
            </a:r>
          </a:p>
          <a:p>
            <a:endParaRPr lang="en-US" sz="1800">
              <a:ea typeface="+mn-ea"/>
              <a:cs typeface="+mn-cs"/>
            </a:endParaRPr>
          </a:p>
          <a:p>
            <a:pPr lvl="1"/>
            <a:r>
              <a:rPr lang="en-US"/>
              <a:t>Major clean up</a:t>
            </a:r>
            <a:br>
              <a:rPr lang="en-US"/>
            </a:br>
            <a:endParaRPr lang="en-US"/>
          </a:p>
          <a:p>
            <a:pPr lvl="2"/>
            <a:r>
              <a:rPr lang="en-US"/>
              <a:t>Clean all dangling objects</a:t>
            </a:r>
          </a:p>
          <a:p>
            <a:pPr lvl="2"/>
            <a:r>
              <a:rPr lang="en-US">
                <a:ea typeface="+mn-ea"/>
                <a:cs typeface="+mn-cs"/>
              </a:rPr>
              <a:t>$ docker system prune</a:t>
            </a:r>
            <a:br>
              <a:rPr lang="en-US">
                <a:ea typeface="+mn-ea"/>
                <a:cs typeface="+mn-cs"/>
              </a:rPr>
            </a:br>
            <a:endParaRPr lang="en-US"/>
          </a:p>
          <a:p>
            <a:pPr lvl="2"/>
            <a:r>
              <a:rPr lang="en-US" sz="1800">
                <a:ea typeface="+mn-ea"/>
                <a:cs typeface="+mn-cs"/>
              </a:rPr>
              <a:t>Clean all dangling images</a:t>
            </a:r>
          </a:p>
          <a:p>
            <a:pPr marL="914400" lvl="2" indent="0">
              <a:buNone/>
            </a:pPr>
            <a:r>
              <a:rPr lang="en-US" sz="1800">
                <a:ea typeface="+mn-ea"/>
                <a:cs typeface="+mn-cs"/>
              </a:rPr>
              <a:t>$ docker image prune</a:t>
            </a:r>
            <a:br>
              <a:rPr lang="en-US" sz="1800">
                <a:ea typeface="+mn-ea"/>
                <a:cs typeface="+mn-cs"/>
              </a:rPr>
            </a:br>
            <a:endParaRPr lang="en-US" sz="1800">
              <a:ea typeface="+mn-ea"/>
              <a:cs typeface="+mn-cs"/>
            </a:endParaRPr>
          </a:p>
          <a:p>
            <a:pPr lvl="2"/>
            <a:r>
              <a:rPr lang="en-US" sz="1800">
                <a:ea typeface="+mn-ea"/>
                <a:cs typeface="+mn-cs"/>
              </a:rPr>
              <a:t>Clean unused containers</a:t>
            </a:r>
          </a:p>
          <a:p>
            <a:pPr marL="914400" lvl="2" indent="0">
              <a:buNone/>
            </a:pPr>
            <a:r>
              <a:rPr lang="en-US" sz="1800">
                <a:ea typeface="+mn-ea"/>
                <a:cs typeface="+mn-cs"/>
              </a:rPr>
              <a:t>$ docker container prune</a:t>
            </a:r>
            <a:endParaRPr lang="en-BE" sz="1800">
              <a:ea typeface="+mn-ea"/>
              <a:cs typeface="+mn-cs"/>
            </a:endParaRPr>
          </a:p>
          <a:p>
            <a:pPr marL="914400" lvl="2" indent="0">
              <a:buNone/>
            </a:pPr>
            <a:endParaRPr lang="en-US" sz="1800">
              <a:ea typeface="+mn-ea"/>
              <a:cs typeface="+mn-cs"/>
            </a:endParaRPr>
          </a:p>
          <a:p>
            <a:pPr marL="914400" lvl="2" indent="0">
              <a:buNone/>
            </a:pPr>
            <a:endParaRPr lang="en-US">
              <a:ea typeface="+mn-ea"/>
              <a:cs typeface="+mn-cs"/>
            </a:endParaRPr>
          </a:p>
          <a:p>
            <a:pPr lvl="3"/>
            <a:endParaRPr lang="en-US"/>
          </a:p>
        </p:txBody>
      </p:sp>
      <p:pic>
        <p:nvPicPr>
          <p:cNvPr id="10" name="Graphic 9" descr="Mop and bucket outline">
            <a:extLst>
              <a:ext uri="{FF2B5EF4-FFF2-40B4-BE49-F238E27FC236}">
                <a16:creationId xmlns:a16="http://schemas.microsoft.com/office/drawing/2014/main" id="{A7B59F71-DC71-DEE2-5AA6-F49545F89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8600" y="505273"/>
            <a:ext cx="1245205" cy="1245205"/>
          </a:xfrm>
          <a:prstGeom prst="rect">
            <a:avLst/>
          </a:prstGeom>
        </p:spPr>
      </p:pic>
      <p:sp>
        <p:nvSpPr>
          <p:cNvPr id="11" name="TextBox 10">
            <a:extLst>
              <a:ext uri="{FF2B5EF4-FFF2-40B4-BE49-F238E27FC236}">
                <a16:creationId xmlns:a16="http://schemas.microsoft.com/office/drawing/2014/main" id="{F1FFF992-A874-2F13-6D41-AE29A2A77746}"/>
              </a:ext>
            </a:extLst>
          </p:cNvPr>
          <p:cNvSpPr txBox="1"/>
          <p:nvPr/>
        </p:nvSpPr>
        <p:spPr>
          <a:xfrm>
            <a:off x="561561" y="4786418"/>
            <a:ext cx="4213552" cy="1600438"/>
          </a:xfrm>
          <a:custGeom>
            <a:avLst/>
            <a:gdLst>
              <a:gd name="connsiteX0" fmla="*/ 0 w 4213552"/>
              <a:gd name="connsiteY0" fmla="*/ 0 h 1600438"/>
              <a:gd name="connsiteX1" fmla="*/ 517665 w 4213552"/>
              <a:gd name="connsiteY1" fmla="*/ 0 h 1600438"/>
              <a:gd name="connsiteX2" fmla="*/ 993194 w 4213552"/>
              <a:gd name="connsiteY2" fmla="*/ 0 h 1600438"/>
              <a:gd name="connsiteX3" fmla="*/ 1510859 w 4213552"/>
              <a:gd name="connsiteY3" fmla="*/ 0 h 1600438"/>
              <a:gd name="connsiteX4" fmla="*/ 2028524 w 4213552"/>
              <a:gd name="connsiteY4" fmla="*/ 0 h 1600438"/>
              <a:gd name="connsiteX5" fmla="*/ 2630460 w 4213552"/>
              <a:gd name="connsiteY5" fmla="*/ 0 h 1600438"/>
              <a:gd name="connsiteX6" fmla="*/ 3316667 w 4213552"/>
              <a:gd name="connsiteY6" fmla="*/ 0 h 1600438"/>
              <a:gd name="connsiteX7" fmla="*/ 4213552 w 4213552"/>
              <a:gd name="connsiteY7" fmla="*/ 0 h 1600438"/>
              <a:gd name="connsiteX8" fmla="*/ 4213552 w 4213552"/>
              <a:gd name="connsiteY8" fmla="*/ 517475 h 1600438"/>
              <a:gd name="connsiteX9" fmla="*/ 4213552 w 4213552"/>
              <a:gd name="connsiteY9" fmla="*/ 1082963 h 1600438"/>
              <a:gd name="connsiteX10" fmla="*/ 4213552 w 4213552"/>
              <a:gd name="connsiteY10" fmla="*/ 1600438 h 1600438"/>
              <a:gd name="connsiteX11" fmla="*/ 3527345 w 4213552"/>
              <a:gd name="connsiteY11" fmla="*/ 1600438 h 1600438"/>
              <a:gd name="connsiteX12" fmla="*/ 3009680 w 4213552"/>
              <a:gd name="connsiteY12" fmla="*/ 1600438 h 1600438"/>
              <a:gd name="connsiteX13" fmla="*/ 2323473 w 4213552"/>
              <a:gd name="connsiteY13" fmla="*/ 1600438 h 1600438"/>
              <a:gd name="connsiteX14" fmla="*/ 1721537 w 4213552"/>
              <a:gd name="connsiteY14" fmla="*/ 1600438 h 1600438"/>
              <a:gd name="connsiteX15" fmla="*/ 1246008 w 4213552"/>
              <a:gd name="connsiteY15" fmla="*/ 1600438 h 1600438"/>
              <a:gd name="connsiteX16" fmla="*/ 601936 w 4213552"/>
              <a:gd name="connsiteY16" fmla="*/ 1600438 h 1600438"/>
              <a:gd name="connsiteX17" fmla="*/ 0 w 4213552"/>
              <a:gd name="connsiteY17" fmla="*/ 1600438 h 1600438"/>
              <a:gd name="connsiteX18" fmla="*/ 0 w 4213552"/>
              <a:gd name="connsiteY18" fmla="*/ 1034950 h 1600438"/>
              <a:gd name="connsiteX19" fmla="*/ 0 w 4213552"/>
              <a:gd name="connsiteY19" fmla="*/ 501471 h 1600438"/>
              <a:gd name="connsiteX20" fmla="*/ 0 w 4213552"/>
              <a:gd name="connsiteY20" fmla="*/ 0 h 160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13552" h="1600438" extrusionOk="0">
                <a:moveTo>
                  <a:pt x="0" y="0"/>
                </a:moveTo>
                <a:cubicBezTo>
                  <a:pt x="179037" y="-23418"/>
                  <a:pt x="396112" y="-1468"/>
                  <a:pt x="517665" y="0"/>
                </a:cubicBezTo>
                <a:cubicBezTo>
                  <a:pt x="639218" y="1468"/>
                  <a:pt x="853554" y="-22183"/>
                  <a:pt x="993194" y="0"/>
                </a:cubicBezTo>
                <a:cubicBezTo>
                  <a:pt x="1132834" y="22183"/>
                  <a:pt x="1379977" y="-5947"/>
                  <a:pt x="1510859" y="0"/>
                </a:cubicBezTo>
                <a:cubicBezTo>
                  <a:pt x="1641741" y="5947"/>
                  <a:pt x="1807310" y="-4637"/>
                  <a:pt x="2028524" y="0"/>
                </a:cubicBezTo>
                <a:cubicBezTo>
                  <a:pt x="2249738" y="4637"/>
                  <a:pt x="2493174" y="13936"/>
                  <a:pt x="2630460" y="0"/>
                </a:cubicBezTo>
                <a:cubicBezTo>
                  <a:pt x="2767746" y="-13936"/>
                  <a:pt x="3103008" y="-21832"/>
                  <a:pt x="3316667" y="0"/>
                </a:cubicBezTo>
                <a:cubicBezTo>
                  <a:pt x="3530326" y="21832"/>
                  <a:pt x="3776291" y="33108"/>
                  <a:pt x="4213552" y="0"/>
                </a:cubicBezTo>
                <a:cubicBezTo>
                  <a:pt x="4192906" y="110163"/>
                  <a:pt x="4195724" y="383568"/>
                  <a:pt x="4213552" y="517475"/>
                </a:cubicBezTo>
                <a:cubicBezTo>
                  <a:pt x="4231380" y="651383"/>
                  <a:pt x="4205339" y="949189"/>
                  <a:pt x="4213552" y="1082963"/>
                </a:cubicBezTo>
                <a:cubicBezTo>
                  <a:pt x="4221765" y="1216737"/>
                  <a:pt x="4192402" y="1437420"/>
                  <a:pt x="4213552" y="1600438"/>
                </a:cubicBezTo>
                <a:cubicBezTo>
                  <a:pt x="3999581" y="1623006"/>
                  <a:pt x="3798470" y="1566724"/>
                  <a:pt x="3527345" y="1600438"/>
                </a:cubicBezTo>
                <a:cubicBezTo>
                  <a:pt x="3256220" y="1634152"/>
                  <a:pt x="3261386" y="1589547"/>
                  <a:pt x="3009680" y="1600438"/>
                </a:cubicBezTo>
                <a:cubicBezTo>
                  <a:pt x="2757975" y="1611329"/>
                  <a:pt x="2568897" y="1590746"/>
                  <a:pt x="2323473" y="1600438"/>
                </a:cubicBezTo>
                <a:cubicBezTo>
                  <a:pt x="2078049" y="1610130"/>
                  <a:pt x="1849833" y="1601764"/>
                  <a:pt x="1721537" y="1600438"/>
                </a:cubicBezTo>
                <a:cubicBezTo>
                  <a:pt x="1593241" y="1599112"/>
                  <a:pt x="1360509" y="1588777"/>
                  <a:pt x="1246008" y="1600438"/>
                </a:cubicBezTo>
                <a:cubicBezTo>
                  <a:pt x="1131507" y="1612099"/>
                  <a:pt x="744263" y="1591410"/>
                  <a:pt x="601936" y="1600438"/>
                </a:cubicBezTo>
                <a:cubicBezTo>
                  <a:pt x="459609" y="1609466"/>
                  <a:pt x="279912" y="1611591"/>
                  <a:pt x="0" y="1600438"/>
                </a:cubicBezTo>
                <a:cubicBezTo>
                  <a:pt x="19079" y="1382963"/>
                  <a:pt x="-6756" y="1176195"/>
                  <a:pt x="0" y="1034950"/>
                </a:cubicBezTo>
                <a:cubicBezTo>
                  <a:pt x="6756" y="893705"/>
                  <a:pt x="-17601" y="746412"/>
                  <a:pt x="0" y="501471"/>
                </a:cubicBezTo>
                <a:cubicBezTo>
                  <a:pt x="17601" y="256530"/>
                  <a:pt x="18353" y="168420"/>
                  <a:pt x="0" y="0"/>
                </a:cubicBezTo>
                <a:close/>
              </a:path>
            </a:pathLst>
          </a:custGeom>
          <a:noFill/>
          <a:ln>
            <a:solidFill>
              <a:srgbClr val="F79320"/>
            </a:solidFill>
            <a:extLst>
              <a:ext uri="{C807C97D-BFC1-408E-A445-0C87EB9F89A2}">
                <ask:lineSketchStyleProps xmlns:ask="http://schemas.microsoft.com/office/drawing/2018/sketchyshapes" sd="198198630">
                  <a:prstGeom prst="rect">
                    <a:avLst/>
                  </a:prstGeom>
                  <ask:type>
                    <ask:lineSketchFreehand/>
                  </ask:type>
                </ask:lineSketchStyleProps>
              </a:ext>
            </a:extLst>
          </a:ln>
        </p:spPr>
        <p:txBody>
          <a:bodyPr wrap="square">
            <a:spAutoFit/>
          </a:bodyPr>
          <a:lstStyle/>
          <a:p>
            <a:r>
              <a:rPr lang="en-US" sz="2000">
                <a:solidFill>
                  <a:srgbClr val="1B2944"/>
                </a:solidFill>
                <a:ea typeface="+mn-ea"/>
                <a:cs typeface="+mn-cs"/>
              </a:rPr>
              <a:t>Clean all UNUSED objects</a:t>
            </a:r>
            <a:br>
              <a:rPr lang="en-US" sz="2000">
                <a:solidFill>
                  <a:srgbClr val="1B2944"/>
                </a:solidFill>
                <a:ea typeface="+mn-ea"/>
                <a:cs typeface="+mn-cs"/>
              </a:rPr>
            </a:br>
            <a:r>
              <a:rPr lang="en-US" sz="1600">
                <a:solidFill>
                  <a:srgbClr val="1B2944"/>
                </a:solidFill>
                <a:ea typeface="+mn-ea"/>
                <a:cs typeface="+mn-cs"/>
              </a:rPr>
              <a:t> </a:t>
            </a:r>
            <a:endParaRPr lang="en-US" sz="2000">
              <a:solidFill>
                <a:srgbClr val="1B2944"/>
              </a:solidFill>
              <a:ea typeface="+mn-ea"/>
              <a:cs typeface="+mn-cs"/>
            </a:endParaRPr>
          </a:p>
          <a:p>
            <a:r>
              <a:rPr lang="en-US" sz="2400">
                <a:solidFill>
                  <a:srgbClr val="F16826"/>
                </a:solidFill>
                <a:ea typeface="+mn-ea"/>
                <a:cs typeface="+mn-cs"/>
              </a:rPr>
              <a:t>$ docker system prune –a</a:t>
            </a:r>
          </a:p>
          <a:p>
            <a:r>
              <a:rPr lang="en-US" sz="1600">
                <a:solidFill>
                  <a:srgbClr val="1B2944"/>
                </a:solidFill>
                <a:ea typeface="+mn-ea"/>
                <a:cs typeface="+mn-cs"/>
              </a:rPr>
              <a:t> </a:t>
            </a:r>
            <a:br>
              <a:rPr lang="en-US" sz="2400">
                <a:solidFill>
                  <a:srgbClr val="1B2944"/>
                </a:solidFill>
                <a:ea typeface="+mn-ea"/>
                <a:cs typeface="+mn-cs"/>
              </a:rPr>
            </a:br>
            <a:r>
              <a:rPr lang="en-US" sz="2000">
                <a:solidFill>
                  <a:srgbClr val="1B2944"/>
                </a:solidFill>
              </a:rPr>
              <a:t>Use it carefully !!!</a:t>
            </a:r>
          </a:p>
        </p:txBody>
      </p:sp>
      <p:sp>
        <p:nvSpPr>
          <p:cNvPr id="13" name="Rectangle 12">
            <a:extLst>
              <a:ext uri="{FF2B5EF4-FFF2-40B4-BE49-F238E27FC236}">
                <a16:creationId xmlns:a16="http://schemas.microsoft.com/office/drawing/2014/main" id="{22B1575B-35E4-6F3C-9766-AFCE7845421A}"/>
              </a:ext>
            </a:extLst>
          </p:cNvPr>
          <p:cNvSpPr/>
          <p:nvPr/>
        </p:nvSpPr>
        <p:spPr>
          <a:xfrm>
            <a:off x="254000" y="1422400"/>
            <a:ext cx="4514760" cy="3096942"/>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Rectangle 14">
            <a:extLst>
              <a:ext uri="{FF2B5EF4-FFF2-40B4-BE49-F238E27FC236}">
                <a16:creationId xmlns:a16="http://schemas.microsoft.com/office/drawing/2014/main" id="{EBC3000F-8096-3DBA-DD09-0F0A79E24FEB}"/>
              </a:ext>
            </a:extLst>
          </p:cNvPr>
          <p:cNvSpPr/>
          <p:nvPr/>
        </p:nvSpPr>
        <p:spPr>
          <a:xfrm>
            <a:off x="6076442" y="127000"/>
            <a:ext cx="5556758" cy="6456728"/>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014744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3A7FE-EC84-BAB3-85F0-70AF85CE1FF6}"/>
              </a:ext>
            </a:extLst>
          </p:cNvPr>
          <p:cNvSpPr>
            <a:spLocks noGrp="1"/>
          </p:cNvSpPr>
          <p:nvPr>
            <p:ph sz="half" idx="13"/>
          </p:nvPr>
        </p:nvSpPr>
        <p:spPr/>
        <p:txBody>
          <a:bodyPr/>
          <a:lstStyle/>
          <a:p>
            <a:r>
              <a:rPr lang="en-US"/>
              <a:t>Check how much disk space you’ve used</a:t>
            </a:r>
          </a:p>
          <a:p>
            <a:pPr marL="0" indent="0">
              <a:buNone/>
            </a:pPr>
            <a:endParaRPr lang="en-US"/>
          </a:p>
          <a:p>
            <a:r>
              <a:rPr lang="en-US"/>
              <a:t>Clean stopped or unused containers</a:t>
            </a:r>
          </a:p>
          <a:p>
            <a:endParaRPr lang="en-US"/>
          </a:p>
          <a:p>
            <a:r>
              <a:rPr lang="en-US"/>
              <a:t>Can you combine docker options?</a:t>
            </a:r>
          </a:p>
          <a:p>
            <a:pPr lvl="1"/>
            <a:r>
              <a:rPr lang="en-US"/>
              <a:t>run</a:t>
            </a:r>
          </a:p>
          <a:p>
            <a:pPr lvl="1"/>
            <a:r>
              <a:rPr lang="en-US"/>
              <a:t>rm</a:t>
            </a:r>
          </a:p>
          <a:p>
            <a:pPr lvl="1"/>
            <a:r>
              <a:rPr lang="en-US"/>
              <a:t>prune</a:t>
            </a:r>
          </a:p>
          <a:p>
            <a:pPr lvl="1"/>
            <a:r>
              <a:rPr lang="en-US"/>
              <a:t>tag</a:t>
            </a:r>
          </a:p>
          <a:p>
            <a:pPr lvl="1"/>
            <a:endParaRPr lang="en-BE"/>
          </a:p>
        </p:txBody>
      </p:sp>
      <p:sp>
        <p:nvSpPr>
          <p:cNvPr id="4" name="Title 3">
            <a:extLst>
              <a:ext uri="{FF2B5EF4-FFF2-40B4-BE49-F238E27FC236}">
                <a16:creationId xmlns:a16="http://schemas.microsoft.com/office/drawing/2014/main" id="{654945A6-3D7E-0782-44D9-C374142605CD}"/>
              </a:ext>
            </a:extLst>
          </p:cNvPr>
          <p:cNvSpPr>
            <a:spLocks noGrp="1"/>
          </p:cNvSpPr>
          <p:nvPr>
            <p:ph type="title"/>
          </p:nvPr>
        </p:nvSpPr>
        <p:spPr/>
        <p:txBody>
          <a:bodyPr/>
          <a:lstStyle/>
          <a:p>
            <a:r>
              <a:rPr lang="en-US"/>
              <a:t>Check and clean</a:t>
            </a:r>
            <a:endParaRPr lang="en-BE"/>
          </a:p>
        </p:txBody>
      </p:sp>
      <p:pic>
        <p:nvPicPr>
          <p:cNvPr id="5" name="Graphic 4" descr="Mop and bucket outline">
            <a:extLst>
              <a:ext uri="{FF2B5EF4-FFF2-40B4-BE49-F238E27FC236}">
                <a16:creationId xmlns:a16="http://schemas.microsoft.com/office/drawing/2014/main" id="{DEFC77FB-24E8-6BA5-6295-F10AF57F5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8600" y="505273"/>
            <a:ext cx="1245205" cy="1245205"/>
          </a:xfrm>
          <a:prstGeom prst="rect">
            <a:avLst/>
          </a:prstGeom>
        </p:spPr>
      </p:pic>
    </p:spTree>
    <p:extLst>
      <p:ext uri="{BB962C8B-B14F-4D97-AF65-F5344CB8AC3E}">
        <p14:creationId xmlns:p14="http://schemas.microsoft.com/office/powerpoint/2010/main" val="1194106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370C5B-798D-1542-6382-53576689A268}"/>
              </a:ext>
            </a:extLst>
          </p:cNvPr>
          <p:cNvSpPr>
            <a:spLocks noGrp="1"/>
          </p:cNvSpPr>
          <p:nvPr>
            <p:ph type="title"/>
          </p:nvPr>
        </p:nvSpPr>
        <p:spPr/>
        <p:txBody>
          <a:bodyPr/>
          <a:lstStyle/>
          <a:p>
            <a:r>
              <a:rPr lang="en-US"/>
              <a:t>Working interactively </a:t>
            </a:r>
            <a:endParaRPr lang="en-BE"/>
          </a:p>
        </p:txBody>
      </p:sp>
      <p:sp>
        <p:nvSpPr>
          <p:cNvPr id="6" name="Content Placeholder 5">
            <a:extLst>
              <a:ext uri="{FF2B5EF4-FFF2-40B4-BE49-F238E27FC236}">
                <a16:creationId xmlns:a16="http://schemas.microsoft.com/office/drawing/2014/main" id="{E2645AF7-B37D-AD41-DE7F-D3F320C7ED9F}"/>
              </a:ext>
            </a:extLst>
          </p:cNvPr>
          <p:cNvSpPr>
            <a:spLocks noGrp="1"/>
          </p:cNvSpPr>
          <p:nvPr>
            <p:ph sz="half" idx="1"/>
          </p:nvPr>
        </p:nvSpPr>
        <p:spPr/>
        <p:txBody>
          <a:bodyPr/>
          <a:lstStyle/>
          <a:p>
            <a:r>
              <a:rPr lang="en-US" dirty="0"/>
              <a:t>When to do it?</a:t>
            </a:r>
          </a:p>
          <a:p>
            <a:pPr lvl="1"/>
            <a:r>
              <a:rPr lang="en-US" dirty="0"/>
              <a:t>Debug</a:t>
            </a:r>
          </a:p>
          <a:p>
            <a:r>
              <a:rPr lang="en-US" dirty="0"/>
              <a:t>How to do it:</a:t>
            </a:r>
          </a:p>
          <a:p>
            <a:pPr lvl="1"/>
            <a:r>
              <a:rPr lang="en-US" dirty="0"/>
              <a:t>Enter the container and interact:</a:t>
            </a:r>
          </a:p>
          <a:p>
            <a:pPr lvl="2"/>
            <a:r>
              <a:rPr lang="en-US" dirty="0"/>
              <a:t>docker run –it &lt;image&gt; &lt;command&gt;</a:t>
            </a:r>
          </a:p>
          <a:p>
            <a:pPr lvl="2"/>
            <a:r>
              <a:rPr lang="en-US" dirty="0" err="1"/>
              <a:t>dokcer</a:t>
            </a:r>
            <a:r>
              <a:rPr lang="en-US" dirty="0"/>
              <a:t> run –it –rm &lt;image&gt; &lt;command&gt;</a:t>
            </a:r>
          </a:p>
          <a:p>
            <a:pPr lvl="1"/>
            <a:r>
              <a:rPr lang="en-US" dirty="0"/>
              <a:t>Execute a command in a running container</a:t>
            </a:r>
          </a:p>
          <a:p>
            <a:pPr lvl="2"/>
            <a:r>
              <a:rPr lang="en-US" dirty="0" err="1"/>
              <a:t>dockcer</a:t>
            </a:r>
            <a:r>
              <a:rPr lang="en-US" dirty="0"/>
              <a:t> exec &lt;</a:t>
            </a:r>
            <a:r>
              <a:rPr lang="en-US" dirty="0" err="1"/>
              <a:t>containerr</a:t>
            </a:r>
            <a:r>
              <a:rPr lang="en-US" dirty="0"/>
              <a:t>&gt;</a:t>
            </a:r>
            <a:endParaRPr lang="en-BE" dirty="0"/>
          </a:p>
        </p:txBody>
      </p:sp>
      <p:sp>
        <p:nvSpPr>
          <p:cNvPr id="10" name="Content Placeholder 9">
            <a:extLst>
              <a:ext uri="{FF2B5EF4-FFF2-40B4-BE49-F238E27FC236}">
                <a16:creationId xmlns:a16="http://schemas.microsoft.com/office/drawing/2014/main" id="{00CB04F9-D81D-22E3-00C2-59E44FC280B0}"/>
              </a:ext>
            </a:extLst>
          </p:cNvPr>
          <p:cNvSpPr>
            <a:spLocks noGrp="1"/>
          </p:cNvSpPr>
          <p:nvPr>
            <p:ph sz="half" idx="13"/>
          </p:nvPr>
        </p:nvSpPr>
        <p:spPr/>
        <p:txBody>
          <a:bodyPr/>
          <a:lstStyle/>
          <a:p>
            <a:endParaRPr lang="en-BE"/>
          </a:p>
        </p:txBody>
      </p:sp>
    </p:spTree>
    <p:extLst>
      <p:ext uri="{BB962C8B-B14F-4D97-AF65-F5344CB8AC3E}">
        <p14:creationId xmlns:p14="http://schemas.microsoft.com/office/powerpoint/2010/main" val="327432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2839D-33AA-0622-791C-28BE7CE256D4}"/>
              </a:ext>
            </a:extLst>
          </p:cNvPr>
          <p:cNvSpPr>
            <a:spLocks noGrp="1"/>
          </p:cNvSpPr>
          <p:nvPr>
            <p:ph sz="half" idx="14"/>
          </p:nvPr>
        </p:nvSpPr>
        <p:spPr/>
        <p:txBody>
          <a:bodyPr/>
          <a:lstStyle/>
          <a:p>
            <a:r>
              <a:rPr lang="en-US" dirty="0"/>
              <a:t>Activity 1.2</a:t>
            </a:r>
          </a:p>
          <a:p>
            <a:pPr lvl="1"/>
            <a:r>
              <a:rPr lang="en-US" dirty="0"/>
              <a:t>Check for running containers</a:t>
            </a:r>
            <a:br>
              <a:rPr lang="en-US" dirty="0"/>
            </a:br>
            <a:endParaRPr lang="en-US" dirty="0"/>
          </a:p>
          <a:p>
            <a:pPr lvl="1"/>
            <a:r>
              <a:rPr lang="en-US" dirty="0"/>
              <a:t>Remove the container</a:t>
            </a:r>
          </a:p>
          <a:p>
            <a:pPr marL="457200" lvl="1" indent="0">
              <a:buNone/>
            </a:pPr>
            <a:endParaRPr lang="en-US" dirty="0"/>
          </a:p>
          <a:p>
            <a:pPr lvl="1"/>
            <a:r>
              <a:rPr lang="en-US" dirty="0"/>
              <a:t>Run the container interactively</a:t>
            </a:r>
          </a:p>
          <a:p>
            <a:pPr lvl="2"/>
            <a:r>
              <a:rPr lang="en-US" dirty="0"/>
              <a:t>Start it with bash</a:t>
            </a:r>
          </a:p>
          <a:p>
            <a:pPr lvl="1"/>
            <a:endParaRPr lang="en-US" dirty="0"/>
          </a:p>
          <a:p>
            <a:pPr lvl="1"/>
            <a:endParaRPr lang="en-BE" dirty="0"/>
          </a:p>
        </p:txBody>
      </p:sp>
      <p:sp>
        <p:nvSpPr>
          <p:cNvPr id="4" name="Title 3">
            <a:extLst>
              <a:ext uri="{FF2B5EF4-FFF2-40B4-BE49-F238E27FC236}">
                <a16:creationId xmlns:a16="http://schemas.microsoft.com/office/drawing/2014/main" id="{81A44992-D11B-45EC-73F8-0DC0BA19EDDD}"/>
              </a:ext>
            </a:extLst>
          </p:cNvPr>
          <p:cNvSpPr>
            <a:spLocks noGrp="1"/>
          </p:cNvSpPr>
          <p:nvPr>
            <p:ph type="title"/>
          </p:nvPr>
        </p:nvSpPr>
        <p:spPr/>
        <p:txBody>
          <a:bodyPr/>
          <a:lstStyle/>
          <a:p>
            <a:endParaRPr lang="en-BE"/>
          </a:p>
        </p:txBody>
      </p:sp>
      <p:sp>
        <p:nvSpPr>
          <p:cNvPr id="11" name="Content Placeholder 7">
            <a:extLst>
              <a:ext uri="{FF2B5EF4-FFF2-40B4-BE49-F238E27FC236}">
                <a16:creationId xmlns:a16="http://schemas.microsoft.com/office/drawing/2014/main" id="{C6BC1784-DABE-2D96-0669-1F72B5F238C1}"/>
              </a:ext>
            </a:extLst>
          </p:cNvPr>
          <p:cNvSpPr txBox="1">
            <a:spLocks noGrp="1"/>
          </p:cNvSpPr>
          <p:nvPr>
            <p:ph sz="half" idx="13"/>
          </p:nvPr>
        </p:nvSpPr>
        <p:spPr>
          <a:xfrm>
            <a:off x="371475" y="1552575"/>
            <a:ext cx="5648325" cy="4624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Activity 1.1</a:t>
            </a:r>
            <a:br>
              <a:rPr lang="en-US" dirty="0"/>
            </a:br>
            <a:endParaRPr lang="en-US" dirty="0"/>
          </a:p>
          <a:p>
            <a:pPr lvl="1"/>
            <a:r>
              <a:rPr lang="en-US" dirty="0"/>
              <a:t>Get the data (</a:t>
            </a:r>
            <a:r>
              <a:rPr lang="en-US" dirty="0">
                <a:hlinkClick r:id="rId2"/>
              </a:rPr>
              <a:t>https://github.com/vibbits/containers-workshop/</a:t>
            </a:r>
            <a:r>
              <a:rPr lang="en-US" dirty="0"/>
              <a:t>)</a:t>
            </a:r>
          </a:p>
          <a:p>
            <a:pPr lvl="1"/>
            <a:endParaRPr lang="en-US" dirty="0"/>
          </a:p>
          <a:p>
            <a:pPr lvl="1"/>
            <a:r>
              <a:rPr lang="en-US" dirty="0"/>
              <a:t>You will need </a:t>
            </a:r>
            <a:r>
              <a:rPr lang="en-US" dirty="0" err="1"/>
              <a:t>fastqc</a:t>
            </a:r>
            <a:endParaRPr lang="en-US" dirty="0"/>
          </a:p>
          <a:p>
            <a:pPr lvl="2"/>
            <a:r>
              <a:rPr lang="en-US" dirty="0"/>
              <a:t>check all your images</a:t>
            </a:r>
          </a:p>
          <a:p>
            <a:pPr lvl="2"/>
            <a:r>
              <a:rPr lang="en-US" dirty="0"/>
              <a:t>Pull image if needed</a:t>
            </a:r>
          </a:p>
          <a:p>
            <a:pPr marL="914400" lvl="2" indent="0">
              <a:buNone/>
            </a:pPr>
            <a:endParaRPr lang="en-US" dirty="0"/>
          </a:p>
          <a:p>
            <a:pPr lvl="1"/>
            <a:r>
              <a:rPr lang="en-US" sz="1800" dirty="0" err="1"/>
              <a:t>Fastqc</a:t>
            </a:r>
            <a:r>
              <a:rPr lang="en-US" dirty="0"/>
              <a:t>, v</a:t>
            </a:r>
            <a:r>
              <a:rPr lang="en-US" sz="1800" dirty="0"/>
              <a:t>ersion 0.11.9_cv7</a:t>
            </a:r>
          </a:p>
          <a:p>
            <a:pPr lvl="2"/>
            <a:r>
              <a:rPr lang="en-US" dirty="0"/>
              <a:t>Docker hub</a:t>
            </a:r>
          </a:p>
          <a:p>
            <a:pPr lvl="2"/>
            <a:endParaRPr lang="en-US" dirty="0"/>
          </a:p>
          <a:p>
            <a:pPr lvl="1"/>
            <a:r>
              <a:rPr lang="en-US" dirty="0"/>
              <a:t>Run </a:t>
            </a:r>
            <a:r>
              <a:rPr lang="en-US" dirty="0" err="1"/>
              <a:t>fastqc</a:t>
            </a:r>
            <a:r>
              <a:rPr lang="en-US" dirty="0"/>
              <a:t> –h</a:t>
            </a:r>
          </a:p>
        </p:txBody>
      </p:sp>
      <p:sp>
        <p:nvSpPr>
          <p:cNvPr id="2" name="Content Placeholder 5">
            <a:extLst>
              <a:ext uri="{FF2B5EF4-FFF2-40B4-BE49-F238E27FC236}">
                <a16:creationId xmlns:a16="http://schemas.microsoft.com/office/drawing/2014/main" id="{4E6C1145-37F5-E3FC-9A78-2583895C5B9C}"/>
              </a:ext>
            </a:extLst>
          </p:cNvPr>
          <p:cNvSpPr txBox="1">
            <a:spLocks/>
          </p:cNvSpPr>
          <p:nvPr/>
        </p:nvSpPr>
        <p:spPr>
          <a:xfrm>
            <a:off x="5707693" y="5006598"/>
            <a:ext cx="5648739" cy="1486276"/>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dirty="0"/>
              <a:t>docker run –it &lt;image&gt; &lt;command&gt;</a:t>
            </a:r>
          </a:p>
          <a:p>
            <a:pPr lvl="2"/>
            <a:r>
              <a:rPr lang="en-US" dirty="0" err="1"/>
              <a:t>dokcer</a:t>
            </a:r>
            <a:r>
              <a:rPr lang="en-US" dirty="0"/>
              <a:t> run –it –rm &lt;image&gt; &lt;command&gt;</a:t>
            </a:r>
          </a:p>
        </p:txBody>
      </p:sp>
    </p:spTree>
    <p:extLst>
      <p:ext uri="{BB962C8B-B14F-4D97-AF65-F5344CB8AC3E}">
        <p14:creationId xmlns:p14="http://schemas.microsoft.com/office/powerpoint/2010/main" val="2173664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Docker a closed environment</a:t>
            </a:r>
            <a:endParaRPr lang="en-BE"/>
          </a:p>
        </p:txBody>
      </p:sp>
      <p:pic>
        <p:nvPicPr>
          <p:cNvPr id="7" name="Picture 6" descr="A blue container and a blue container&#10;&#10;Description automatically generated">
            <a:extLst>
              <a:ext uri="{FF2B5EF4-FFF2-40B4-BE49-F238E27FC236}">
                <a16:creationId xmlns:a16="http://schemas.microsoft.com/office/drawing/2014/main" id="{5749D644-517C-281B-B287-123763B1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137" y="4153359"/>
            <a:ext cx="3264129" cy="2023604"/>
          </a:xfrm>
          <a:prstGeom prst="rect">
            <a:avLst/>
          </a:prstGeom>
        </p:spPr>
      </p:pic>
    </p:spTree>
    <p:extLst>
      <p:ext uri="{BB962C8B-B14F-4D97-AF65-F5344CB8AC3E}">
        <p14:creationId xmlns:p14="http://schemas.microsoft.com/office/powerpoint/2010/main" val="1074455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Docker a closed environment</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a:xfrm>
            <a:off x="249874" y="2334952"/>
            <a:ext cx="5648739" cy="1366715"/>
          </a:xfrm>
        </p:spPr>
        <p:txBody>
          <a:bodyPr>
            <a:normAutofit/>
          </a:bodyPr>
          <a:lstStyle/>
          <a:p>
            <a:pPr algn="ctr"/>
            <a:r>
              <a:rPr lang="en-US" sz="3200"/>
              <a:t>Mounting volumes</a:t>
            </a:r>
            <a:endParaRPr lang="en-BE" sz="3200"/>
          </a:p>
        </p:txBody>
      </p:sp>
      <p:sp>
        <p:nvSpPr>
          <p:cNvPr id="4" name="Content Placeholder 3">
            <a:extLst>
              <a:ext uri="{FF2B5EF4-FFF2-40B4-BE49-F238E27FC236}">
                <a16:creationId xmlns:a16="http://schemas.microsoft.com/office/drawing/2014/main" id="{B2C60607-901E-FDFC-81BE-3CA20156A260}"/>
              </a:ext>
            </a:extLst>
          </p:cNvPr>
          <p:cNvSpPr>
            <a:spLocks noGrp="1"/>
          </p:cNvSpPr>
          <p:nvPr>
            <p:ph sz="half" idx="13"/>
          </p:nvPr>
        </p:nvSpPr>
        <p:spPr>
          <a:xfrm>
            <a:off x="6200099" y="2334952"/>
            <a:ext cx="5648739" cy="1366715"/>
          </a:xfrm>
        </p:spPr>
        <p:txBody>
          <a:bodyPr>
            <a:normAutofit/>
          </a:bodyPr>
          <a:lstStyle/>
          <a:p>
            <a:pPr algn="ctr"/>
            <a:r>
              <a:rPr lang="en-US" sz="3200"/>
              <a:t>Using Ports</a:t>
            </a:r>
            <a:endParaRPr lang="en-BE" sz="3200"/>
          </a:p>
        </p:txBody>
      </p:sp>
      <p:pic>
        <p:nvPicPr>
          <p:cNvPr id="7" name="Picture 6" descr="A blue container and a blue container&#10;&#10;Description automatically generated">
            <a:extLst>
              <a:ext uri="{FF2B5EF4-FFF2-40B4-BE49-F238E27FC236}">
                <a16:creationId xmlns:a16="http://schemas.microsoft.com/office/drawing/2014/main" id="{5749D644-517C-281B-B287-123763B1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137" y="4153359"/>
            <a:ext cx="3264129" cy="2023604"/>
          </a:xfrm>
          <a:prstGeom prst="rect">
            <a:avLst/>
          </a:prstGeom>
        </p:spPr>
      </p:pic>
      <p:pic>
        <p:nvPicPr>
          <p:cNvPr id="8" name="Graphic 7" descr="Door Closed with solid fill">
            <a:extLst>
              <a:ext uri="{FF2B5EF4-FFF2-40B4-BE49-F238E27FC236}">
                <a16:creationId xmlns:a16="http://schemas.microsoft.com/office/drawing/2014/main" id="{07D43369-E23E-2AC6-5B53-BFE273BB1E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96" y="4354573"/>
            <a:ext cx="758169" cy="758169"/>
          </a:xfrm>
          <a:prstGeom prst="rect">
            <a:avLst/>
          </a:prstGeom>
        </p:spPr>
      </p:pic>
    </p:spTree>
    <p:extLst>
      <p:ext uri="{BB962C8B-B14F-4D97-AF65-F5344CB8AC3E}">
        <p14:creationId xmlns:p14="http://schemas.microsoft.com/office/powerpoint/2010/main" val="2228168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Volume mounting: I/O</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p:txBody>
          <a:bodyPr/>
          <a:lstStyle/>
          <a:p>
            <a:r>
              <a:rPr lang="en-US"/>
              <a:t>Container is isolated from host</a:t>
            </a:r>
            <a:endParaRPr lang="en-BE"/>
          </a:p>
        </p:txBody>
      </p:sp>
      <p:pic>
        <p:nvPicPr>
          <p:cNvPr id="5" name="Picture 4" descr="A blue container and a blue container&#10;&#10;Description automatically generated">
            <a:extLst>
              <a:ext uri="{FF2B5EF4-FFF2-40B4-BE49-F238E27FC236}">
                <a16:creationId xmlns:a16="http://schemas.microsoft.com/office/drawing/2014/main" id="{9CECD554-6E95-8E8D-F95E-B4AA1FB8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810" y="4293443"/>
            <a:ext cx="3264129" cy="2023604"/>
          </a:xfrm>
          <a:prstGeom prst="rect">
            <a:avLst/>
          </a:prstGeom>
        </p:spPr>
      </p:pic>
      <p:sp>
        <p:nvSpPr>
          <p:cNvPr id="9" name="Cylinder 8">
            <a:extLst>
              <a:ext uri="{FF2B5EF4-FFF2-40B4-BE49-F238E27FC236}">
                <a16:creationId xmlns:a16="http://schemas.microsoft.com/office/drawing/2014/main" id="{100969FF-6204-E1CB-1FA7-11A6043A2795}"/>
              </a:ext>
            </a:extLst>
          </p:cNvPr>
          <p:cNvSpPr/>
          <p:nvPr/>
        </p:nvSpPr>
        <p:spPr>
          <a:xfrm>
            <a:off x="10263324" y="5156396"/>
            <a:ext cx="1187496" cy="561585"/>
          </a:xfrm>
          <a:prstGeom prst="can">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a:t>
            </a:r>
            <a:endParaRPr lang="en-BE"/>
          </a:p>
        </p:txBody>
      </p:sp>
      <p:sp>
        <p:nvSpPr>
          <p:cNvPr id="10" name="TextBox 9">
            <a:extLst>
              <a:ext uri="{FF2B5EF4-FFF2-40B4-BE49-F238E27FC236}">
                <a16:creationId xmlns:a16="http://schemas.microsoft.com/office/drawing/2014/main" id="{EFA33C2F-DAC1-C57D-62F6-ED124A7F0462}"/>
              </a:ext>
            </a:extLst>
          </p:cNvPr>
          <p:cNvSpPr txBox="1"/>
          <p:nvPr/>
        </p:nvSpPr>
        <p:spPr>
          <a:xfrm>
            <a:off x="10514165" y="4261847"/>
            <a:ext cx="747810" cy="1323439"/>
          </a:xfrm>
          <a:prstGeom prst="rect">
            <a:avLst/>
          </a:prstGeom>
          <a:noFill/>
        </p:spPr>
        <p:txBody>
          <a:bodyPr wrap="square" rtlCol="0">
            <a:spAutoFit/>
          </a:bodyPr>
          <a:lstStyle/>
          <a:p>
            <a:r>
              <a:rPr lang="en-US" sz="8000">
                <a:solidFill>
                  <a:srgbClr val="FFFFFF"/>
                </a:solidFill>
                <a:latin typeface="Dense"/>
              </a:rPr>
              <a:t>X</a:t>
            </a:r>
            <a:endParaRPr lang="en-BE" sz="8000">
              <a:solidFill>
                <a:srgbClr val="FFFFFF"/>
              </a:solidFill>
              <a:latin typeface="Dense"/>
            </a:endParaRPr>
          </a:p>
        </p:txBody>
      </p:sp>
    </p:spTree>
    <p:extLst>
      <p:ext uri="{BB962C8B-B14F-4D97-AF65-F5344CB8AC3E}">
        <p14:creationId xmlns:p14="http://schemas.microsoft.com/office/powerpoint/2010/main" val="2187186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Volume mounting: I/O</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p:txBody>
          <a:bodyPr/>
          <a:lstStyle/>
          <a:p>
            <a:r>
              <a:rPr lang="en-US"/>
              <a:t>Container is isolated from host</a:t>
            </a:r>
            <a:endParaRPr lang="en-BE"/>
          </a:p>
          <a:p>
            <a:r>
              <a:rPr lang="en-US"/>
              <a:t>Data in the container is NOT kept</a:t>
            </a:r>
            <a:endParaRPr lang="en-BE"/>
          </a:p>
        </p:txBody>
      </p:sp>
      <p:pic>
        <p:nvPicPr>
          <p:cNvPr id="5" name="Picture 4" descr="A blue container and a blue container&#10;&#10;Description automatically generated">
            <a:extLst>
              <a:ext uri="{FF2B5EF4-FFF2-40B4-BE49-F238E27FC236}">
                <a16:creationId xmlns:a16="http://schemas.microsoft.com/office/drawing/2014/main" id="{9CECD554-6E95-8E8D-F95E-B4AA1FB8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810" y="4293443"/>
            <a:ext cx="3264129" cy="2023604"/>
          </a:xfrm>
          <a:prstGeom prst="rect">
            <a:avLst/>
          </a:prstGeom>
        </p:spPr>
      </p:pic>
      <p:sp>
        <p:nvSpPr>
          <p:cNvPr id="9" name="Cylinder 8">
            <a:extLst>
              <a:ext uri="{FF2B5EF4-FFF2-40B4-BE49-F238E27FC236}">
                <a16:creationId xmlns:a16="http://schemas.microsoft.com/office/drawing/2014/main" id="{100969FF-6204-E1CB-1FA7-11A6043A2795}"/>
              </a:ext>
            </a:extLst>
          </p:cNvPr>
          <p:cNvSpPr/>
          <p:nvPr/>
        </p:nvSpPr>
        <p:spPr>
          <a:xfrm>
            <a:off x="10619459" y="4381220"/>
            <a:ext cx="796103" cy="412736"/>
          </a:xfrm>
          <a:prstGeom prst="can">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a:t>
            </a:r>
            <a:endParaRPr lang="en-BE"/>
          </a:p>
        </p:txBody>
      </p:sp>
    </p:spTree>
    <p:extLst>
      <p:ext uri="{BB962C8B-B14F-4D97-AF65-F5344CB8AC3E}">
        <p14:creationId xmlns:p14="http://schemas.microsoft.com/office/powerpoint/2010/main" val="846149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F8F7870-7D48-3B60-0B82-79C16841CBD0}"/>
              </a:ext>
            </a:extLst>
          </p:cNvPr>
          <p:cNvSpPr/>
          <p:nvPr/>
        </p:nvSpPr>
        <p:spPr>
          <a:xfrm>
            <a:off x="741181" y="5581600"/>
            <a:ext cx="7350634" cy="106679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Rounded Corners 9">
            <a:extLst>
              <a:ext uri="{FF2B5EF4-FFF2-40B4-BE49-F238E27FC236}">
                <a16:creationId xmlns:a16="http://schemas.microsoft.com/office/drawing/2014/main" id="{AED10A24-22BE-D7BF-5C52-D3D568A5E22F}"/>
              </a:ext>
            </a:extLst>
          </p:cNvPr>
          <p:cNvSpPr/>
          <p:nvPr/>
        </p:nvSpPr>
        <p:spPr>
          <a:xfrm>
            <a:off x="885334" y="3959559"/>
            <a:ext cx="6914608" cy="106679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D1A6BCD1-C13F-34BA-8C92-F98E9344B1F8}"/>
              </a:ext>
            </a:extLst>
          </p:cNvPr>
          <p:cNvSpPr>
            <a:spLocks noGrp="1"/>
          </p:cNvSpPr>
          <p:nvPr>
            <p:ph type="title"/>
          </p:nvPr>
        </p:nvSpPr>
        <p:spPr/>
        <p:txBody>
          <a:bodyPr/>
          <a:lstStyle/>
          <a:p>
            <a:r>
              <a:rPr lang="en-US"/>
              <a:t>Volume mounting: I/O</a:t>
            </a:r>
            <a:endParaRPr lang="en-BE"/>
          </a:p>
        </p:txBody>
      </p:sp>
      <p:sp>
        <p:nvSpPr>
          <p:cNvPr id="3" name="Content Placeholder 2">
            <a:extLst>
              <a:ext uri="{FF2B5EF4-FFF2-40B4-BE49-F238E27FC236}">
                <a16:creationId xmlns:a16="http://schemas.microsoft.com/office/drawing/2014/main" id="{DE3CE73A-3F91-4D7A-4D7D-B5501F84B17D}"/>
              </a:ext>
            </a:extLst>
          </p:cNvPr>
          <p:cNvSpPr>
            <a:spLocks noGrp="1"/>
          </p:cNvSpPr>
          <p:nvPr>
            <p:ph sz="half" idx="1"/>
          </p:nvPr>
        </p:nvSpPr>
        <p:spPr>
          <a:xfrm>
            <a:off x="371061" y="1552754"/>
            <a:ext cx="11598964" cy="5305245"/>
          </a:xfrm>
        </p:spPr>
        <p:txBody>
          <a:bodyPr>
            <a:normAutofit lnSpcReduction="10000"/>
          </a:bodyPr>
          <a:lstStyle/>
          <a:p>
            <a:r>
              <a:rPr lang="en-US" dirty="0"/>
              <a:t>Container is isolated from host</a:t>
            </a:r>
            <a:endParaRPr lang="en-BE" dirty="0"/>
          </a:p>
          <a:p>
            <a:r>
              <a:rPr lang="en-US" dirty="0"/>
              <a:t>Data in the container is NOT kept</a:t>
            </a:r>
          </a:p>
          <a:p>
            <a:r>
              <a:rPr lang="en-US" dirty="0"/>
              <a:t>Solution:	</a:t>
            </a:r>
            <a:br>
              <a:rPr lang="en-US" dirty="0"/>
            </a:br>
            <a:endParaRPr lang="en-US" dirty="0"/>
          </a:p>
          <a:p>
            <a:pPr lvl="1"/>
            <a:r>
              <a:rPr lang="en-US" dirty="0"/>
              <a:t>Biding volume</a:t>
            </a:r>
            <a:br>
              <a:rPr lang="en-US" dirty="0"/>
            </a:br>
            <a:br>
              <a:rPr lang="en-US" dirty="0"/>
            </a:br>
            <a:r>
              <a:rPr lang="en-US" b="1" dirty="0">
                <a:solidFill>
                  <a:srgbClr val="F16826"/>
                </a:solidFill>
              </a:rPr>
              <a:t>-v /path/in/host</a:t>
            </a:r>
            <a:r>
              <a:rPr lang="en-US" sz="2400" b="1" dirty="0">
                <a:solidFill>
                  <a:srgbClr val="F16826"/>
                </a:solidFill>
              </a:rPr>
              <a:t>:</a:t>
            </a:r>
            <a:r>
              <a:rPr lang="en-US" b="1" dirty="0">
                <a:solidFill>
                  <a:srgbClr val="F16826"/>
                </a:solidFill>
              </a:rPr>
              <a:t>/path/in/container</a:t>
            </a:r>
            <a:br>
              <a:rPr lang="en-US" dirty="0"/>
            </a:br>
            <a:br>
              <a:rPr lang="en-US" dirty="0"/>
            </a:br>
            <a:r>
              <a:rPr lang="en-US" dirty="0"/>
              <a:t>docker run --detach \</a:t>
            </a:r>
            <a:br>
              <a:rPr lang="en-US" dirty="0"/>
            </a:br>
            <a:r>
              <a:rPr lang="en-US" b="1" dirty="0"/>
              <a:t>--volume path/in/host/</a:t>
            </a:r>
            <a:r>
              <a:rPr lang="en-US" b="1" dirty="0" err="1"/>
              <a:t>datatest</a:t>
            </a:r>
            <a:r>
              <a:rPr lang="en-US" sz="2800" b="1" dirty="0">
                <a:solidFill>
                  <a:srgbClr val="F16826"/>
                </a:solidFill>
              </a:rPr>
              <a:t>:</a:t>
            </a:r>
            <a:r>
              <a:rPr lang="en-US" b="1" dirty="0"/>
              <a:t>/path/in/container/dataset \</a:t>
            </a:r>
            <a:br>
              <a:rPr lang="en-US" b="1" dirty="0"/>
            </a:br>
            <a:r>
              <a:rPr lang="en-US" dirty="0"/>
              <a:t>--name &lt;</a:t>
            </a:r>
            <a:r>
              <a:rPr lang="en-US" dirty="0" err="1"/>
              <a:t>container_name</a:t>
            </a:r>
            <a:r>
              <a:rPr lang="en-US" dirty="0"/>
              <a:t>&gt; &lt;</a:t>
            </a:r>
            <a:r>
              <a:rPr lang="en-US" dirty="0" err="1"/>
              <a:t>container:version</a:t>
            </a:r>
            <a:r>
              <a:rPr lang="en-US" dirty="0"/>
              <a:t>&gt; &lt;</a:t>
            </a:r>
            <a:r>
              <a:rPr lang="en-US" dirty="0" err="1"/>
              <a:t>container_options</a:t>
            </a:r>
            <a:r>
              <a:rPr lang="en-US" dirty="0"/>
              <a:t>&gt;</a:t>
            </a:r>
            <a:br>
              <a:rPr lang="en-US" dirty="0"/>
            </a:br>
            <a:endParaRPr lang="en-US" dirty="0"/>
          </a:p>
          <a:p>
            <a:pPr lvl="1"/>
            <a:r>
              <a:rPr lang="en-US" dirty="0"/>
              <a:t>Working directory</a:t>
            </a:r>
            <a:br>
              <a:rPr lang="en-US" dirty="0"/>
            </a:br>
            <a:br>
              <a:rPr lang="en-US" dirty="0"/>
            </a:br>
            <a:r>
              <a:rPr lang="en-US" b="1" dirty="0">
                <a:solidFill>
                  <a:srgbClr val="F16826"/>
                </a:solidFill>
              </a:rPr>
              <a:t>-w /path/in/host</a:t>
            </a:r>
          </a:p>
          <a:p>
            <a:pPr marL="457200" lvl="1" indent="0">
              <a:buNone/>
            </a:pPr>
            <a:r>
              <a:rPr lang="en-US" dirty="0"/>
              <a:t>docker run –w /path/in/host </a:t>
            </a:r>
          </a:p>
          <a:p>
            <a:pPr marL="457200" lvl="1" indent="0">
              <a:buNone/>
            </a:pPr>
            <a:r>
              <a:rPr lang="en-US" dirty="0"/>
              <a:t>–volume </a:t>
            </a:r>
            <a:r>
              <a:rPr lang="en-US" b="1" dirty="0"/>
              <a:t>path/in/host/</a:t>
            </a:r>
            <a:r>
              <a:rPr lang="en-US" b="1" dirty="0" err="1"/>
              <a:t>datatest</a:t>
            </a:r>
            <a:r>
              <a:rPr lang="en-US" sz="2800" b="1" dirty="0">
                <a:solidFill>
                  <a:srgbClr val="F16826"/>
                </a:solidFill>
              </a:rPr>
              <a:t>:</a:t>
            </a:r>
            <a:r>
              <a:rPr lang="en-US" b="1" dirty="0"/>
              <a:t>/path/in/container/dataset \</a:t>
            </a:r>
            <a:br>
              <a:rPr lang="en-US" b="1" dirty="0"/>
            </a:br>
            <a:r>
              <a:rPr lang="en-US" dirty="0"/>
              <a:t>--name &lt;</a:t>
            </a:r>
            <a:r>
              <a:rPr lang="en-US" dirty="0" err="1"/>
              <a:t>container_name</a:t>
            </a:r>
            <a:r>
              <a:rPr lang="en-US" dirty="0"/>
              <a:t>&gt; &lt;</a:t>
            </a:r>
            <a:r>
              <a:rPr lang="en-US" dirty="0" err="1"/>
              <a:t>container:version</a:t>
            </a:r>
            <a:r>
              <a:rPr lang="en-US" dirty="0"/>
              <a:t>&gt; &lt;</a:t>
            </a:r>
            <a:r>
              <a:rPr lang="en-US" dirty="0" err="1"/>
              <a:t>container_options</a:t>
            </a:r>
            <a:r>
              <a:rPr lang="en-US" dirty="0"/>
              <a:t>&gt;</a:t>
            </a:r>
          </a:p>
        </p:txBody>
      </p:sp>
      <p:pic>
        <p:nvPicPr>
          <p:cNvPr id="5" name="Picture 4" descr="A blue container and a blue container&#10;&#10;Description automatically generated">
            <a:extLst>
              <a:ext uri="{FF2B5EF4-FFF2-40B4-BE49-F238E27FC236}">
                <a16:creationId xmlns:a16="http://schemas.microsoft.com/office/drawing/2014/main" id="{9CECD554-6E95-8E8D-F95E-B4AA1FB82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810" y="4293443"/>
            <a:ext cx="3264129" cy="2023604"/>
          </a:xfrm>
          <a:prstGeom prst="rect">
            <a:avLst/>
          </a:prstGeom>
        </p:spPr>
      </p:pic>
      <p:sp>
        <p:nvSpPr>
          <p:cNvPr id="7" name="Cylinder 6">
            <a:extLst>
              <a:ext uri="{FF2B5EF4-FFF2-40B4-BE49-F238E27FC236}">
                <a16:creationId xmlns:a16="http://schemas.microsoft.com/office/drawing/2014/main" id="{083844A2-19B8-2164-3264-0A95EAFE7D80}"/>
              </a:ext>
            </a:extLst>
          </p:cNvPr>
          <p:cNvSpPr/>
          <p:nvPr/>
        </p:nvSpPr>
        <p:spPr>
          <a:xfrm>
            <a:off x="10263324" y="5156396"/>
            <a:ext cx="1187496" cy="561585"/>
          </a:xfrm>
          <a:prstGeom prst="can">
            <a:avLst/>
          </a:prstGeom>
          <a:solidFill>
            <a:srgbClr val="F168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a:t>
            </a:r>
            <a:endParaRPr lang="en-BE"/>
          </a:p>
        </p:txBody>
      </p:sp>
      <p:pic>
        <p:nvPicPr>
          <p:cNvPr id="8" name="Graphic 7" descr="Door Closed with solid fill">
            <a:extLst>
              <a:ext uri="{FF2B5EF4-FFF2-40B4-BE49-F238E27FC236}">
                <a16:creationId xmlns:a16="http://schemas.microsoft.com/office/drawing/2014/main" id="{E43F428E-CB92-6350-22B3-AED16EA97D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40353" y="4518476"/>
            <a:ext cx="633438" cy="633438"/>
          </a:xfrm>
          <a:prstGeom prst="rect">
            <a:avLst/>
          </a:prstGeom>
        </p:spPr>
      </p:pic>
    </p:spTree>
    <p:extLst>
      <p:ext uri="{BB962C8B-B14F-4D97-AF65-F5344CB8AC3E}">
        <p14:creationId xmlns:p14="http://schemas.microsoft.com/office/powerpoint/2010/main" val="4173041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D0924447-362F-66B7-916A-7D0CC29FAD9C}"/>
              </a:ext>
            </a:extLst>
          </p:cNvPr>
          <p:cNvSpPr/>
          <p:nvPr/>
        </p:nvSpPr>
        <p:spPr>
          <a:xfrm>
            <a:off x="5245374" y="3098799"/>
            <a:ext cx="6724650" cy="67893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E705E296-DF51-85D6-C86B-D1F85DA0722F}"/>
              </a:ext>
            </a:extLst>
          </p:cNvPr>
          <p:cNvSpPr>
            <a:spLocks noGrp="1"/>
          </p:cNvSpPr>
          <p:nvPr>
            <p:ph sz="half" idx="13"/>
          </p:nvPr>
        </p:nvSpPr>
        <p:spPr>
          <a:xfrm>
            <a:off x="371061" y="1552755"/>
            <a:ext cx="5225083" cy="4624208"/>
          </a:xfrm>
        </p:spPr>
        <p:txBody>
          <a:bodyPr>
            <a:normAutofit/>
          </a:bodyPr>
          <a:lstStyle/>
          <a:p>
            <a:r>
              <a:rPr lang="en-US"/>
              <a:t>Activity 2.1</a:t>
            </a:r>
            <a:br>
              <a:rPr lang="en-US"/>
            </a:br>
            <a:endParaRPr lang="en-US"/>
          </a:p>
          <a:p>
            <a:pPr lvl="1"/>
            <a:r>
              <a:rPr lang="en-US"/>
              <a:t>Run interactively and mount the </a:t>
            </a:r>
            <a:r>
              <a:rPr lang="en-US" b="1"/>
              <a:t>local</a:t>
            </a:r>
            <a:r>
              <a:rPr lang="en-US"/>
              <a:t> </a:t>
            </a:r>
            <a:r>
              <a:rPr lang="en-US" b="1"/>
              <a:t>data/ </a:t>
            </a:r>
            <a:r>
              <a:rPr lang="en-US"/>
              <a:t>folder to the </a:t>
            </a:r>
            <a:r>
              <a:rPr lang="en-US" b="1"/>
              <a:t>container</a:t>
            </a:r>
            <a:r>
              <a:rPr lang="en-US"/>
              <a:t> </a:t>
            </a:r>
            <a:r>
              <a:rPr lang="en-US" b="1"/>
              <a:t>/data </a:t>
            </a:r>
          </a:p>
          <a:p>
            <a:pPr lvl="2"/>
            <a:r>
              <a:rPr lang="en-US"/>
              <a:t>biocontainers/ fastqc:v0.11.9_cv7. </a:t>
            </a:r>
          </a:p>
          <a:p>
            <a:pPr lvl="1"/>
            <a:endParaRPr lang="en-US"/>
          </a:p>
          <a:p>
            <a:pPr lvl="1"/>
            <a:r>
              <a:rPr lang="en-US"/>
              <a:t>Remove the container after it has run</a:t>
            </a:r>
          </a:p>
        </p:txBody>
      </p:sp>
      <p:sp>
        <p:nvSpPr>
          <p:cNvPr id="4" name="Title 3">
            <a:extLst>
              <a:ext uri="{FF2B5EF4-FFF2-40B4-BE49-F238E27FC236}">
                <a16:creationId xmlns:a16="http://schemas.microsoft.com/office/drawing/2014/main" id="{E717E6F4-71EF-0450-0FE2-EC486A16AECC}"/>
              </a:ext>
            </a:extLst>
          </p:cNvPr>
          <p:cNvSpPr>
            <a:spLocks noGrp="1"/>
          </p:cNvSpPr>
          <p:nvPr>
            <p:ph type="title"/>
          </p:nvPr>
        </p:nvSpPr>
        <p:spPr/>
        <p:txBody>
          <a:bodyPr/>
          <a:lstStyle/>
          <a:p>
            <a:endParaRPr lang="en-BE"/>
          </a:p>
        </p:txBody>
      </p:sp>
      <p:sp>
        <p:nvSpPr>
          <p:cNvPr id="7" name="Content Placeholder 1">
            <a:extLst>
              <a:ext uri="{FF2B5EF4-FFF2-40B4-BE49-F238E27FC236}">
                <a16:creationId xmlns:a16="http://schemas.microsoft.com/office/drawing/2014/main" id="{EE9837A9-4291-EC63-2359-1913822D28D2}"/>
              </a:ext>
            </a:extLst>
          </p:cNvPr>
          <p:cNvSpPr txBox="1">
            <a:spLocks/>
          </p:cNvSpPr>
          <p:nvPr/>
        </p:nvSpPr>
        <p:spPr>
          <a:xfrm>
            <a:off x="5745229" y="1552755"/>
            <a:ext cx="5724939" cy="4624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Activity 2.2</a:t>
            </a:r>
            <a:br>
              <a:rPr lang="en-US"/>
            </a:br>
            <a:endParaRPr lang="en-US"/>
          </a:p>
          <a:p>
            <a:pPr lvl="1"/>
            <a:r>
              <a:rPr lang="en-US"/>
              <a:t>Do a quality control on the WT samples </a:t>
            </a:r>
          </a:p>
          <a:p>
            <a:pPr lvl="2"/>
            <a:r>
              <a:rPr lang="en-US"/>
              <a:t>Use the command</a:t>
            </a:r>
          </a:p>
          <a:p>
            <a:endParaRPr lang="en-US"/>
          </a:p>
          <a:p>
            <a:endParaRPr lang="en-US"/>
          </a:p>
          <a:p>
            <a:endParaRPr lang="en-US"/>
          </a:p>
          <a:p>
            <a:endParaRPr lang="en-US"/>
          </a:p>
          <a:p>
            <a:r>
              <a:rPr lang="en-US"/>
              <a:t>Why do we need to add </a:t>
            </a:r>
            <a:r>
              <a:rPr lang="en-US" b="1"/>
              <a:t>/data/ </a:t>
            </a:r>
            <a:r>
              <a:rPr lang="en-US"/>
              <a:t>in the </a:t>
            </a:r>
            <a:r>
              <a:rPr lang="en-US" err="1"/>
              <a:t>fastqc</a:t>
            </a:r>
            <a:r>
              <a:rPr lang="en-US"/>
              <a:t> command?</a:t>
            </a:r>
            <a:endParaRPr lang="en-BE"/>
          </a:p>
          <a:p>
            <a:pPr lvl="1"/>
            <a:endParaRPr lang="en-BE">
              <a:highlight>
                <a:srgbClr val="FFFF00"/>
              </a:highlight>
            </a:endParaRPr>
          </a:p>
        </p:txBody>
      </p:sp>
      <p:sp>
        <p:nvSpPr>
          <p:cNvPr id="9" name="TextBox 8">
            <a:extLst>
              <a:ext uri="{FF2B5EF4-FFF2-40B4-BE49-F238E27FC236}">
                <a16:creationId xmlns:a16="http://schemas.microsoft.com/office/drawing/2014/main" id="{4D8B8D40-7F2B-4F62-29FB-92CBF6C2195D}"/>
              </a:ext>
            </a:extLst>
          </p:cNvPr>
          <p:cNvSpPr txBox="1"/>
          <p:nvPr/>
        </p:nvSpPr>
        <p:spPr>
          <a:xfrm>
            <a:off x="5367545" y="3244334"/>
            <a:ext cx="6453394" cy="369332"/>
          </a:xfrm>
          <a:prstGeom prst="rect">
            <a:avLst/>
          </a:prstGeom>
          <a:noFill/>
        </p:spPr>
        <p:txBody>
          <a:bodyPr wrap="square">
            <a:spAutoFit/>
          </a:bodyPr>
          <a:lstStyle/>
          <a:p>
            <a:r>
              <a:rPr lang="en-US" err="1"/>
              <a:t>fastqc</a:t>
            </a:r>
            <a:r>
              <a:rPr lang="en-US"/>
              <a:t> /data/WT_lib1_R1.fq.gz or </a:t>
            </a:r>
            <a:r>
              <a:rPr lang="en-US" err="1"/>
              <a:t>fastqc</a:t>
            </a:r>
            <a:r>
              <a:rPr lang="en-US"/>
              <a:t> /data/ecoli_1.fastq.gz. </a:t>
            </a:r>
          </a:p>
        </p:txBody>
      </p:sp>
      <p:sp>
        <p:nvSpPr>
          <p:cNvPr id="11" name="Content Placeholder 2">
            <a:extLst>
              <a:ext uri="{FF2B5EF4-FFF2-40B4-BE49-F238E27FC236}">
                <a16:creationId xmlns:a16="http://schemas.microsoft.com/office/drawing/2014/main" id="{66FBCF6A-1C04-9F71-F0C2-0C5C662852BD}"/>
              </a:ext>
            </a:extLst>
          </p:cNvPr>
          <p:cNvSpPr txBox="1">
            <a:spLocks/>
          </p:cNvSpPr>
          <p:nvPr/>
        </p:nvSpPr>
        <p:spPr>
          <a:xfrm>
            <a:off x="648940" y="4177547"/>
            <a:ext cx="4745518" cy="1803401"/>
          </a:xfrm>
          <a:prstGeom prst="rect">
            <a:avLst/>
          </a:prstGeom>
          <a:ln>
            <a:solidFill>
              <a:srgbClr val="F16826"/>
            </a:solidFill>
          </a:ln>
        </p:spPr>
        <p:txBody>
          <a:bodyPr>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lvl="1"/>
            <a:r>
              <a:rPr lang="en-US" dirty="0"/>
              <a:t>Binding volume</a:t>
            </a:r>
            <a:br>
              <a:rPr lang="en-US" dirty="0"/>
            </a:br>
            <a:br>
              <a:rPr lang="en-US" dirty="0"/>
            </a:br>
            <a:r>
              <a:rPr lang="en-US" b="1" dirty="0">
                <a:solidFill>
                  <a:srgbClr val="F16826"/>
                </a:solidFill>
              </a:rPr>
              <a:t>-v /path/in/host</a:t>
            </a:r>
            <a:r>
              <a:rPr lang="en-US" sz="2400" b="1" dirty="0">
                <a:solidFill>
                  <a:srgbClr val="F16826"/>
                </a:solidFill>
              </a:rPr>
              <a:t>:</a:t>
            </a:r>
            <a:r>
              <a:rPr lang="en-US" b="1" dirty="0">
                <a:solidFill>
                  <a:srgbClr val="F16826"/>
                </a:solidFill>
              </a:rPr>
              <a:t>/path/in/container</a:t>
            </a:r>
            <a:endParaRPr lang="en-BE" dirty="0"/>
          </a:p>
        </p:txBody>
      </p:sp>
    </p:spTree>
    <p:extLst>
      <p:ext uri="{BB962C8B-B14F-4D97-AF65-F5344CB8AC3E}">
        <p14:creationId xmlns:p14="http://schemas.microsoft.com/office/powerpoint/2010/main" val="350843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98A8-C12E-BE44-89E7-C41EF53FF8FA}"/>
              </a:ext>
            </a:extLst>
          </p:cNvPr>
          <p:cNvSpPr>
            <a:spLocks noGrp="1"/>
          </p:cNvSpPr>
          <p:nvPr>
            <p:ph type="title"/>
          </p:nvPr>
        </p:nvSpPr>
        <p:spPr>
          <a:xfrm>
            <a:off x="296518" y="114300"/>
            <a:ext cx="11598964" cy="1295400"/>
          </a:xfrm>
        </p:spPr>
        <p:txBody>
          <a:bodyPr>
            <a:noAutofit/>
          </a:bodyPr>
          <a:lstStyle/>
          <a:p>
            <a:r>
              <a:rPr lang="en-US"/>
              <a:t>“Well, it works on my machine…”</a:t>
            </a:r>
            <a:endParaRPr lang="en-BE"/>
          </a:p>
        </p:txBody>
      </p:sp>
      <p:sp>
        <p:nvSpPr>
          <p:cNvPr id="3" name="Content Placeholder 2">
            <a:extLst>
              <a:ext uri="{FF2B5EF4-FFF2-40B4-BE49-F238E27FC236}">
                <a16:creationId xmlns:a16="http://schemas.microsoft.com/office/drawing/2014/main" id="{B9B6832E-D6D4-505F-E15C-C4CB379FB75F}"/>
              </a:ext>
            </a:extLst>
          </p:cNvPr>
          <p:cNvSpPr txBox="1">
            <a:spLocks/>
          </p:cNvSpPr>
          <p:nvPr/>
        </p:nvSpPr>
        <p:spPr>
          <a:xfrm>
            <a:off x="637761" y="1302026"/>
            <a:ext cx="4480339"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Potential general barriers </a:t>
            </a:r>
          </a:p>
          <a:p>
            <a:pPr lvl="1">
              <a:lnSpc>
                <a:spcPct val="150000"/>
              </a:lnSpc>
            </a:pPr>
            <a:r>
              <a:rPr lang="en-US"/>
              <a:t>Different Operational system</a:t>
            </a:r>
          </a:p>
          <a:p>
            <a:pPr lvl="1">
              <a:lnSpc>
                <a:spcPct val="150000"/>
              </a:lnSpc>
            </a:pPr>
            <a:r>
              <a:rPr lang="en-US"/>
              <a:t>Different hardware</a:t>
            </a:r>
          </a:p>
          <a:p>
            <a:pPr lvl="1">
              <a:lnSpc>
                <a:spcPct val="150000"/>
              </a:lnSpc>
            </a:pPr>
            <a:r>
              <a:rPr lang="en-US"/>
              <a:t>Different software versions</a:t>
            </a:r>
          </a:p>
          <a:p>
            <a:pPr lvl="1">
              <a:lnSpc>
                <a:spcPct val="150000"/>
              </a:lnSpc>
            </a:pPr>
            <a:r>
              <a:rPr lang="en-US"/>
              <a:t>Technical ability</a:t>
            </a:r>
          </a:p>
        </p:txBody>
      </p:sp>
      <p:grpSp>
        <p:nvGrpSpPr>
          <p:cNvPr id="7" name="Group 6">
            <a:extLst>
              <a:ext uri="{FF2B5EF4-FFF2-40B4-BE49-F238E27FC236}">
                <a16:creationId xmlns:a16="http://schemas.microsoft.com/office/drawing/2014/main" id="{8FA72106-B60E-1942-703D-EDA079D5F256}"/>
              </a:ext>
            </a:extLst>
          </p:cNvPr>
          <p:cNvGrpSpPr/>
          <p:nvPr/>
        </p:nvGrpSpPr>
        <p:grpSpPr>
          <a:xfrm>
            <a:off x="6475667" y="114300"/>
            <a:ext cx="1799653" cy="1549908"/>
            <a:chOff x="6821864" y="114300"/>
            <a:chExt cx="1976259" cy="1803662"/>
          </a:xfrm>
        </p:grpSpPr>
        <p:pic>
          <p:nvPicPr>
            <p:cNvPr id="5" name="Picture 4" descr="A black background with a black square&#10;&#10;Description automatically generated with medium confidence">
              <a:extLst>
                <a:ext uri="{FF2B5EF4-FFF2-40B4-BE49-F238E27FC236}">
                  <a16:creationId xmlns:a16="http://schemas.microsoft.com/office/drawing/2014/main" id="{6836D589-C839-71B3-69AF-A2E3C7DCC5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821864" y="114300"/>
              <a:ext cx="1803662" cy="1803662"/>
            </a:xfrm>
            <a:prstGeom prst="rect">
              <a:avLst/>
            </a:prstGeom>
          </p:spPr>
        </p:pic>
        <p:sp>
          <p:nvSpPr>
            <p:cNvPr id="6" name="TextBox 5">
              <a:extLst>
                <a:ext uri="{FF2B5EF4-FFF2-40B4-BE49-F238E27FC236}">
                  <a16:creationId xmlns:a16="http://schemas.microsoft.com/office/drawing/2014/main" id="{12609AB4-6D38-1FCE-D048-41BCFCE93D1F}"/>
                </a:ext>
              </a:extLst>
            </p:cNvPr>
            <p:cNvSpPr txBox="1"/>
            <p:nvPr/>
          </p:nvSpPr>
          <p:spPr>
            <a:xfrm rot="16200000">
              <a:off x="8280142" y="980619"/>
              <a:ext cx="798718" cy="237244"/>
            </a:xfrm>
            <a:prstGeom prst="rect">
              <a:avLst/>
            </a:prstGeom>
            <a:noFill/>
          </p:spPr>
          <p:txBody>
            <a:bodyPr wrap="square">
              <a:spAutoFit/>
            </a:bodyPr>
            <a:lstStyle/>
            <a:p>
              <a:pPr algn="ctr">
                <a:lnSpc>
                  <a:spcPct val="150000"/>
                </a:lnSpc>
                <a:spcBef>
                  <a:spcPts val="1000"/>
                </a:spcBef>
                <a:buClr>
                  <a:srgbClr val="3CBAB9"/>
                </a:buClr>
              </a:pPr>
              <a:r>
                <a:rPr lang="en-US" sz="700">
                  <a:latin typeface="Dense"/>
                </a:rPr>
                <a:t>by @Freepik</a:t>
              </a:r>
              <a:endParaRPr lang="en-BE" sz="700">
                <a:latin typeface="Dense"/>
              </a:endParaRPr>
            </a:p>
          </p:txBody>
        </p:sp>
      </p:grpSp>
    </p:spTree>
    <p:extLst>
      <p:ext uri="{BB962C8B-B14F-4D97-AF65-F5344CB8AC3E}">
        <p14:creationId xmlns:p14="http://schemas.microsoft.com/office/powerpoint/2010/main" val="2674362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31714-4D0E-4A05-1F54-6BDAD7938C93}"/>
              </a:ext>
            </a:extLst>
          </p:cNvPr>
          <p:cNvSpPr>
            <a:spLocks noGrp="1"/>
          </p:cNvSpPr>
          <p:nvPr>
            <p:ph sz="half" idx="13"/>
          </p:nvPr>
        </p:nvSpPr>
        <p:spPr/>
        <p:txBody>
          <a:bodyPr>
            <a:normAutofit/>
          </a:bodyPr>
          <a:lstStyle/>
          <a:p>
            <a:r>
              <a:rPr lang="en-US"/>
              <a:t>Who is the default user within the container?</a:t>
            </a:r>
          </a:p>
          <a:p>
            <a:pPr marL="0" indent="0">
              <a:buNone/>
            </a:pPr>
            <a:endParaRPr lang="en-US"/>
          </a:p>
          <a:p>
            <a:r>
              <a:rPr lang="en-US"/>
              <a:t>Run interactively and mount the local data/ directory to /scratch in the container</a:t>
            </a:r>
          </a:p>
          <a:p>
            <a:pPr lvl="1"/>
            <a:r>
              <a:rPr lang="en-US" err="1"/>
              <a:t>biocontainers</a:t>
            </a:r>
            <a:r>
              <a:rPr lang="en-US"/>
              <a:t>/ fastqc:v0.11.9_cv7 </a:t>
            </a:r>
          </a:p>
          <a:p>
            <a:pPr marL="457200" lvl="1" indent="0">
              <a:buNone/>
            </a:pPr>
            <a:endParaRPr lang="en-US"/>
          </a:p>
          <a:p>
            <a:r>
              <a:rPr lang="en-US"/>
              <a:t>In the container directory</a:t>
            </a:r>
          </a:p>
          <a:p>
            <a:pPr lvl="1"/>
            <a:r>
              <a:rPr lang="en-US"/>
              <a:t>Create a temporary file file1.txt in the scratch/</a:t>
            </a:r>
          </a:p>
          <a:p>
            <a:pPr marL="457200" lvl="1" indent="0">
              <a:buNone/>
            </a:pPr>
            <a:endParaRPr lang="en-US"/>
          </a:p>
          <a:p>
            <a:r>
              <a:rPr lang="en-US"/>
              <a:t>Quit the interactive session. </a:t>
            </a:r>
          </a:p>
          <a:p>
            <a:pPr lvl="1"/>
            <a:r>
              <a:rPr lang="en-US"/>
              <a:t>On your host, check the file permissions.</a:t>
            </a:r>
          </a:p>
        </p:txBody>
      </p:sp>
      <p:sp>
        <p:nvSpPr>
          <p:cNvPr id="4" name="Title 3">
            <a:extLst>
              <a:ext uri="{FF2B5EF4-FFF2-40B4-BE49-F238E27FC236}">
                <a16:creationId xmlns:a16="http://schemas.microsoft.com/office/drawing/2014/main" id="{60BB9724-A903-5274-1261-D42873EBEC39}"/>
              </a:ext>
            </a:extLst>
          </p:cNvPr>
          <p:cNvSpPr>
            <a:spLocks noGrp="1"/>
          </p:cNvSpPr>
          <p:nvPr>
            <p:ph type="title"/>
          </p:nvPr>
        </p:nvSpPr>
        <p:spPr/>
        <p:txBody>
          <a:bodyPr/>
          <a:lstStyle/>
          <a:p>
            <a:r>
              <a:rPr lang="en-US"/>
              <a:t>3</a:t>
            </a:r>
            <a:endParaRPr lang="en-BE"/>
          </a:p>
        </p:txBody>
      </p:sp>
      <p:sp>
        <p:nvSpPr>
          <p:cNvPr id="7" name="Content Placeholder 6">
            <a:extLst>
              <a:ext uri="{FF2B5EF4-FFF2-40B4-BE49-F238E27FC236}">
                <a16:creationId xmlns:a16="http://schemas.microsoft.com/office/drawing/2014/main" id="{81FA89FE-A25C-F5AE-907D-3DB380F5BD9B}"/>
              </a:ext>
            </a:extLst>
          </p:cNvPr>
          <p:cNvSpPr>
            <a:spLocks noGrp="1"/>
          </p:cNvSpPr>
          <p:nvPr>
            <p:ph sz="half" idx="14"/>
          </p:nvPr>
        </p:nvSpPr>
        <p:spPr/>
        <p:txBody>
          <a:bodyPr>
            <a:normAutofit fontScale="85000" lnSpcReduction="20000"/>
          </a:bodyPr>
          <a:lstStyle/>
          <a:p>
            <a:r>
              <a:rPr lang="en-US" dirty="0"/>
              <a:t>On the host</a:t>
            </a:r>
          </a:p>
          <a:p>
            <a:pPr lvl="1"/>
            <a:r>
              <a:rPr lang="en-US" dirty="0"/>
              <a:t>Create a temporary file file2.txt in the data/ directory.</a:t>
            </a:r>
          </a:p>
          <a:p>
            <a:pPr marL="457200" lvl="1" indent="0">
              <a:buNone/>
            </a:pPr>
            <a:endParaRPr lang="en-US" dirty="0"/>
          </a:p>
          <a:p>
            <a:r>
              <a:rPr lang="en-US" dirty="0"/>
              <a:t>Run interactively and inspect the file permissions of this file</a:t>
            </a:r>
          </a:p>
          <a:p>
            <a:pPr lvl="1"/>
            <a:r>
              <a:rPr lang="en-US" dirty="0"/>
              <a:t>the </a:t>
            </a:r>
            <a:r>
              <a:rPr lang="en-US" dirty="0" err="1"/>
              <a:t>fastqc</a:t>
            </a:r>
            <a:r>
              <a:rPr lang="en-US" dirty="0"/>
              <a:t> container</a:t>
            </a:r>
          </a:p>
          <a:p>
            <a:r>
              <a:rPr lang="en-US" dirty="0"/>
              <a:t> Check the file permissions of this file in the container (scratch/ directory).</a:t>
            </a:r>
          </a:p>
          <a:p>
            <a:endParaRPr lang="en-US" dirty="0"/>
          </a:p>
          <a:p>
            <a:r>
              <a:rPr lang="en-US" dirty="0"/>
              <a:t>On the host, find out which UID and GID you have. </a:t>
            </a:r>
          </a:p>
          <a:p>
            <a:pPr lvl="1"/>
            <a:r>
              <a:rPr lang="en-US" dirty="0"/>
              <a:t>Tip: you can find your UID and GID with: id -u and id -g.</a:t>
            </a:r>
          </a:p>
          <a:p>
            <a:endParaRPr lang="en-US" dirty="0"/>
          </a:p>
          <a:p>
            <a:r>
              <a:rPr lang="en-US" dirty="0"/>
              <a:t>Run a docker container by using the -u parameter </a:t>
            </a:r>
          </a:p>
          <a:p>
            <a:pPr lvl="1"/>
            <a:r>
              <a:rPr lang="en-US" dirty="0"/>
              <a:t>In the meantime creating a temporary file file3.txt with touch. </a:t>
            </a:r>
          </a:p>
          <a:p>
            <a:r>
              <a:rPr lang="en-US" dirty="0"/>
              <a:t>Mount your current directory to /data</a:t>
            </a:r>
          </a:p>
          <a:p>
            <a:pPr lvl="1"/>
            <a:r>
              <a:rPr lang="en-US" dirty="0"/>
              <a:t>Within quay.io/</a:t>
            </a:r>
            <a:r>
              <a:rPr lang="en-US" dirty="0" err="1"/>
              <a:t>biocontainers</a:t>
            </a:r>
            <a:r>
              <a:rPr lang="en-US" dirty="0"/>
              <a:t>/fastqc:0.11.9--0. </a:t>
            </a:r>
          </a:p>
          <a:p>
            <a:pPr lvl="1"/>
            <a:r>
              <a:rPr lang="en-US" dirty="0"/>
              <a:t>Check the file permissions of this file in the container.</a:t>
            </a:r>
            <a:endParaRPr lang="en-BE" dirty="0"/>
          </a:p>
          <a:p>
            <a:endParaRPr lang="en-BE" dirty="0"/>
          </a:p>
        </p:txBody>
      </p:sp>
    </p:spTree>
    <p:extLst>
      <p:ext uri="{BB962C8B-B14F-4D97-AF65-F5344CB8AC3E}">
        <p14:creationId xmlns:p14="http://schemas.microsoft.com/office/powerpoint/2010/main" val="1513193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31714-4D0E-4A05-1F54-6BDAD7938C93}"/>
              </a:ext>
            </a:extLst>
          </p:cNvPr>
          <p:cNvSpPr>
            <a:spLocks noGrp="1"/>
          </p:cNvSpPr>
          <p:nvPr>
            <p:ph sz="half" idx="13"/>
          </p:nvPr>
        </p:nvSpPr>
        <p:spPr/>
        <p:txBody>
          <a:bodyPr>
            <a:normAutofit/>
          </a:bodyPr>
          <a:lstStyle/>
          <a:p>
            <a:r>
              <a:rPr lang="en-US"/>
              <a:t>Who is the default user within the container?</a:t>
            </a:r>
          </a:p>
          <a:p>
            <a:pPr marL="0" indent="0">
              <a:buNone/>
            </a:pPr>
            <a:endParaRPr lang="en-US"/>
          </a:p>
          <a:p>
            <a:r>
              <a:rPr lang="en-US"/>
              <a:t>Run interactively and mount the local data/ directory to /scratch in the container</a:t>
            </a:r>
          </a:p>
          <a:p>
            <a:pPr lvl="1"/>
            <a:r>
              <a:rPr lang="en-US" err="1"/>
              <a:t>biocontainers</a:t>
            </a:r>
            <a:r>
              <a:rPr lang="en-US"/>
              <a:t>/ fastqc:v0.11.9_cv7 </a:t>
            </a:r>
          </a:p>
          <a:p>
            <a:pPr marL="457200" lvl="1" indent="0">
              <a:buNone/>
            </a:pPr>
            <a:endParaRPr lang="en-US"/>
          </a:p>
          <a:p>
            <a:r>
              <a:rPr lang="en-US"/>
              <a:t>In the container directory</a:t>
            </a:r>
          </a:p>
          <a:p>
            <a:pPr lvl="1"/>
            <a:r>
              <a:rPr lang="en-US"/>
              <a:t>Create a temporary file file1.txt in the scratch/</a:t>
            </a:r>
          </a:p>
          <a:p>
            <a:pPr marL="457200" lvl="1" indent="0">
              <a:buNone/>
            </a:pPr>
            <a:endParaRPr lang="en-US"/>
          </a:p>
          <a:p>
            <a:r>
              <a:rPr lang="en-US"/>
              <a:t>Quit the interactive session. </a:t>
            </a:r>
          </a:p>
          <a:p>
            <a:pPr lvl="1"/>
            <a:r>
              <a:rPr lang="en-US"/>
              <a:t>On your host, check the file permissions.</a:t>
            </a:r>
          </a:p>
        </p:txBody>
      </p:sp>
      <p:sp>
        <p:nvSpPr>
          <p:cNvPr id="4" name="Title 3">
            <a:extLst>
              <a:ext uri="{FF2B5EF4-FFF2-40B4-BE49-F238E27FC236}">
                <a16:creationId xmlns:a16="http://schemas.microsoft.com/office/drawing/2014/main" id="{60BB9724-A903-5274-1261-D42873EBEC39}"/>
              </a:ext>
            </a:extLst>
          </p:cNvPr>
          <p:cNvSpPr>
            <a:spLocks noGrp="1"/>
          </p:cNvSpPr>
          <p:nvPr>
            <p:ph type="title"/>
          </p:nvPr>
        </p:nvSpPr>
        <p:spPr/>
        <p:txBody>
          <a:bodyPr/>
          <a:lstStyle/>
          <a:p>
            <a:r>
              <a:rPr lang="en-US"/>
              <a:t>3</a:t>
            </a:r>
            <a:endParaRPr lang="en-BE"/>
          </a:p>
        </p:txBody>
      </p:sp>
      <p:sp>
        <p:nvSpPr>
          <p:cNvPr id="5" name="Content Placeholder 4">
            <a:extLst>
              <a:ext uri="{FF2B5EF4-FFF2-40B4-BE49-F238E27FC236}">
                <a16:creationId xmlns:a16="http://schemas.microsoft.com/office/drawing/2014/main" id="{7CFE8318-DF54-0DB9-F803-0CB29C576560}"/>
              </a:ext>
            </a:extLst>
          </p:cNvPr>
          <p:cNvSpPr>
            <a:spLocks noGrp="1"/>
          </p:cNvSpPr>
          <p:nvPr>
            <p:ph sz="half" idx="14"/>
          </p:nvPr>
        </p:nvSpPr>
        <p:spPr/>
        <p:txBody>
          <a:bodyPr/>
          <a:lstStyle/>
          <a:p>
            <a:r>
              <a:rPr lang="en-US" dirty="0"/>
              <a:t>Host:</a:t>
            </a:r>
          </a:p>
          <a:p>
            <a:pPr lvl="1"/>
            <a:r>
              <a:rPr lang="en-US" dirty="0"/>
              <a:t>ls –ls</a:t>
            </a:r>
          </a:p>
          <a:p>
            <a:pPr lvl="1"/>
            <a:r>
              <a:rPr lang="en-US" dirty="0"/>
              <a:t>-</a:t>
            </a:r>
            <a:r>
              <a:rPr lang="en-US" dirty="0" err="1"/>
              <a:t>rw</a:t>
            </a:r>
            <a:r>
              <a:rPr lang="en-US" dirty="0"/>
              <a:t>-r--r-- 3 u0088910 </a:t>
            </a:r>
            <a:r>
              <a:rPr lang="en-US" dirty="0" err="1"/>
              <a:t>u0088910</a:t>
            </a:r>
            <a:r>
              <a:rPr lang="en-US" dirty="0"/>
              <a:t> file1.txt</a:t>
            </a:r>
          </a:p>
          <a:p>
            <a:pPr lvl="1"/>
            <a:endParaRPr lang="en-US" dirty="0"/>
          </a:p>
          <a:p>
            <a:r>
              <a:rPr lang="en-US" dirty="0"/>
              <a:t>Container:</a:t>
            </a:r>
          </a:p>
          <a:p>
            <a:pPr lvl="1"/>
            <a:r>
              <a:rPr lang="en-US" dirty="0"/>
              <a:t>ls –ls</a:t>
            </a:r>
          </a:p>
          <a:p>
            <a:pPr lvl="1"/>
            <a:r>
              <a:rPr lang="en-US" dirty="0"/>
              <a:t>-</a:t>
            </a:r>
            <a:r>
              <a:rPr lang="en-US" dirty="0" err="1"/>
              <a:t>rw</a:t>
            </a:r>
            <a:r>
              <a:rPr lang="en-US" dirty="0"/>
              <a:t>-r--r-- 3 root </a:t>
            </a:r>
            <a:r>
              <a:rPr lang="en-US" dirty="0" err="1"/>
              <a:t>root</a:t>
            </a:r>
            <a:r>
              <a:rPr lang="en-US" dirty="0"/>
              <a:t> file1.txt</a:t>
            </a:r>
            <a:endParaRPr lang="en-BE" dirty="0"/>
          </a:p>
          <a:p>
            <a:pPr marL="457200" lvl="1" indent="0">
              <a:buNone/>
            </a:pPr>
            <a:endParaRPr lang="en-BE" dirty="0"/>
          </a:p>
        </p:txBody>
      </p:sp>
    </p:spTree>
    <p:extLst>
      <p:ext uri="{BB962C8B-B14F-4D97-AF65-F5344CB8AC3E}">
        <p14:creationId xmlns:p14="http://schemas.microsoft.com/office/powerpoint/2010/main" val="645125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7108-8321-3CB2-720F-B935A2FA7622}"/>
              </a:ext>
            </a:extLst>
          </p:cNvPr>
          <p:cNvSpPr>
            <a:spLocks noGrp="1"/>
          </p:cNvSpPr>
          <p:nvPr>
            <p:ph sz="half" idx="13"/>
          </p:nvPr>
        </p:nvSpPr>
        <p:spPr>
          <a:xfrm>
            <a:off x="383761" y="1352847"/>
            <a:ext cx="6042439" cy="5305245"/>
          </a:xfrm>
        </p:spPr>
        <p:txBody>
          <a:bodyPr vert="horz" lIns="91440" tIns="45720" rIns="91440" bIns="45720" rtlCol="0" anchor="t">
            <a:normAutofit/>
          </a:bodyPr>
          <a:lstStyle/>
          <a:p>
            <a:r>
              <a:rPr lang="en-US" dirty="0"/>
              <a:t>Exercise 4.1</a:t>
            </a:r>
            <a:br>
              <a:rPr lang="en-US" dirty="0"/>
            </a:br>
            <a:endParaRPr lang="en-US" dirty="0"/>
          </a:p>
          <a:p>
            <a:pPr lvl="1"/>
            <a:r>
              <a:rPr lang="en-US" dirty="0"/>
              <a:t>Execute the container: quay.io/</a:t>
            </a:r>
            <a:r>
              <a:rPr lang="en-US" dirty="0" err="1"/>
              <a:t>biocontainers</a:t>
            </a:r>
            <a:r>
              <a:rPr lang="en-US" dirty="0"/>
              <a:t>/fastqc:</a:t>
            </a:r>
            <a:r>
              <a:rPr lang="en-US" sz="2000" dirty="0"/>
              <a:t>0.11.9_cv7</a:t>
            </a:r>
            <a:r>
              <a:rPr lang="en-US" sz="2000" dirty="0">
                <a:solidFill>
                  <a:srgbClr val="000000"/>
                </a:solidFill>
              </a:rPr>
              <a:t> </a:t>
            </a:r>
            <a:br>
              <a:rPr lang="en-US" dirty="0"/>
            </a:br>
            <a:endParaRPr lang="en-US" dirty="0"/>
          </a:p>
          <a:p>
            <a:pPr lvl="2"/>
            <a:r>
              <a:rPr lang="en-US" dirty="0"/>
              <a:t>Use working directory option </a:t>
            </a:r>
            <a:r>
              <a:rPr lang="en-US" b="1" dirty="0"/>
              <a:t>-w</a:t>
            </a:r>
            <a:r>
              <a:rPr lang="en-US" dirty="0"/>
              <a:t> for a directory </a:t>
            </a:r>
            <a:r>
              <a:rPr lang="en-US" b="1" dirty="0"/>
              <a:t>scratch/ </a:t>
            </a:r>
            <a:br>
              <a:rPr lang="en-US" b="1" dirty="0"/>
            </a:br>
            <a:endParaRPr lang="en-US" b="1" dirty="0"/>
          </a:p>
          <a:p>
            <a:pPr lvl="2"/>
            <a:r>
              <a:rPr lang="en-US" dirty="0"/>
              <a:t>Create a temporary file file4.txt with touch.</a:t>
            </a:r>
            <a:br>
              <a:rPr lang="en-US" dirty="0"/>
            </a:br>
            <a:endParaRPr lang="en-US" dirty="0"/>
          </a:p>
          <a:p>
            <a:pPr lvl="2"/>
            <a:r>
              <a:rPr lang="en-US" dirty="0"/>
              <a:t>Mount your current directory to </a:t>
            </a:r>
            <a:r>
              <a:rPr lang="en-US" b="1" dirty="0"/>
              <a:t>scratch/ </a:t>
            </a:r>
            <a:r>
              <a:rPr lang="en-US" dirty="0"/>
              <a:t>within the Docker container </a:t>
            </a:r>
            <a:br>
              <a:rPr lang="en-US" dirty="0"/>
            </a:br>
            <a:endParaRPr lang="en-US" dirty="0"/>
          </a:p>
          <a:p>
            <a:pPr lvl="2"/>
            <a:r>
              <a:rPr lang="en-US" dirty="0"/>
              <a:t>Check the file location of this file on the host.</a:t>
            </a:r>
          </a:p>
        </p:txBody>
      </p:sp>
      <p:sp>
        <p:nvSpPr>
          <p:cNvPr id="3" name="Content Placeholder 2">
            <a:extLst>
              <a:ext uri="{FF2B5EF4-FFF2-40B4-BE49-F238E27FC236}">
                <a16:creationId xmlns:a16="http://schemas.microsoft.com/office/drawing/2014/main" id="{DB15DA25-FEE6-DC18-9B6D-47CA1F533FED}"/>
              </a:ext>
            </a:extLst>
          </p:cNvPr>
          <p:cNvSpPr>
            <a:spLocks noGrp="1"/>
          </p:cNvSpPr>
          <p:nvPr>
            <p:ph sz="half" idx="14"/>
          </p:nvPr>
        </p:nvSpPr>
        <p:spPr>
          <a:xfrm>
            <a:off x="6321285" y="365127"/>
            <a:ext cx="5648739" cy="4011729"/>
          </a:xfrm>
        </p:spPr>
        <p:txBody>
          <a:bodyPr vert="horz" lIns="91440" tIns="45720" rIns="91440" bIns="45720" rtlCol="0" anchor="t">
            <a:normAutofit/>
          </a:bodyPr>
          <a:lstStyle/>
          <a:p>
            <a:r>
              <a:rPr lang="en-US" dirty="0"/>
              <a:t>Exercise 4.2</a:t>
            </a:r>
            <a:br>
              <a:rPr lang="en-US" dirty="0"/>
            </a:br>
            <a:endParaRPr lang="en-US" dirty="0"/>
          </a:p>
          <a:p>
            <a:pPr lvl="1"/>
            <a:r>
              <a:rPr lang="en-US" dirty="0"/>
              <a:t>Execute the container:</a:t>
            </a:r>
            <a:br>
              <a:rPr lang="en-US" dirty="0"/>
            </a:br>
            <a:r>
              <a:rPr lang="en-US" dirty="0"/>
              <a:t>quay.io/</a:t>
            </a:r>
            <a:r>
              <a:rPr lang="en-US" dirty="0" err="1"/>
              <a:t>biocontainers</a:t>
            </a:r>
            <a:r>
              <a:rPr lang="en-US" dirty="0"/>
              <a:t>/fastqc:</a:t>
            </a:r>
            <a:r>
              <a:rPr lang="en-US" sz="2000" dirty="0"/>
              <a:t>0.11.9_cv7</a:t>
            </a:r>
            <a:r>
              <a:rPr lang="en-US" sz="2000" dirty="0">
                <a:solidFill>
                  <a:srgbClr val="000000"/>
                </a:solidFill>
              </a:rPr>
              <a:t> </a:t>
            </a:r>
            <a:r>
              <a:rPr lang="en-US" dirty="0"/>
              <a:t> </a:t>
            </a:r>
            <a:br>
              <a:rPr lang="en-US" dirty="0"/>
            </a:br>
            <a:endParaRPr lang="en-US" dirty="0"/>
          </a:p>
          <a:p>
            <a:pPr lvl="2"/>
            <a:r>
              <a:rPr lang="en-US" dirty="0"/>
              <a:t>Use your user and group ID running </a:t>
            </a:r>
            <a:br>
              <a:rPr lang="en-US" dirty="0"/>
            </a:br>
            <a:endParaRPr lang="en-US" dirty="0"/>
          </a:p>
          <a:p>
            <a:pPr lvl="2"/>
            <a:r>
              <a:rPr lang="en-US" dirty="0"/>
              <a:t>Do quality control of the file </a:t>
            </a:r>
            <a:r>
              <a:rPr lang="en-US" b="1" dirty="0"/>
              <a:t>WTXXX.fq.gz.</a:t>
            </a:r>
            <a:br>
              <a:rPr lang="en-US" b="1" dirty="0"/>
            </a:br>
            <a:r>
              <a:rPr lang="en-US" dirty="0"/>
              <a:t> </a:t>
            </a:r>
          </a:p>
          <a:p>
            <a:pPr lvl="2"/>
            <a:r>
              <a:rPr lang="en-US" dirty="0"/>
              <a:t>mount your current directory to </a:t>
            </a:r>
            <a:r>
              <a:rPr lang="en-US" b="1" dirty="0"/>
              <a:t>the default working directory</a:t>
            </a:r>
            <a:r>
              <a:rPr lang="en-US" dirty="0"/>
              <a:t> within the Docker container </a:t>
            </a:r>
            <a:br>
              <a:rPr lang="en-US" dirty="0"/>
            </a:br>
            <a:endParaRPr lang="en-US" dirty="0"/>
          </a:p>
          <a:p>
            <a:pPr lvl="2"/>
            <a:r>
              <a:rPr lang="en-US" dirty="0"/>
              <a:t>Verify that the HTML report is created with the correct file permissions.</a:t>
            </a:r>
          </a:p>
          <a:p>
            <a:endParaRPr lang="en-BE" dirty="0"/>
          </a:p>
        </p:txBody>
      </p:sp>
      <p:sp>
        <p:nvSpPr>
          <p:cNvPr id="4" name="Title 3">
            <a:extLst>
              <a:ext uri="{FF2B5EF4-FFF2-40B4-BE49-F238E27FC236}">
                <a16:creationId xmlns:a16="http://schemas.microsoft.com/office/drawing/2014/main" id="{BB641034-19B6-F061-787F-6ED321D534A8}"/>
              </a:ext>
            </a:extLst>
          </p:cNvPr>
          <p:cNvSpPr>
            <a:spLocks noGrp="1"/>
          </p:cNvSpPr>
          <p:nvPr>
            <p:ph type="title"/>
          </p:nvPr>
        </p:nvSpPr>
        <p:spPr/>
        <p:txBody>
          <a:bodyPr/>
          <a:lstStyle/>
          <a:p>
            <a:r>
              <a:rPr lang="en-US"/>
              <a:t>4</a:t>
            </a:r>
            <a:endParaRPr lang="en-BE"/>
          </a:p>
        </p:txBody>
      </p:sp>
      <p:sp>
        <p:nvSpPr>
          <p:cNvPr id="5" name="Rectangle 4">
            <a:extLst>
              <a:ext uri="{FF2B5EF4-FFF2-40B4-BE49-F238E27FC236}">
                <a16:creationId xmlns:a16="http://schemas.microsoft.com/office/drawing/2014/main" id="{34E2789F-3215-8AE8-2727-4CFE5A500D0B}"/>
              </a:ext>
            </a:extLst>
          </p:cNvPr>
          <p:cNvSpPr/>
          <p:nvPr/>
        </p:nvSpPr>
        <p:spPr>
          <a:xfrm>
            <a:off x="7073900" y="4597400"/>
            <a:ext cx="4896123" cy="20433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a:solidFill>
                  <a:schemeClr val="tx1"/>
                </a:solidFill>
              </a:rPr>
              <a:t>Extra: </a:t>
            </a:r>
            <a:br>
              <a:rPr lang="en-US" b="1">
                <a:solidFill>
                  <a:schemeClr val="tx1"/>
                </a:solidFill>
              </a:rPr>
            </a:br>
            <a:endParaRPr lang="en-US" b="1">
              <a:solidFill>
                <a:schemeClr val="tx1"/>
              </a:solidFill>
            </a:endParaRPr>
          </a:p>
          <a:p>
            <a:pPr marL="742950" lvl="1" indent="-285750">
              <a:buFont typeface="Arial" panose="020B0604020202020204" pitchFamily="34" charset="0"/>
              <a:buChar char="•"/>
            </a:pPr>
            <a:r>
              <a:rPr lang="en-US">
                <a:solidFill>
                  <a:schemeClr val="tx1"/>
                </a:solidFill>
              </a:rPr>
              <a:t>Can you analyze </a:t>
            </a:r>
            <a:r>
              <a:rPr lang="en-US" b="1">
                <a:solidFill>
                  <a:schemeClr val="tx1"/>
                </a:solidFill>
              </a:rPr>
              <a:t>all </a:t>
            </a:r>
            <a:r>
              <a:rPr lang="en-US" b="1" err="1">
                <a:solidFill>
                  <a:schemeClr val="tx1"/>
                </a:solidFill>
              </a:rPr>
              <a:t>fastq</a:t>
            </a:r>
            <a:r>
              <a:rPr lang="en-US" b="1">
                <a:solidFill>
                  <a:schemeClr val="tx1"/>
                </a:solidFill>
              </a:rPr>
              <a:t> </a:t>
            </a:r>
            <a:r>
              <a:rPr lang="en-US">
                <a:solidFill>
                  <a:schemeClr val="tx1"/>
                </a:solidFill>
              </a:rPr>
              <a:t>files using a glob-pattern (WT*.fq.gz)? </a:t>
            </a:r>
            <a:br>
              <a:rPr lang="en-US">
                <a:solidFill>
                  <a:schemeClr val="tx1"/>
                </a:solidFill>
              </a:rPr>
            </a:br>
            <a:endParaRPr lang="en-US">
              <a:solidFill>
                <a:schemeClr val="tx1"/>
              </a:solidFill>
            </a:endParaRPr>
          </a:p>
          <a:p>
            <a:pPr marL="742950" lvl="1" indent="-285750">
              <a:buFont typeface="Arial" panose="020B0604020202020204" pitchFamily="34" charset="0"/>
              <a:buChar char="•"/>
            </a:pPr>
            <a:r>
              <a:rPr lang="en-US">
                <a:solidFill>
                  <a:schemeClr val="tx1"/>
                </a:solidFill>
              </a:rPr>
              <a:t>What do you need to change to make this work?</a:t>
            </a:r>
            <a:endParaRPr lang="en-BE">
              <a:solidFill>
                <a:schemeClr val="tx1"/>
              </a:solidFill>
            </a:endParaRPr>
          </a:p>
        </p:txBody>
      </p:sp>
      <p:sp>
        <p:nvSpPr>
          <p:cNvPr id="6" name="TextBox 2">
            <a:extLst>
              <a:ext uri="{FF2B5EF4-FFF2-40B4-BE49-F238E27FC236}">
                <a16:creationId xmlns:a16="http://schemas.microsoft.com/office/drawing/2014/main" id="{6390AD42-429E-F489-28BF-8F07E6B06481}"/>
              </a:ext>
            </a:extLst>
          </p:cNvPr>
          <p:cNvSpPr txBox="1"/>
          <p:nvPr/>
        </p:nvSpPr>
        <p:spPr>
          <a:xfrm>
            <a:off x="-3037668" y="2903349"/>
            <a:ext cx="2743200"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lvl="1" indent="-228600">
              <a:buFont typeface=""/>
              <a:buChar char="•"/>
            </a:pPr>
            <a:r>
              <a:rPr lang="en-US" sz="2000">
                <a:solidFill>
                  <a:srgbClr val="1B2944"/>
                </a:solidFill>
                <a:latin typeface="Dense"/>
                <a:cs typeface="Arial"/>
              </a:rPr>
              <a:t>Version 0.11.9_cv7</a:t>
            </a:r>
            <a:r>
              <a:rPr lang="en-US" sz="2000">
                <a:latin typeface="Dense"/>
                <a:cs typeface="Arial"/>
              </a:rPr>
              <a:t>​</a:t>
            </a:r>
          </a:p>
        </p:txBody>
      </p:sp>
    </p:spTree>
    <p:extLst>
      <p:ext uri="{BB962C8B-B14F-4D97-AF65-F5344CB8AC3E}">
        <p14:creationId xmlns:p14="http://schemas.microsoft.com/office/powerpoint/2010/main" val="1392214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5" name="Rectangle 4">
            <a:extLst>
              <a:ext uri="{FF2B5EF4-FFF2-40B4-BE49-F238E27FC236}">
                <a16:creationId xmlns:a16="http://schemas.microsoft.com/office/drawing/2014/main" id="{445F058F-0737-898D-7EB4-A94956DD26D3}"/>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C5C0E950-CFB6-79D2-255D-83CDF58FEFF1}"/>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7" name="Picture 6" descr="A close-up of a logo&#10;&#10;Description automatically generated">
            <a:extLst>
              <a:ext uri="{FF2B5EF4-FFF2-40B4-BE49-F238E27FC236}">
                <a16:creationId xmlns:a16="http://schemas.microsoft.com/office/drawing/2014/main" id="{F459D0F2-0C2B-5BAE-5905-B92D1505B323}"/>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8" name="Picture 7" descr="A close-up of a logo&#10;&#10;Description automatically generated">
            <a:extLst>
              <a:ext uri="{FF2B5EF4-FFF2-40B4-BE49-F238E27FC236}">
                <a16:creationId xmlns:a16="http://schemas.microsoft.com/office/drawing/2014/main" id="{FA57D786-D359-71E7-EE3E-2D4162F55178}"/>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9" name="Straight Arrow Connector 8">
            <a:extLst>
              <a:ext uri="{FF2B5EF4-FFF2-40B4-BE49-F238E27FC236}">
                <a16:creationId xmlns:a16="http://schemas.microsoft.com/office/drawing/2014/main" id="{C963E3A3-6650-DFA5-2720-B5ADC1DF94DC}"/>
              </a:ext>
            </a:extLst>
          </p:cNvPr>
          <p:cNvCxnSpPr>
            <a:cxnSpLocks/>
            <a:stCxn id="7" idx="3"/>
            <a:endCxn id="8"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itle 3">
            <a:extLst>
              <a:ext uri="{FF2B5EF4-FFF2-40B4-BE49-F238E27FC236}">
                <a16:creationId xmlns:a16="http://schemas.microsoft.com/office/drawing/2014/main" id="{6E8D4E58-3168-AB6C-4BF7-65BF523C434F}"/>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14" name="Title 3">
            <a:extLst>
              <a:ext uri="{FF2B5EF4-FFF2-40B4-BE49-F238E27FC236}">
                <a16:creationId xmlns:a16="http://schemas.microsoft.com/office/drawing/2014/main" id="{8DA05400-D1FD-9BA2-5CDA-4A325FA1488E}"/>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21" name="Graphic 20" descr="Door Closed with solid fill">
            <a:extLst>
              <a:ext uri="{FF2B5EF4-FFF2-40B4-BE49-F238E27FC236}">
                <a16:creationId xmlns:a16="http://schemas.microsoft.com/office/drawing/2014/main" id="{DEBDE460-C601-02D8-D2B1-0CFC8C7D97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p:txBody>
          <a:bodyPr/>
          <a:lstStyle/>
          <a:p>
            <a:r>
              <a:rPr lang="en-US"/>
              <a:t>Establish communication with webserver</a:t>
            </a:r>
            <a:br>
              <a:rPr lang="en-US"/>
            </a:br>
            <a:endParaRPr lang="en-US"/>
          </a:p>
          <a:p>
            <a:pPr marL="0" inden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endParaRPr lang="en-BE">
              <a:latin typeface="+mn-lt"/>
            </a:endParaRPr>
          </a:p>
        </p:txBody>
      </p:sp>
    </p:spTree>
    <p:extLst>
      <p:ext uri="{BB962C8B-B14F-4D97-AF65-F5344CB8AC3E}">
        <p14:creationId xmlns:p14="http://schemas.microsoft.com/office/powerpoint/2010/main" val="1593679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p:txBody>
          <a:bodyPr/>
          <a:lstStyle/>
          <a:p>
            <a:r>
              <a:rPr lang="en-US"/>
              <a:t>Stablish communication with webserver</a:t>
            </a:r>
            <a:br>
              <a:rPr lang="en-US"/>
            </a:br>
            <a:endParaRPr lang="en-US"/>
          </a:p>
          <a:p>
            <a:pPr marL="0" inden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endParaRPr lang="en-BE">
              <a:latin typeface="+mn-lt"/>
            </a:endParaRPr>
          </a:p>
        </p:txBody>
      </p:sp>
      <p:sp>
        <p:nvSpPr>
          <p:cNvPr id="3" name="Rectangle 2">
            <a:extLst>
              <a:ext uri="{FF2B5EF4-FFF2-40B4-BE49-F238E27FC236}">
                <a16:creationId xmlns:a16="http://schemas.microsoft.com/office/drawing/2014/main" id="{DE6F7133-3988-9BC4-7A01-9E3A5DDF9300}"/>
              </a:ext>
            </a:extLst>
          </p:cNvPr>
          <p:cNvSpPr/>
          <p:nvPr/>
        </p:nvSpPr>
        <p:spPr>
          <a:xfrm>
            <a:off x="6676222" y="1729648"/>
            <a:ext cx="5045725" cy="1699352"/>
          </a:xfrm>
          <a:prstGeom prst="rect">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Nginx (Engine-x) : creates a local webserver</a:t>
            </a:r>
          </a:p>
        </p:txBody>
      </p:sp>
      <p:sp>
        <p:nvSpPr>
          <p:cNvPr id="4" name="Rectangle 3">
            <a:extLst>
              <a:ext uri="{FF2B5EF4-FFF2-40B4-BE49-F238E27FC236}">
                <a16:creationId xmlns:a16="http://schemas.microsoft.com/office/drawing/2014/main" id="{FAA9D6C1-E251-68F2-B55F-098101541165}"/>
              </a:ext>
            </a:extLst>
          </p:cNvPr>
          <p:cNvSpPr/>
          <p:nvPr/>
        </p:nvSpPr>
        <p:spPr>
          <a:xfrm>
            <a:off x="6676221" y="3733800"/>
            <a:ext cx="5045725" cy="1699352"/>
          </a:xfrm>
          <a:prstGeom prst="rect">
            <a:avLst/>
          </a:prstGeom>
          <a:solidFill>
            <a:srgbClr val="5A2D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curl : Client URL</a:t>
            </a:r>
          </a:p>
          <a:p>
            <a:pPr algn="ctr"/>
            <a:br>
              <a:rPr lang="en-US"/>
            </a:br>
            <a:r>
              <a:rPr lang="en-US"/>
              <a:t>Enables communication between</a:t>
            </a:r>
            <a:br>
              <a:rPr lang="en-US"/>
            </a:br>
            <a:r>
              <a:rPr lang="en-US"/>
              <a:t>the host and the server</a:t>
            </a:r>
            <a:endParaRPr lang="en-BE"/>
          </a:p>
        </p:txBody>
      </p:sp>
      <p:sp>
        <p:nvSpPr>
          <p:cNvPr id="10" name="Oval 9">
            <a:extLst>
              <a:ext uri="{FF2B5EF4-FFF2-40B4-BE49-F238E27FC236}">
                <a16:creationId xmlns:a16="http://schemas.microsoft.com/office/drawing/2014/main" id="{EFFF8282-2A2A-9DCC-A23A-4BE4D90228D6}"/>
              </a:ext>
            </a:extLst>
          </p:cNvPr>
          <p:cNvSpPr/>
          <p:nvPr/>
        </p:nvSpPr>
        <p:spPr>
          <a:xfrm>
            <a:off x="4807624" y="2124114"/>
            <a:ext cx="788838" cy="638511"/>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Oval 10">
            <a:extLst>
              <a:ext uri="{FF2B5EF4-FFF2-40B4-BE49-F238E27FC236}">
                <a16:creationId xmlns:a16="http://schemas.microsoft.com/office/drawing/2014/main" id="{40D8D0BC-DD66-AC52-2733-B0F84FE753B8}"/>
              </a:ext>
            </a:extLst>
          </p:cNvPr>
          <p:cNvSpPr/>
          <p:nvPr/>
        </p:nvSpPr>
        <p:spPr>
          <a:xfrm>
            <a:off x="371061" y="2675517"/>
            <a:ext cx="788838" cy="638511"/>
          </a:xfrm>
          <a:prstGeom prst="ellipse">
            <a:avLst/>
          </a:prstGeom>
          <a:noFill/>
          <a:ln>
            <a:solidFill>
              <a:srgbClr val="F7932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5" name="Straight Arrow Connector 14">
            <a:extLst>
              <a:ext uri="{FF2B5EF4-FFF2-40B4-BE49-F238E27FC236}">
                <a16:creationId xmlns:a16="http://schemas.microsoft.com/office/drawing/2014/main" id="{0818E403-2D58-A299-9D5F-AC76BE693BF7}"/>
              </a:ext>
            </a:extLst>
          </p:cNvPr>
          <p:cNvCxnSpPr>
            <a:endCxn id="3" idx="1"/>
          </p:cNvCxnSpPr>
          <p:nvPr/>
        </p:nvCxnSpPr>
        <p:spPr>
          <a:xfrm>
            <a:off x="5596462" y="2443369"/>
            <a:ext cx="1079760" cy="135955"/>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F3CC9A9-57DA-B2AC-F6E5-3052AF1CCB4D}"/>
              </a:ext>
            </a:extLst>
          </p:cNvPr>
          <p:cNvCxnSpPr>
            <a:cxnSpLocks/>
            <a:stCxn id="11" idx="6"/>
            <a:endCxn id="4" idx="1"/>
          </p:cNvCxnSpPr>
          <p:nvPr/>
        </p:nvCxnSpPr>
        <p:spPr>
          <a:xfrm>
            <a:off x="1159899" y="2994773"/>
            <a:ext cx="5516322" cy="1588703"/>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775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D29651E-18BA-3403-C3A3-4A8AC9ADC5C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Content Placeholder 35">
            <a:extLst>
              <a:ext uri="{FF2B5EF4-FFF2-40B4-BE49-F238E27FC236}">
                <a16:creationId xmlns:a16="http://schemas.microsoft.com/office/drawing/2014/main" id="{234C02CB-8D51-6947-1211-AFC2BFD343DA}"/>
              </a:ext>
            </a:extLst>
          </p:cNvPr>
          <p:cNvSpPr txBox="1">
            <a:spLocks/>
          </p:cNvSpPr>
          <p:nvPr/>
        </p:nvSpPr>
        <p:spPr>
          <a:xfrm>
            <a:off x="371061" y="1552755"/>
            <a:ext cx="5648739" cy="462420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endParaRPr lang="en-BE">
              <a:latin typeface="+mn-lt"/>
            </a:endParaRPr>
          </a:p>
        </p:txBody>
      </p:sp>
      <p:sp>
        <p:nvSpPr>
          <p:cNvPr id="23" name="Rectangle 22">
            <a:extLst>
              <a:ext uri="{FF2B5EF4-FFF2-40B4-BE49-F238E27FC236}">
                <a16:creationId xmlns:a16="http://schemas.microsoft.com/office/drawing/2014/main" id="{26B82EB0-DEE6-7336-8F64-5064A6D8207E}"/>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4" name="Rectangle 23">
            <a:extLst>
              <a:ext uri="{FF2B5EF4-FFF2-40B4-BE49-F238E27FC236}">
                <a16:creationId xmlns:a16="http://schemas.microsoft.com/office/drawing/2014/main" id="{D825C984-B4C7-D5F0-9FF9-E4178AD76860}"/>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5" name="Picture 24" descr="A close-up of a logo&#10;&#10;Description automatically generated">
            <a:extLst>
              <a:ext uri="{FF2B5EF4-FFF2-40B4-BE49-F238E27FC236}">
                <a16:creationId xmlns:a16="http://schemas.microsoft.com/office/drawing/2014/main" id="{A1ACC64F-00BC-C039-0DA4-E61D81C5A328}"/>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26" name="Picture 25" descr="A close-up of a logo&#10;&#10;Description automatically generated">
            <a:extLst>
              <a:ext uri="{FF2B5EF4-FFF2-40B4-BE49-F238E27FC236}">
                <a16:creationId xmlns:a16="http://schemas.microsoft.com/office/drawing/2014/main" id="{FD3C6754-7356-7D88-EFF8-7C75781E1A8B}"/>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27" name="Straight Arrow Connector 26">
            <a:extLst>
              <a:ext uri="{FF2B5EF4-FFF2-40B4-BE49-F238E27FC236}">
                <a16:creationId xmlns:a16="http://schemas.microsoft.com/office/drawing/2014/main" id="{EFA5A8CC-D3CE-E1A3-48A7-73FC8E2FFD83}"/>
              </a:ext>
            </a:extLst>
          </p:cNvPr>
          <p:cNvCxnSpPr>
            <a:cxnSpLocks/>
            <a:stCxn id="25" idx="3"/>
            <a:endCxn id="26"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8" name="Title 3">
            <a:extLst>
              <a:ext uri="{FF2B5EF4-FFF2-40B4-BE49-F238E27FC236}">
                <a16:creationId xmlns:a16="http://schemas.microsoft.com/office/drawing/2014/main" id="{2013206E-A7F6-31A2-BE99-779CFA69E77D}"/>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29" name="Title 3">
            <a:extLst>
              <a:ext uri="{FF2B5EF4-FFF2-40B4-BE49-F238E27FC236}">
                <a16:creationId xmlns:a16="http://schemas.microsoft.com/office/drawing/2014/main" id="{5EA4D8F5-0E43-AE41-BEA4-350A116F65FA}"/>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30" name="Graphic 29" descr="Door Closed with solid fill">
            <a:extLst>
              <a:ext uri="{FF2B5EF4-FFF2-40B4-BE49-F238E27FC236}">
                <a16:creationId xmlns:a16="http://schemas.microsoft.com/office/drawing/2014/main" id="{5DF87260-EE4F-AD72-EEC6-FE07A7965E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Tree>
    <p:extLst>
      <p:ext uri="{BB962C8B-B14F-4D97-AF65-F5344CB8AC3E}">
        <p14:creationId xmlns:p14="http://schemas.microsoft.com/office/powerpoint/2010/main" val="567379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 name="Rectangle: Rounded Corners 2">
            <a:extLst>
              <a:ext uri="{FF2B5EF4-FFF2-40B4-BE49-F238E27FC236}">
                <a16:creationId xmlns:a16="http://schemas.microsoft.com/office/drawing/2014/main" id="{2C76461D-F43B-9D6C-93EB-7010603B0BF4}"/>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Content Placeholder 35">
            <a:extLst>
              <a:ext uri="{FF2B5EF4-FFF2-40B4-BE49-F238E27FC236}">
                <a16:creationId xmlns:a16="http://schemas.microsoft.com/office/drawing/2014/main" id="{1C4D7206-EB9D-01DB-A82B-E1658DB43D1F}"/>
              </a:ext>
            </a:extLst>
          </p:cNvPr>
          <p:cNvSpPr txBox="1">
            <a:spLocks/>
          </p:cNvSpPr>
          <p:nvPr/>
        </p:nvSpPr>
        <p:spPr>
          <a:xfrm>
            <a:off x="371061" y="1552755"/>
            <a:ext cx="5648739" cy="4624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Stablish communication with webserver</a:t>
            </a: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p>
          <a:p>
            <a:pPr marL="0" indent="0">
              <a:buFont typeface="Arial" panose="020B0604020202020204" pitchFamily="34" charset="0"/>
              <a:buNone/>
            </a:pPr>
            <a:endParaRPr lang="en-US">
              <a:latin typeface="+mn-lt"/>
            </a:endParaRPr>
          </a:p>
          <a:p>
            <a:r>
              <a:rPr lang="en-US">
                <a:latin typeface="+mn-lt"/>
              </a:rPr>
              <a:t>Container</a:t>
            </a:r>
            <a:r>
              <a:rPr lang="en-US" sz="3200" b="1">
                <a:solidFill>
                  <a:srgbClr val="C00000"/>
                </a:solidFill>
                <a:latin typeface="+mn-lt"/>
              </a:rPr>
              <a:t> X </a:t>
            </a:r>
            <a:r>
              <a:rPr lang="en-US">
                <a:latin typeface="+mn-lt"/>
              </a:rPr>
              <a:t>external environment</a:t>
            </a:r>
            <a:br>
              <a:rPr lang="en-US">
                <a:latin typeface="+mn-lt"/>
              </a:rPr>
            </a:br>
            <a:endParaRPr lang="en-BE">
              <a:latin typeface="+mn-lt"/>
            </a:endParaRPr>
          </a:p>
        </p:txBody>
      </p:sp>
      <p:grpSp>
        <p:nvGrpSpPr>
          <p:cNvPr id="18" name="Group 17">
            <a:extLst>
              <a:ext uri="{FF2B5EF4-FFF2-40B4-BE49-F238E27FC236}">
                <a16:creationId xmlns:a16="http://schemas.microsoft.com/office/drawing/2014/main" id="{27F745F9-CD43-D221-9F84-1AC3D48E4FF6}"/>
              </a:ext>
            </a:extLst>
          </p:cNvPr>
          <p:cNvGrpSpPr/>
          <p:nvPr/>
        </p:nvGrpSpPr>
        <p:grpSpPr>
          <a:xfrm>
            <a:off x="1430127" y="4359051"/>
            <a:ext cx="2488019" cy="1674031"/>
            <a:chOff x="7658961" y="358771"/>
            <a:chExt cx="3264129" cy="2023604"/>
          </a:xfrm>
        </p:grpSpPr>
        <p:pic>
          <p:nvPicPr>
            <p:cNvPr id="12" name="Picture 11" descr="A blue container and a blue container&#10;&#10;Description automatically generated">
              <a:extLst>
                <a:ext uri="{FF2B5EF4-FFF2-40B4-BE49-F238E27FC236}">
                  <a16:creationId xmlns:a16="http://schemas.microsoft.com/office/drawing/2014/main" id="{F3DE6F85-7330-AD73-AC79-312541B7C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961" y="358771"/>
              <a:ext cx="3264129" cy="2023604"/>
            </a:xfrm>
            <a:prstGeom prst="rect">
              <a:avLst/>
            </a:prstGeom>
          </p:spPr>
        </p:pic>
        <p:pic>
          <p:nvPicPr>
            <p:cNvPr id="15" name="Graphic 14" descr="Door Closed with solid fill">
              <a:extLst>
                <a:ext uri="{FF2B5EF4-FFF2-40B4-BE49-F238E27FC236}">
                  <a16:creationId xmlns:a16="http://schemas.microsoft.com/office/drawing/2014/main" id="{D48BE69C-3BF1-696C-B8A9-5BD47308A6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0320" y="559985"/>
              <a:ext cx="758169" cy="758169"/>
            </a:xfrm>
            <a:prstGeom prst="rect">
              <a:avLst/>
            </a:prstGeom>
          </p:spPr>
        </p:pic>
      </p:grpSp>
      <p:sp>
        <p:nvSpPr>
          <p:cNvPr id="28" name="Rectangle 27">
            <a:extLst>
              <a:ext uri="{FF2B5EF4-FFF2-40B4-BE49-F238E27FC236}">
                <a16:creationId xmlns:a16="http://schemas.microsoft.com/office/drawing/2014/main" id="{8C64009B-3807-5E03-D6C2-7B114B44056C}"/>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Rectangle 28">
            <a:extLst>
              <a:ext uri="{FF2B5EF4-FFF2-40B4-BE49-F238E27FC236}">
                <a16:creationId xmlns:a16="http://schemas.microsoft.com/office/drawing/2014/main" id="{4046B21B-26CC-71AD-AFE1-E2AE7210279E}"/>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30" name="Picture 29" descr="A close-up of a logo&#10;&#10;Description automatically generated">
            <a:extLst>
              <a:ext uri="{FF2B5EF4-FFF2-40B4-BE49-F238E27FC236}">
                <a16:creationId xmlns:a16="http://schemas.microsoft.com/office/drawing/2014/main" id="{A629F80A-8F36-A1CE-168D-E9E9A8D004CA}"/>
              </a:ext>
            </a:extLst>
          </p:cNvPr>
          <p:cNvPicPr>
            <a:picLocks noChangeAspect="1"/>
          </p:cNvPicPr>
          <p:nvPr/>
        </p:nvPicPr>
        <p:blipFill rotWithShape="1">
          <a:blip r:embed="rId5">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31" name="Picture 30" descr="A close-up of a logo&#10;&#10;Description automatically generated">
            <a:extLst>
              <a:ext uri="{FF2B5EF4-FFF2-40B4-BE49-F238E27FC236}">
                <a16:creationId xmlns:a16="http://schemas.microsoft.com/office/drawing/2014/main" id="{11767DDF-1F00-2AD9-2911-34A96D2622EC}"/>
              </a:ext>
            </a:extLst>
          </p:cNvPr>
          <p:cNvPicPr>
            <a:picLocks noChangeAspect="1"/>
          </p:cNvPicPr>
          <p:nvPr/>
        </p:nvPicPr>
        <p:blipFill rotWithShape="1">
          <a:blip r:embed="rId5">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32" name="Straight Arrow Connector 31">
            <a:extLst>
              <a:ext uri="{FF2B5EF4-FFF2-40B4-BE49-F238E27FC236}">
                <a16:creationId xmlns:a16="http://schemas.microsoft.com/office/drawing/2014/main" id="{46D1D92C-356A-A029-C33D-DCEDEE7EF474}"/>
              </a:ext>
            </a:extLst>
          </p:cNvPr>
          <p:cNvCxnSpPr>
            <a:cxnSpLocks/>
            <a:stCxn id="30" idx="3"/>
            <a:endCxn id="31"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itle 3">
            <a:extLst>
              <a:ext uri="{FF2B5EF4-FFF2-40B4-BE49-F238E27FC236}">
                <a16:creationId xmlns:a16="http://schemas.microsoft.com/office/drawing/2014/main" id="{818BAFDD-F01C-953D-FB28-F847F259D351}"/>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34" name="Title 3">
            <a:extLst>
              <a:ext uri="{FF2B5EF4-FFF2-40B4-BE49-F238E27FC236}">
                <a16:creationId xmlns:a16="http://schemas.microsoft.com/office/drawing/2014/main" id="{C035DD17-EFC1-72D5-A7EE-B820F91F3EC3}"/>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35" name="Graphic 34" descr="Door Closed with solid fill">
            <a:extLst>
              <a:ext uri="{FF2B5EF4-FFF2-40B4-BE49-F238E27FC236}">
                <a16:creationId xmlns:a16="http://schemas.microsoft.com/office/drawing/2014/main" id="{F65978AB-F509-E11F-4C6C-E821ACFA4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Tree>
    <p:extLst>
      <p:ext uri="{BB962C8B-B14F-4D97-AF65-F5344CB8AC3E}">
        <p14:creationId xmlns:p14="http://schemas.microsoft.com/office/powerpoint/2010/main" val="1395943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BDCEC60-8AB1-B3B5-1409-0204D0C3409E}"/>
              </a:ext>
            </a:extLst>
          </p:cNvPr>
          <p:cNvSpPr/>
          <p:nvPr/>
        </p:nvSpPr>
        <p:spPr>
          <a:xfrm>
            <a:off x="2354070" y="4933934"/>
            <a:ext cx="742329" cy="4903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ectangle: Rounded Corners 17">
            <a:extLst>
              <a:ext uri="{FF2B5EF4-FFF2-40B4-BE49-F238E27FC236}">
                <a16:creationId xmlns:a16="http://schemas.microsoft.com/office/drawing/2014/main" id="{39CA69DB-B680-B7C9-722D-E7548510ACCE}"/>
              </a:ext>
            </a:extLst>
          </p:cNvPr>
          <p:cNvSpPr/>
          <p:nvPr/>
        </p:nvSpPr>
        <p:spPr>
          <a:xfrm>
            <a:off x="3994725" y="4937913"/>
            <a:ext cx="856369" cy="4903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Rectangle: Rounded Corners 15">
            <a:extLst>
              <a:ext uri="{FF2B5EF4-FFF2-40B4-BE49-F238E27FC236}">
                <a16:creationId xmlns:a16="http://schemas.microsoft.com/office/drawing/2014/main" id="{9F4EA4E4-6B03-904D-DC62-1F71EC13937D}"/>
              </a:ext>
            </a:extLst>
          </p:cNvPr>
          <p:cNvSpPr/>
          <p:nvPr/>
        </p:nvSpPr>
        <p:spPr>
          <a:xfrm>
            <a:off x="371061" y="2981563"/>
            <a:ext cx="5291609" cy="4903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ectangle: Rounded Corners 4">
            <a:extLst>
              <a:ext uri="{FF2B5EF4-FFF2-40B4-BE49-F238E27FC236}">
                <a16:creationId xmlns:a16="http://schemas.microsoft.com/office/drawing/2014/main" id="{B160A6C0-C630-A37D-E548-6ECE7BCB435D}"/>
              </a:ext>
            </a:extLst>
          </p:cNvPr>
          <p:cNvSpPr/>
          <p:nvPr/>
        </p:nvSpPr>
        <p:spPr>
          <a:xfrm>
            <a:off x="371061" y="2167787"/>
            <a:ext cx="5291609" cy="49035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Content Placeholder 35">
            <a:extLst>
              <a:ext uri="{FF2B5EF4-FFF2-40B4-BE49-F238E27FC236}">
                <a16:creationId xmlns:a16="http://schemas.microsoft.com/office/drawing/2014/main" id="{80DA6C60-0DDE-3E93-ED62-839E5EBF2143}"/>
              </a:ext>
            </a:extLst>
          </p:cNvPr>
          <p:cNvSpPr txBox="1">
            <a:spLocks/>
          </p:cNvSpPr>
          <p:nvPr/>
        </p:nvSpPr>
        <p:spPr>
          <a:xfrm>
            <a:off x="371061" y="1552755"/>
            <a:ext cx="5648739" cy="2307423"/>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br>
              <a:rPr lang="en-US">
                <a:latin typeface="+mn-lt"/>
              </a:rPr>
            </a:br>
            <a:r>
              <a:rPr lang="en-US">
                <a:latin typeface="+mn-lt"/>
              </a:rPr>
              <a:t>$ docker exec webserver curl localhost:80</a:t>
            </a:r>
            <a:endParaRPr lang="en-BE">
              <a:latin typeface="+mn-lt"/>
            </a:endParaRPr>
          </a:p>
          <a:p>
            <a:pPr marL="0" indent="0">
              <a:buFont typeface="Arial" panose="020B0604020202020204" pitchFamily="34" charset="0"/>
              <a:buNone/>
            </a:pPr>
            <a:endParaRPr lang="en-BE">
              <a:latin typeface="+mn-lt"/>
            </a:endParaRPr>
          </a:p>
        </p:txBody>
      </p:sp>
      <p:sp>
        <p:nvSpPr>
          <p:cNvPr id="4" name="Title 3">
            <a:extLst>
              <a:ext uri="{FF2B5EF4-FFF2-40B4-BE49-F238E27FC236}">
                <a16:creationId xmlns:a16="http://schemas.microsoft.com/office/drawing/2014/main" id="{D9B59050-A61F-DD64-F420-643969E27BF2}"/>
              </a:ext>
            </a:extLst>
          </p:cNvPr>
          <p:cNvSpPr>
            <a:spLocks noGrp="1"/>
          </p:cNvSpPr>
          <p:nvPr>
            <p:ph type="title"/>
          </p:nvPr>
        </p:nvSpPr>
        <p:spPr>
          <a:xfrm>
            <a:off x="0" y="4221553"/>
            <a:ext cx="5910183" cy="1502463"/>
          </a:xfrm>
        </p:spPr>
        <p:txBody>
          <a:bodyPr>
            <a:normAutofit/>
          </a:bodyPr>
          <a:lstStyle/>
          <a:p>
            <a:pPr algn="ctr"/>
            <a:r>
              <a:rPr lang="en-US"/>
              <a:t>What is the difference</a:t>
            </a:r>
            <a:br>
              <a:rPr lang="en-US"/>
            </a:br>
            <a:r>
              <a:rPr lang="en-US"/>
              <a:t>between  run   and   exec ?</a:t>
            </a:r>
            <a:endParaRPr lang="en-BE"/>
          </a:p>
        </p:txBody>
      </p:sp>
      <p:sp>
        <p:nvSpPr>
          <p:cNvPr id="7" name="Rectangle 6">
            <a:extLst>
              <a:ext uri="{FF2B5EF4-FFF2-40B4-BE49-F238E27FC236}">
                <a16:creationId xmlns:a16="http://schemas.microsoft.com/office/drawing/2014/main" id="{0638C126-D0E1-93D8-3A7A-1AA9B1805A9C}"/>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96014FD7-75D3-C895-74A5-3224D9DC0386}"/>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9" name="Picture 8" descr="A close-up of a logo&#10;&#10;Description automatically generated">
            <a:extLst>
              <a:ext uri="{FF2B5EF4-FFF2-40B4-BE49-F238E27FC236}">
                <a16:creationId xmlns:a16="http://schemas.microsoft.com/office/drawing/2014/main" id="{42C96F43-BB9B-DFC5-0860-6D9B96691925}"/>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10" name="Picture 9" descr="A close-up of a logo&#10;&#10;Description automatically generated">
            <a:extLst>
              <a:ext uri="{FF2B5EF4-FFF2-40B4-BE49-F238E27FC236}">
                <a16:creationId xmlns:a16="http://schemas.microsoft.com/office/drawing/2014/main" id="{E53D2F3C-DDE6-3FA5-B006-D08D8F0756C5}"/>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11" name="Straight Arrow Connector 10">
            <a:extLst>
              <a:ext uri="{FF2B5EF4-FFF2-40B4-BE49-F238E27FC236}">
                <a16:creationId xmlns:a16="http://schemas.microsoft.com/office/drawing/2014/main" id="{E6303B60-2033-DB4F-6094-1539BDFF6B43}"/>
              </a:ext>
            </a:extLst>
          </p:cNvPr>
          <p:cNvCxnSpPr>
            <a:cxnSpLocks/>
            <a:stCxn id="9" idx="3"/>
            <a:endCxn id="10"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2" name="Title 3">
            <a:extLst>
              <a:ext uri="{FF2B5EF4-FFF2-40B4-BE49-F238E27FC236}">
                <a16:creationId xmlns:a16="http://schemas.microsoft.com/office/drawing/2014/main" id="{3053790E-3CDE-EAB0-BAD4-DAFAE1545E74}"/>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13" name="Title 3">
            <a:extLst>
              <a:ext uri="{FF2B5EF4-FFF2-40B4-BE49-F238E27FC236}">
                <a16:creationId xmlns:a16="http://schemas.microsoft.com/office/drawing/2014/main" id="{945FD213-E7CA-E634-9658-409F3E183230}"/>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14" name="Graphic 13" descr="Door Closed with solid fill">
            <a:extLst>
              <a:ext uri="{FF2B5EF4-FFF2-40B4-BE49-F238E27FC236}">
                <a16:creationId xmlns:a16="http://schemas.microsoft.com/office/drawing/2014/main" id="{739D7EEF-AB9A-F877-0E32-49AF9A9741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6740"/>
            <a:ext cx="633438" cy="633438"/>
          </a:xfrm>
          <a:prstGeom prst="rect">
            <a:avLst/>
          </a:prstGeom>
        </p:spPr>
      </p:pic>
    </p:spTree>
    <p:extLst>
      <p:ext uri="{BB962C8B-B14F-4D97-AF65-F5344CB8AC3E}">
        <p14:creationId xmlns:p14="http://schemas.microsoft.com/office/powerpoint/2010/main" val="3698283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4F42FF-C6B4-B2B6-D68C-D1D8E2A322BF}"/>
              </a:ext>
            </a:extLst>
          </p:cNvPr>
          <p:cNvSpPr/>
          <p:nvPr/>
        </p:nvSpPr>
        <p:spPr>
          <a:xfrm>
            <a:off x="5910184" y="2231156"/>
            <a:ext cx="6059841" cy="3778619"/>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tangle 10">
            <a:extLst>
              <a:ext uri="{FF2B5EF4-FFF2-40B4-BE49-F238E27FC236}">
                <a16:creationId xmlns:a16="http://schemas.microsoft.com/office/drawing/2014/main" id="{5ED99239-93A7-7241-F55B-35477E9E6231}"/>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2" name="Picture 11" descr="A close-up of a logo&#10;&#10;Description automatically generated">
            <a:extLst>
              <a:ext uri="{FF2B5EF4-FFF2-40B4-BE49-F238E27FC236}">
                <a16:creationId xmlns:a16="http://schemas.microsoft.com/office/drawing/2014/main" id="{3E1B259D-CB52-2E25-2C15-C5E963E411C4}"/>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15" name="Picture 14" descr="A close-up of a logo&#10;&#10;Description automatically generated">
            <a:extLst>
              <a:ext uri="{FF2B5EF4-FFF2-40B4-BE49-F238E27FC236}">
                <a16:creationId xmlns:a16="http://schemas.microsoft.com/office/drawing/2014/main" id="{1320D9FC-32CF-FAB7-8C66-7CCFE10BC22B}"/>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16" name="Straight Arrow Connector 15">
            <a:extLst>
              <a:ext uri="{FF2B5EF4-FFF2-40B4-BE49-F238E27FC236}">
                <a16:creationId xmlns:a16="http://schemas.microsoft.com/office/drawing/2014/main" id="{510379D6-F02F-8A58-0EA1-038511EDF068}"/>
              </a:ext>
            </a:extLst>
          </p:cNvPr>
          <p:cNvCxnSpPr>
            <a:cxnSpLocks/>
            <a:stCxn id="12" idx="3"/>
            <a:endCxn id="15"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7" name="Title 3">
            <a:extLst>
              <a:ext uri="{FF2B5EF4-FFF2-40B4-BE49-F238E27FC236}">
                <a16:creationId xmlns:a16="http://schemas.microsoft.com/office/drawing/2014/main" id="{AC21865E-1717-AF56-35D4-F7B3EC3A563D}"/>
              </a:ext>
            </a:extLst>
          </p:cNvPr>
          <p:cNvSpPr txBox="1">
            <a:spLocks/>
          </p:cNvSpPr>
          <p:nvPr/>
        </p:nvSpPr>
        <p:spPr>
          <a:xfrm>
            <a:off x="5910184" y="2167787"/>
            <a:ext cx="1301218"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a:t>Computer</a:t>
            </a:r>
            <a:endParaRPr lang="en-BE" sz="2000"/>
          </a:p>
        </p:txBody>
      </p:sp>
      <p:sp>
        <p:nvSpPr>
          <p:cNvPr id="18" name="Title 3">
            <a:extLst>
              <a:ext uri="{FF2B5EF4-FFF2-40B4-BE49-F238E27FC236}">
                <a16:creationId xmlns:a16="http://schemas.microsoft.com/office/drawing/2014/main" id="{168E1BD8-C384-CC2D-2530-74C668145D6C}"/>
              </a:ext>
            </a:extLst>
          </p:cNvPr>
          <p:cNvSpPr txBox="1">
            <a:spLocks/>
          </p:cNvSpPr>
          <p:nvPr/>
        </p:nvSpPr>
        <p:spPr>
          <a:xfrm>
            <a:off x="7211402" y="3317374"/>
            <a:ext cx="2288665"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2000"/>
              <a:t>Docker engine</a:t>
            </a:r>
            <a:endParaRPr lang="en-BE" sz="2000"/>
          </a:p>
        </p:txBody>
      </p:sp>
      <p:pic>
        <p:nvPicPr>
          <p:cNvPr id="3" name="Content Placeholder 18" descr="Door Open with solid fill">
            <a:extLst>
              <a:ext uri="{FF2B5EF4-FFF2-40B4-BE49-F238E27FC236}">
                <a16:creationId xmlns:a16="http://schemas.microsoft.com/office/drawing/2014/main" id="{55B640B4-8A27-E6F7-E540-8B30F936E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0475"/>
            <a:ext cx="633439" cy="633439"/>
          </a:xfrm>
          <a:prstGeom prst="rect">
            <a:avLst/>
          </a:prstGeom>
        </p:spPr>
      </p:pic>
      <p:sp>
        <p:nvSpPr>
          <p:cNvPr id="4" name="Rectangle: Rounded Corners 3">
            <a:extLst>
              <a:ext uri="{FF2B5EF4-FFF2-40B4-BE49-F238E27FC236}">
                <a16:creationId xmlns:a16="http://schemas.microsoft.com/office/drawing/2014/main" id="{CC1E49D1-66EA-8684-15B2-010B9556C6F6}"/>
              </a:ext>
            </a:extLst>
          </p:cNvPr>
          <p:cNvSpPr/>
          <p:nvPr/>
        </p:nvSpPr>
        <p:spPr>
          <a:xfrm>
            <a:off x="371061" y="5272405"/>
            <a:ext cx="5291609" cy="58037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7"/>
            <a:ext cx="5291609" cy="1038121"/>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p:txBody>
          <a:bodyPr/>
          <a:lstStyle/>
          <a:p>
            <a:r>
              <a:rPr lang="en-US"/>
              <a:t>Stablish communication with webserver</a:t>
            </a:r>
            <a:br>
              <a:rPr lang="en-US"/>
            </a:br>
            <a:endParaRPr lang="en-US"/>
          </a:p>
          <a:p>
            <a:pPr marL="0" indent="0">
              <a:buFont typeface="Arial" panose="020B0604020202020204" pitchFamily="34" charset="0"/>
              <a:buNone/>
            </a:pPr>
            <a:r>
              <a:rPr lang="en-US">
                <a:latin typeface="+mn-lt"/>
              </a:rPr>
              <a:t>$ </a:t>
            </a:r>
            <a:r>
              <a:rPr lang="en-BE">
                <a:latin typeface="+mn-lt"/>
              </a:rPr>
              <a:t>docker run --detach --name webserver nginx</a:t>
            </a:r>
            <a:br>
              <a:rPr lang="en-US">
                <a:latin typeface="+mn-lt"/>
              </a:rPr>
            </a:br>
            <a:br>
              <a:rPr lang="en-US">
                <a:latin typeface="+mn-lt"/>
              </a:rPr>
            </a:br>
            <a:r>
              <a:rPr lang="en-US">
                <a:latin typeface="+mn-lt"/>
              </a:rPr>
              <a:t>$ curl localhost:80</a:t>
            </a:r>
          </a:p>
          <a:p>
            <a:pPr marL="0" indent="0">
              <a:buFont typeface="Arial" panose="020B0604020202020204" pitchFamily="34" charset="0"/>
              <a:buNone/>
            </a:pPr>
            <a:endParaRPr lang="en-US">
              <a:latin typeface="+mn-lt"/>
            </a:endParaRPr>
          </a:p>
          <a:p>
            <a:r>
              <a:rPr lang="en-US">
                <a:latin typeface="+mn-lt"/>
              </a:rPr>
              <a:t>Container</a:t>
            </a:r>
            <a:r>
              <a:rPr lang="en-US" sz="3200" b="1">
                <a:solidFill>
                  <a:srgbClr val="C00000"/>
                </a:solidFill>
                <a:latin typeface="+mn-lt"/>
              </a:rPr>
              <a:t> X </a:t>
            </a:r>
            <a:r>
              <a:rPr lang="en-US">
                <a:latin typeface="+mn-lt"/>
              </a:rPr>
              <a:t>external environment</a:t>
            </a:r>
            <a:br>
              <a:rPr lang="en-US">
                <a:latin typeface="+mn-lt"/>
              </a:rPr>
            </a:br>
            <a:endParaRPr lang="en-US">
              <a:latin typeface="+mn-lt"/>
            </a:endParaRPr>
          </a:p>
          <a:p>
            <a:r>
              <a:rPr lang="en-US">
                <a:latin typeface="+mn-lt"/>
              </a:rPr>
              <a:t>exec : execute inside the container</a:t>
            </a:r>
          </a:p>
          <a:p>
            <a:pPr lvl="1"/>
            <a:r>
              <a:rPr lang="en-US">
                <a:latin typeface="+mn-lt"/>
              </a:rPr>
              <a:t>Open the door for host communication</a:t>
            </a:r>
            <a:br>
              <a:rPr lang="en-US">
                <a:latin typeface="+mn-lt"/>
              </a:rPr>
            </a:br>
            <a:endParaRPr lang="en-US">
              <a:latin typeface="+mn-lt"/>
            </a:endParaRPr>
          </a:p>
          <a:p>
            <a:pPr marL="0" indent="0">
              <a:buNone/>
            </a:pPr>
            <a:r>
              <a:rPr lang="en-US">
                <a:latin typeface="+mn-lt"/>
              </a:rPr>
              <a:t>$ docker exec webserver curl localhost:80</a:t>
            </a:r>
            <a:endParaRPr lang="en-BE">
              <a:latin typeface="+mn-lt"/>
            </a:endParaRPr>
          </a:p>
          <a:p>
            <a:pPr marL="0" indent="0">
              <a:buNone/>
            </a:pPr>
            <a:endParaRPr lang="en-BE">
              <a:latin typeface="+mn-lt"/>
            </a:endParaRPr>
          </a:p>
        </p:txBody>
      </p:sp>
    </p:spTree>
    <p:extLst>
      <p:ext uri="{BB962C8B-B14F-4D97-AF65-F5344CB8AC3E}">
        <p14:creationId xmlns:p14="http://schemas.microsoft.com/office/powerpoint/2010/main" val="39161141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4B6CBAF-3911-D57F-3466-80265582328A}"/>
              </a:ext>
            </a:extLst>
          </p:cNvPr>
          <p:cNvGrpSpPr/>
          <p:nvPr/>
        </p:nvGrpSpPr>
        <p:grpSpPr>
          <a:xfrm>
            <a:off x="7889128" y="216647"/>
            <a:ext cx="3931811" cy="1872586"/>
            <a:chOff x="5910184" y="2720679"/>
            <a:chExt cx="6059841" cy="3289096"/>
          </a:xfrm>
        </p:grpSpPr>
        <p:sp>
          <p:nvSpPr>
            <p:cNvPr id="10" name="Rectangle 9">
              <a:extLst>
                <a:ext uri="{FF2B5EF4-FFF2-40B4-BE49-F238E27FC236}">
                  <a16:creationId xmlns:a16="http://schemas.microsoft.com/office/drawing/2014/main" id="{944F42FF-C6B4-B2B6-D68C-D1D8E2A322BF}"/>
                </a:ext>
              </a:extLst>
            </p:cNvPr>
            <p:cNvSpPr/>
            <p:nvPr/>
          </p:nvSpPr>
          <p:spPr>
            <a:xfrm>
              <a:off x="5910184" y="2838893"/>
              <a:ext cx="6059841" cy="3170882"/>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Rectangle 10">
              <a:extLst>
                <a:ext uri="{FF2B5EF4-FFF2-40B4-BE49-F238E27FC236}">
                  <a16:creationId xmlns:a16="http://schemas.microsoft.com/office/drawing/2014/main" id="{5ED99239-93A7-7241-F55B-35477E9E6231}"/>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2" name="Picture 11" descr="A close-up of a logo&#10;&#10;Description automatically generated">
              <a:extLst>
                <a:ext uri="{FF2B5EF4-FFF2-40B4-BE49-F238E27FC236}">
                  <a16:creationId xmlns:a16="http://schemas.microsoft.com/office/drawing/2014/main" id="{3E1B259D-CB52-2E25-2C15-C5E963E411C4}"/>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15" name="Picture 14" descr="A close-up of a logo&#10;&#10;Description automatically generated">
              <a:extLst>
                <a:ext uri="{FF2B5EF4-FFF2-40B4-BE49-F238E27FC236}">
                  <a16:creationId xmlns:a16="http://schemas.microsoft.com/office/drawing/2014/main" id="{1320D9FC-32CF-FAB7-8C66-7CCFE10BC22B}"/>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16" name="Straight Arrow Connector 15">
              <a:extLst>
                <a:ext uri="{FF2B5EF4-FFF2-40B4-BE49-F238E27FC236}">
                  <a16:creationId xmlns:a16="http://schemas.microsoft.com/office/drawing/2014/main" id="{510379D6-F02F-8A58-0EA1-038511EDF068}"/>
                </a:ext>
              </a:extLst>
            </p:cNvPr>
            <p:cNvCxnSpPr>
              <a:cxnSpLocks/>
              <a:stCxn id="12" idx="3"/>
              <a:endCxn id="15"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7" name="Title 3">
              <a:extLst>
                <a:ext uri="{FF2B5EF4-FFF2-40B4-BE49-F238E27FC236}">
                  <a16:creationId xmlns:a16="http://schemas.microsoft.com/office/drawing/2014/main" id="{AC21865E-1717-AF56-35D4-F7B3EC3A563D}"/>
                </a:ext>
              </a:extLst>
            </p:cNvPr>
            <p:cNvSpPr txBox="1">
              <a:spLocks/>
            </p:cNvSpPr>
            <p:nvPr/>
          </p:nvSpPr>
          <p:spPr>
            <a:xfrm>
              <a:off x="5910184" y="2720679"/>
              <a:ext cx="1804162"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600"/>
                <a:t>Computer</a:t>
              </a:r>
              <a:endParaRPr lang="en-BE" sz="1600"/>
            </a:p>
          </p:txBody>
        </p:sp>
        <p:sp>
          <p:nvSpPr>
            <p:cNvPr id="18" name="Title 3">
              <a:extLst>
                <a:ext uri="{FF2B5EF4-FFF2-40B4-BE49-F238E27FC236}">
                  <a16:creationId xmlns:a16="http://schemas.microsoft.com/office/drawing/2014/main" id="{168E1BD8-C384-CC2D-2530-74C668145D6C}"/>
                </a:ext>
              </a:extLst>
            </p:cNvPr>
            <p:cNvSpPr txBox="1">
              <a:spLocks/>
            </p:cNvSpPr>
            <p:nvPr/>
          </p:nvSpPr>
          <p:spPr>
            <a:xfrm>
              <a:off x="7516090" y="3673351"/>
              <a:ext cx="2009376"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1600"/>
                <a:t>Docker engine</a:t>
              </a:r>
              <a:endParaRPr lang="en-BE" sz="1600"/>
            </a:p>
          </p:txBody>
        </p:sp>
        <p:pic>
          <p:nvPicPr>
            <p:cNvPr id="3" name="Content Placeholder 18" descr="Door Open with solid fill">
              <a:extLst>
                <a:ext uri="{FF2B5EF4-FFF2-40B4-BE49-F238E27FC236}">
                  <a16:creationId xmlns:a16="http://schemas.microsoft.com/office/drawing/2014/main" id="{55B640B4-8A27-E6F7-E540-8B30F936EF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0475"/>
              <a:ext cx="633439" cy="633439"/>
            </a:xfrm>
            <a:prstGeom prst="rect">
              <a:avLst/>
            </a:prstGeom>
          </p:spPr>
        </p:pic>
      </p:grpSp>
      <p:sp>
        <p:nvSpPr>
          <p:cNvPr id="38" name="Rectangle: Rounded Corners 37">
            <a:extLst>
              <a:ext uri="{FF2B5EF4-FFF2-40B4-BE49-F238E27FC236}">
                <a16:creationId xmlns:a16="http://schemas.microsoft.com/office/drawing/2014/main" id="{EAADA606-839F-515B-103C-B48BC399598B}"/>
              </a:ext>
            </a:extLst>
          </p:cNvPr>
          <p:cNvSpPr/>
          <p:nvPr/>
        </p:nvSpPr>
        <p:spPr>
          <a:xfrm>
            <a:off x="371061" y="2167788"/>
            <a:ext cx="7378621" cy="43719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1061" y="1552755"/>
            <a:ext cx="10463516" cy="4624208"/>
          </a:xfrm>
        </p:spPr>
        <p:txBody>
          <a:bodyPr/>
          <a:lstStyle/>
          <a:p>
            <a:r>
              <a:rPr lang="en-US"/>
              <a:t>To keep the door open</a:t>
            </a:r>
            <a:br>
              <a:rPr lang="en-US"/>
            </a:br>
            <a:endParaRPr lang="en-US"/>
          </a:p>
          <a:p>
            <a:pPr marL="0" indent="0">
              <a:buFont typeface="Arial" panose="020B0604020202020204" pitchFamily="34" charset="0"/>
              <a:buNone/>
            </a:pPr>
            <a:r>
              <a:rPr lang="en-US">
                <a:latin typeface="+mn-lt"/>
              </a:rPr>
              <a:t>$ docker run --detach --name webserver --publish 80:80 nginx</a:t>
            </a:r>
            <a:br>
              <a:rPr lang="en-US">
                <a:latin typeface="+mn-lt"/>
              </a:rPr>
            </a:br>
            <a:br>
              <a:rPr lang="en-US">
                <a:latin typeface="+mn-lt"/>
              </a:rPr>
            </a:br>
            <a:r>
              <a:rPr lang="en-US">
                <a:latin typeface="+mn-lt"/>
              </a:rPr>
              <a:t>$ curl localhost:80</a:t>
            </a:r>
          </a:p>
          <a:p>
            <a:pPr marL="0" indent="0">
              <a:buNone/>
            </a:pPr>
            <a:endParaRPr lang="en-BE">
              <a:latin typeface="+mn-lt"/>
            </a:endParaRPr>
          </a:p>
        </p:txBody>
      </p:sp>
    </p:spTree>
    <p:extLst>
      <p:ext uri="{BB962C8B-B14F-4D97-AF65-F5344CB8AC3E}">
        <p14:creationId xmlns:p14="http://schemas.microsoft.com/office/powerpoint/2010/main" val="36039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DBE5-84BD-0839-2E92-A1430553DE9C}"/>
              </a:ext>
            </a:extLst>
          </p:cNvPr>
          <p:cNvSpPr>
            <a:spLocks noGrp="1"/>
          </p:cNvSpPr>
          <p:nvPr>
            <p:ph type="title"/>
          </p:nvPr>
        </p:nvSpPr>
        <p:spPr/>
        <p:txBody>
          <a:bodyPr/>
          <a:lstStyle/>
          <a:p>
            <a:r>
              <a:rPr lang="en-US"/>
              <a:t>Docker use cases</a:t>
            </a:r>
            <a:endParaRPr lang="en-BE"/>
          </a:p>
        </p:txBody>
      </p:sp>
      <p:sp>
        <p:nvSpPr>
          <p:cNvPr id="10" name="Content Placeholder 2">
            <a:extLst>
              <a:ext uri="{FF2B5EF4-FFF2-40B4-BE49-F238E27FC236}">
                <a16:creationId xmlns:a16="http://schemas.microsoft.com/office/drawing/2014/main" id="{B198C8FA-2AE4-8D9B-2200-104A295BD7BD}"/>
              </a:ext>
            </a:extLst>
          </p:cNvPr>
          <p:cNvSpPr txBox="1">
            <a:spLocks/>
          </p:cNvSpPr>
          <p:nvPr/>
        </p:nvSpPr>
        <p:spPr>
          <a:xfrm>
            <a:off x="3184318" y="1302026"/>
            <a:ext cx="4480339"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atin typeface="Dense"/>
              </a:rPr>
              <a:t>Web application</a:t>
            </a:r>
          </a:p>
          <a:p>
            <a:pPr lvl="1">
              <a:lnSpc>
                <a:spcPct val="150000"/>
              </a:lnSpc>
            </a:pPr>
            <a:r>
              <a:rPr lang="en-US">
                <a:latin typeface="Dense"/>
              </a:rPr>
              <a:t>Galaxy, GitLab</a:t>
            </a:r>
          </a:p>
          <a:p>
            <a:pPr>
              <a:lnSpc>
                <a:spcPct val="150000"/>
              </a:lnSpc>
            </a:pPr>
            <a:r>
              <a:rPr lang="en-US">
                <a:latin typeface="Dense"/>
              </a:rPr>
              <a:t>Analysis pipeline</a:t>
            </a:r>
          </a:p>
          <a:p>
            <a:pPr lvl="1">
              <a:lnSpc>
                <a:spcPct val="150000"/>
              </a:lnSpc>
            </a:pPr>
            <a:r>
              <a:rPr lang="en-US" err="1">
                <a:latin typeface="Dense"/>
              </a:rPr>
              <a:t>Nextflow</a:t>
            </a:r>
            <a:r>
              <a:rPr lang="en-US">
                <a:latin typeface="Dense"/>
              </a:rPr>
              <a:t>, </a:t>
            </a:r>
            <a:r>
              <a:rPr lang="en-US" err="1">
                <a:latin typeface="Dense"/>
              </a:rPr>
              <a:t>Snakemake</a:t>
            </a:r>
            <a:endParaRPr lang="en-US">
              <a:latin typeface="Dense"/>
            </a:endParaRPr>
          </a:p>
          <a:p>
            <a:pPr>
              <a:lnSpc>
                <a:spcPct val="150000"/>
              </a:lnSpc>
            </a:pPr>
            <a:r>
              <a:rPr lang="en-US">
                <a:latin typeface="Dense"/>
              </a:rPr>
              <a:t>Testing &amp; continuous integration</a:t>
            </a:r>
          </a:p>
          <a:p>
            <a:pPr lvl="1">
              <a:lnSpc>
                <a:spcPct val="150000"/>
              </a:lnSpc>
            </a:pPr>
            <a:r>
              <a:rPr lang="en-US">
                <a:latin typeface="Dense"/>
              </a:rPr>
              <a:t>Jenkins, Drone CI</a:t>
            </a:r>
          </a:p>
          <a:p>
            <a:pPr>
              <a:lnSpc>
                <a:spcPct val="150000"/>
              </a:lnSpc>
            </a:pPr>
            <a:r>
              <a:rPr lang="en-US">
                <a:latin typeface="Dense"/>
              </a:rPr>
              <a:t>Difficult to compile apps</a:t>
            </a:r>
          </a:p>
          <a:p>
            <a:pPr lvl="1">
              <a:lnSpc>
                <a:spcPct val="150000"/>
              </a:lnSpc>
            </a:pPr>
            <a:r>
              <a:rPr lang="en-US" err="1">
                <a:latin typeface="Dense"/>
              </a:rPr>
              <a:t>PennCNV</a:t>
            </a:r>
            <a:r>
              <a:rPr lang="en-US">
                <a:latin typeface="Dense"/>
              </a:rPr>
              <a:t>, hap.py</a:t>
            </a:r>
          </a:p>
          <a:p>
            <a:pPr>
              <a:lnSpc>
                <a:spcPct val="150000"/>
              </a:lnSpc>
            </a:pPr>
            <a:r>
              <a:rPr lang="en-US">
                <a:latin typeface="Dense"/>
              </a:rPr>
              <a:t>Need for reproducible environments </a:t>
            </a:r>
          </a:p>
          <a:p>
            <a:pPr lvl="1">
              <a:lnSpc>
                <a:spcPct val="150000"/>
              </a:lnSpc>
            </a:pPr>
            <a:r>
              <a:rPr lang="en-US" err="1">
                <a:latin typeface="Dense"/>
              </a:rPr>
              <a:t>Jupyter</a:t>
            </a:r>
            <a:r>
              <a:rPr lang="en-US">
                <a:latin typeface="Dense"/>
              </a:rPr>
              <a:t> notebooks</a:t>
            </a:r>
          </a:p>
        </p:txBody>
      </p:sp>
      <p:grpSp>
        <p:nvGrpSpPr>
          <p:cNvPr id="31" name="Group 30">
            <a:extLst>
              <a:ext uri="{FF2B5EF4-FFF2-40B4-BE49-F238E27FC236}">
                <a16:creationId xmlns:a16="http://schemas.microsoft.com/office/drawing/2014/main" id="{2F84C8DF-FDF2-6E32-CAE9-93E12B2ED24D}"/>
              </a:ext>
            </a:extLst>
          </p:cNvPr>
          <p:cNvGrpSpPr/>
          <p:nvPr/>
        </p:nvGrpSpPr>
        <p:grpSpPr>
          <a:xfrm>
            <a:off x="1801511" y="4693388"/>
            <a:ext cx="663782" cy="842843"/>
            <a:chOff x="1377414" y="4653150"/>
            <a:chExt cx="663782" cy="842843"/>
          </a:xfrm>
        </p:grpSpPr>
        <p:pic>
          <p:nvPicPr>
            <p:cNvPr id="9" name="Picture 8" descr="A black background with a black square&#10;&#10;Description automatically generated with medium confidence">
              <a:extLst>
                <a:ext uri="{FF2B5EF4-FFF2-40B4-BE49-F238E27FC236}">
                  <a16:creationId xmlns:a16="http://schemas.microsoft.com/office/drawing/2014/main" id="{104A4548-7A2F-FC29-E964-F075FF26291C}"/>
                </a:ext>
              </a:extLst>
            </p:cNvPr>
            <p:cNvPicPr>
              <a:picLocks noChangeAspect="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77414" y="4653150"/>
              <a:ext cx="663782" cy="663782"/>
            </a:xfrm>
            <a:prstGeom prst="rect">
              <a:avLst/>
            </a:prstGeom>
          </p:spPr>
        </p:pic>
        <p:sp>
          <p:nvSpPr>
            <p:cNvPr id="14" name="TextBox 13">
              <a:extLst>
                <a:ext uri="{FF2B5EF4-FFF2-40B4-BE49-F238E27FC236}">
                  <a16:creationId xmlns:a16="http://schemas.microsoft.com/office/drawing/2014/main" id="{7ECBBC6C-C9C0-FFCC-E1BB-F66384549695}"/>
                </a:ext>
              </a:extLst>
            </p:cNvPr>
            <p:cNvSpPr txBox="1"/>
            <p:nvPr/>
          </p:nvSpPr>
          <p:spPr>
            <a:xfrm>
              <a:off x="1377414" y="5279459"/>
              <a:ext cx="663782" cy="216534"/>
            </a:xfrm>
            <a:prstGeom prst="rect">
              <a:avLst/>
            </a:prstGeom>
            <a:noFill/>
          </p:spPr>
          <p:txBody>
            <a:bodyPr wrap="square">
              <a:spAutoFit/>
            </a:bodyPr>
            <a:lstStyle/>
            <a:p>
              <a:pPr algn="ctr">
                <a:lnSpc>
                  <a:spcPct val="150000"/>
                </a:lnSpc>
                <a:spcBef>
                  <a:spcPts val="1000"/>
                </a:spcBef>
                <a:buClr>
                  <a:srgbClr val="3CBAB9"/>
                </a:buClr>
              </a:pPr>
              <a:r>
                <a:rPr lang="en-US" sz="600">
                  <a:solidFill>
                    <a:srgbClr val="1B2944"/>
                  </a:solidFill>
                  <a:latin typeface="Dense"/>
                </a:rPr>
                <a:t>by @Freepik</a:t>
              </a:r>
              <a:endParaRPr lang="en-BE" sz="600">
                <a:solidFill>
                  <a:srgbClr val="1B2944"/>
                </a:solidFill>
                <a:latin typeface="Dense"/>
              </a:endParaRPr>
            </a:p>
          </p:txBody>
        </p:sp>
      </p:grpSp>
      <p:grpSp>
        <p:nvGrpSpPr>
          <p:cNvPr id="32" name="Group 31">
            <a:extLst>
              <a:ext uri="{FF2B5EF4-FFF2-40B4-BE49-F238E27FC236}">
                <a16:creationId xmlns:a16="http://schemas.microsoft.com/office/drawing/2014/main" id="{E35B98D5-5FDD-721A-ED9D-AF2B52AB6A4D}"/>
              </a:ext>
            </a:extLst>
          </p:cNvPr>
          <p:cNvGrpSpPr/>
          <p:nvPr/>
        </p:nvGrpSpPr>
        <p:grpSpPr>
          <a:xfrm>
            <a:off x="1739437" y="5790173"/>
            <a:ext cx="804808" cy="781275"/>
            <a:chOff x="1333122" y="5735782"/>
            <a:chExt cx="804808" cy="781275"/>
          </a:xfrm>
        </p:grpSpPr>
        <p:pic>
          <p:nvPicPr>
            <p:cNvPr id="16" name="Picture 15" descr="A black background with a black square&#10;&#10;Description automatically generated with medium confidence">
              <a:extLst>
                <a:ext uri="{FF2B5EF4-FFF2-40B4-BE49-F238E27FC236}">
                  <a16:creationId xmlns:a16="http://schemas.microsoft.com/office/drawing/2014/main" id="{312FE660-7732-EAB3-7070-6170F32A9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895" y="5735782"/>
              <a:ext cx="504276" cy="504276"/>
            </a:xfrm>
            <a:prstGeom prst="rect">
              <a:avLst/>
            </a:prstGeom>
          </p:spPr>
        </p:pic>
        <p:sp>
          <p:nvSpPr>
            <p:cNvPr id="18" name="TextBox 17">
              <a:extLst>
                <a:ext uri="{FF2B5EF4-FFF2-40B4-BE49-F238E27FC236}">
                  <a16:creationId xmlns:a16="http://schemas.microsoft.com/office/drawing/2014/main" id="{FE258A08-E345-9CF4-49AA-82B5CA0A0DB0}"/>
                </a:ext>
              </a:extLst>
            </p:cNvPr>
            <p:cNvSpPr txBox="1"/>
            <p:nvPr/>
          </p:nvSpPr>
          <p:spPr>
            <a:xfrm>
              <a:off x="1333122" y="6240058"/>
              <a:ext cx="804808" cy="276999"/>
            </a:xfrm>
            <a:prstGeom prst="rect">
              <a:avLst/>
            </a:prstGeom>
            <a:noFill/>
          </p:spPr>
          <p:txBody>
            <a:bodyPr wrap="square">
              <a:spAutoFit/>
            </a:bodyPr>
            <a:lstStyle/>
            <a:p>
              <a:pPr algn="ctr"/>
              <a:r>
                <a:rPr lang="en-US" sz="600">
                  <a:solidFill>
                    <a:srgbClr val="1B2944"/>
                  </a:solidFill>
                  <a:latin typeface="Dense"/>
                </a:rPr>
                <a:t>by @Creaticca Creative Agency</a:t>
              </a:r>
              <a:endParaRPr lang="en-BE" sz="600">
                <a:solidFill>
                  <a:srgbClr val="1B2944"/>
                </a:solidFill>
                <a:latin typeface="Dense"/>
              </a:endParaRPr>
            </a:p>
          </p:txBody>
        </p:sp>
      </p:grpSp>
      <p:grpSp>
        <p:nvGrpSpPr>
          <p:cNvPr id="30" name="Group 29">
            <a:extLst>
              <a:ext uri="{FF2B5EF4-FFF2-40B4-BE49-F238E27FC236}">
                <a16:creationId xmlns:a16="http://schemas.microsoft.com/office/drawing/2014/main" id="{636D3339-4B81-AAE8-E2B5-DEB7363DC6B7}"/>
              </a:ext>
            </a:extLst>
          </p:cNvPr>
          <p:cNvGrpSpPr/>
          <p:nvPr/>
        </p:nvGrpSpPr>
        <p:grpSpPr>
          <a:xfrm>
            <a:off x="1801268" y="3713027"/>
            <a:ext cx="719196" cy="741206"/>
            <a:chOff x="1403392" y="3719163"/>
            <a:chExt cx="719196" cy="741206"/>
          </a:xfrm>
        </p:grpSpPr>
        <p:pic>
          <p:nvPicPr>
            <p:cNvPr id="20" name="Picture 19" descr="A black background with a black square&#10;&#10;Description automatically generated with medium confidence">
              <a:extLst>
                <a:ext uri="{FF2B5EF4-FFF2-40B4-BE49-F238E27FC236}">
                  <a16:creationId xmlns:a16="http://schemas.microsoft.com/office/drawing/2014/main" id="{82556ED3-A3A9-7E04-0083-9A2A220D5C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8659" y="3719163"/>
              <a:ext cx="608758" cy="608758"/>
            </a:xfrm>
            <a:prstGeom prst="rect">
              <a:avLst/>
            </a:prstGeom>
          </p:spPr>
        </p:pic>
        <p:sp>
          <p:nvSpPr>
            <p:cNvPr id="22" name="TextBox 21">
              <a:extLst>
                <a:ext uri="{FF2B5EF4-FFF2-40B4-BE49-F238E27FC236}">
                  <a16:creationId xmlns:a16="http://schemas.microsoft.com/office/drawing/2014/main" id="{54B94D19-C079-4862-A4E1-5F6FC3D3A358}"/>
                </a:ext>
              </a:extLst>
            </p:cNvPr>
            <p:cNvSpPr txBox="1"/>
            <p:nvPr/>
          </p:nvSpPr>
          <p:spPr>
            <a:xfrm>
              <a:off x="1403392" y="4243835"/>
              <a:ext cx="719196" cy="216534"/>
            </a:xfrm>
            <a:prstGeom prst="rect">
              <a:avLst/>
            </a:prstGeom>
            <a:noFill/>
          </p:spPr>
          <p:txBody>
            <a:bodyPr wrap="square">
              <a:spAutoFit/>
            </a:bodyPr>
            <a:lstStyle/>
            <a:p>
              <a:pPr algn="ctr">
                <a:lnSpc>
                  <a:spcPct val="150000"/>
                </a:lnSpc>
                <a:spcBef>
                  <a:spcPts val="1000"/>
                </a:spcBef>
                <a:buClr>
                  <a:srgbClr val="3CBAB9"/>
                </a:buClr>
              </a:pPr>
              <a:r>
                <a:rPr lang="en-US" sz="600">
                  <a:solidFill>
                    <a:srgbClr val="1B2944"/>
                  </a:solidFill>
                  <a:latin typeface="Dense"/>
                </a:rPr>
                <a:t>by @kerismaker</a:t>
              </a:r>
              <a:endParaRPr lang="en-BE" sz="600">
                <a:solidFill>
                  <a:srgbClr val="1B2944"/>
                </a:solidFill>
                <a:latin typeface="Dense"/>
              </a:endParaRPr>
            </a:p>
          </p:txBody>
        </p:sp>
      </p:grpSp>
      <p:grpSp>
        <p:nvGrpSpPr>
          <p:cNvPr id="33" name="Group 32">
            <a:extLst>
              <a:ext uri="{FF2B5EF4-FFF2-40B4-BE49-F238E27FC236}">
                <a16:creationId xmlns:a16="http://schemas.microsoft.com/office/drawing/2014/main" id="{1B48E5D9-9DC9-808B-78F7-6B2AD0A34939}"/>
              </a:ext>
            </a:extLst>
          </p:cNvPr>
          <p:cNvGrpSpPr/>
          <p:nvPr/>
        </p:nvGrpSpPr>
        <p:grpSpPr>
          <a:xfrm>
            <a:off x="1701068" y="2546602"/>
            <a:ext cx="919596" cy="766598"/>
            <a:chOff x="1358169" y="2576114"/>
            <a:chExt cx="919596" cy="766598"/>
          </a:xfrm>
        </p:grpSpPr>
        <p:pic>
          <p:nvPicPr>
            <p:cNvPr id="24" name="Picture 23" descr="A black background with a black square&#10;&#10;Description automatically generated with medium confidence">
              <a:extLst>
                <a:ext uri="{FF2B5EF4-FFF2-40B4-BE49-F238E27FC236}">
                  <a16:creationId xmlns:a16="http://schemas.microsoft.com/office/drawing/2014/main" id="{B041D531-F835-98FF-791F-A71B78E7175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4370" y="2576114"/>
              <a:ext cx="741700" cy="741700"/>
            </a:xfrm>
            <a:prstGeom prst="rect">
              <a:avLst/>
            </a:prstGeom>
          </p:spPr>
        </p:pic>
        <p:sp>
          <p:nvSpPr>
            <p:cNvPr id="26" name="TextBox 25">
              <a:extLst>
                <a:ext uri="{FF2B5EF4-FFF2-40B4-BE49-F238E27FC236}">
                  <a16:creationId xmlns:a16="http://schemas.microsoft.com/office/drawing/2014/main" id="{21423D86-E03D-3E10-AB45-B0FA1E76093F}"/>
                </a:ext>
              </a:extLst>
            </p:cNvPr>
            <p:cNvSpPr txBox="1"/>
            <p:nvPr/>
          </p:nvSpPr>
          <p:spPr>
            <a:xfrm>
              <a:off x="1358169" y="3158046"/>
              <a:ext cx="919596" cy="184666"/>
            </a:xfrm>
            <a:prstGeom prst="rect">
              <a:avLst/>
            </a:prstGeom>
            <a:noFill/>
          </p:spPr>
          <p:txBody>
            <a:bodyPr wrap="square">
              <a:spAutoFit/>
            </a:bodyPr>
            <a:lstStyle/>
            <a:p>
              <a:pPr algn="ctr"/>
              <a:r>
                <a:rPr lang="en-US" sz="600">
                  <a:solidFill>
                    <a:srgbClr val="1B2944"/>
                  </a:solidFill>
                  <a:latin typeface="Dense"/>
                </a:rPr>
                <a:t>by @Irfansusanto20</a:t>
              </a:r>
              <a:endParaRPr lang="en-BE" sz="600">
                <a:solidFill>
                  <a:srgbClr val="1B2944"/>
                </a:solidFill>
                <a:latin typeface="Dense"/>
              </a:endParaRPr>
            </a:p>
          </p:txBody>
        </p:sp>
      </p:grpSp>
      <p:grpSp>
        <p:nvGrpSpPr>
          <p:cNvPr id="34" name="Group 33">
            <a:extLst>
              <a:ext uri="{FF2B5EF4-FFF2-40B4-BE49-F238E27FC236}">
                <a16:creationId xmlns:a16="http://schemas.microsoft.com/office/drawing/2014/main" id="{E2577B62-B04F-873F-BDDA-E92F59073721}"/>
              </a:ext>
            </a:extLst>
          </p:cNvPr>
          <p:cNvGrpSpPr/>
          <p:nvPr/>
        </p:nvGrpSpPr>
        <p:grpSpPr>
          <a:xfrm>
            <a:off x="1828975" y="1497605"/>
            <a:ext cx="663782" cy="759517"/>
            <a:chOff x="1486076" y="1548413"/>
            <a:chExt cx="663782" cy="759517"/>
          </a:xfrm>
        </p:grpSpPr>
        <p:pic>
          <p:nvPicPr>
            <p:cNvPr id="28" name="Picture 27" descr="A black background with a black square&#10;&#10;Description automatically generated with medium confidence">
              <a:extLst>
                <a:ext uri="{FF2B5EF4-FFF2-40B4-BE49-F238E27FC236}">
                  <a16:creationId xmlns:a16="http://schemas.microsoft.com/office/drawing/2014/main" id="{9DB231FA-BAF4-CEAF-6EB5-A40869C67E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5562" y="1548413"/>
              <a:ext cx="602368" cy="602368"/>
            </a:xfrm>
            <a:prstGeom prst="rect">
              <a:avLst/>
            </a:prstGeom>
          </p:spPr>
        </p:pic>
        <p:sp>
          <p:nvSpPr>
            <p:cNvPr id="29" name="TextBox 28">
              <a:extLst>
                <a:ext uri="{FF2B5EF4-FFF2-40B4-BE49-F238E27FC236}">
                  <a16:creationId xmlns:a16="http://schemas.microsoft.com/office/drawing/2014/main" id="{780DF169-B31D-9FBA-A357-7B9A9A11E8C5}"/>
                </a:ext>
              </a:extLst>
            </p:cNvPr>
            <p:cNvSpPr txBox="1"/>
            <p:nvPr/>
          </p:nvSpPr>
          <p:spPr>
            <a:xfrm>
              <a:off x="1486076" y="2091396"/>
              <a:ext cx="663782" cy="216534"/>
            </a:xfrm>
            <a:prstGeom prst="rect">
              <a:avLst/>
            </a:prstGeom>
            <a:noFill/>
          </p:spPr>
          <p:txBody>
            <a:bodyPr wrap="square">
              <a:spAutoFit/>
            </a:bodyPr>
            <a:lstStyle/>
            <a:p>
              <a:pPr algn="ctr">
                <a:lnSpc>
                  <a:spcPct val="150000"/>
                </a:lnSpc>
                <a:spcBef>
                  <a:spcPts val="1000"/>
                </a:spcBef>
                <a:buClr>
                  <a:srgbClr val="3CBAB9"/>
                </a:buClr>
              </a:pPr>
              <a:r>
                <a:rPr lang="en-US" sz="600">
                  <a:solidFill>
                    <a:srgbClr val="1B2944"/>
                  </a:solidFill>
                  <a:latin typeface="Dense"/>
                </a:rPr>
                <a:t>by @Freepik</a:t>
              </a:r>
              <a:endParaRPr lang="en-BE" sz="600">
                <a:solidFill>
                  <a:srgbClr val="1B2944"/>
                </a:solidFill>
                <a:latin typeface="Dense"/>
              </a:endParaRPr>
            </a:p>
          </p:txBody>
        </p:sp>
      </p:grpSp>
    </p:spTree>
    <p:extLst>
      <p:ext uri="{BB962C8B-B14F-4D97-AF65-F5344CB8AC3E}">
        <p14:creationId xmlns:p14="http://schemas.microsoft.com/office/powerpoint/2010/main" val="192437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8DBE2292-F0C6-10EE-567F-5ADEC5FE103C}"/>
              </a:ext>
            </a:extLst>
          </p:cNvPr>
          <p:cNvSpPr/>
          <p:nvPr/>
        </p:nvSpPr>
        <p:spPr>
          <a:xfrm>
            <a:off x="334277" y="4013245"/>
            <a:ext cx="7378621" cy="1940988"/>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8" name="Rectangle: Rounded Corners 37">
            <a:extLst>
              <a:ext uri="{FF2B5EF4-FFF2-40B4-BE49-F238E27FC236}">
                <a16:creationId xmlns:a16="http://schemas.microsoft.com/office/drawing/2014/main" id="{EAADA606-839F-515B-103C-B48BC399598B}"/>
              </a:ext>
            </a:extLst>
          </p:cNvPr>
          <p:cNvSpPr/>
          <p:nvPr/>
        </p:nvSpPr>
        <p:spPr>
          <a:xfrm>
            <a:off x="371061" y="2089233"/>
            <a:ext cx="7378621" cy="11962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Ports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1061" y="1552755"/>
            <a:ext cx="10463516" cy="4624208"/>
          </a:xfrm>
        </p:spPr>
        <p:txBody>
          <a:bodyPr/>
          <a:lstStyle/>
          <a:p>
            <a:r>
              <a:rPr lang="en-US"/>
              <a:t>To keep the door open</a:t>
            </a:r>
            <a:br>
              <a:rPr lang="en-US"/>
            </a:br>
            <a:endParaRPr lang="en-US"/>
          </a:p>
          <a:p>
            <a:pPr marL="0" indent="0">
              <a:buFont typeface="Arial" panose="020B0604020202020204" pitchFamily="34" charset="0"/>
              <a:buNone/>
            </a:pPr>
            <a:r>
              <a:rPr lang="en-US">
                <a:latin typeface="+mn-lt"/>
              </a:rPr>
              <a:t>$ docker run --detach --name webserver --publish </a:t>
            </a:r>
            <a:r>
              <a:rPr lang="en-US" b="1">
                <a:latin typeface="+mn-lt"/>
              </a:rPr>
              <a:t>80:80 </a:t>
            </a:r>
            <a:r>
              <a:rPr lang="en-US">
                <a:latin typeface="+mn-lt"/>
              </a:rPr>
              <a:t>nginx</a:t>
            </a:r>
            <a:br>
              <a:rPr lang="en-US">
                <a:latin typeface="+mn-lt"/>
              </a:rPr>
            </a:br>
            <a:br>
              <a:rPr lang="en-US">
                <a:latin typeface="+mn-lt"/>
              </a:rPr>
            </a:br>
            <a:r>
              <a:rPr lang="en-US">
                <a:latin typeface="+mn-lt"/>
              </a:rPr>
              <a:t>$ curl localhost:80</a:t>
            </a:r>
            <a:br>
              <a:rPr lang="en-US">
                <a:latin typeface="+mn-lt"/>
              </a:rPr>
            </a:br>
            <a:br>
              <a:rPr lang="en-US">
                <a:latin typeface="+mn-lt"/>
              </a:rPr>
            </a:br>
            <a:endParaRPr lang="en-US">
              <a:latin typeface="+mn-lt"/>
            </a:endParaRPr>
          </a:p>
          <a:p>
            <a:pPr marL="0" indent="0">
              <a:buFont typeface="Arial" panose="020B0604020202020204" pitchFamily="34" charset="0"/>
              <a:buNone/>
            </a:pPr>
            <a:br>
              <a:rPr lang="en-US">
                <a:latin typeface="+mn-lt"/>
              </a:rPr>
            </a:br>
            <a:br>
              <a:rPr lang="en-US">
                <a:latin typeface="+mn-lt"/>
              </a:rPr>
            </a:br>
            <a:r>
              <a:rPr lang="en-US">
                <a:latin typeface="+mn-lt"/>
              </a:rPr>
              <a:t>$ docker run --detach --name webserver -p </a:t>
            </a:r>
            <a:r>
              <a:rPr lang="en-US" b="1">
                <a:latin typeface="+mn-lt"/>
              </a:rPr>
              <a:t>8080:80</a:t>
            </a:r>
            <a:r>
              <a:rPr lang="en-US">
                <a:latin typeface="+mn-lt"/>
              </a:rPr>
              <a:t> nginx</a:t>
            </a:r>
            <a:br>
              <a:rPr lang="en-US">
                <a:latin typeface="+mn-lt"/>
              </a:rPr>
            </a:br>
            <a:br>
              <a:rPr lang="en-US">
                <a:latin typeface="+mn-lt"/>
              </a:rPr>
            </a:br>
            <a:r>
              <a:rPr lang="en-US">
                <a:latin typeface="+mn-lt"/>
              </a:rPr>
              <a:t>$ curl localhost: ????</a:t>
            </a:r>
            <a:br>
              <a:rPr lang="en-US">
                <a:latin typeface="+mn-lt"/>
              </a:rPr>
            </a:br>
            <a:br>
              <a:rPr lang="en-US">
                <a:latin typeface="+mn-lt"/>
              </a:rPr>
            </a:br>
            <a:r>
              <a:rPr lang="en-US">
                <a:latin typeface="+mn-lt"/>
              </a:rPr>
              <a:t>$ docker exec webserver curl localhost: ???</a:t>
            </a:r>
          </a:p>
        </p:txBody>
      </p:sp>
      <p:grpSp>
        <p:nvGrpSpPr>
          <p:cNvPr id="4" name="Group 3">
            <a:extLst>
              <a:ext uri="{FF2B5EF4-FFF2-40B4-BE49-F238E27FC236}">
                <a16:creationId xmlns:a16="http://schemas.microsoft.com/office/drawing/2014/main" id="{556ADF99-A0BD-07C2-7073-80814C57D534}"/>
              </a:ext>
            </a:extLst>
          </p:cNvPr>
          <p:cNvGrpSpPr/>
          <p:nvPr/>
        </p:nvGrpSpPr>
        <p:grpSpPr>
          <a:xfrm>
            <a:off x="7889128" y="216647"/>
            <a:ext cx="3931811" cy="1872586"/>
            <a:chOff x="5910184" y="2720679"/>
            <a:chExt cx="6059841" cy="3289096"/>
          </a:xfrm>
        </p:grpSpPr>
        <p:sp>
          <p:nvSpPr>
            <p:cNvPr id="5" name="Rectangle 4">
              <a:extLst>
                <a:ext uri="{FF2B5EF4-FFF2-40B4-BE49-F238E27FC236}">
                  <a16:creationId xmlns:a16="http://schemas.microsoft.com/office/drawing/2014/main" id="{12859A94-9BC8-D0D9-D2E1-76B9D0F60FA8}"/>
                </a:ext>
              </a:extLst>
            </p:cNvPr>
            <p:cNvSpPr/>
            <p:nvPr/>
          </p:nvSpPr>
          <p:spPr>
            <a:xfrm>
              <a:off x="5910184" y="2838893"/>
              <a:ext cx="6059841" cy="3170882"/>
            </a:xfrm>
            <a:prstGeom prst="rect">
              <a:avLst/>
            </a:prstGeom>
            <a:solidFill>
              <a:srgbClr val="DADA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EAD6983F-A79C-376B-5F06-542059C31C6E}"/>
                </a:ext>
              </a:extLst>
            </p:cNvPr>
            <p:cNvSpPr/>
            <p:nvPr/>
          </p:nvSpPr>
          <p:spPr>
            <a:xfrm>
              <a:off x="7516090" y="3491209"/>
              <a:ext cx="4309037" cy="2388475"/>
            </a:xfrm>
            <a:prstGeom prst="rect">
              <a:avLst/>
            </a:prstGeom>
            <a:solidFill>
              <a:srgbClr val="A19FA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7" name="Picture 6" descr="A close-up of a logo&#10;&#10;Description automatically generated">
              <a:extLst>
                <a:ext uri="{FF2B5EF4-FFF2-40B4-BE49-F238E27FC236}">
                  <a16:creationId xmlns:a16="http://schemas.microsoft.com/office/drawing/2014/main" id="{72F9F3DD-243C-0A78-1995-9483E01FBD2D}"/>
                </a:ext>
              </a:extLst>
            </p:cNvPr>
            <p:cNvPicPr>
              <a:picLocks noChangeAspect="1"/>
            </p:cNvPicPr>
            <p:nvPr/>
          </p:nvPicPr>
          <p:blipFill rotWithShape="1">
            <a:blip r:embed="rId2">
              <a:extLst>
                <a:ext uri="{28A0092B-C50C-407E-A947-70E740481C1C}">
                  <a14:useLocalDpi xmlns:a14="http://schemas.microsoft.com/office/drawing/2010/main" val="0"/>
                </a:ext>
              </a:extLst>
            </a:blip>
            <a:srcRect l="20759" t="17335" r="55230" b="35283"/>
            <a:stretch/>
          </p:blipFill>
          <p:spPr>
            <a:xfrm>
              <a:off x="7749682" y="4798323"/>
              <a:ext cx="1314616" cy="764271"/>
            </a:xfrm>
            <a:prstGeom prst="rect">
              <a:avLst/>
            </a:prstGeom>
            <a:noFill/>
            <a:ln>
              <a:solidFill>
                <a:schemeClr val="bg1"/>
              </a:solidFill>
            </a:ln>
          </p:spPr>
        </p:pic>
        <p:pic>
          <p:nvPicPr>
            <p:cNvPr id="8" name="Picture 7" descr="A close-up of a logo&#10;&#10;Description automatically generated">
              <a:extLst>
                <a:ext uri="{FF2B5EF4-FFF2-40B4-BE49-F238E27FC236}">
                  <a16:creationId xmlns:a16="http://schemas.microsoft.com/office/drawing/2014/main" id="{59366B47-EBB1-6C7F-1A4A-46D34699963D}"/>
                </a:ext>
              </a:extLst>
            </p:cNvPr>
            <p:cNvPicPr>
              <a:picLocks noChangeAspect="1"/>
            </p:cNvPicPr>
            <p:nvPr/>
          </p:nvPicPr>
          <p:blipFill rotWithShape="1">
            <a:blip r:embed="rId2">
              <a:extLst>
                <a:ext uri="{28A0092B-C50C-407E-A947-70E740481C1C}">
                  <a14:useLocalDpi xmlns:a14="http://schemas.microsoft.com/office/drawing/2010/main" val="0"/>
                </a:ext>
              </a:extLst>
            </a:blip>
            <a:srcRect l="52398" t="17823" r="23592" b="33336"/>
            <a:stretch/>
          </p:blipFill>
          <p:spPr>
            <a:xfrm>
              <a:off x="9525466" y="3624112"/>
              <a:ext cx="2185686" cy="1309822"/>
            </a:xfrm>
            <a:prstGeom prst="rect">
              <a:avLst/>
            </a:prstGeom>
            <a:ln>
              <a:solidFill>
                <a:schemeClr val="bg1"/>
              </a:solidFill>
            </a:ln>
          </p:spPr>
        </p:pic>
        <p:cxnSp>
          <p:nvCxnSpPr>
            <p:cNvPr id="9" name="Straight Arrow Connector 8">
              <a:extLst>
                <a:ext uri="{FF2B5EF4-FFF2-40B4-BE49-F238E27FC236}">
                  <a16:creationId xmlns:a16="http://schemas.microsoft.com/office/drawing/2014/main" id="{F3809404-7FBD-73C8-A319-280CFD574CA8}"/>
                </a:ext>
              </a:extLst>
            </p:cNvPr>
            <p:cNvCxnSpPr>
              <a:cxnSpLocks/>
              <a:stCxn id="7" idx="3"/>
              <a:endCxn id="8" idx="2"/>
            </p:cNvCxnSpPr>
            <p:nvPr/>
          </p:nvCxnSpPr>
          <p:spPr>
            <a:xfrm flipV="1">
              <a:off x="9064298" y="4933934"/>
              <a:ext cx="1554011" cy="246525"/>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itle 3">
              <a:extLst>
                <a:ext uri="{FF2B5EF4-FFF2-40B4-BE49-F238E27FC236}">
                  <a16:creationId xmlns:a16="http://schemas.microsoft.com/office/drawing/2014/main" id="{AFAE4004-0D80-3203-0907-2BDB35A9CE6B}"/>
                </a:ext>
              </a:extLst>
            </p:cNvPr>
            <p:cNvSpPr txBox="1">
              <a:spLocks/>
            </p:cNvSpPr>
            <p:nvPr/>
          </p:nvSpPr>
          <p:spPr>
            <a:xfrm>
              <a:off x="5910184" y="2720679"/>
              <a:ext cx="1804162"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1600"/>
                <a:t>Computer</a:t>
              </a:r>
              <a:endParaRPr lang="en-BE" sz="1600"/>
            </a:p>
          </p:txBody>
        </p:sp>
        <p:sp>
          <p:nvSpPr>
            <p:cNvPr id="14" name="Title 3">
              <a:extLst>
                <a:ext uri="{FF2B5EF4-FFF2-40B4-BE49-F238E27FC236}">
                  <a16:creationId xmlns:a16="http://schemas.microsoft.com/office/drawing/2014/main" id="{82550FD2-3C79-29C9-F9D8-4EF9A0A42129}"/>
                </a:ext>
              </a:extLst>
            </p:cNvPr>
            <p:cNvSpPr txBox="1">
              <a:spLocks/>
            </p:cNvSpPr>
            <p:nvPr/>
          </p:nvSpPr>
          <p:spPr>
            <a:xfrm>
              <a:off x="7516090" y="3673351"/>
              <a:ext cx="2009376" cy="787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pPr algn="ctr"/>
              <a:r>
                <a:rPr lang="en-US" sz="1600"/>
                <a:t>Docker engine</a:t>
              </a:r>
              <a:endParaRPr lang="en-BE" sz="1600"/>
            </a:p>
          </p:txBody>
        </p:sp>
        <p:pic>
          <p:nvPicPr>
            <p:cNvPr id="19" name="Content Placeholder 18" descr="Door Open with solid fill">
              <a:extLst>
                <a:ext uri="{FF2B5EF4-FFF2-40B4-BE49-F238E27FC236}">
                  <a16:creationId xmlns:a16="http://schemas.microsoft.com/office/drawing/2014/main" id="{045BC881-A11D-DFA0-F8AD-17728A114B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466" y="3220475"/>
              <a:ext cx="633439" cy="633439"/>
            </a:xfrm>
            <a:prstGeom prst="rect">
              <a:avLst/>
            </a:prstGeom>
          </p:spPr>
        </p:pic>
      </p:grpSp>
      <p:pic>
        <p:nvPicPr>
          <p:cNvPr id="20" name="Content Placeholder 18" descr="Door Open with solid fill">
            <a:extLst>
              <a:ext uri="{FF2B5EF4-FFF2-40B4-BE49-F238E27FC236}">
                <a16:creationId xmlns:a16="http://schemas.microsoft.com/office/drawing/2014/main" id="{6323F221-6772-1C00-2CB7-091B00CD3B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2926" y="1648533"/>
            <a:ext cx="633439" cy="633439"/>
          </a:xfrm>
          <a:prstGeom prst="rect">
            <a:avLst/>
          </a:prstGeom>
        </p:spPr>
      </p:pic>
      <p:pic>
        <p:nvPicPr>
          <p:cNvPr id="22" name="Content Placeholder 18" descr="Door Open with solid fill">
            <a:extLst>
              <a:ext uri="{FF2B5EF4-FFF2-40B4-BE49-F238E27FC236}">
                <a16:creationId xmlns:a16="http://schemas.microsoft.com/office/drawing/2014/main" id="{6863BC76-CCF8-78C6-8131-0E37F1280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9487" y="3630655"/>
            <a:ext cx="633439" cy="633439"/>
          </a:xfrm>
          <a:prstGeom prst="rect">
            <a:avLst/>
          </a:prstGeom>
        </p:spPr>
      </p:pic>
      <p:sp>
        <p:nvSpPr>
          <p:cNvPr id="23" name="Content Placeholder 35">
            <a:extLst>
              <a:ext uri="{FF2B5EF4-FFF2-40B4-BE49-F238E27FC236}">
                <a16:creationId xmlns:a16="http://schemas.microsoft.com/office/drawing/2014/main" id="{765A3AC7-5409-B896-F015-39A1FE9B6BCC}"/>
              </a:ext>
            </a:extLst>
          </p:cNvPr>
          <p:cNvSpPr txBox="1">
            <a:spLocks/>
          </p:cNvSpPr>
          <p:nvPr/>
        </p:nvSpPr>
        <p:spPr>
          <a:xfrm>
            <a:off x="9809365" y="2701738"/>
            <a:ext cx="1978264" cy="1676303"/>
          </a:xfrm>
          <a:prstGeom prst="rect">
            <a:avLst/>
          </a:prstGeom>
          <a:ln>
            <a:solidFill>
              <a:srgbClr val="F16826"/>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latin typeface="+mn-lt"/>
              </a:rPr>
              <a:t>--publish </a:t>
            </a:r>
          </a:p>
          <a:p>
            <a:pPr marL="0" indent="0" algn="ctr">
              <a:buNone/>
            </a:pPr>
            <a:r>
              <a:rPr lang="en-US" b="1">
                <a:latin typeface="+mn-lt"/>
              </a:rPr>
              <a:t>= </a:t>
            </a:r>
          </a:p>
          <a:p>
            <a:pPr marL="0" indent="0" algn="ctr">
              <a:buNone/>
            </a:pPr>
            <a:r>
              <a:rPr lang="en-US" b="1">
                <a:latin typeface="+mn-lt"/>
              </a:rPr>
              <a:t>-p</a:t>
            </a:r>
          </a:p>
        </p:txBody>
      </p:sp>
      <p:sp>
        <p:nvSpPr>
          <p:cNvPr id="24" name="Content Placeholder 35">
            <a:extLst>
              <a:ext uri="{FF2B5EF4-FFF2-40B4-BE49-F238E27FC236}">
                <a16:creationId xmlns:a16="http://schemas.microsoft.com/office/drawing/2014/main" id="{94C16143-70CA-C0FA-B44E-5695332629A0}"/>
              </a:ext>
            </a:extLst>
          </p:cNvPr>
          <p:cNvSpPr txBox="1">
            <a:spLocks/>
          </p:cNvSpPr>
          <p:nvPr/>
        </p:nvSpPr>
        <p:spPr>
          <a:xfrm>
            <a:off x="9703770" y="2420543"/>
            <a:ext cx="843725" cy="281195"/>
          </a:xfrm>
          <a:prstGeom prst="rect">
            <a:avLst/>
          </a:prstGeom>
          <a:ln>
            <a:noFill/>
          </a:ln>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latin typeface="+mn-lt"/>
              </a:rPr>
              <a:t>FYI</a:t>
            </a:r>
          </a:p>
        </p:txBody>
      </p:sp>
    </p:spTree>
    <p:extLst>
      <p:ext uri="{BB962C8B-B14F-4D97-AF65-F5344CB8AC3E}">
        <p14:creationId xmlns:p14="http://schemas.microsoft.com/office/powerpoint/2010/main" val="918640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endParaRPr lang="en-BE"/>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334277" y="4373695"/>
            <a:ext cx="7378621" cy="19940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2458DB5F-4123-64CD-4483-3AAAF4008307}"/>
              </a:ext>
            </a:extLst>
          </p:cNvPr>
          <p:cNvSpPr/>
          <p:nvPr/>
        </p:nvSpPr>
        <p:spPr>
          <a:xfrm>
            <a:off x="371061" y="2089233"/>
            <a:ext cx="7378621" cy="11962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371061" y="1552755"/>
            <a:ext cx="10463516" cy="462420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What happens? Why?</a:t>
            </a:r>
            <a:br>
              <a:rPr lang="en-US"/>
            </a:br>
            <a:endParaRPr lang="en-US"/>
          </a:p>
          <a:p>
            <a:pPr marL="0" indent="0">
              <a:buFont typeface="Arial" panose="020B0604020202020204" pitchFamily="34" charset="0"/>
              <a:buNone/>
            </a:pPr>
            <a:r>
              <a:rPr lang="en-US">
                <a:latin typeface="+mn-lt"/>
              </a:rPr>
              <a:t>$ docker run --detach --name webserver --publish </a:t>
            </a:r>
            <a:r>
              <a:rPr lang="en-US" b="1">
                <a:latin typeface="+mn-lt"/>
              </a:rPr>
              <a:t>80:80 </a:t>
            </a:r>
            <a:r>
              <a:rPr lang="en-US">
                <a:latin typeface="+mn-lt"/>
              </a:rPr>
              <a:t>nginx</a:t>
            </a:r>
            <a:br>
              <a:rPr lang="en-US">
                <a:latin typeface="+mn-lt"/>
              </a:rPr>
            </a:br>
            <a:br>
              <a:rPr lang="en-US">
                <a:latin typeface="+mn-lt"/>
              </a:rPr>
            </a:br>
            <a:r>
              <a:rPr lang="en-US">
                <a:latin typeface="+mn-lt"/>
              </a:rPr>
              <a:t>$ curl localhost:80</a:t>
            </a:r>
            <a:br>
              <a:rPr lang="en-US">
                <a:latin typeface="+mn-lt"/>
              </a:rPr>
            </a:br>
            <a:br>
              <a:rPr lang="en-US">
                <a:latin typeface="+mn-lt"/>
              </a:rPr>
            </a:br>
            <a:endParaRPr lang="en-US">
              <a:latin typeface="+mn-lt"/>
            </a:endParaRPr>
          </a:p>
          <a:p>
            <a:r>
              <a:rPr lang="en-US">
                <a:latin typeface="+mn-lt"/>
              </a:rPr>
              <a:t> What should you use? Why ?</a:t>
            </a:r>
          </a:p>
          <a:p>
            <a:pPr marL="0" indent="0">
              <a:buNone/>
            </a:pPr>
            <a:br>
              <a:rPr lang="en-US">
                <a:latin typeface="+mn-lt"/>
              </a:rPr>
            </a:br>
            <a:br>
              <a:rPr lang="en-US">
                <a:latin typeface="+mn-lt"/>
              </a:rPr>
            </a:br>
            <a:r>
              <a:rPr lang="en-US">
                <a:latin typeface="+mn-lt"/>
              </a:rPr>
              <a:t>$ docker run --detach --name webserver -p </a:t>
            </a:r>
            <a:r>
              <a:rPr lang="en-US" b="1">
                <a:latin typeface="+mn-lt"/>
              </a:rPr>
              <a:t>8080:80</a:t>
            </a:r>
            <a:r>
              <a:rPr lang="en-US">
                <a:latin typeface="+mn-lt"/>
              </a:rPr>
              <a:t> nginx</a:t>
            </a:r>
            <a:br>
              <a:rPr lang="en-US">
                <a:latin typeface="+mn-lt"/>
              </a:rPr>
            </a:br>
            <a:br>
              <a:rPr lang="en-US">
                <a:latin typeface="+mn-lt"/>
              </a:rPr>
            </a:br>
            <a:r>
              <a:rPr lang="en-US">
                <a:latin typeface="+mn-lt"/>
              </a:rPr>
              <a:t>$ curl localhost: </a:t>
            </a:r>
            <a:r>
              <a:rPr lang="en-US" b="1">
                <a:latin typeface="+mn-lt"/>
              </a:rPr>
              <a:t>????</a:t>
            </a:r>
            <a:br>
              <a:rPr lang="en-US">
                <a:latin typeface="+mn-lt"/>
              </a:rPr>
            </a:br>
            <a:br>
              <a:rPr lang="en-US">
                <a:latin typeface="+mn-lt"/>
              </a:rPr>
            </a:br>
            <a:r>
              <a:rPr lang="en-US">
                <a:latin typeface="+mn-lt"/>
              </a:rPr>
              <a:t>$ docker exec webserver curl localhost: </a:t>
            </a:r>
            <a:r>
              <a:rPr lang="en-US" b="1">
                <a:latin typeface="+mn-lt"/>
              </a:rPr>
              <a:t>???</a:t>
            </a:r>
          </a:p>
        </p:txBody>
      </p:sp>
      <p:sp>
        <p:nvSpPr>
          <p:cNvPr id="10" name="TextBox 9">
            <a:extLst>
              <a:ext uri="{FF2B5EF4-FFF2-40B4-BE49-F238E27FC236}">
                <a16:creationId xmlns:a16="http://schemas.microsoft.com/office/drawing/2014/main" id="{4CAC0601-6A02-92AE-0440-3C6040F04461}"/>
              </a:ext>
            </a:extLst>
          </p:cNvPr>
          <p:cNvSpPr txBox="1"/>
          <p:nvPr/>
        </p:nvSpPr>
        <p:spPr>
          <a:xfrm>
            <a:off x="8197018" y="5070232"/>
            <a:ext cx="3500608" cy="1202124"/>
          </a:xfrm>
          <a:prstGeom prst="rect">
            <a:avLst/>
          </a:prstGeom>
          <a:noFill/>
          <a:ln>
            <a:solidFill>
              <a:srgbClr val="F16826"/>
            </a:solidFill>
          </a:ln>
        </p:spPr>
        <p:txBody>
          <a:bodyPr wrap="square">
            <a:spAutoFit/>
          </a:bodyPr>
          <a:lstStyle/>
          <a:p>
            <a:pPr algn="ctr">
              <a:lnSpc>
                <a:spcPct val="90000"/>
              </a:lnSpc>
              <a:spcBef>
                <a:spcPts val="1000"/>
              </a:spcBef>
              <a:buClr>
                <a:srgbClr val="3CBAB9"/>
              </a:buClr>
            </a:pPr>
            <a:r>
              <a:rPr lang="en-US" sz="2000" b="1">
                <a:solidFill>
                  <a:srgbClr val="1B2944"/>
                </a:solidFill>
              </a:rPr>
              <a:t>Remember to remove these containers</a:t>
            </a:r>
            <a:br>
              <a:rPr lang="en-US" sz="2000" b="1">
                <a:solidFill>
                  <a:srgbClr val="1B2944"/>
                </a:solidFill>
              </a:rPr>
            </a:br>
            <a:br>
              <a:rPr lang="en-US" sz="2000" b="1">
                <a:solidFill>
                  <a:srgbClr val="1B2944"/>
                </a:solidFill>
              </a:rPr>
            </a:br>
            <a:r>
              <a:rPr lang="en-US" sz="2000" b="1">
                <a:solidFill>
                  <a:srgbClr val="1B2944"/>
                </a:solidFill>
              </a:rPr>
              <a:t>docker rm -f  &lt;name&gt;</a:t>
            </a:r>
            <a:endParaRPr lang="en-BE" sz="2000" b="1">
              <a:solidFill>
                <a:srgbClr val="1B2944"/>
              </a:solidFill>
            </a:endParaRPr>
          </a:p>
        </p:txBody>
      </p:sp>
    </p:spTree>
    <p:extLst>
      <p:ext uri="{BB962C8B-B14F-4D97-AF65-F5344CB8AC3E}">
        <p14:creationId xmlns:p14="http://schemas.microsoft.com/office/powerpoint/2010/main" val="938213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E65B7E6-282A-BFE3-9299-BB480CBE877D}"/>
              </a:ext>
            </a:extLst>
          </p:cNvPr>
          <p:cNvSpPr/>
          <p:nvPr/>
        </p:nvSpPr>
        <p:spPr>
          <a:xfrm>
            <a:off x="485362" y="2912140"/>
            <a:ext cx="5499654" cy="51686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CC4D50A-2119-9EFF-0700-196F8CE9B53A}"/>
              </a:ext>
            </a:extLst>
          </p:cNvPr>
          <p:cNvSpPr>
            <a:spLocks noGrp="1"/>
          </p:cNvSpPr>
          <p:nvPr>
            <p:ph type="title"/>
          </p:nvPr>
        </p:nvSpPr>
        <p:spPr/>
        <p:txBody>
          <a:bodyPr/>
          <a:lstStyle/>
          <a:p>
            <a:r>
              <a:rPr lang="en-US"/>
              <a:t>Inspect</a:t>
            </a:r>
            <a:endParaRPr lang="en-BE"/>
          </a:p>
        </p:txBody>
      </p:sp>
      <p:sp>
        <p:nvSpPr>
          <p:cNvPr id="3" name="Content Placeholder 2">
            <a:extLst>
              <a:ext uri="{FF2B5EF4-FFF2-40B4-BE49-F238E27FC236}">
                <a16:creationId xmlns:a16="http://schemas.microsoft.com/office/drawing/2014/main" id="{7AB9AEE6-3B9F-4DCC-42AF-0E6709829692}"/>
              </a:ext>
            </a:extLst>
          </p:cNvPr>
          <p:cNvSpPr>
            <a:spLocks noGrp="1"/>
          </p:cNvSpPr>
          <p:nvPr>
            <p:ph sz="half" idx="1"/>
          </p:nvPr>
        </p:nvSpPr>
        <p:spPr/>
        <p:txBody>
          <a:bodyPr/>
          <a:lstStyle/>
          <a:p>
            <a:r>
              <a:rPr lang="en-US"/>
              <a:t>Check a recipe</a:t>
            </a:r>
            <a:br>
              <a:rPr lang="en-US"/>
            </a:br>
            <a:endParaRPr lang="en-US"/>
          </a:p>
          <a:p>
            <a:pPr lvl="1"/>
            <a:r>
              <a:rPr lang="en-US"/>
              <a:t>How others do</a:t>
            </a:r>
          </a:p>
          <a:p>
            <a:pPr lvl="1"/>
            <a:r>
              <a:rPr lang="en-US"/>
              <a:t>Potential security issues</a:t>
            </a:r>
          </a:p>
          <a:p>
            <a:pPr marL="457200" lvl="1" indent="0">
              <a:buNone/>
            </a:pPr>
            <a:br>
              <a:rPr lang="en-US"/>
            </a:br>
            <a:r>
              <a:rPr lang="en-US"/>
              <a:t>$ docker inspect &lt;</a:t>
            </a:r>
            <a:r>
              <a:rPr lang="en-US" err="1"/>
              <a:t>image_name</a:t>
            </a:r>
            <a:r>
              <a:rPr lang="en-US"/>
              <a:t>\</a:t>
            </a:r>
            <a:r>
              <a:rPr lang="en-US" err="1"/>
              <a:t>image_ID</a:t>
            </a:r>
            <a:r>
              <a:rPr lang="en-US"/>
              <a:t>&gt;</a:t>
            </a:r>
            <a:endParaRPr lang="en-BE"/>
          </a:p>
        </p:txBody>
      </p:sp>
      <p:sp>
        <p:nvSpPr>
          <p:cNvPr id="4" name="Content Placeholder 3">
            <a:extLst>
              <a:ext uri="{FF2B5EF4-FFF2-40B4-BE49-F238E27FC236}">
                <a16:creationId xmlns:a16="http://schemas.microsoft.com/office/drawing/2014/main" id="{862CB5B5-1E4E-C0FA-2E68-3C40F1768D06}"/>
              </a:ext>
            </a:extLst>
          </p:cNvPr>
          <p:cNvSpPr>
            <a:spLocks noGrp="1"/>
          </p:cNvSpPr>
          <p:nvPr>
            <p:ph sz="half" idx="13"/>
          </p:nvPr>
        </p:nvSpPr>
        <p:spPr/>
        <p:txBody>
          <a:bodyPr/>
          <a:lstStyle/>
          <a:p>
            <a:endParaRPr lang="en-BE"/>
          </a:p>
        </p:txBody>
      </p:sp>
    </p:spTree>
    <p:extLst>
      <p:ext uri="{BB962C8B-B14F-4D97-AF65-F5344CB8AC3E}">
        <p14:creationId xmlns:p14="http://schemas.microsoft.com/office/powerpoint/2010/main" val="11371761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F6A71C-D5A3-34C9-B750-75378715B0FD}"/>
              </a:ext>
            </a:extLst>
          </p:cNvPr>
          <p:cNvSpPr>
            <a:spLocks noGrp="1"/>
          </p:cNvSpPr>
          <p:nvPr>
            <p:ph sz="half" idx="13"/>
          </p:nvPr>
        </p:nvSpPr>
        <p:spPr/>
        <p:txBody>
          <a:bodyPr/>
          <a:lstStyle/>
          <a:p>
            <a:r>
              <a:rPr lang="en-US"/>
              <a:t>Find </a:t>
            </a:r>
            <a:r>
              <a:rPr lang="en-US" err="1"/>
              <a:t>trimmomatic</a:t>
            </a:r>
            <a:r>
              <a:rPr lang="en-US"/>
              <a:t> in docker hub</a:t>
            </a:r>
            <a:br>
              <a:rPr lang="en-US"/>
            </a:br>
            <a:endParaRPr lang="en-US"/>
          </a:p>
          <a:p>
            <a:pPr lvl="1"/>
            <a:r>
              <a:rPr lang="en-US" b="0" i="0" err="1">
                <a:solidFill>
                  <a:srgbClr val="000000"/>
                </a:solidFill>
                <a:effectLst/>
                <a:highlight>
                  <a:srgbClr val="FFFFFF"/>
                </a:highlight>
                <a:latin typeface="Roboto" panose="02000000000000000000" pitchFamily="2" charset="0"/>
              </a:rPr>
              <a:t>dceoy</a:t>
            </a:r>
            <a:r>
              <a:rPr lang="en-US" b="0" i="0">
                <a:solidFill>
                  <a:srgbClr val="000000"/>
                </a:solidFill>
                <a:effectLst/>
                <a:highlight>
                  <a:srgbClr val="FFFFFF"/>
                </a:highlight>
                <a:latin typeface="Roboto" panose="02000000000000000000" pitchFamily="2" charset="0"/>
              </a:rPr>
              <a:t>/</a:t>
            </a:r>
            <a:r>
              <a:rPr lang="en-US" b="0" i="0" err="1">
                <a:solidFill>
                  <a:srgbClr val="000000"/>
                </a:solidFill>
                <a:effectLst/>
                <a:highlight>
                  <a:srgbClr val="FFFFFF"/>
                </a:highlight>
                <a:latin typeface="Roboto" panose="02000000000000000000" pitchFamily="2" charset="0"/>
              </a:rPr>
              <a:t>trimmomatic</a:t>
            </a:r>
            <a:br>
              <a:rPr lang="en-US" b="0" i="0">
                <a:solidFill>
                  <a:srgbClr val="000000"/>
                </a:solidFill>
                <a:effectLst/>
                <a:highlight>
                  <a:srgbClr val="FFFFFF"/>
                </a:highlight>
                <a:latin typeface="Roboto" panose="02000000000000000000" pitchFamily="2" charset="0"/>
              </a:rPr>
            </a:br>
            <a:endParaRPr lang="en-US"/>
          </a:p>
          <a:p>
            <a:r>
              <a:rPr lang="en-US"/>
              <a:t>Pull and inspect</a:t>
            </a:r>
            <a:endParaRPr lang="en-BE"/>
          </a:p>
        </p:txBody>
      </p:sp>
      <p:sp>
        <p:nvSpPr>
          <p:cNvPr id="3" name="Content Placeholder 2">
            <a:extLst>
              <a:ext uri="{FF2B5EF4-FFF2-40B4-BE49-F238E27FC236}">
                <a16:creationId xmlns:a16="http://schemas.microsoft.com/office/drawing/2014/main" id="{93D32E6C-6429-93C0-BCC0-8BA2B652DDF2}"/>
              </a:ext>
            </a:extLst>
          </p:cNvPr>
          <p:cNvSpPr>
            <a:spLocks noGrp="1"/>
          </p:cNvSpPr>
          <p:nvPr>
            <p:ph sz="half" idx="14"/>
          </p:nvPr>
        </p:nvSpPr>
        <p:spPr/>
        <p:txBody>
          <a:bodyPr/>
          <a:lstStyle/>
          <a:p>
            <a:endParaRPr lang="en-BE"/>
          </a:p>
        </p:txBody>
      </p:sp>
      <p:sp>
        <p:nvSpPr>
          <p:cNvPr id="4" name="Title 3">
            <a:extLst>
              <a:ext uri="{FF2B5EF4-FFF2-40B4-BE49-F238E27FC236}">
                <a16:creationId xmlns:a16="http://schemas.microsoft.com/office/drawing/2014/main" id="{1C911C6D-D077-2600-BDA1-A9BC2B0E9535}"/>
              </a:ext>
            </a:extLst>
          </p:cNvPr>
          <p:cNvSpPr>
            <a:spLocks noGrp="1"/>
          </p:cNvSpPr>
          <p:nvPr>
            <p:ph type="title"/>
          </p:nvPr>
        </p:nvSpPr>
        <p:spPr/>
        <p:txBody>
          <a:bodyPr/>
          <a:lstStyle/>
          <a:p>
            <a:endParaRPr lang="en-BE"/>
          </a:p>
        </p:txBody>
      </p:sp>
    </p:spTree>
    <p:extLst>
      <p:ext uri="{BB962C8B-B14F-4D97-AF65-F5344CB8AC3E}">
        <p14:creationId xmlns:p14="http://schemas.microsoft.com/office/powerpoint/2010/main" val="28225864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1D49E475-BE72-9542-626B-D5722916DA0E}"/>
              </a:ext>
            </a:extLst>
          </p:cNvPr>
          <p:cNvPicPr>
            <a:picLocks noChangeAspect="1"/>
          </p:cNvPicPr>
          <p:nvPr/>
        </p:nvPicPr>
        <p:blipFill>
          <a:blip r:embed="rId2"/>
          <a:stretch>
            <a:fillRect/>
          </a:stretch>
        </p:blipFill>
        <p:spPr>
          <a:xfrm>
            <a:off x="1248256" y="-28694"/>
            <a:ext cx="8479944" cy="6911154"/>
          </a:xfrm>
          <a:prstGeom prst="rect">
            <a:avLst/>
          </a:prstGeom>
        </p:spPr>
      </p:pic>
    </p:spTree>
    <p:extLst>
      <p:ext uri="{BB962C8B-B14F-4D97-AF65-F5344CB8AC3E}">
        <p14:creationId xmlns:p14="http://schemas.microsoft.com/office/powerpoint/2010/main" val="1246086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CFED179-B48B-B926-1BB4-A22B730EA17B}"/>
              </a:ext>
            </a:extLst>
          </p:cNvPr>
          <p:cNvSpPr/>
          <p:nvPr/>
        </p:nvSpPr>
        <p:spPr>
          <a:xfrm>
            <a:off x="371061" y="4474240"/>
            <a:ext cx="5499654" cy="51686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Content Placeholder 1">
            <a:extLst>
              <a:ext uri="{FF2B5EF4-FFF2-40B4-BE49-F238E27FC236}">
                <a16:creationId xmlns:a16="http://schemas.microsoft.com/office/drawing/2014/main" id="{1A4B3C72-8643-0D6F-9F07-EC56BDD2944F}"/>
              </a:ext>
            </a:extLst>
          </p:cNvPr>
          <p:cNvSpPr>
            <a:spLocks noGrp="1"/>
          </p:cNvSpPr>
          <p:nvPr>
            <p:ph sz="half" idx="13"/>
          </p:nvPr>
        </p:nvSpPr>
        <p:spPr/>
        <p:txBody>
          <a:bodyPr vert="horz" lIns="91440" tIns="45720" rIns="91440" bIns="45720" rtlCol="0" anchor="t">
            <a:normAutofit/>
          </a:bodyPr>
          <a:lstStyle/>
          <a:p>
            <a:r>
              <a:rPr lang="en-US" dirty="0"/>
              <a:t>Inspect the image </a:t>
            </a:r>
            <a:r>
              <a:rPr lang="en-US" dirty="0" err="1"/>
              <a:t>biocontainers</a:t>
            </a:r>
            <a:r>
              <a:rPr lang="en-US" dirty="0"/>
              <a:t>/fastqc:0.11.9_cv7</a:t>
            </a:r>
            <a:r>
              <a:rPr lang="en-US" dirty="0">
                <a:solidFill>
                  <a:srgbClr val="000000"/>
                </a:solidFill>
              </a:rPr>
              <a:t> </a:t>
            </a:r>
            <a:br>
              <a:rPr lang="en-US" dirty="0">
                <a:solidFill>
                  <a:srgbClr val="000000"/>
                </a:solidFill>
              </a:rPr>
            </a:br>
            <a:r>
              <a:rPr lang="en-US" dirty="0"/>
              <a:t> </a:t>
            </a:r>
          </a:p>
          <a:p>
            <a:r>
              <a:rPr lang="en-US" dirty="0"/>
              <a:t>Extract the working directory (</a:t>
            </a:r>
            <a:r>
              <a:rPr lang="en-US" dirty="0" err="1"/>
              <a:t>WorkingDir</a:t>
            </a:r>
            <a:r>
              <a:rPr lang="en-US" dirty="0"/>
              <a:t>) using grep.</a:t>
            </a:r>
            <a:endParaRPr lang="en-BE" dirty="0"/>
          </a:p>
        </p:txBody>
      </p:sp>
      <p:sp>
        <p:nvSpPr>
          <p:cNvPr id="4" name="Title 3">
            <a:extLst>
              <a:ext uri="{FF2B5EF4-FFF2-40B4-BE49-F238E27FC236}">
                <a16:creationId xmlns:a16="http://schemas.microsoft.com/office/drawing/2014/main" id="{7E2D766B-885C-84A3-1C14-BD52C935B551}"/>
              </a:ext>
            </a:extLst>
          </p:cNvPr>
          <p:cNvSpPr>
            <a:spLocks noGrp="1"/>
          </p:cNvSpPr>
          <p:nvPr>
            <p:ph type="title"/>
          </p:nvPr>
        </p:nvSpPr>
        <p:spPr/>
        <p:txBody>
          <a:bodyPr/>
          <a:lstStyle/>
          <a:p>
            <a:r>
              <a:rPr lang="en-US"/>
              <a:t>4.3 + </a:t>
            </a:r>
            <a:r>
              <a:rPr lang="en-US" err="1"/>
              <a:t>challange</a:t>
            </a:r>
            <a:endParaRPr lang="en-BE"/>
          </a:p>
        </p:txBody>
      </p:sp>
      <p:sp>
        <p:nvSpPr>
          <p:cNvPr id="6" name="Content Placeholder 5">
            <a:extLst>
              <a:ext uri="{FF2B5EF4-FFF2-40B4-BE49-F238E27FC236}">
                <a16:creationId xmlns:a16="http://schemas.microsoft.com/office/drawing/2014/main" id="{55AC859F-CB5B-D857-2679-FC8B17DAAFAD}"/>
              </a:ext>
            </a:extLst>
          </p:cNvPr>
          <p:cNvSpPr>
            <a:spLocks noGrp="1"/>
          </p:cNvSpPr>
          <p:nvPr>
            <p:ph sz="half" idx="14"/>
          </p:nvPr>
        </p:nvSpPr>
        <p:spPr>
          <a:xfrm>
            <a:off x="447261" y="3864859"/>
            <a:ext cx="5648739" cy="1427163"/>
          </a:xfrm>
        </p:spPr>
        <p:txBody>
          <a:bodyPr/>
          <a:lstStyle/>
          <a:p>
            <a:pPr marL="0" indent="0">
              <a:buNone/>
            </a:pPr>
            <a:r>
              <a:rPr lang="en-US"/>
              <a:t>HINT:</a:t>
            </a:r>
          </a:p>
          <a:p>
            <a:pPr marL="0" indent="0">
              <a:buNone/>
            </a:pPr>
            <a:br>
              <a:rPr lang="en-US"/>
            </a:br>
            <a:r>
              <a:rPr lang="en-US" err="1"/>
              <a:t>cmd</a:t>
            </a:r>
            <a:r>
              <a:rPr lang="en-US"/>
              <a:t> | grep “keyword”</a:t>
            </a:r>
            <a:endParaRPr lang="en-BE"/>
          </a:p>
        </p:txBody>
      </p:sp>
    </p:spTree>
    <p:extLst>
      <p:ext uri="{BB962C8B-B14F-4D97-AF65-F5344CB8AC3E}">
        <p14:creationId xmlns:p14="http://schemas.microsoft.com/office/powerpoint/2010/main" val="20713761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65D0-6338-ECA7-7643-8C53385B8C25}"/>
              </a:ext>
            </a:extLst>
          </p:cNvPr>
          <p:cNvSpPr/>
          <p:nvPr/>
        </p:nvSpPr>
        <p:spPr>
          <a:xfrm>
            <a:off x="859316" y="1639220"/>
            <a:ext cx="10551872" cy="485365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Rectangle 12">
            <a:extLst>
              <a:ext uri="{FF2B5EF4-FFF2-40B4-BE49-F238E27FC236}">
                <a16:creationId xmlns:a16="http://schemas.microsoft.com/office/drawing/2014/main" id="{F644DEB2-42DA-0D75-3234-B880691628FF}"/>
              </a:ext>
            </a:extLst>
          </p:cNvPr>
          <p:cNvSpPr/>
          <p:nvPr/>
        </p:nvSpPr>
        <p:spPr>
          <a:xfrm>
            <a:off x="5760098" y="1799533"/>
            <a:ext cx="5502678" cy="4566306"/>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8C0EDF14-47CE-3912-8465-23E3AE17D01A}"/>
              </a:ext>
            </a:extLst>
          </p:cNvPr>
          <p:cNvSpPr>
            <a:spLocks noGrp="1"/>
          </p:cNvSpPr>
          <p:nvPr>
            <p:ph type="title"/>
          </p:nvPr>
        </p:nvSpPr>
        <p:spPr/>
        <p:txBody>
          <a:bodyPr/>
          <a:lstStyle/>
          <a:p>
            <a:r>
              <a:rPr lang="en-US"/>
              <a:t>Summary of 1</a:t>
            </a:r>
            <a:r>
              <a:rPr lang="en-US" baseline="30000"/>
              <a:t>st</a:t>
            </a:r>
            <a:r>
              <a:rPr lang="en-US"/>
              <a:t> part: Reusing containers</a:t>
            </a:r>
            <a:endParaRPr lang="en-BE"/>
          </a:p>
        </p:txBody>
      </p:sp>
      <p:pic>
        <p:nvPicPr>
          <p:cNvPr id="14" name="Picture 13" descr="A close-up of a logo&#10;&#10;Description automatically generated">
            <a:extLst>
              <a:ext uri="{FF2B5EF4-FFF2-40B4-BE49-F238E27FC236}">
                <a16:creationId xmlns:a16="http://schemas.microsoft.com/office/drawing/2014/main" id="{C21EFAFA-AAF4-D59E-11A1-DAC292634C75}"/>
              </a:ext>
            </a:extLst>
          </p:cNvPr>
          <p:cNvPicPr>
            <a:picLocks noChangeAspect="1"/>
          </p:cNvPicPr>
          <p:nvPr/>
        </p:nvPicPr>
        <p:blipFill rotWithShape="1">
          <a:blip r:embed="rId2">
            <a:extLst>
              <a:ext uri="{28A0092B-C50C-407E-A947-70E740481C1C}">
                <a14:useLocalDpi xmlns:a14="http://schemas.microsoft.com/office/drawing/2010/main" val="0"/>
              </a:ext>
            </a:extLst>
          </a:blip>
          <a:srcRect l="-2635" t="-8027" r="82655" b="-8498"/>
          <a:stretch/>
        </p:blipFill>
        <p:spPr>
          <a:xfrm>
            <a:off x="989654" y="1601118"/>
            <a:ext cx="1191835" cy="2047865"/>
          </a:xfrm>
          <a:prstGeom prst="rect">
            <a:avLst/>
          </a:prstGeom>
        </p:spPr>
      </p:pic>
      <p:grpSp>
        <p:nvGrpSpPr>
          <p:cNvPr id="64" name="Group 63">
            <a:extLst>
              <a:ext uri="{FF2B5EF4-FFF2-40B4-BE49-F238E27FC236}">
                <a16:creationId xmlns:a16="http://schemas.microsoft.com/office/drawing/2014/main" id="{C22D8C25-BF07-303D-993B-0F6813A0FE3C}"/>
              </a:ext>
            </a:extLst>
          </p:cNvPr>
          <p:cNvGrpSpPr/>
          <p:nvPr/>
        </p:nvGrpSpPr>
        <p:grpSpPr>
          <a:xfrm>
            <a:off x="8312919" y="4637893"/>
            <a:ext cx="2781350" cy="1608263"/>
            <a:chOff x="8312919" y="4637893"/>
            <a:chExt cx="2781350" cy="1608263"/>
          </a:xfrm>
        </p:grpSpPr>
        <p:sp>
          <p:nvSpPr>
            <p:cNvPr id="36" name="Rectangle 35">
              <a:extLst>
                <a:ext uri="{FF2B5EF4-FFF2-40B4-BE49-F238E27FC236}">
                  <a16:creationId xmlns:a16="http://schemas.microsoft.com/office/drawing/2014/main" id="{EDAE4C22-9C41-E6EC-E2AC-AF6C6169BAD4}"/>
                </a:ext>
              </a:extLst>
            </p:cNvPr>
            <p:cNvSpPr/>
            <p:nvPr/>
          </p:nvSpPr>
          <p:spPr>
            <a:xfrm>
              <a:off x="8312919" y="4637893"/>
              <a:ext cx="2781350" cy="1608263"/>
            </a:xfrm>
            <a:prstGeom prst="rect">
              <a:avLst/>
            </a:prstGeom>
            <a:solidFill>
              <a:srgbClr val="306980"/>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5" name="Picture 14" descr="A close-up of a logo&#10;&#10;Description automatically generated">
              <a:extLst>
                <a:ext uri="{FF2B5EF4-FFF2-40B4-BE49-F238E27FC236}">
                  <a16:creationId xmlns:a16="http://schemas.microsoft.com/office/drawing/2014/main" id="{301DC5E6-4BEC-EDD0-1F7E-67F0992E3BFB}"/>
                </a:ext>
              </a:extLst>
            </p:cNvPr>
            <p:cNvPicPr>
              <a:picLocks noChangeAspect="1"/>
            </p:cNvPicPr>
            <p:nvPr/>
          </p:nvPicPr>
          <p:blipFill rotWithShape="1">
            <a:blip r:embed="rId2">
              <a:extLst>
                <a:ext uri="{28A0092B-C50C-407E-A947-70E740481C1C}">
                  <a14:useLocalDpi xmlns:a14="http://schemas.microsoft.com/office/drawing/2010/main" val="0"/>
                </a:ext>
              </a:extLst>
            </a:blip>
            <a:srcRect l="52783" t="17489" r="24052" b="35232"/>
            <a:stretch/>
          </p:blipFill>
          <p:spPr>
            <a:xfrm>
              <a:off x="8543750" y="5290198"/>
              <a:ext cx="1268296" cy="762635"/>
            </a:xfrm>
            <a:prstGeom prst="rect">
              <a:avLst/>
            </a:prstGeom>
            <a:ln w="38100">
              <a:noFill/>
            </a:ln>
          </p:spPr>
        </p:pic>
      </p:grpSp>
      <p:pic>
        <p:nvPicPr>
          <p:cNvPr id="16" name="Picture 15" descr="A close-up of a logo&#10;&#10;Description automatically generated">
            <a:extLst>
              <a:ext uri="{FF2B5EF4-FFF2-40B4-BE49-F238E27FC236}">
                <a16:creationId xmlns:a16="http://schemas.microsoft.com/office/drawing/2014/main" id="{34C88166-4BE0-0B83-9249-00AD0B3D6380}"/>
              </a:ext>
            </a:extLst>
          </p:cNvPr>
          <p:cNvPicPr>
            <a:picLocks noChangeAspect="1"/>
          </p:cNvPicPr>
          <p:nvPr/>
        </p:nvPicPr>
        <p:blipFill rotWithShape="1">
          <a:blip r:embed="rId2">
            <a:extLst>
              <a:ext uri="{28A0092B-C50C-407E-A947-70E740481C1C}">
                <a14:useLocalDpi xmlns:a14="http://schemas.microsoft.com/office/drawing/2010/main" val="0"/>
              </a:ext>
            </a:extLst>
          </a:blip>
          <a:srcRect l="21120" t="17219" r="55715" b="35835"/>
          <a:stretch/>
        </p:blipFill>
        <p:spPr>
          <a:xfrm>
            <a:off x="9075942" y="2413529"/>
            <a:ext cx="1268296" cy="757237"/>
          </a:xfrm>
          <a:prstGeom prst="rect">
            <a:avLst/>
          </a:prstGeom>
          <a:ln w="38100">
            <a:solidFill>
              <a:schemeClr val="bg1"/>
            </a:solidFill>
          </a:ln>
        </p:spPr>
      </p:pic>
      <p:pic>
        <p:nvPicPr>
          <p:cNvPr id="17" name="Picture 16" descr="Docker Dance">
            <a:extLst>
              <a:ext uri="{FF2B5EF4-FFF2-40B4-BE49-F238E27FC236}">
                <a16:creationId xmlns:a16="http://schemas.microsoft.com/office/drawing/2014/main" id="{C55805F2-C389-E100-2E22-FC9DA455A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666" t="5262" r="6054" b="74907"/>
          <a:stretch/>
        </p:blipFill>
        <p:spPr bwMode="auto">
          <a:xfrm>
            <a:off x="10277475" y="319088"/>
            <a:ext cx="741363" cy="1049337"/>
          </a:xfrm>
          <a:prstGeom prst="rect">
            <a:avLst/>
          </a:prstGeom>
          <a:noFill/>
          <a:ln w="28575">
            <a:solidFill>
              <a:srgbClr val="306A81"/>
            </a:solidFill>
          </a:ln>
          <a:extLst>
            <a:ext uri="{909E8E84-426E-40DD-AFC4-6F175D3DCCD1}">
              <a14:hiddenFill xmlns:a14="http://schemas.microsoft.com/office/drawing/2010/main">
                <a:solidFill>
                  <a:srgbClr val="FFFFFF"/>
                </a:solidFill>
              </a14:hiddenFill>
            </a:ext>
          </a:extLst>
        </p:spPr>
      </p:pic>
      <p:cxnSp>
        <p:nvCxnSpPr>
          <p:cNvPr id="19" name="Connector: Elbow 18">
            <a:extLst>
              <a:ext uri="{FF2B5EF4-FFF2-40B4-BE49-F238E27FC236}">
                <a16:creationId xmlns:a16="http://schemas.microsoft.com/office/drawing/2014/main" id="{B4A6E058-2BD4-95A2-719E-32FF802E2A3C}"/>
              </a:ext>
            </a:extLst>
          </p:cNvPr>
          <p:cNvCxnSpPr>
            <a:stCxn id="17" idx="1"/>
            <a:endCxn id="16" idx="0"/>
          </p:cNvCxnSpPr>
          <p:nvPr/>
        </p:nvCxnSpPr>
        <p:spPr>
          <a:xfrm rot="10800000" flipV="1">
            <a:off x="9710091" y="843757"/>
            <a:ext cx="567385" cy="1569772"/>
          </a:xfrm>
          <a:prstGeom prst="bentConnector2">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0C5D9C9-BFB6-8300-65B1-FA047E0D92C0}"/>
              </a:ext>
            </a:extLst>
          </p:cNvPr>
          <p:cNvCxnSpPr>
            <a:cxnSpLocks/>
            <a:stCxn id="16" idx="2"/>
            <a:endCxn id="36" idx="0"/>
          </p:cNvCxnSpPr>
          <p:nvPr/>
        </p:nvCxnSpPr>
        <p:spPr>
          <a:xfrm flipH="1">
            <a:off x="9703594" y="3170766"/>
            <a:ext cx="6496" cy="1467127"/>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6880B29-EA5D-4C7E-C489-C76685D6B9FE}"/>
              </a:ext>
            </a:extLst>
          </p:cNvPr>
          <p:cNvCxnSpPr>
            <a:cxnSpLocks/>
            <a:stCxn id="16" idx="1"/>
          </p:cNvCxnSpPr>
          <p:nvPr/>
        </p:nvCxnSpPr>
        <p:spPr>
          <a:xfrm flipH="1" flipV="1">
            <a:off x="2070100" y="2756696"/>
            <a:ext cx="7005842" cy="35452"/>
          </a:xfrm>
          <a:prstGeom prst="straightConnector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33" name="Title 1">
            <a:extLst>
              <a:ext uri="{FF2B5EF4-FFF2-40B4-BE49-F238E27FC236}">
                <a16:creationId xmlns:a16="http://schemas.microsoft.com/office/drawing/2014/main" id="{7EBC54F6-9D6C-4468-4C28-43F1C8AB4D30}"/>
              </a:ext>
            </a:extLst>
          </p:cNvPr>
          <p:cNvSpPr txBox="1">
            <a:spLocks/>
          </p:cNvSpPr>
          <p:nvPr/>
        </p:nvSpPr>
        <p:spPr>
          <a:xfrm>
            <a:off x="1189508" y="5200010"/>
            <a:ext cx="1925757" cy="787814"/>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3200"/>
              <a:t>My computer</a:t>
            </a:r>
            <a:endParaRPr lang="en-BE" sz="3200"/>
          </a:p>
        </p:txBody>
      </p:sp>
      <p:sp>
        <p:nvSpPr>
          <p:cNvPr id="34" name="Title 1">
            <a:extLst>
              <a:ext uri="{FF2B5EF4-FFF2-40B4-BE49-F238E27FC236}">
                <a16:creationId xmlns:a16="http://schemas.microsoft.com/office/drawing/2014/main" id="{BA050B8D-0AA1-E3FD-4D51-6E9D51E3294F}"/>
              </a:ext>
            </a:extLst>
          </p:cNvPr>
          <p:cNvSpPr txBox="1">
            <a:spLocks/>
          </p:cNvSpPr>
          <p:nvPr/>
        </p:nvSpPr>
        <p:spPr>
          <a:xfrm>
            <a:off x="5998488" y="5599300"/>
            <a:ext cx="2720884" cy="787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400"/>
              <a:t>Docker engine</a:t>
            </a:r>
            <a:endParaRPr lang="en-BE" sz="2400"/>
          </a:p>
        </p:txBody>
      </p:sp>
      <p:cxnSp>
        <p:nvCxnSpPr>
          <p:cNvPr id="40" name="Straight Arrow Connector 39">
            <a:extLst>
              <a:ext uri="{FF2B5EF4-FFF2-40B4-BE49-F238E27FC236}">
                <a16:creationId xmlns:a16="http://schemas.microsoft.com/office/drawing/2014/main" id="{BA5ABF79-04D3-AAD6-506F-8A92EBBF38CC}"/>
              </a:ext>
            </a:extLst>
          </p:cNvPr>
          <p:cNvCxnSpPr>
            <a:cxnSpLocks/>
            <a:endCxn id="36" idx="1"/>
          </p:cNvCxnSpPr>
          <p:nvPr/>
        </p:nvCxnSpPr>
        <p:spPr>
          <a:xfrm flipV="1">
            <a:off x="2942720" y="5442025"/>
            <a:ext cx="5370199" cy="19763"/>
          </a:xfrm>
          <a:prstGeom prst="straightConnector1">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32FF2FB1-1D88-86C9-393C-50F6026BE549}"/>
              </a:ext>
            </a:extLst>
          </p:cNvPr>
          <p:cNvSpPr txBox="1"/>
          <p:nvPr/>
        </p:nvSpPr>
        <p:spPr>
          <a:xfrm>
            <a:off x="9012463" y="1045787"/>
            <a:ext cx="697627" cy="400110"/>
          </a:xfrm>
          <a:prstGeom prst="rect">
            <a:avLst/>
          </a:prstGeom>
          <a:noFill/>
        </p:spPr>
        <p:txBody>
          <a:bodyPr wrap="none" rtlCol="0">
            <a:spAutoFit/>
          </a:bodyPr>
          <a:lstStyle/>
          <a:p>
            <a:r>
              <a:rPr lang="en-US" sz="2000">
                <a:latin typeface="Dense"/>
              </a:rPr>
              <a:t>PULL</a:t>
            </a:r>
            <a:endParaRPr lang="en-BE" sz="2000">
              <a:latin typeface="Dense"/>
            </a:endParaRPr>
          </a:p>
        </p:txBody>
      </p:sp>
      <p:sp>
        <p:nvSpPr>
          <p:cNvPr id="44" name="TextBox 43">
            <a:extLst>
              <a:ext uri="{FF2B5EF4-FFF2-40B4-BE49-F238E27FC236}">
                <a16:creationId xmlns:a16="http://schemas.microsoft.com/office/drawing/2014/main" id="{932D9682-3810-99C7-5002-D6099C095FD5}"/>
              </a:ext>
            </a:extLst>
          </p:cNvPr>
          <p:cNvSpPr txBox="1"/>
          <p:nvPr/>
        </p:nvSpPr>
        <p:spPr>
          <a:xfrm>
            <a:off x="6740260" y="3498668"/>
            <a:ext cx="1895391" cy="1323439"/>
          </a:xfrm>
          <a:prstGeom prst="rect">
            <a:avLst/>
          </a:prstGeom>
          <a:noFill/>
        </p:spPr>
        <p:txBody>
          <a:bodyPr wrap="none" rtlCol="0">
            <a:spAutoFit/>
          </a:bodyPr>
          <a:lstStyle/>
          <a:p>
            <a:r>
              <a:rPr lang="en-US" sz="2000">
                <a:latin typeface="Dense"/>
              </a:rPr>
              <a:t>RUN --detach &lt;&gt;</a:t>
            </a:r>
          </a:p>
          <a:p>
            <a:r>
              <a:rPr lang="en-US" sz="2000">
                <a:latin typeface="Dense"/>
              </a:rPr>
              <a:t>          -- name</a:t>
            </a:r>
          </a:p>
          <a:p>
            <a:r>
              <a:rPr lang="en-US" sz="2000">
                <a:latin typeface="Dense"/>
              </a:rPr>
              <a:t>          -- publish</a:t>
            </a:r>
          </a:p>
          <a:p>
            <a:r>
              <a:rPr lang="en-US" sz="2000">
                <a:latin typeface="Dense"/>
              </a:rPr>
              <a:t>          - it</a:t>
            </a:r>
            <a:endParaRPr lang="en-BE" sz="2000">
              <a:latin typeface="Dense"/>
            </a:endParaRPr>
          </a:p>
        </p:txBody>
      </p:sp>
      <p:sp>
        <p:nvSpPr>
          <p:cNvPr id="45" name="TextBox 44">
            <a:extLst>
              <a:ext uri="{FF2B5EF4-FFF2-40B4-BE49-F238E27FC236}">
                <a16:creationId xmlns:a16="http://schemas.microsoft.com/office/drawing/2014/main" id="{D3F79626-414C-F4EF-9092-70FC029CBA93}"/>
              </a:ext>
            </a:extLst>
          </p:cNvPr>
          <p:cNvSpPr txBox="1"/>
          <p:nvPr/>
        </p:nvSpPr>
        <p:spPr>
          <a:xfrm>
            <a:off x="6983927" y="2381292"/>
            <a:ext cx="1050159" cy="400110"/>
          </a:xfrm>
          <a:prstGeom prst="rect">
            <a:avLst/>
          </a:prstGeom>
          <a:noFill/>
        </p:spPr>
        <p:txBody>
          <a:bodyPr wrap="none" rtlCol="0">
            <a:spAutoFit/>
          </a:bodyPr>
          <a:lstStyle/>
          <a:p>
            <a:r>
              <a:rPr lang="en-US" sz="2000">
                <a:latin typeface="Dense"/>
              </a:rPr>
              <a:t>INSPECT</a:t>
            </a:r>
            <a:endParaRPr lang="en-BE" sz="2000">
              <a:latin typeface="Dense"/>
            </a:endParaRPr>
          </a:p>
        </p:txBody>
      </p:sp>
      <p:sp>
        <p:nvSpPr>
          <p:cNvPr id="46" name="TextBox 45">
            <a:extLst>
              <a:ext uri="{FF2B5EF4-FFF2-40B4-BE49-F238E27FC236}">
                <a16:creationId xmlns:a16="http://schemas.microsoft.com/office/drawing/2014/main" id="{803A1296-1F06-E235-6EFA-5D2CEB8161FC}"/>
              </a:ext>
            </a:extLst>
          </p:cNvPr>
          <p:cNvSpPr txBox="1"/>
          <p:nvPr/>
        </p:nvSpPr>
        <p:spPr>
          <a:xfrm>
            <a:off x="3435256" y="4976478"/>
            <a:ext cx="2176430" cy="400110"/>
          </a:xfrm>
          <a:prstGeom prst="rect">
            <a:avLst/>
          </a:prstGeom>
          <a:noFill/>
        </p:spPr>
        <p:txBody>
          <a:bodyPr wrap="none" rtlCol="0">
            <a:spAutoFit/>
          </a:bodyPr>
          <a:lstStyle/>
          <a:p>
            <a:r>
              <a:rPr lang="en-US" sz="2000">
                <a:latin typeface="Dense"/>
              </a:rPr>
              <a:t>MOUNT (--volume)</a:t>
            </a:r>
            <a:endParaRPr lang="en-BE" sz="2000">
              <a:latin typeface="Dense"/>
            </a:endParaRPr>
          </a:p>
        </p:txBody>
      </p:sp>
      <p:sp>
        <p:nvSpPr>
          <p:cNvPr id="55" name="TextBox 54">
            <a:extLst>
              <a:ext uri="{FF2B5EF4-FFF2-40B4-BE49-F238E27FC236}">
                <a16:creationId xmlns:a16="http://schemas.microsoft.com/office/drawing/2014/main" id="{70A8E78E-EFA6-A6B7-C31C-AD1EC4BC4882}"/>
              </a:ext>
            </a:extLst>
          </p:cNvPr>
          <p:cNvSpPr txBox="1"/>
          <p:nvPr/>
        </p:nvSpPr>
        <p:spPr>
          <a:xfrm>
            <a:off x="4296077" y="5427080"/>
            <a:ext cx="701026" cy="400110"/>
          </a:xfrm>
          <a:prstGeom prst="rect">
            <a:avLst/>
          </a:prstGeom>
          <a:noFill/>
        </p:spPr>
        <p:txBody>
          <a:bodyPr wrap="none" rtlCol="0">
            <a:spAutoFit/>
          </a:bodyPr>
          <a:lstStyle/>
          <a:p>
            <a:r>
              <a:rPr lang="en-US" sz="2000">
                <a:latin typeface="Dense"/>
              </a:rPr>
              <a:t>EXEC</a:t>
            </a:r>
            <a:endParaRPr lang="en-BE" sz="2000">
              <a:latin typeface="Dense"/>
            </a:endParaRPr>
          </a:p>
        </p:txBody>
      </p:sp>
      <p:cxnSp>
        <p:nvCxnSpPr>
          <p:cNvPr id="57" name="Connector: Elbow 56">
            <a:extLst>
              <a:ext uri="{FF2B5EF4-FFF2-40B4-BE49-F238E27FC236}">
                <a16:creationId xmlns:a16="http://schemas.microsoft.com/office/drawing/2014/main" id="{2ABBE5FF-3CE0-C674-D10F-D6420CA99F57}"/>
              </a:ext>
            </a:extLst>
          </p:cNvPr>
          <p:cNvCxnSpPr>
            <a:cxnSpLocks/>
          </p:cNvCxnSpPr>
          <p:nvPr/>
        </p:nvCxnSpPr>
        <p:spPr>
          <a:xfrm flipV="1">
            <a:off x="2506382" y="4081171"/>
            <a:ext cx="3292506" cy="1144474"/>
          </a:xfrm>
          <a:prstGeom prst="bentConnector3">
            <a:avLst>
              <a:gd name="adj1" fmla="val -144"/>
            </a:avLst>
          </a:prstGeom>
          <a:ln w="38100">
            <a:solidFill>
              <a:srgbClr val="F1682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3929C8A-C1DD-DF0E-A669-94EF56DF98BE}"/>
              </a:ext>
            </a:extLst>
          </p:cNvPr>
          <p:cNvSpPr txBox="1"/>
          <p:nvPr/>
        </p:nvSpPr>
        <p:spPr>
          <a:xfrm>
            <a:off x="2481910" y="3648234"/>
            <a:ext cx="2365199" cy="400110"/>
          </a:xfrm>
          <a:prstGeom prst="rect">
            <a:avLst/>
          </a:prstGeom>
          <a:noFill/>
        </p:spPr>
        <p:txBody>
          <a:bodyPr wrap="none" rtlCol="0">
            <a:spAutoFit/>
          </a:bodyPr>
          <a:lstStyle/>
          <a:p>
            <a:r>
              <a:rPr lang="en-US" sz="2000">
                <a:latin typeface="Dense"/>
              </a:rPr>
              <a:t>IMAGES     /    PRUNE</a:t>
            </a:r>
            <a:endParaRPr lang="en-BE" sz="2000">
              <a:latin typeface="Dense"/>
            </a:endParaRPr>
          </a:p>
        </p:txBody>
      </p:sp>
      <p:sp>
        <p:nvSpPr>
          <p:cNvPr id="60" name="TextBox 59">
            <a:extLst>
              <a:ext uri="{FF2B5EF4-FFF2-40B4-BE49-F238E27FC236}">
                <a16:creationId xmlns:a16="http://schemas.microsoft.com/office/drawing/2014/main" id="{5419C327-E696-7C16-A1BF-D69991700F95}"/>
              </a:ext>
            </a:extLst>
          </p:cNvPr>
          <p:cNvSpPr txBox="1"/>
          <p:nvPr/>
        </p:nvSpPr>
        <p:spPr>
          <a:xfrm>
            <a:off x="2506382" y="4082686"/>
            <a:ext cx="3253716" cy="707886"/>
          </a:xfrm>
          <a:prstGeom prst="rect">
            <a:avLst/>
          </a:prstGeom>
          <a:noFill/>
        </p:spPr>
        <p:txBody>
          <a:bodyPr wrap="square" rtlCol="0">
            <a:spAutoFit/>
          </a:bodyPr>
          <a:lstStyle/>
          <a:p>
            <a:r>
              <a:rPr lang="en-US" sz="2000">
                <a:latin typeface="Dense"/>
              </a:rPr>
              <a:t>PS  /   DF   /  RM    /  RMI</a:t>
            </a:r>
            <a:endParaRPr lang="en-BE" sz="2000">
              <a:latin typeface="Dense"/>
            </a:endParaRPr>
          </a:p>
          <a:p>
            <a:r>
              <a:rPr lang="en-US" sz="2000">
                <a:latin typeface="Dense"/>
              </a:rPr>
              <a:t> </a:t>
            </a:r>
            <a:endParaRPr lang="en-BE" sz="2000">
              <a:latin typeface="Dense"/>
            </a:endParaRPr>
          </a:p>
        </p:txBody>
      </p:sp>
      <p:sp>
        <p:nvSpPr>
          <p:cNvPr id="62" name="Arrow: Circular 61">
            <a:extLst>
              <a:ext uri="{FF2B5EF4-FFF2-40B4-BE49-F238E27FC236}">
                <a16:creationId xmlns:a16="http://schemas.microsoft.com/office/drawing/2014/main" id="{EDF934A2-47EC-677C-A99F-2B4AD89C096F}"/>
              </a:ext>
            </a:extLst>
          </p:cNvPr>
          <p:cNvSpPr/>
          <p:nvPr/>
        </p:nvSpPr>
        <p:spPr>
          <a:xfrm rot="5550568">
            <a:off x="9005563" y="4785719"/>
            <a:ext cx="1088842" cy="1160258"/>
          </a:xfrm>
          <a:prstGeom prst="circularArrow">
            <a:avLst>
              <a:gd name="adj1" fmla="val 6764"/>
              <a:gd name="adj2" fmla="val 958989"/>
              <a:gd name="adj3" fmla="val 20524346"/>
              <a:gd name="adj4" fmla="val 6384236"/>
              <a:gd name="adj5" fmla="val 8848"/>
            </a:avLst>
          </a:prstGeom>
          <a:solidFill>
            <a:srgbClr val="F16826"/>
          </a:solidFill>
          <a:ln>
            <a:solidFill>
              <a:srgbClr val="F168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65" name="TextBox 64">
            <a:extLst>
              <a:ext uri="{FF2B5EF4-FFF2-40B4-BE49-F238E27FC236}">
                <a16:creationId xmlns:a16="http://schemas.microsoft.com/office/drawing/2014/main" id="{4F3030E7-E3C9-203D-E4A8-529DCA9F91E1}"/>
              </a:ext>
            </a:extLst>
          </p:cNvPr>
          <p:cNvSpPr txBox="1"/>
          <p:nvPr/>
        </p:nvSpPr>
        <p:spPr>
          <a:xfrm>
            <a:off x="10039248" y="4753902"/>
            <a:ext cx="1119258" cy="707886"/>
          </a:xfrm>
          <a:prstGeom prst="rect">
            <a:avLst/>
          </a:prstGeom>
          <a:noFill/>
        </p:spPr>
        <p:txBody>
          <a:bodyPr wrap="square" rtlCol="0">
            <a:spAutoFit/>
          </a:bodyPr>
          <a:lstStyle/>
          <a:p>
            <a:r>
              <a:rPr lang="en-US" sz="2000">
                <a:latin typeface="Dense"/>
              </a:rPr>
              <a:t>STOP</a:t>
            </a:r>
          </a:p>
          <a:p>
            <a:r>
              <a:rPr lang="en-US" sz="2000">
                <a:latin typeface="Dense"/>
              </a:rPr>
              <a:t>RESTART</a:t>
            </a:r>
            <a:endParaRPr lang="en-BE" sz="2000">
              <a:latin typeface="Dense"/>
            </a:endParaRPr>
          </a:p>
        </p:txBody>
      </p:sp>
      <p:cxnSp>
        <p:nvCxnSpPr>
          <p:cNvPr id="69" name="Connector: Elbow 68">
            <a:extLst>
              <a:ext uri="{FF2B5EF4-FFF2-40B4-BE49-F238E27FC236}">
                <a16:creationId xmlns:a16="http://schemas.microsoft.com/office/drawing/2014/main" id="{A39EBD1E-11B4-BD0A-E103-A92023731EAE}"/>
              </a:ext>
            </a:extLst>
          </p:cNvPr>
          <p:cNvCxnSpPr>
            <a:cxnSpLocks/>
          </p:cNvCxnSpPr>
          <p:nvPr/>
        </p:nvCxnSpPr>
        <p:spPr>
          <a:xfrm flipV="1">
            <a:off x="2223029" y="3073400"/>
            <a:ext cx="6645413" cy="2032250"/>
          </a:xfrm>
          <a:prstGeom prst="bentConnector3">
            <a:avLst>
              <a:gd name="adj1" fmla="val -261"/>
            </a:avLst>
          </a:prstGeom>
          <a:ln w="38100">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3F4A192F-B358-D54A-24B1-B6CAE4BAB45B}"/>
              </a:ext>
            </a:extLst>
          </p:cNvPr>
          <p:cNvSpPr txBox="1"/>
          <p:nvPr/>
        </p:nvSpPr>
        <p:spPr>
          <a:xfrm>
            <a:off x="3836826" y="3099292"/>
            <a:ext cx="598754" cy="400110"/>
          </a:xfrm>
          <a:prstGeom prst="rect">
            <a:avLst/>
          </a:prstGeom>
          <a:noFill/>
        </p:spPr>
        <p:txBody>
          <a:bodyPr wrap="none" rtlCol="0">
            <a:spAutoFit/>
          </a:bodyPr>
          <a:lstStyle/>
          <a:p>
            <a:r>
              <a:rPr lang="en-US" sz="2000">
                <a:latin typeface="Dense"/>
              </a:rPr>
              <a:t>TAG</a:t>
            </a:r>
            <a:endParaRPr lang="en-BE" sz="2000">
              <a:latin typeface="Dense"/>
            </a:endParaRPr>
          </a:p>
        </p:txBody>
      </p:sp>
    </p:spTree>
    <p:extLst>
      <p:ext uri="{BB962C8B-B14F-4D97-AF65-F5344CB8AC3E}">
        <p14:creationId xmlns:p14="http://schemas.microsoft.com/office/powerpoint/2010/main" val="24719893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2786687" y="2445023"/>
            <a:ext cx="6170151" cy="1938992"/>
          </a:xfrm>
          <a:prstGeom prst="rect">
            <a:avLst/>
          </a:prstGeom>
          <a:noFill/>
        </p:spPr>
        <p:txBody>
          <a:bodyPr wrap="none" rtlCol="0">
            <a:spAutoFit/>
          </a:bodyPr>
          <a:lstStyle/>
          <a:p>
            <a:pPr algn="ctr"/>
            <a:r>
              <a:rPr lang="en-US" sz="6000" b="1">
                <a:solidFill>
                  <a:schemeClr val="bg1">
                    <a:lumMod val="95000"/>
                  </a:schemeClr>
                </a:solidFill>
                <a:latin typeface="Dense Bold"/>
              </a:rPr>
              <a:t>Building your own </a:t>
            </a:r>
          </a:p>
          <a:p>
            <a:pPr algn="ctr"/>
            <a:r>
              <a:rPr lang="en-US" sz="6000" b="1">
                <a:solidFill>
                  <a:schemeClr val="bg1">
                    <a:lumMod val="95000"/>
                  </a:schemeClr>
                </a:solidFill>
                <a:latin typeface="Dense Bold"/>
              </a:rPr>
              <a:t>docker image</a:t>
            </a:r>
          </a:p>
        </p:txBody>
      </p:sp>
      <p:sp>
        <p:nvSpPr>
          <p:cNvPr id="8" name="TextBox 7">
            <a:extLst>
              <a:ext uri="{FF2B5EF4-FFF2-40B4-BE49-F238E27FC236}">
                <a16:creationId xmlns:a16="http://schemas.microsoft.com/office/drawing/2014/main" id="{FC262D2F-2513-2BCF-9CF9-F3DDF08FD54E}"/>
              </a:ext>
            </a:extLst>
          </p:cNvPr>
          <p:cNvSpPr txBox="1"/>
          <p:nvPr/>
        </p:nvSpPr>
        <p:spPr>
          <a:xfrm>
            <a:off x="2817683" y="2462991"/>
            <a:ext cx="6170151" cy="1938992"/>
          </a:xfrm>
          <a:prstGeom prst="rect">
            <a:avLst/>
          </a:prstGeom>
          <a:noFill/>
        </p:spPr>
        <p:txBody>
          <a:bodyPr wrap="none" rtlCol="0">
            <a:spAutoFit/>
          </a:bodyPr>
          <a:lstStyle/>
          <a:p>
            <a:pPr algn="ctr"/>
            <a:r>
              <a:rPr lang="en-US" sz="6000" b="1">
                <a:solidFill>
                  <a:srgbClr val="1B2944"/>
                </a:solidFill>
                <a:latin typeface="Dense Bold"/>
              </a:rPr>
              <a:t>Building your own </a:t>
            </a:r>
          </a:p>
          <a:p>
            <a:pPr algn="ctr"/>
            <a:r>
              <a:rPr lang="en-US" sz="6000" b="1">
                <a:solidFill>
                  <a:srgbClr val="1B2944"/>
                </a:solidFill>
                <a:latin typeface="Dense Bold"/>
              </a:rPr>
              <a:t>docker image</a:t>
            </a:r>
          </a:p>
        </p:txBody>
      </p:sp>
      <p:sp>
        <p:nvSpPr>
          <p:cNvPr id="3" name="Rectangle 2">
            <a:extLst>
              <a:ext uri="{FF2B5EF4-FFF2-40B4-BE49-F238E27FC236}">
                <a16:creationId xmlns:a16="http://schemas.microsoft.com/office/drawing/2014/main" id="{C5BC102A-B026-B026-2268-4EE9710244B3}"/>
              </a:ext>
            </a:extLst>
          </p:cNvPr>
          <p:cNvSpPr/>
          <p:nvPr/>
        </p:nvSpPr>
        <p:spPr>
          <a:xfrm>
            <a:off x="11227437" y="248479"/>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6">
            <a:extLst>
              <a:ext uri="{FF2B5EF4-FFF2-40B4-BE49-F238E27FC236}">
                <a16:creationId xmlns:a16="http://schemas.microsoft.com/office/drawing/2014/main" id="{BC59EDE5-1E78-6DAD-7F4D-AF91F68CE765}"/>
              </a:ext>
            </a:extLst>
          </p:cNvPr>
          <p:cNvSpPr txBox="1"/>
          <p:nvPr/>
        </p:nvSpPr>
        <p:spPr>
          <a:xfrm rot="16200000">
            <a:off x="10604193" y="5201786"/>
            <a:ext cx="2567830" cy="230832"/>
          </a:xfrm>
          <a:prstGeom prst="rect">
            <a:avLst/>
          </a:prstGeom>
          <a:noFill/>
        </p:spPr>
        <p:txBody>
          <a:bodyPr wrap="square" lIns="91440" tIns="45720" rIns="91440" bIns="45720" anchor="t">
            <a:spAutoFit/>
          </a:bodyPr>
          <a:ls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BE" sz="900">
                <a:solidFill>
                  <a:srgbClr val="F2F2F2"/>
                </a:solidFill>
                <a:latin typeface="Courier New"/>
                <a:cs typeface="Courier New"/>
              </a:rPr>
              <a:t>Barcelona-2023_byBpiereck</a:t>
            </a:r>
            <a:endParaRPr lang="en-US" sz="900">
              <a:solidFill>
                <a:srgbClr val="F2F2F2"/>
              </a:solidFill>
              <a:latin typeface="Courier New"/>
              <a:cs typeface="Courier New"/>
            </a:endParaRPr>
          </a:p>
        </p:txBody>
      </p:sp>
    </p:spTree>
    <p:extLst>
      <p:ext uri="{BB962C8B-B14F-4D97-AF65-F5344CB8AC3E}">
        <p14:creationId xmlns:p14="http://schemas.microsoft.com/office/powerpoint/2010/main" val="22379715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EAADA606-839F-515B-103C-B48BC399598B}"/>
              </a:ext>
            </a:extLst>
          </p:cNvPr>
          <p:cNvSpPr/>
          <p:nvPr/>
        </p:nvSpPr>
        <p:spPr>
          <a:xfrm>
            <a:off x="259828" y="2912600"/>
            <a:ext cx="5503664" cy="136845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7"/>
            <a:ext cx="10463516" cy="3797544"/>
          </a:xfrm>
        </p:spPr>
        <p:txBody>
          <a:bodyPr>
            <a:normAutofit/>
          </a:bodyPr>
          <a:lstStyle/>
          <a:p>
            <a:r>
              <a:rPr lang="en-US" sz="4000" dirty="0"/>
              <a:t>The default recipe is called </a:t>
            </a:r>
            <a:r>
              <a:rPr lang="en-US" sz="4000" dirty="0" err="1"/>
              <a:t>Dockerfile</a:t>
            </a:r>
            <a:br>
              <a:rPr lang="en-US" dirty="0"/>
            </a:br>
            <a:endParaRPr lang="en-US" dirty="0"/>
          </a:p>
          <a:p>
            <a:pPr marL="0" indent="0">
              <a:buFont typeface="Arial" panose="020B0604020202020204" pitchFamily="34" charset="0"/>
              <a:buNone/>
            </a:pPr>
            <a:br>
              <a:rPr lang="en-GB" dirty="0">
                <a:latin typeface="+mn-lt"/>
              </a:rPr>
            </a:br>
            <a:br>
              <a:rPr lang="en-GB" dirty="0">
                <a:latin typeface="+mn-lt"/>
              </a:rPr>
            </a:br>
            <a:r>
              <a:rPr lang="en-GB" dirty="0">
                <a:latin typeface="+mn-lt"/>
              </a:rPr>
              <a:t>FROM ubuntu:18.04 </a:t>
            </a:r>
            <a:br>
              <a:rPr lang="en-GB" dirty="0">
                <a:latin typeface="+mn-lt"/>
              </a:rPr>
            </a:br>
            <a:br>
              <a:rPr lang="en-GB" dirty="0">
                <a:latin typeface="+mn-lt"/>
              </a:rPr>
            </a:br>
            <a:r>
              <a:rPr lang="en-GB" dirty="0">
                <a:latin typeface="+mn-lt"/>
              </a:rPr>
              <a:t>RUN apt update &amp;&amp; apt -y upgrade </a:t>
            </a:r>
            <a:br>
              <a:rPr lang="en-GB" dirty="0">
                <a:latin typeface="+mn-lt"/>
              </a:rPr>
            </a:br>
            <a:r>
              <a:rPr lang="en-GB" dirty="0">
                <a:latin typeface="+mn-lt"/>
              </a:rPr>
              <a:t>RUN apt install -y </a:t>
            </a:r>
            <a:r>
              <a:rPr lang="en-GB" dirty="0" err="1">
                <a:latin typeface="+mn-lt"/>
              </a:rPr>
              <a:t>wget</a:t>
            </a:r>
            <a:br>
              <a:rPr lang="en-US" dirty="0">
                <a:latin typeface="+mn-lt"/>
              </a:rPr>
            </a:br>
            <a:endParaRPr lang="en-BE"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2">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23698596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r>
              <a:rPr lang="en-BE"/>
              <a:t>Building images</a:t>
            </a:r>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307879" y="2734885"/>
            <a:ext cx="7378621" cy="176386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494374" y="1517474"/>
            <a:ext cx="10463516" cy="3691835"/>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Create a </a:t>
            </a:r>
            <a:r>
              <a:rPr lang="en-US" sz="3600" dirty="0" err="1"/>
              <a:t>Dockerfile</a:t>
            </a:r>
            <a:r>
              <a:rPr lang="en-US" sz="3600" dirty="0"/>
              <a:t> with the content below in a folder of your preference and save it.</a:t>
            </a:r>
            <a:br>
              <a:rPr lang="en-US" dirty="0"/>
            </a:br>
            <a:endParaRPr lang="en-US" dirty="0"/>
          </a:p>
          <a:p>
            <a:pPr marL="0" indent="0">
              <a:buFont typeface="Arial" panose="020B0604020202020204" pitchFamily="34" charset="0"/>
              <a:buNone/>
            </a:pPr>
            <a:r>
              <a:rPr lang="en-GB" dirty="0">
                <a:latin typeface="+mn-lt"/>
              </a:rPr>
              <a:t>FROM ubuntu:18.04 </a:t>
            </a:r>
            <a:br>
              <a:rPr lang="en-GB" dirty="0">
                <a:latin typeface="+mn-lt"/>
              </a:rPr>
            </a:br>
            <a:br>
              <a:rPr lang="en-GB" dirty="0">
                <a:latin typeface="+mn-lt"/>
              </a:rPr>
            </a:br>
            <a:r>
              <a:rPr lang="en-GB" dirty="0">
                <a:latin typeface="+mn-lt"/>
              </a:rPr>
              <a:t>RUN apt update &amp;&amp; apt -y upgrade </a:t>
            </a:r>
            <a:br>
              <a:rPr lang="en-GB" dirty="0">
                <a:latin typeface="+mn-lt"/>
              </a:rPr>
            </a:br>
            <a:r>
              <a:rPr lang="en-GB" dirty="0">
                <a:latin typeface="+mn-lt"/>
              </a:rPr>
              <a:t>RUN apt install -y </a:t>
            </a:r>
            <a:r>
              <a:rPr lang="en-GB" dirty="0" err="1">
                <a:latin typeface="+mn-lt"/>
              </a:rPr>
              <a:t>wget</a:t>
            </a:r>
            <a:br>
              <a:rPr lang="en-US" dirty="0">
                <a:latin typeface="+mn-lt"/>
              </a:rPr>
            </a:br>
            <a:br>
              <a:rPr lang="en-US" dirty="0">
                <a:latin typeface="+mn-lt"/>
              </a:rPr>
            </a:br>
            <a:br>
              <a:rPr lang="en-US" dirty="0">
                <a:latin typeface="+mn-lt"/>
              </a:rPr>
            </a:br>
            <a:endParaRPr lang="en-US" dirty="0">
              <a:latin typeface="+mn-lt"/>
            </a:endParaRPr>
          </a:p>
          <a:p>
            <a:r>
              <a:rPr lang="en-US" dirty="0">
                <a:latin typeface="+mn-lt"/>
              </a:rPr>
              <a:t> </a:t>
            </a:r>
            <a:r>
              <a:rPr lang="en-US" sz="3600" dirty="0"/>
              <a:t>How many layers should be created?</a:t>
            </a:r>
          </a:p>
          <a:p>
            <a:pPr marL="0" indent="0">
              <a:buNone/>
            </a:pPr>
            <a:endParaRPr lang="en-US" b="1" dirty="0">
              <a:latin typeface="+mn-lt"/>
            </a:endParaRPr>
          </a:p>
        </p:txBody>
      </p:sp>
    </p:spTree>
    <p:extLst>
      <p:ext uri="{BB962C8B-B14F-4D97-AF65-F5344CB8AC3E}">
        <p14:creationId xmlns:p14="http://schemas.microsoft.com/office/powerpoint/2010/main" val="35135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4719410"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 (functional)</a:t>
            </a: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cxnSp>
        <p:nvCxnSpPr>
          <p:cNvPr id="6" name="Straight Arrow Connector 5">
            <a:extLst>
              <a:ext uri="{FF2B5EF4-FFF2-40B4-BE49-F238E27FC236}">
                <a16:creationId xmlns:a16="http://schemas.microsoft.com/office/drawing/2014/main" id="{1BBC0BBA-C503-8200-DE52-12AC56C1BA06}"/>
              </a:ext>
            </a:extLst>
          </p:cNvPr>
          <p:cNvCxnSpPr/>
          <p:nvPr/>
        </p:nvCxnSpPr>
        <p:spPr>
          <a:xfrm>
            <a:off x="6018351" y="3971229"/>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5118768-507D-A1F7-FACF-D48E16546A20}"/>
              </a:ext>
            </a:extLst>
          </p:cNvPr>
          <p:cNvCxnSpPr/>
          <p:nvPr/>
        </p:nvCxnSpPr>
        <p:spPr>
          <a:xfrm>
            <a:off x="10737113" y="3897450"/>
            <a:ext cx="0" cy="771989"/>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FB9E4F2-4609-6F81-B66F-88C048D1B920}"/>
              </a:ext>
            </a:extLst>
          </p:cNvPr>
          <p:cNvSpPr txBox="1"/>
          <p:nvPr/>
        </p:nvSpPr>
        <p:spPr>
          <a:xfrm>
            <a:off x="9580538" y="4760435"/>
            <a:ext cx="2313150" cy="1164871"/>
          </a:xfrm>
          <a:prstGeom prst="rect">
            <a:avLst/>
          </a:prstGeom>
          <a:noFill/>
        </p:spPr>
        <p:txBody>
          <a:bodyPr wrap="square">
            <a:spAutoFit/>
          </a:bodyPr>
          <a:lstStyle/>
          <a:p>
            <a:pPr algn="ctr">
              <a:lnSpc>
                <a:spcPct val="150000"/>
              </a:lnSpc>
            </a:pPr>
            <a:r>
              <a:rPr lang="en-US" sz="1600">
                <a:solidFill>
                  <a:srgbClr val="5A2D82"/>
                </a:solidFill>
              </a:rPr>
              <a:t>File you can create using the docker engine </a:t>
            </a:r>
            <a:br>
              <a:rPr lang="en-US" sz="1600">
                <a:solidFill>
                  <a:srgbClr val="5A2D82"/>
                </a:solidFill>
              </a:rPr>
            </a:br>
            <a:r>
              <a:rPr lang="en-US" sz="1600">
                <a:solidFill>
                  <a:srgbClr val="5A2D82"/>
                </a:solidFill>
              </a:rPr>
              <a:t>(rarely used)</a:t>
            </a:r>
            <a:endParaRPr lang="en-BE" sz="1600">
              <a:solidFill>
                <a:srgbClr val="5A2D82"/>
              </a:solidFill>
            </a:endParaRPr>
          </a:p>
        </p:txBody>
      </p:sp>
      <p:sp>
        <p:nvSpPr>
          <p:cNvPr id="14" name="TextBox 13">
            <a:extLst>
              <a:ext uri="{FF2B5EF4-FFF2-40B4-BE49-F238E27FC236}">
                <a16:creationId xmlns:a16="http://schemas.microsoft.com/office/drawing/2014/main" id="{0173B874-BBF4-1EA3-8F9F-785CFE626352}"/>
              </a:ext>
            </a:extLst>
          </p:cNvPr>
          <p:cNvSpPr txBox="1"/>
          <p:nvPr/>
        </p:nvSpPr>
        <p:spPr>
          <a:xfrm>
            <a:off x="5242871" y="4912835"/>
            <a:ext cx="1937418" cy="795539"/>
          </a:xfrm>
          <a:prstGeom prst="rect">
            <a:avLst/>
          </a:prstGeom>
          <a:noFill/>
        </p:spPr>
        <p:txBody>
          <a:bodyPr wrap="square">
            <a:spAutoFit/>
          </a:bodyPr>
          <a:lstStyle/>
          <a:p>
            <a:pPr algn="ctr">
              <a:lnSpc>
                <a:spcPct val="150000"/>
              </a:lnSpc>
            </a:pPr>
            <a:r>
              <a:rPr lang="en-US" sz="1600">
                <a:solidFill>
                  <a:srgbClr val="5A2D82"/>
                </a:solidFill>
              </a:rPr>
              <a:t>your recipe to build the Docker image</a:t>
            </a:r>
            <a:endParaRPr lang="en-BE" sz="1600">
              <a:solidFill>
                <a:srgbClr val="5A2D82"/>
              </a:solidFill>
            </a:endParaRPr>
          </a:p>
        </p:txBody>
      </p:sp>
      <p:pic>
        <p:nvPicPr>
          <p:cNvPr id="4" name="Picture 3" descr="A close-up of a blue square with white text&#10;&#10;Description automatically generated">
            <a:extLst>
              <a:ext uri="{FF2B5EF4-FFF2-40B4-BE49-F238E27FC236}">
                <a16:creationId xmlns:a16="http://schemas.microsoft.com/office/drawing/2014/main" id="{9A18DB58-591E-5E6C-1188-D19DDC464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926" y="2258623"/>
            <a:ext cx="5639587" cy="1667108"/>
          </a:xfrm>
          <a:prstGeom prst="rect">
            <a:avLst/>
          </a:prstGeom>
        </p:spPr>
      </p:pic>
    </p:spTree>
    <p:extLst>
      <p:ext uri="{BB962C8B-B14F-4D97-AF65-F5344CB8AC3E}">
        <p14:creationId xmlns:p14="http://schemas.microsoft.com/office/powerpoint/2010/main" val="29144197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9FA6EDDA-D6F7-659C-FE38-7F0C635FD3AE}"/>
              </a:ext>
            </a:extLst>
          </p:cNvPr>
          <p:cNvSpPr/>
          <p:nvPr/>
        </p:nvSpPr>
        <p:spPr>
          <a:xfrm>
            <a:off x="412227" y="5048418"/>
            <a:ext cx="7378621" cy="78018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r>
              <a:rPr lang="en-BE"/>
              <a:t>Building images</a:t>
            </a:r>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259827" y="2198538"/>
            <a:ext cx="7378621" cy="78018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494374" y="1517474"/>
            <a:ext cx="10463516" cy="3691835"/>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a:t>Let’s test it and build the image with</a:t>
            </a:r>
            <a:br>
              <a:rPr lang="en-US"/>
            </a:br>
            <a:endParaRPr lang="en-US"/>
          </a:p>
          <a:p>
            <a:pPr marL="0" indent="0">
              <a:buFont typeface="Arial" panose="020B0604020202020204" pitchFamily="34" charset="0"/>
              <a:buNone/>
            </a:pPr>
            <a:r>
              <a:rPr lang="en-GB" sz="3200">
                <a:latin typeface="+mn-lt"/>
                <a:cs typeface="Courier New" panose="02070309020205020404" pitchFamily="49" charset="0"/>
              </a:rPr>
              <a:t>docker build .</a:t>
            </a:r>
            <a:br>
              <a:rPr lang="en-GB">
                <a:latin typeface="Courier New" panose="02070309020205020404" pitchFamily="49" charset="0"/>
                <a:cs typeface="Courier New" panose="02070309020205020404" pitchFamily="49" charset="0"/>
              </a:rPr>
            </a:br>
            <a:br>
              <a:rPr lang="en-GB">
                <a:latin typeface="+mn-lt"/>
              </a:rPr>
            </a:br>
            <a:br>
              <a:rPr lang="en-US">
                <a:latin typeface="+mn-lt"/>
              </a:rPr>
            </a:br>
            <a:endParaRPr lang="en-US">
              <a:latin typeface="+mn-lt"/>
            </a:endParaRPr>
          </a:p>
          <a:p>
            <a:r>
              <a:rPr lang="en-US">
                <a:latin typeface="+mn-lt"/>
              </a:rPr>
              <a:t> </a:t>
            </a:r>
            <a:r>
              <a:rPr lang="en-US" sz="3600"/>
              <a:t>How many layers should be created?</a:t>
            </a:r>
          </a:p>
          <a:p>
            <a:pPr marL="0" indent="0">
              <a:buNone/>
            </a:pPr>
            <a:endParaRPr lang="en-US" b="1">
              <a:latin typeface="+mn-lt"/>
            </a:endParaRPr>
          </a:p>
          <a:p>
            <a:pPr marL="0" indent="0">
              <a:buNone/>
            </a:pPr>
            <a:endParaRPr lang="en-US" b="1">
              <a:latin typeface="+mn-lt"/>
            </a:endParaRPr>
          </a:p>
          <a:p>
            <a:pPr marL="0" indent="0">
              <a:buNone/>
            </a:pPr>
            <a:r>
              <a:rPr lang="en-GB" sz="3200">
                <a:latin typeface="+mn-lt"/>
                <a:cs typeface="Courier New" panose="02070309020205020404" pitchFamily="49" charset="0"/>
              </a:rPr>
              <a:t>docker history &lt;id&gt;</a:t>
            </a:r>
            <a:endParaRPr lang="en-US" sz="3200">
              <a:latin typeface="+mn-lt"/>
              <a:cs typeface="Courier New" panose="02070309020205020404" pitchFamily="49" charset="0"/>
            </a:endParaRPr>
          </a:p>
        </p:txBody>
      </p:sp>
    </p:spTree>
    <p:extLst>
      <p:ext uri="{BB962C8B-B14F-4D97-AF65-F5344CB8AC3E}">
        <p14:creationId xmlns:p14="http://schemas.microsoft.com/office/powerpoint/2010/main" val="6043258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B58B1C-5C3B-45E4-C42A-3AA982890345}"/>
              </a:ext>
            </a:extLst>
          </p:cNvPr>
          <p:cNvSpPr>
            <a:spLocks noGrp="1"/>
          </p:cNvSpPr>
          <p:nvPr>
            <p:ph type="title"/>
          </p:nvPr>
        </p:nvSpPr>
        <p:spPr/>
        <p:txBody>
          <a:bodyPr/>
          <a:lstStyle/>
          <a:p>
            <a:r>
              <a:rPr lang="en-BE"/>
              <a:t>Building images</a:t>
            </a:r>
          </a:p>
        </p:txBody>
      </p:sp>
      <p:sp>
        <p:nvSpPr>
          <p:cNvPr id="5" name="Rectangle: Rounded Corners 4">
            <a:extLst>
              <a:ext uri="{FF2B5EF4-FFF2-40B4-BE49-F238E27FC236}">
                <a16:creationId xmlns:a16="http://schemas.microsoft.com/office/drawing/2014/main" id="{C2D539FD-1BFA-A2E6-4E04-7CB12B404461}"/>
              </a:ext>
            </a:extLst>
          </p:cNvPr>
          <p:cNvSpPr/>
          <p:nvPr/>
        </p:nvSpPr>
        <p:spPr>
          <a:xfrm>
            <a:off x="259828" y="2254686"/>
            <a:ext cx="7568940" cy="3657600"/>
          </a:xfrm>
          <a:prstGeom prst="roundRect">
            <a:avLst>
              <a:gd name="adj" fmla="val 6868"/>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Content Placeholder 35">
            <a:extLst>
              <a:ext uri="{FF2B5EF4-FFF2-40B4-BE49-F238E27FC236}">
                <a16:creationId xmlns:a16="http://schemas.microsoft.com/office/drawing/2014/main" id="{7B411916-D7A4-C23E-7810-902C0E908075}"/>
              </a:ext>
            </a:extLst>
          </p:cNvPr>
          <p:cNvSpPr txBox="1">
            <a:spLocks/>
          </p:cNvSpPr>
          <p:nvPr/>
        </p:nvSpPr>
        <p:spPr>
          <a:xfrm>
            <a:off x="494374" y="1517474"/>
            <a:ext cx="8511840" cy="4935182"/>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Create a </a:t>
            </a:r>
            <a:r>
              <a:rPr lang="en-US" sz="2400" dirty="0" err="1"/>
              <a:t>Dockerfile</a:t>
            </a:r>
            <a:r>
              <a:rPr lang="en-US" sz="2400" dirty="0"/>
              <a:t> with the content below in a folder of your preference and save it.</a:t>
            </a:r>
          </a:p>
          <a:p>
            <a:pPr marL="0" indent="0">
              <a:buNone/>
            </a:pPr>
            <a:r>
              <a:rPr lang="en-GB" dirty="0">
                <a:latin typeface="+mn-lt"/>
              </a:rPr>
              <a:t>FROM ubuntu:18.04 </a:t>
            </a:r>
            <a:br>
              <a:rPr lang="en-GB" dirty="0">
                <a:latin typeface="+mn-lt"/>
              </a:rPr>
            </a:br>
            <a:br>
              <a:rPr lang="en-GB" dirty="0">
                <a:latin typeface="+mn-lt"/>
              </a:rPr>
            </a:br>
            <a:r>
              <a:rPr lang="en-GB" dirty="0">
                <a:latin typeface="+mn-lt"/>
                <a:hlinkClick r:id="rId3" tooltip="Learn more about the LABEL instruction">
                  <a:extLst>
                    <a:ext uri="{A12FA001-AC4F-418D-AE19-62706E023703}">
                      <ahyp:hlinkClr xmlns:ahyp="http://schemas.microsoft.com/office/drawing/2018/hyperlinkcolor" val="tx"/>
                    </a:ext>
                  </a:extLst>
                </a:hlinkClick>
              </a:rPr>
              <a:t>LABEL</a:t>
            </a:r>
            <a:r>
              <a:rPr lang="en-GB" dirty="0">
                <a:latin typeface="+mn-lt"/>
              </a:rPr>
              <a:t> </a:t>
            </a:r>
            <a:r>
              <a:rPr lang="en-GB" dirty="0" err="1">
                <a:latin typeface="+mn-lt"/>
              </a:rPr>
              <a:t>org.opencontainers.image.authors</a:t>
            </a:r>
            <a:r>
              <a:rPr lang="en-GB" dirty="0">
                <a:latin typeface="+mn-lt"/>
              </a:rPr>
              <a:t>=”training@vib.be"</a:t>
            </a:r>
          </a:p>
          <a:p>
            <a:pPr marL="0" indent="0">
              <a:buFont typeface="Arial" panose="020B0604020202020204" pitchFamily="34" charset="0"/>
              <a:buNone/>
            </a:pPr>
            <a:br>
              <a:rPr lang="en-GB" dirty="0">
                <a:latin typeface="+mn-lt"/>
              </a:rPr>
            </a:br>
            <a:r>
              <a:rPr lang="en-GB" dirty="0">
                <a:latin typeface="+mn-lt"/>
              </a:rPr>
              <a:t>WORKDIR /</a:t>
            </a:r>
            <a:br>
              <a:rPr lang="en-GB" dirty="0">
                <a:latin typeface="+mn-lt"/>
              </a:rPr>
            </a:br>
            <a:br>
              <a:rPr lang="en-GB" dirty="0">
                <a:latin typeface="+mn-lt"/>
              </a:rPr>
            </a:br>
            <a:r>
              <a:rPr lang="en-GB" dirty="0">
                <a:latin typeface="+mn-lt"/>
              </a:rPr>
              <a:t>RUN apt update &amp;&amp; apt -y upgrade </a:t>
            </a:r>
            <a:br>
              <a:rPr lang="en-GB" dirty="0">
                <a:latin typeface="+mn-lt"/>
              </a:rPr>
            </a:br>
            <a:r>
              <a:rPr lang="en-GB" dirty="0">
                <a:latin typeface="+mn-lt"/>
              </a:rPr>
              <a:t>RUN apt install -y </a:t>
            </a:r>
            <a:r>
              <a:rPr lang="en-GB" dirty="0" err="1">
                <a:latin typeface="+mn-lt"/>
              </a:rPr>
              <a:t>wget</a:t>
            </a:r>
            <a:br>
              <a:rPr lang="en-US" dirty="0">
                <a:latin typeface="+mn-lt"/>
              </a:rPr>
            </a:br>
            <a:br>
              <a:rPr lang="en-US" dirty="0">
                <a:latin typeface="+mn-lt"/>
              </a:rPr>
            </a:br>
            <a:r>
              <a:rPr lang="en-GB" dirty="0">
                <a:latin typeface="+mn-lt"/>
              </a:rPr>
              <a:t>ENTRYPOINT ["/</a:t>
            </a:r>
            <a:r>
              <a:rPr lang="en-GB" dirty="0" err="1">
                <a:latin typeface="+mn-lt"/>
              </a:rPr>
              <a:t>usr</a:t>
            </a:r>
            <a:r>
              <a:rPr lang="en-GB" dirty="0">
                <a:latin typeface="+mn-lt"/>
              </a:rPr>
              <a:t>/bin/</a:t>
            </a:r>
            <a:r>
              <a:rPr lang="en-GB" dirty="0" err="1">
                <a:latin typeface="+mn-lt"/>
              </a:rPr>
              <a:t>wget</a:t>
            </a:r>
            <a:r>
              <a:rPr lang="en-GB" dirty="0">
                <a:latin typeface="+mn-lt"/>
              </a:rPr>
              <a:t>"] </a:t>
            </a:r>
            <a:br>
              <a:rPr lang="en-GB" dirty="0">
                <a:latin typeface="+mn-lt"/>
              </a:rPr>
            </a:br>
            <a:r>
              <a:rPr lang="en-GB" dirty="0">
                <a:latin typeface="+mn-lt"/>
              </a:rPr>
              <a:t>CMD ["https://cdn-images-1.medium.com/max/1600/1*_NQN6_YnxS29m8vFzWYlEg.png"]</a:t>
            </a:r>
            <a:br>
              <a:rPr lang="en-US" sz="1600" dirty="0">
                <a:latin typeface="+mn-lt"/>
              </a:rPr>
            </a:br>
            <a:endParaRPr lang="en-US" sz="1600" dirty="0">
              <a:latin typeface="+mn-lt"/>
            </a:endParaRPr>
          </a:p>
          <a:p>
            <a:pPr marL="0" indent="0">
              <a:buNone/>
            </a:pPr>
            <a:r>
              <a:rPr lang="en-US" sz="2800" dirty="0"/>
              <a:t>Build the image with and without caching.</a:t>
            </a:r>
            <a:endParaRPr lang="en-US" sz="3600" dirty="0"/>
          </a:p>
        </p:txBody>
      </p:sp>
      <p:pic>
        <p:nvPicPr>
          <p:cNvPr id="1026" name="Picture 2" descr="Image layer diagram, showing cache invalidation">
            <a:extLst>
              <a:ext uri="{FF2B5EF4-FFF2-40B4-BE49-F238E27FC236}">
                <a16:creationId xmlns:a16="http://schemas.microsoft.com/office/drawing/2014/main" id="{258198D3-25B9-0A35-24C6-2773CECC43C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945" t="7274" r="24178" b="10032"/>
          <a:stretch/>
        </p:blipFill>
        <p:spPr bwMode="auto">
          <a:xfrm>
            <a:off x="8176049" y="2341043"/>
            <a:ext cx="3642804" cy="1962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076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6"/>
            <a:ext cx="10463516" cy="4984127"/>
          </a:xfrm>
        </p:spPr>
        <p:txBody>
          <a:bodyPr>
            <a:normAutofit/>
          </a:bodyPr>
          <a:lstStyle/>
          <a:p>
            <a:pPr marL="0" indent="0">
              <a:buNone/>
            </a:pPr>
            <a:r>
              <a:rPr lang="en-US" sz="4000" dirty="0"/>
              <a:t>More advanced image building</a:t>
            </a:r>
            <a:br>
              <a:rPr lang="en-US" sz="4000" dirty="0"/>
            </a:br>
            <a:endParaRPr lang="en-US" sz="4000" dirty="0"/>
          </a:p>
          <a:p>
            <a:r>
              <a:rPr lang="en-GB" sz="3200" dirty="0"/>
              <a:t>Different ways to build images.</a:t>
            </a:r>
          </a:p>
          <a:p>
            <a:r>
              <a:rPr lang="en-GB" sz="3200" dirty="0"/>
              <a:t>Know your base system and their packages. Popular ones:</a:t>
            </a:r>
          </a:p>
          <a:p>
            <a:pPr lvl="1"/>
            <a:r>
              <a:rPr lang="en-GB" sz="3000" dirty="0">
                <a:hlinkClick r:id="rId2"/>
              </a:rPr>
              <a:t>Debian</a:t>
            </a:r>
            <a:endParaRPr lang="en-GB" sz="3000" dirty="0"/>
          </a:p>
          <a:p>
            <a:pPr lvl="1"/>
            <a:r>
              <a:rPr lang="en-GB" sz="3000" dirty="0">
                <a:hlinkClick r:id="rId3"/>
              </a:rPr>
              <a:t>CentOS</a:t>
            </a:r>
            <a:endParaRPr lang="en-GB" sz="3000" dirty="0"/>
          </a:p>
          <a:p>
            <a:pPr lvl="1"/>
            <a:r>
              <a:rPr lang="en-GB" sz="3000" dirty="0">
                <a:hlinkClick r:id="rId4"/>
              </a:rPr>
              <a:t>Alpine</a:t>
            </a:r>
            <a:endParaRPr lang="en-GB" sz="3000" dirty="0"/>
          </a:p>
          <a:p>
            <a:pPr lvl="1"/>
            <a:r>
              <a:rPr lang="en-GB" sz="3000" dirty="0" err="1"/>
              <a:t>Conda</a:t>
            </a:r>
            <a:r>
              <a:rPr lang="en-GB" sz="3000" dirty="0"/>
              <a:t>. </a:t>
            </a:r>
            <a:r>
              <a:rPr lang="en-GB" sz="3000" dirty="0">
                <a:hlinkClick r:id="rId5"/>
              </a:rPr>
              <a:t>Anaconda</a:t>
            </a:r>
            <a:r>
              <a:rPr lang="en-GB" sz="3000" dirty="0"/>
              <a:t>, </a:t>
            </a:r>
            <a:r>
              <a:rPr lang="en-GB" sz="3000" dirty="0" err="1">
                <a:hlinkClick r:id="rId6"/>
              </a:rPr>
              <a:t>Conda</a:t>
            </a:r>
            <a:r>
              <a:rPr lang="en-GB" sz="3000" dirty="0">
                <a:hlinkClick r:id="rId6"/>
              </a:rPr>
              <a:t>-forge</a:t>
            </a:r>
            <a:r>
              <a:rPr lang="en-GB" sz="3000" dirty="0"/>
              <a:t>, </a:t>
            </a:r>
            <a:r>
              <a:rPr lang="en-GB" sz="3000" dirty="0" err="1">
                <a:hlinkClick r:id="rId7"/>
              </a:rPr>
              <a:t>Bioconda</a:t>
            </a:r>
            <a:r>
              <a:rPr lang="en-GB" sz="3000" dirty="0">
                <a:hlinkClick r:id="rId7"/>
              </a:rPr>
              <a:t>, etc.</a:t>
            </a:r>
            <a:endParaRPr lang="en-GB" sz="3000" dirty="0"/>
          </a:p>
          <a:p>
            <a:pPr marL="0" indent="0">
              <a:buFont typeface="Arial" panose="020B0604020202020204" pitchFamily="34" charset="0"/>
              <a:buNone/>
            </a:pPr>
            <a:endParaRPr lang="en-BE"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8">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134952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E183A-AE9E-14D8-BBB2-41420263A4B4}"/>
              </a:ext>
            </a:extLst>
          </p:cNvPr>
          <p:cNvPicPr>
            <a:picLocks noChangeAspect="1"/>
          </p:cNvPicPr>
          <p:nvPr/>
        </p:nvPicPr>
        <p:blipFill rotWithShape="1">
          <a:blip r:embed="rId2"/>
          <a:srcRect r="33031"/>
          <a:stretch/>
        </p:blipFill>
        <p:spPr>
          <a:xfrm>
            <a:off x="388023" y="321461"/>
            <a:ext cx="7828202" cy="6215077"/>
          </a:xfrm>
          <a:prstGeom prst="rect">
            <a:avLst/>
          </a:prstGeom>
        </p:spPr>
      </p:pic>
      <p:sp>
        <p:nvSpPr>
          <p:cNvPr id="2" name="Content Placeholder 35">
            <a:extLst>
              <a:ext uri="{FF2B5EF4-FFF2-40B4-BE49-F238E27FC236}">
                <a16:creationId xmlns:a16="http://schemas.microsoft.com/office/drawing/2014/main" id="{3E0538B4-9BA9-5AB0-2BF7-D76155F84FE1}"/>
              </a:ext>
            </a:extLst>
          </p:cNvPr>
          <p:cNvSpPr txBox="1">
            <a:spLocks/>
          </p:cNvSpPr>
          <p:nvPr/>
        </p:nvSpPr>
        <p:spPr>
          <a:xfrm>
            <a:off x="6864261" y="638827"/>
            <a:ext cx="5162533" cy="1382254"/>
          </a:xfrm>
          <a:prstGeom prst="rect">
            <a:avLst/>
          </a:prstGeom>
          <a:solidFill>
            <a:schemeClr val="bg1"/>
          </a:solidFill>
        </p:spPr>
        <p:txBody>
          <a:bodyPr>
            <a:normAutofit fontScale="92500" lnSpcReduction="20000"/>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0" algn="ctr">
              <a:buFont typeface="Arial" panose="020B0604020202020204" pitchFamily="34" charset="0"/>
              <a:buNone/>
              <a:tabLst>
                <a:tab pos="4746625" algn="l"/>
              </a:tabLst>
            </a:pPr>
            <a:br>
              <a:rPr lang="en-US" sz="4000" dirty="0"/>
            </a:br>
            <a:r>
              <a:rPr lang="en-US" sz="4000" dirty="0"/>
              <a:t>What do you expect your container to do?</a:t>
            </a:r>
            <a:endParaRPr lang="en-GB" sz="3000" dirty="0"/>
          </a:p>
          <a:p>
            <a:pPr marL="0" indent="0" algn="ctr">
              <a:buFont typeface="Arial" panose="020B0604020202020204" pitchFamily="34" charset="0"/>
              <a:buNone/>
            </a:pPr>
            <a:endParaRPr lang="en-BE" dirty="0">
              <a:latin typeface="+mn-lt"/>
            </a:endParaRPr>
          </a:p>
        </p:txBody>
      </p:sp>
      <p:sp>
        <p:nvSpPr>
          <p:cNvPr id="4" name="Content Placeholder 35">
            <a:extLst>
              <a:ext uri="{FF2B5EF4-FFF2-40B4-BE49-F238E27FC236}">
                <a16:creationId xmlns:a16="http://schemas.microsoft.com/office/drawing/2014/main" id="{E21623CD-3899-97DE-E63C-842BACF2E407}"/>
              </a:ext>
            </a:extLst>
          </p:cNvPr>
          <p:cNvSpPr txBox="1">
            <a:spLocks/>
          </p:cNvSpPr>
          <p:nvPr/>
        </p:nvSpPr>
        <p:spPr>
          <a:xfrm>
            <a:off x="7323550" y="3861807"/>
            <a:ext cx="5162533" cy="633589"/>
          </a:xfrm>
          <a:prstGeom prst="rect">
            <a:avLst/>
          </a:prstGeom>
          <a:noFill/>
        </p:spPr>
        <p:txBody>
          <a:bodyPr>
            <a:normAutofit/>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Dense"/>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Dense"/>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Dens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0" algn="ctr">
              <a:buFont typeface="Arial" panose="020B0604020202020204" pitchFamily="34" charset="0"/>
              <a:buNone/>
              <a:tabLst>
                <a:tab pos="4746625" algn="l"/>
              </a:tabLst>
            </a:pPr>
            <a:br>
              <a:rPr lang="en-US" sz="1800" dirty="0"/>
            </a:br>
            <a:r>
              <a:rPr lang="en-US" sz="1800" dirty="0"/>
              <a:t>Makes easier to maintain the container.</a:t>
            </a:r>
            <a:endParaRPr lang="en-BE" sz="1400" dirty="0">
              <a:latin typeface="+mn-lt"/>
            </a:endParaRPr>
          </a:p>
        </p:txBody>
      </p:sp>
    </p:spTree>
    <p:extLst>
      <p:ext uri="{BB962C8B-B14F-4D97-AF65-F5344CB8AC3E}">
        <p14:creationId xmlns:p14="http://schemas.microsoft.com/office/powerpoint/2010/main" val="237231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6"/>
            <a:ext cx="10463516" cy="4984127"/>
          </a:xfrm>
        </p:spPr>
        <p:txBody>
          <a:bodyPr>
            <a:normAutofit/>
          </a:bodyPr>
          <a:lstStyle/>
          <a:p>
            <a:pPr marL="0" indent="0">
              <a:buNone/>
            </a:pPr>
            <a:r>
              <a:rPr lang="en-US" sz="3200" dirty="0"/>
              <a:t>One tool, one image or some tools, one image</a:t>
            </a:r>
            <a:br>
              <a:rPr lang="en-US" sz="3200" dirty="0"/>
            </a:br>
            <a:endParaRPr lang="en-US" sz="3200" dirty="0"/>
          </a:p>
          <a:p>
            <a:r>
              <a:rPr lang="en-GB" sz="2400" dirty="0"/>
              <a:t>Different ways to build images.</a:t>
            </a:r>
          </a:p>
          <a:p>
            <a:r>
              <a:rPr lang="en-GB" sz="2400" dirty="0"/>
              <a:t>start from packages e.g. </a:t>
            </a:r>
            <a:r>
              <a:rPr lang="en-GB" sz="2400" dirty="0">
                <a:hlinkClick r:id="rId2"/>
              </a:rPr>
              <a:t>pip/</a:t>
            </a:r>
            <a:r>
              <a:rPr lang="en-GB" sz="2400" dirty="0" err="1">
                <a:hlinkClick r:id="rId2"/>
              </a:rPr>
              <a:t>PyPI</a:t>
            </a:r>
            <a:r>
              <a:rPr lang="en-GB" sz="2400" dirty="0"/>
              <a:t>, </a:t>
            </a:r>
            <a:r>
              <a:rPr lang="en-GB" sz="2400" dirty="0">
                <a:hlinkClick r:id="rId3"/>
              </a:rPr>
              <a:t>CPAN</a:t>
            </a:r>
            <a:r>
              <a:rPr lang="en-GB" sz="2400" dirty="0"/>
              <a:t>, or </a:t>
            </a:r>
            <a:r>
              <a:rPr lang="en-GB" sz="2400" dirty="0">
                <a:hlinkClick r:id="rId4"/>
              </a:rPr>
              <a:t>CRAN</a:t>
            </a:r>
            <a:endParaRPr lang="en-GB" sz="2400" dirty="0"/>
          </a:p>
          <a:p>
            <a:pPr>
              <a:buFont typeface="Arial" panose="020B0604020202020204" pitchFamily="34" charset="0"/>
              <a:buChar char="•"/>
            </a:pPr>
            <a:r>
              <a:rPr lang="en-GB" sz="2400" dirty="0"/>
              <a:t>use versions for tools and images</a:t>
            </a:r>
          </a:p>
          <a:p>
            <a:pPr>
              <a:buFont typeface="Arial" panose="020B0604020202020204" pitchFamily="34" charset="0"/>
              <a:buChar char="•"/>
            </a:pPr>
            <a:r>
              <a:rPr lang="en-GB" sz="2400" dirty="0"/>
              <a:t>reduce size as much as possible</a:t>
            </a:r>
          </a:p>
          <a:p>
            <a:pPr>
              <a:buFont typeface="Arial" panose="020B0604020202020204" pitchFamily="34" charset="0"/>
              <a:buChar char="•"/>
            </a:pPr>
            <a:r>
              <a:rPr lang="en-GB" sz="2400" dirty="0"/>
              <a:t>keep data outside the image/container</a:t>
            </a:r>
          </a:p>
          <a:p>
            <a:pPr>
              <a:buFont typeface="Arial" panose="020B0604020202020204" pitchFamily="34" charset="0"/>
              <a:buChar char="•"/>
            </a:pPr>
            <a:r>
              <a:rPr lang="en-GB" sz="2400" dirty="0"/>
              <a:t>check the license</a:t>
            </a:r>
          </a:p>
          <a:p>
            <a:pPr>
              <a:buFont typeface="Arial" panose="020B0604020202020204" pitchFamily="34" charset="0"/>
              <a:buChar char="•"/>
            </a:pPr>
            <a:r>
              <a:rPr lang="en-GB" sz="2400" dirty="0"/>
              <a:t>make your container discoverable e.g. </a:t>
            </a:r>
            <a:r>
              <a:rPr lang="en-GB" sz="2400" dirty="0" err="1"/>
              <a:t>biocontainers</a:t>
            </a:r>
            <a:r>
              <a:rPr lang="en-GB" sz="2400" dirty="0"/>
              <a:t>, quay.io, docker hub</a:t>
            </a:r>
          </a:p>
          <a:p>
            <a:pPr marL="0" indent="0">
              <a:buFont typeface="Arial" panose="020B0604020202020204" pitchFamily="34" charset="0"/>
              <a:buNone/>
            </a:pPr>
            <a:endParaRPr lang="en-BE" sz="1600"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5">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704201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F8FDF94-0FD3-C3E3-9CEC-F25A3BD26F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0507" y="278309"/>
            <a:ext cx="3150986" cy="60959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BAB23D0A-8623-9771-5573-92BA08D2C572}"/>
              </a:ext>
            </a:extLst>
          </p:cNvPr>
          <p:cNvSpPr>
            <a:spLocks noChangeArrowheads="1"/>
          </p:cNvSpPr>
          <p:nvPr/>
        </p:nvSpPr>
        <p:spPr bwMode="auto">
          <a:xfrm>
            <a:off x="228600" y="737983"/>
            <a:ext cx="2387841" cy="2473736"/>
          </a:xfrm>
          <a:prstGeom prst="rect">
            <a:avLst/>
          </a:prstGeom>
          <a:noFill/>
          <a:ln>
            <a:noFill/>
          </a:ln>
          <a:effectLst/>
        </p:spPr>
        <p:txBody>
          <a:bodyPr vert="horz" wrap="square" lIns="0" tIns="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E" altLang="en-BE" sz="1900" b="1" i="0" u="none" strike="noStrike" cap="none" normalizeH="0" baseline="0">
                <a:ln>
                  <a:noFill/>
                </a:ln>
                <a:solidFill>
                  <a:srgbClr val="202020"/>
                </a:solidFill>
                <a:effectLst/>
                <a:latin typeface="Open Sans" panose="020B0606030504020204" pitchFamily="34" charset="0"/>
              </a:rPr>
              <a:t>Ten simple rules for writing </a:t>
            </a:r>
            <a:r>
              <a:rPr kumimoji="0" lang="en-BE" altLang="en-BE" sz="1900" b="1" i="0" u="none" strike="noStrike" cap="none" normalizeH="0" baseline="0" err="1">
                <a:ln>
                  <a:noFill/>
                </a:ln>
                <a:solidFill>
                  <a:srgbClr val="202020"/>
                </a:solidFill>
                <a:effectLst/>
                <a:latin typeface="Open Sans" panose="020B0606030504020204" pitchFamily="34" charset="0"/>
              </a:rPr>
              <a:t>Dockerfiles</a:t>
            </a:r>
            <a:r>
              <a:rPr kumimoji="0" lang="en-BE" altLang="en-BE" sz="1900" b="1" i="0" u="none" strike="noStrike" cap="none" normalizeH="0" baseline="0">
                <a:ln>
                  <a:noFill/>
                </a:ln>
                <a:solidFill>
                  <a:srgbClr val="202020"/>
                </a:solidFill>
                <a:effectLst/>
                <a:latin typeface="Open Sans" panose="020B0606030504020204" pitchFamily="34" charset="0"/>
              </a:rPr>
              <a:t> for reproducible data science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Daniel </a:t>
            </a:r>
            <a:r>
              <a:rPr kumimoji="0" lang="en-BE" altLang="en-BE" sz="900" b="0" i="0" u="none" strike="noStrike" cap="none" normalizeH="0" baseline="0" err="1">
                <a:ln>
                  <a:noFill/>
                </a:ln>
                <a:solidFill>
                  <a:srgbClr val="606060"/>
                </a:solidFill>
                <a:effectLst/>
                <a:latin typeface="inherit"/>
              </a:rPr>
              <a:t>Nüst</a:t>
            </a:r>
            <a:r>
              <a:rPr kumimoji="0" lang="en-BE" altLang="en-BE" sz="900" b="0" i="0" u="none" strike="noStrike" cap="none" normalizeH="0" baseline="0">
                <a:ln>
                  <a:noFill/>
                </a:ln>
                <a:solidFill>
                  <a:srgbClr val="606060"/>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Vanessa </a:t>
            </a:r>
            <a:r>
              <a:rPr kumimoji="0" lang="en-BE" altLang="en-BE" sz="900" b="0" i="0" u="none" strike="noStrike" cap="none" normalizeH="0" baseline="0" err="1">
                <a:ln>
                  <a:noFill/>
                </a:ln>
                <a:solidFill>
                  <a:srgbClr val="606060"/>
                </a:solidFill>
                <a:effectLst/>
                <a:latin typeface="inherit"/>
              </a:rPr>
              <a:t>Sochat</a:t>
            </a:r>
            <a:r>
              <a:rPr kumimoji="0" lang="en-BE" altLang="en-BE" sz="900" b="0" i="0" u="none" strike="noStrike" cap="none" normalizeH="0" baseline="0">
                <a:ln>
                  <a:noFill/>
                </a:ln>
                <a:solidFill>
                  <a:srgbClr val="60606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Ben Marwick,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Stephen J. </a:t>
            </a:r>
            <a:r>
              <a:rPr kumimoji="0" lang="en-BE" altLang="en-BE" sz="900" b="0" i="0" u="none" strike="noStrike" cap="none" normalizeH="0" baseline="0" err="1">
                <a:ln>
                  <a:noFill/>
                </a:ln>
                <a:solidFill>
                  <a:srgbClr val="606060"/>
                </a:solidFill>
                <a:effectLst/>
                <a:latin typeface="inherit"/>
              </a:rPr>
              <a:t>Eglen</a:t>
            </a:r>
            <a:r>
              <a:rPr kumimoji="0" lang="en-BE" altLang="en-BE" sz="900" b="0" i="0" u="none" strike="noStrike" cap="none" normalizeH="0" baseline="0">
                <a:ln>
                  <a:noFill/>
                </a:ln>
                <a:solidFill>
                  <a:srgbClr val="606060"/>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Tim Head,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Tony Hirst,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inherit"/>
              </a:rPr>
              <a:t>Benjamin D. Evans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BE" altLang="en-BE" sz="1800" b="0" i="0" u="none" strike="noStrike" cap="none" normalizeH="0" baseline="0">
              <a:ln>
                <a:noFill/>
              </a:ln>
              <a:solidFill>
                <a:schemeClr val="tx1"/>
              </a:solidFill>
              <a:effectLst/>
            </a:endParaRPr>
          </a:p>
        </p:txBody>
      </p:sp>
      <p:sp>
        <p:nvSpPr>
          <p:cNvPr id="3" name="Rectangle 5">
            <a:extLst>
              <a:ext uri="{FF2B5EF4-FFF2-40B4-BE49-F238E27FC236}">
                <a16:creationId xmlns:a16="http://schemas.microsoft.com/office/drawing/2014/main" id="{2C2D2AD1-79B2-8D6E-5791-C49C70E30417}"/>
              </a:ext>
            </a:extLst>
          </p:cNvPr>
          <p:cNvSpPr>
            <a:spLocks noChangeArrowheads="1"/>
          </p:cNvSpPr>
          <p:nvPr/>
        </p:nvSpPr>
        <p:spPr bwMode="auto">
          <a:xfrm>
            <a:off x="228600" y="278309"/>
            <a:ext cx="41783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BE" altLang="en-B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Helvetica" panose="020B0604020202020204" pitchFamily="34" charset="0"/>
              </a:rPr>
              <a:t>Published: November 10, 2020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BE" altLang="en-BE" sz="900" b="0" i="0" u="none" strike="noStrike" cap="none" normalizeH="0" baseline="0">
                <a:ln>
                  <a:noFill/>
                </a:ln>
                <a:solidFill>
                  <a:srgbClr val="606060"/>
                </a:solidFill>
                <a:effectLst/>
                <a:latin typeface="Helvetica" panose="020B0604020202020204" pitchFamily="34" charset="0"/>
                <a:hlinkClick r:id="rId3"/>
              </a:rPr>
              <a:t>https://doi.org/10.1371/journal.pcbi.1008316</a:t>
            </a:r>
            <a:endParaRPr kumimoji="0" lang="en-BE" altLang="en-BE" sz="900" b="0" i="0" u="none" strike="noStrike" cap="none" normalizeH="0" baseline="0">
              <a:ln>
                <a:noFill/>
              </a:ln>
              <a:solidFill>
                <a:srgbClr val="606060"/>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BE" altLang="en-BE" sz="1800" b="0" i="0" u="none" strike="noStrike" cap="none" normalizeH="0" baseline="0">
              <a:ln>
                <a:noFill/>
              </a:ln>
              <a:solidFill>
                <a:schemeClr val="tx1"/>
              </a:solidFill>
              <a:effectLst/>
              <a:latin typeface="Arial" panose="020B0604020202020204" pitchFamily="34" charset="0"/>
            </a:endParaRPr>
          </a:p>
        </p:txBody>
      </p:sp>
      <p:pic>
        <p:nvPicPr>
          <p:cNvPr id="4" name="Picture 3" descr="A close-up of a logo&#10;&#10;Description automatically generated">
            <a:extLst>
              <a:ext uri="{FF2B5EF4-FFF2-40B4-BE49-F238E27FC236}">
                <a16:creationId xmlns:a16="http://schemas.microsoft.com/office/drawing/2014/main" id="{41DAC4A0-785D-CF43-5821-DE68693E52CE}"/>
              </a:ext>
            </a:extLst>
          </p:cNvPr>
          <p:cNvPicPr>
            <a:picLocks noChangeAspect="1"/>
          </p:cNvPicPr>
          <p:nvPr/>
        </p:nvPicPr>
        <p:blipFill rotWithShape="1">
          <a:blip r:embed="rId4">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
        <p:nvSpPr>
          <p:cNvPr id="6" name="TextBox 5">
            <a:extLst>
              <a:ext uri="{FF2B5EF4-FFF2-40B4-BE49-F238E27FC236}">
                <a16:creationId xmlns:a16="http://schemas.microsoft.com/office/drawing/2014/main" id="{F4E19086-E179-7EED-8441-CB8E8DD50786}"/>
              </a:ext>
            </a:extLst>
          </p:cNvPr>
          <p:cNvSpPr txBox="1"/>
          <p:nvPr/>
        </p:nvSpPr>
        <p:spPr>
          <a:xfrm>
            <a:off x="228600" y="6449733"/>
            <a:ext cx="10821692" cy="369332"/>
          </a:xfrm>
          <a:prstGeom prst="rect">
            <a:avLst/>
          </a:prstGeom>
          <a:noFill/>
        </p:spPr>
        <p:txBody>
          <a:bodyPr wrap="square">
            <a:spAutoFit/>
          </a:bodyPr>
          <a:lstStyle/>
          <a:p>
            <a:r>
              <a:rPr lang="en-BE"/>
              <a:t>https://docs.docker.com/engine/userguide/eng-image/dockerfile_best-practices/</a:t>
            </a:r>
          </a:p>
        </p:txBody>
      </p:sp>
    </p:spTree>
    <p:extLst>
      <p:ext uri="{BB962C8B-B14F-4D97-AF65-F5344CB8AC3E}">
        <p14:creationId xmlns:p14="http://schemas.microsoft.com/office/powerpoint/2010/main" val="18560064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7108-8321-3CB2-720F-B935A2FA7622}"/>
              </a:ext>
            </a:extLst>
          </p:cNvPr>
          <p:cNvSpPr>
            <a:spLocks noGrp="1"/>
          </p:cNvSpPr>
          <p:nvPr>
            <p:ph sz="half" idx="13"/>
          </p:nvPr>
        </p:nvSpPr>
        <p:spPr>
          <a:xfrm>
            <a:off x="738091" y="1123459"/>
            <a:ext cx="9533251" cy="5734541"/>
          </a:xfrm>
        </p:spPr>
        <p:txBody>
          <a:bodyPr vert="horz" lIns="91440" tIns="45720" rIns="91440" bIns="45720" rtlCol="0" anchor="t">
            <a:noAutofit/>
          </a:bodyPr>
          <a:lstStyle/>
          <a:p>
            <a:r>
              <a:rPr lang="en-US" sz="2400" dirty="0"/>
              <a:t>Exercise 5.2</a:t>
            </a:r>
            <a:endParaRPr lang="en-US" sz="2400"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You need to pull </a:t>
            </a:r>
            <a:r>
              <a:rPr lang="en-US" sz="2400" dirty="0" err="1">
                <a:solidFill>
                  <a:srgbClr val="010409"/>
                </a:solidFill>
                <a:latin typeface="-apple-system"/>
              </a:rPr>
              <a:t>jupyter</a:t>
            </a:r>
            <a:r>
              <a:rPr lang="en-US" sz="2400" dirty="0">
                <a:solidFill>
                  <a:srgbClr val="010409"/>
                </a:solidFill>
                <a:latin typeface="-apple-system"/>
              </a:rPr>
              <a:t>/scipy-notebook:python-3.11.5</a:t>
            </a:r>
          </a:p>
          <a:p>
            <a:pPr marL="457200" lvl="2" indent="0">
              <a:spcBef>
                <a:spcPts val="1000"/>
              </a:spcBef>
              <a:buClr>
                <a:srgbClr val="3CBAB9"/>
              </a:buClr>
              <a:buNone/>
            </a:pPr>
            <a:endParaRPr lang="en-US" sz="1700" dirty="0"/>
          </a:p>
          <a:p>
            <a:pPr marL="685800" lvl="2">
              <a:spcBef>
                <a:spcPts val="1000"/>
              </a:spcBef>
              <a:buClr>
                <a:srgbClr val="3CBAB9"/>
              </a:buClr>
            </a:pPr>
            <a:r>
              <a:rPr lang="en-US" sz="2400" b="0" i="0" dirty="0">
                <a:solidFill>
                  <a:srgbClr val="010409"/>
                </a:solidFill>
                <a:effectLst/>
                <a:latin typeface="-apple-system"/>
              </a:rPr>
              <a:t>Once you have it, run the script from outside the container</a:t>
            </a:r>
            <a:br>
              <a:rPr lang="en-US" sz="2400" b="0" i="0" dirty="0">
                <a:solidFill>
                  <a:srgbClr val="010409"/>
                </a:solidFill>
                <a:effectLst/>
                <a:latin typeface="-apple-system"/>
              </a:rPr>
            </a:br>
            <a:r>
              <a:rPr lang="en-US" sz="2400" b="1" i="1" dirty="0">
                <a:solidFill>
                  <a:srgbClr val="010409"/>
                </a:solidFill>
                <a:effectLst/>
                <a:latin typeface="-apple-system"/>
              </a:rPr>
              <a:t>codereppy_min_batch.py</a:t>
            </a:r>
          </a:p>
          <a:p>
            <a:pPr marL="685800" lvl="2">
              <a:spcBef>
                <a:spcPts val="1000"/>
              </a:spcBef>
              <a:buClr>
                <a:srgbClr val="3CBAB9"/>
              </a:buClr>
            </a:pPr>
            <a:endParaRPr lang="en-US" sz="2400" b="1" i="1" dirty="0">
              <a:solidFill>
                <a:srgbClr val="010409"/>
              </a:solidFill>
              <a:latin typeface="-apple-system"/>
            </a:endParaRPr>
          </a:p>
          <a:p>
            <a:pPr marL="685800" lvl="2">
              <a:spcBef>
                <a:spcPts val="1000"/>
              </a:spcBef>
              <a:buClr>
                <a:srgbClr val="3CBAB9"/>
              </a:buClr>
            </a:pPr>
            <a:endParaRPr lang="en-US" sz="2400" dirty="0"/>
          </a:p>
          <a:p>
            <a:pPr marL="0" lvl="1" indent="0">
              <a:spcBef>
                <a:spcPts val="1000"/>
              </a:spcBef>
              <a:buClr>
                <a:srgbClr val="3CBAB9"/>
              </a:buClr>
              <a:buNone/>
            </a:pPr>
            <a:r>
              <a:rPr lang="en-US" sz="2400" dirty="0"/>
              <a:t>Reach out to your </a:t>
            </a:r>
            <a:r>
              <a:rPr lang="en-US" sz="2400" dirty="0" err="1"/>
              <a:t>neighbour</a:t>
            </a:r>
            <a:r>
              <a:rPr lang="en-US" sz="2400" dirty="0"/>
              <a:t>(s) in case you need help.</a:t>
            </a:r>
            <a:br>
              <a:rPr lang="en-US" sz="2400" dirty="0"/>
            </a:br>
            <a:endParaRPr lang="en-US" sz="2400" dirty="0"/>
          </a:p>
          <a:p>
            <a:endParaRPr lang="en-US" sz="2600" dirty="0"/>
          </a:p>
        </p:txBody>
      </p:sp>
      <p:sp>
        <p:nvSpPr>
          <p:cNvPr id="4" name="Title 3">
            <a:extLst>
              <a:ext uri="{FF2B5EF4-FFF2-40B4-BE49-F238E27FC236}">
                <a16:creationId xmlns:a16="http://schemas.microsoft.com/office/drawing/2014/main" id="{BB641034-19B6-F061-787F-6ED321D534A8}"/>
              </a:ext>
            </a:extLst>
          </p:cNvPr>
          <p:cNvSpPr>
            <a:spLocks noGrp="1"/>
          </p:cNvSpPr>
          <p:nvPr>
            <p:ph type="title"/>
          </p:nvPr>
        </p:nvSpPr>
        <p:spPr/>
        <p:txBody>
          <a:bodyPr>
            <a:noAutofit/>
          </a:bodyPr>
          <a:lstStyle/>
          <a:p>
            <a:r>
              <a:rPr lang="en-GB" sz="1400" dirty="0">
                <a:hlinkClick r:id="rId2"/>
              </a:rPr>
              <a:t>https://github.com/vibbits/containers-workshop/blob/main/exercises/02_building_dockerfiles.md</a:t>
            </a:r>
            <a:endParaRPr lang="en-BE" sz="1200" dirty="0"/>
          </a:p>
        </p:txBody>
      </p:sp>
    </p:spTree>
    <p:extLst>
      <p:ext uri="{BB962C8B-B14F-4D97-AF65-F5344CB8AC3E}">
        <p14:creationId xmlns:p14="http://schemas.microsoft.com/office/powerpoint/2010/main" val="3871748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D9F0D-772E-5B00-27D2-FD29C3FD38A7}"/>
              </a:ext>
            </a:extLst>
          </p:cNvPr>
          <p:cNvSpPr txBox="1"/>
          <p:nvPr/>
        </p:nvSpPr>
        <p:spPr>
          <a:xfrm>
            <a:off x="150471" y="911055"/>
            <a:ext cx="11840901" cy="1569660"/>
          </a:xfrm>
          <a:prstGeom prst="rect">
            <a:avLst/>
          </a:prstGeom>
          <a:noFill/>
        </p:spPr>
        <p:txBody>
          <a:bodyPr wrap="square">
            <a:spAutoFit/>
          </a:bodyPr>
          <a:lstStyle/>
          <a:p>
            <a:r>
              <a:rPr lang="en-BE" sz="1600" dirty="0"/>
              <a:t>docker run --detach --rm -v ./data:/home/</a:t>
            </a:r>
            <a:r>
              <a:rPr lang="en-BE" sz="1600" dirty="0" err="1"/>
              <a:t>jovyan</a:t>
            </a:r>
            <a:r>
              <a:rPr lang="en-BE" sz="1600" dirty="0"/>
              <a:t>/ </a:t>
            </a:r>
            <a:r>
              <a:rPr lang="en-BE" sz="1600" dirty="0" err="1"/>
              <a:t>jupyter</a:t>
            </a:r>
            <a:r>
              <a:rPr lang="en-BE" sz="1600" dirty="0"/>
              <a:t>/scipy-notebook:python-3.11.5 python ./data/codereppy_min_batch.py</a:t>
            </a:r>
            <a:endParaRPr lang="en-US" sz="1600" dirty="0"/>
          </a:p>
          <a:p>
            <a:r>
              <a:rPr lang="en-BE" sz="1600" dirty="0"/>
              <a:t>docker run --detach --rm -w /data -v ./data:/data </a:t>
            </a:r>
            <a:r>
              <a:rPr lang="en-BE" sz="1600" dirty="0" err="1"/>
              <a:t>jupyter</a:t>
            </a:r>
            <a:r>
              <a:rPr lang="en-BE" sz="1600" dirty="0"/>
              <a:t>/scipy-notebook:python-3.11.5 python ./data/</a:t>
            </a:r>
            <a:endParaRPr lang="en-US" sz="1600" dirty="0"/>
          </a:p>
          <a:p>
            <a:r>
              <a:rPr lang="en-BE" sz="1600" dirty="0"/>
              <a:t>docker run --detach --rm -w /data -v ./data:/data </a:t>
            </a:r>
            <a:r>
              <a:rPr lang="en-BE" sz="1600" dirty="0" err="1"/>
              <a:t>jupyter</a:t>
            </a:r>
            <a:r>
              <a:rPr lang="en-BE" sz="1600" dirty="0"/>
              <a:t>/scipy-notebook:python-3.11.5 python codereppy_min_batch.py</a:t>
            </a:r>
            <a:endParaRPr lang="en-US" sz="1600" dirty="0"/>
          </a:p>
          <a:p>
            <a:endParaRPr lang="en-US" sz="1600" dirty="0"/>
          </a:p>
          <a:p>
            <a:r>
              <a:rPr lang="en-BE" sz="1600" dirty="0"/>
              <a:t>docker run -it --rm -w /data -v ./data:/data </a:t>
            </a:r>
            <a:r>
              <a:rPr lang="en-BE" sz="1600" dirty="0" err="1"/>
              <a:t>jupyter</a:t>
            </a:r>
            <a:r>
              <a:rPr lang="en-BE" sz="1600" dirty="0"/>
              <a:t>/scipy-notebook:python-3.11.5 bash || python codereppy_min_batch.py</a:t>
            </a:r>
            <a:endParaRPr lang="en-US" sz="1600" dirty="0"/>
          </a:p>
          <a:p>
            <a:r>
              <a:rPr lang="en-BE" sz="1600" dirty="0"/>
              <a:t>docker run -it -u root -w /data -v ./data:/data </a:t>
            </a:r>
            <a:r>
              <a:rPr lang="en-BE" sz="1600" dirty="0" err="1"/>
              <a:t>jupyter</a:t>
            </a:r>
            <a:r>
              <a:rPr lang="en-BE" sz="1600" dirty="0"/>
              <a:t>/scipy-notebook:python-3.11.5 bash || python codereppy_min_batch.py</a:t>
            </a:r>
          </a:p>
        </p:txBody>
      </p:sp>
    </p:spTree>
    <p:extLst>
      <p:ext uri="{BB962C8B-B14F-4D97-AF65-F5344CB8AC3E}">
        <p14:creationId xmlns:p14="http://schemas.microsoft.com/office/powerpoint/2010/main" val="6109560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4A7108-8321-3CB2-720F-B935A2FA7622}"/>
              </a:ext>
            </a:extLst>
          </p:cNvPr>
          <p:cNvSpPr>
            <a:spLocks noGrp="1"/>
          </p:cNvSpPr>
          <p:nvPr>
            <p:ph sz="half" idx="13"/>
          </p:nvPr>
        </p:nvSpPr>
        <p:spPr>
          <a:xfrm>
            <a:off x="738091" y="1123459"/>
            <a:ext cx="9533251" cy="5734541"/>
          </a:xfrm>
        </p:spPr>
        <p:txBody>
          <a:bodyPr vert="horz" lIns="91440" tIns="45720" rIns="91440" bIns="45720" rtlCol="0" anchor="t">
            <a:noAutofit/>
          </a:bodyPr>
          <a:lstStyle/>
          <a:p>
            <a:r>
              <a:rPr lang="en-US" sz="2400" dirty="0"/>
              <a:t>Exercise 6</a:t>
            </a:r>
            <a:endParaRPr lang="en-US" sz="2400"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You “found” a </a:t>
            </a:r>
            <a:r>
              <a:rPr lang="en-US" sz="2400" dirty="0" err="1">
                <a:solidFill>
                  <a:srgbClr val="010409"/>
                </a:solidFill>
                <a:latin typeface="-apple-system"/>
              </a:rPr>
              <a:t>Dockerfile</a:t>
            </a:r>
            <a:r>
              <a:rPr lang="en-US" sz="2400" dirty="0">
                <a:solidFill>
                  <a:srgbClr val="010409"/>
                </a:solidFill>
                <a:latin typeface="-apple-system"/>
              </a:rPr>
              <a:t> on </a:t>
            </a:r>
            <a:r>
              <a:rPr lang="en-US" sz="2400" dirty="0" err="1">
                <a:solidFill>
                  <a:srgbClr val="010409"/>
                </a:solidFill>
                <a:latin typeface="-apple-system"/>
              </a:rPr>
              <a:t>github</a:t>
            </a:r>
            <a:r>
              <a:rPr lang="en-US" sz="2400" dirty="0">
                <a:solidFill>
                  <a:srgbClr val="010409"/>
                </a:solidFill>
                <a:latin typeface="-apple-system"/>
              </a:rPr>
              <a:t> – now in the docker folder</a:t>
            </a:r>
          </a:p>
          <a:p>
            <a:pPr marL="1143000" lvl="3">
              <a:spcBef>
                <a:spcPts val="1000"/>
              </a:spcBef>
              <a:buClr>
                <a:srgbClr val="3CBAB9"/>
              </a:buClr>
            </a:pPr>
            <a:r>
              <a:rPr lang="en-US" sz="2400" dirty="0" err="1">
                <a:solidFill>
                  <a:srgbClr val="010409"/>
                </a:solidFill>
                <a:latin typeface="-apple-system"/>
              </a:rPr>
              <a:t>Dockerfile.deploy</a:t>
            </a:r>
            <a:r>
              <a:rPr lang="en-US" sz="2400" dirty="0">
                <a:solidFill>
                  <a:srgbClr val="010409"/>
                </a:solidFill>
                <a:latin typeface="-apple-system"/>
              </a:rPr>
              <a:t>-cloud</a:t>
            </a:r>
          </a:p>
          <a:p>
            <a:pPr marL="457200" lvl="2" indent="0">
              <a:spcBef>
                <a:spcPts val="1000"/>
              </a:spcBef>
              <a:buClr>
                <a:srgbClr val="3CBAB9"/>
              </a:buClr>
              <a:buNone/>
            </a:pPr>
            <a:endParaRPr lang="en-US" sz="1700" dirty="0"/>
          </a:p>
          <a:p>
            <a:pPr marL="685800" lvl="2">
              <a:spcBef>
                <a:spcPts val="1000"/>
              </a:spcBef>
              <a:buClr>
                <a:srgbClr val="3CBAB9"/>
              </a:buClr>
            </a:pPr>
            <a:r>
              <a:rPr lang="en-US" sz="2400" dirty="0">
                <a:solidFill>
                  <a:srgbClr val="010409"/>
                </a:solidFill>
                <a:latin typeface="-apple-system"/>
              </a:rPr>
              <a:t>Try to b</a:t>
            </a:r>
            <a:r>
              <a:rPr lang="en-US" sz="2400" b="0" i="0" dirty="0">
                <a:solidFill>
                  <a:srgbClr val="010409"/>
                </a:solidFill>
                <a:effectLst/>
                <a:latin typeface="-apple-system"/>
              </a:rPr>
              <a:t>uild the image</a:t>
            </a:r>
            <a:endParaRPr lang="en-US" sz="2400"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Run the Docker image – what does the container do?</a:t>
            </a:r>
          </a:p>
          <a:p>
            <a:pPr marL="685800" lvl="2">
              <a:spcBef>
                <a:spcPts val="1000"/>
              </a:spcBef>
              <a:buClr>
                <a:srgbClr val="3CBAB9"/>
              </a:buClr>
            </a:pPr>
            <a:endParaRPr lang="en-US" sz="2400" b="1" i="1" dirty="0">
              <a:solidFill>
                <a:srgbClr val="010409"/>
              </a:solidFill>
              <a:latin typeface="-apple-system"/>
            </a:endParaRPr>
          </a:p>
          <a:p>
            <a:pPr marL="685800" lvl="2">
              <a:spcBef>
                <a:spcPts val="1000"/>
              </a:spcBef>
              <a:buClr>
                <a:srgbClr val="3CBAB9"/>
              </a:buClr>
            </a:pPr>
            <a:r>
              <a:rPr lang="en-US" sz="2400" dirty="0">
                <a:solidFill>
                  <a:srgbClr val="010409"/>
                </a:solidFill>
                <a:latin typeface="-apple-system"/>
              </a:rPr>
              <a:t>Test the container</a:t>
            </a:r>
          </a:p>
          <a:p>
            <a:pPr marL="685800" lvl="2">
              <a:spcBef>
                <a:spcPts val="1000"/>
              </a:spcBef>
              <a:buClr>
                <a:srgbClr val="3CBAB9"/>
              </a:buClr>
            </a:pPr>
            <a:r>
              <a:rPr lang="en-US" sz="2400" dirty="0">
                <a:solidFill>
                  <a:srgbClr val="010409"/>
                </a:solidFill>
                <a:latin typeface="-apple-system"/>
              </a:rPr>
              <a:t>You need the Python script test_query.py which is in the data folder </a:t>
            </a:r>
          </a:p>
          <a:p>
            <a:pPr marL="685800" lvl="2">
              <a:spcBef>
                <a:spcPts val="1000"/>
              </a:spcBef>
              <a:buClr>
                <a:srgbClr val="3CBAB9"/>
              </a:buClr>
            </a:pPr>
            <a:endParaRPr lang="en-US" sz="2400" dirty="0"/>
          </a:p>
          <a:p>
            <a:pPr marL="0" lvl="1" indent="0">
              <a:spcBef>
                <a:spcPts val="1000"/>
              </a:spcBef>
              <a:buClr>
                <a:srgbClr val="3CBAB9"/>
              </a:buClr>
              <a:buNone/>
            </a:pPr>
            <a:r>
              <a:rPr lang="en-US" sz="2400" dirty="0"/>
              <a:t>Reach out to your </a:t>
            </a:r>
            <a:r>
              <a:rPr lang="en-US" sz="2400" dirty="0" err="1"/>
              <a:t>neighbour</a:t>
            </a:r>
            <a:r>
              <a:rPr lang="en-US" sz="2400" dirty="0"/>
              <a:t>(s) in case you need help.</a:t>
            </a:r>
            <a:br>
              <a:rPr lang="en-US" sz="2400" dirty="0"/>
            </a:br>
            <a:endParaRPr lang="en-US" sz="2400" dirty="0"/>
          </a:p>
          <a:p>
            <a:endParaRPr lang="en-US" sz="2600" dirty="0"/>
          </a:p>
        </p:txBody>
      </p:sp>
      <p:sp>
        <p:nvSpPr>
          <p:cNvPr id="4" name="Title 3">
            <a:extLst>
              <a:ext uri="{FF2B5EF4-FFF2-40B4-BE49-F238E27FC236}">
                <a16:creationId xmlns:a16="http://schemas.microsoft.com/office/drawing/2014/main" id="{BB641034-19B6-F061-787F-6ED321D534A8}"/>
              </a:ext>
            </a:extLst>
          </p:cNvPr>
          <p:cNvSpPr>
            <a:spLocks noGrp="1"/>
          </p:cNvSpPr>
          <p:nvPr>
            <p:ph type="title"/>
          </p:nvPr>
        </p:nvSpPr>
        <p:spPr/>
        <p:txBody>
          <a:bodyPr>
            <a:noAutofit/>
          </a:bodyPr>
          <a:lstStyle/>
          <a:p>
            <a:r>
              <a:rPr lang="en-GB" sz="1400" dirty="0">
                <a:hlinkClick r:id="rId2"/>
              </a:rPr>
              <a:t>https://github.com/vibbits/containers-workshop/blob/main/exercises/02_building_dockerfiles.md</a:t>
            </a:r>
            <a:endParaRPr lang="en-BE" sz="1200" dirty="0"/>
          </a:p>
        </p:txBody>
      </p:sp>
    </p:spTree>
    <p:extLst>
      <p:ext uri="{BB962C8B-B14F-4D97-AF65-F5344CB8AC3E}">
        <p14:creationId xmlns:p14="http://schemas.microsoft.com/office/powerpoint/2010/main" val="4241937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D35-3BC2-A44B-1E2C-B014121AC76F}"/>
              </a:ext>
            </a:extLst>
          </p:cNvPr>
          <p:cNvSpPr>
            <a:spLocks noGrp="1"/>
          </p:cNvSpPr>
          <p:nvPr>
            <p:ph type="title"/>
          </p:nvPr>
        </p:nvSpPr>
        <p:spPr/>
        <p:txBody>
          <a:bodyPr/>
          <a:lstStyle/>
          <a:p>
            <a:r>
              <a:rPr lang="en-US"/>
              <a:t>Recipes</a:t>
            </a:r>
            <a:endParaRPr lang="en-BE"/>
          </a:p>
        </p:txBody>
      </p:sp>
      <p:sp>
        <p:nvSpPr>
          <p:cNvPr id="36" name="Content Placeholder 35">
            <a:extLst>
              <a:ext uri="{FF2B5EF4-FFF2-40B4-BE49-F238E27FC236}">
                <a16:creationId xmlns:a16="http://schemas.microsoft.com/office/drawing/2014/main" id="{657EBE6E-D456-E2B4-AA2A-F84DD2F0C8A4}"/>
              </a:ext>
            </a:extLst>
          </p:cNvPr>
          <p:cNvSpPr>
            <a:spLocks noGrp="1"/>
          </p:cNvSpPr>
          <p:nvPr>
            <p:ph sz="half" idx="1"/>
          </p:nvPr>
        </p:nvSpPr>
        <p:spPr>
          <a:xfrm>
            <a:off x="373307" y="1508746"/>
            <a:ext cx="10463516" cy="4984127"/>
          </a:xfrm>
        </p:spPr>
        <p:txBody>
          <a:bodyPr>
            <a:normAutofit/>
          </a:bodyPr>
          <a:lstStyle/>
          <a:p>
            <a:pPr marL="0" indent="0">
              <a:buNone/>
            </a:pPr>
            <a:r>
              <a:rPr lang="en-US" sz="3200" dirty="0"/>
              <a:t>One tool, one image or some tools, one image</a:t>
            </a:r>
            <a:br>
              <a:rPr lang="en-US" sz="3200" dirty="0"/>
            </a:br>
            <a:endParaRPr lang="en-US" sz="3200" dirty="0"/>
          </a:p>
          <a:p>
            <a:r>
              <a:rPr lang="en-GB" sz="2400" dirty="0"/>
              <a:t>Different ways to build images.</a:t>
            </a:r>
          </a:p>
          <a:p>
            <a:r>
              <a:rPr lang="en-GB" sz="2400" dirty="0"/>
              <a:t>start from packages e.g. </a:t>
            </a:r>
            <a:r>
              <a:rPr lang="en-GB" sz="2400" dirty="0">
                <a:hlinkClick r:id="rId2"/>
              </a:rPr>
              <a:t>pip/</a:t>
            </a:r>
            <a:r>
              <a:rPr lang="en-GB" sz="2400" dirty="0" err="1">
                <a:hlinkClick r:id="rId2"/>
              </a:rPr>
              <a:t>PyPI</a:t>
            </a:r>
            <a:r>
              <a:rPr lang="en-GB" sz="2400" dirty="0"/>
              <a:t>, </a:t>
            </a:r>
            <a:r>
              <a:rPr lang="en-GB" sz="2400" dirty="0">
                <a:hlinkClick r:id="rId3"/>
              </a:rPr>
              <a:t>CPAN</a:t>
            </a:r>
            <a:r>
              <a:rPr lang="en-GB" sz="2400" dirty="0"/>
              <a:t>, or </a:t>
            </a:r>
            <a:r>
              <a:rPr lang="en-GB" sz="2400" dirty="0">
                <a:hlinkClick r:id="rId4"/>
              </a:rPr>
              <a:t>CRAN</a:t>
            </a:r>
            <a:endParaRPr lang="en-GB" sz="2400" dirty="0"/>
          </a:p>
          <a:p>
            <a:pPr>
              <a:buFont typeface="Arial" panose="020B0604020202020204" pitchFamily="34" charset="0"/>
              <a:buChar char="•"/>
            </a:pPr>
            <a:r>
              <a:rPr lang="en-GB" sz="2400" dirty="0"/>
              <a:t>use versions for tools and images</a:t>
            </a:r>
          </a:p>
          <a:p>
            <a:pPr>
              <a:buFont typeface="Arial" panose="020B0604020202020204" pitchFamily="34" charset="0"/>
              <a:buChar char="•"/>
            </a:pPr>
            <a:r>
              <a:rPr lang="en-GB" sz="2400" dirty="0"/>
              <a:t>reduce size as much as possible</a:t>
            </a:r>
          </a:p>
          <a:p>
            <a:pPr>
              <a:buFont typeface="Arial" panose="020B0604020202020204" pitchFamily="34" charset="0"/>
              <a:buChar char="•"/>
            </a:pPr>
            <a:r>
              <a:rPr lang="en-GB" sz="2400" dirty="0"/>
              <a:t>keep data outside the image/container</a:t>
            </a:r>
          </a:p>
          <a:p>
            <a:pPr>
              <a:buFont typeface="Arial" panose="020B0604020202020204" pitchFamily="34" charset="0"/>
              <a:buChar char="•"/>
            </a:pPr>
            <a:r>
              <a:rPr lang="en-GB" sz="2400" dirty="0"/>
              <a:t>check the license</a:t>
            </a:r>
          </a:p>
          <a:p>
            <a:pPr>
              <a:buFont typeface="Arial" panose="020B0604020202020204" pitchFamily="34" charset="0"/>
              <a:buChar char="•"/>
            </a:pPr>
            <a:r>
              <a:rPr lang="en-GB" sz="2400" dirty="0"/>
              <a:t>make your container discoverable e.g. </a:t>
            </a:r>
            <a:r>
              <a:rPr lang="en-GB" sz="2400" dirty="0" err="1"/>
              <a:t>biocontainers</a:t>
            </a:r>
            <a:r>
              <a:rPr lang="en-GB" sz="2400" dirty="0"/>
              <a:t>, quay.io, docker hub</a:t>
            </a:r>
          </a:p>
          <a:p>
            <a:pPr marL="0" indent="0">
              <a:buFont typeface="Arial" panose="020B0604020202020204" pitchFamily="34" charset="0"/>
              <a:buNone/>
            </a:pPr>
            <a:endParaRPr lang="en-BE" sz="1600" dirty="0">
              <a:latin typeface="+mn-lt"/>
            </a:endParaRPr>
          </a:p>
        </p:txBody>
      </p:sp>
      <p:pic>
        <p:nvPicPr>
          <p:cNvPr id="4" name="Picture 3" descr="A close-up of a logo&#10;&#10;Description automatically generated">
            <a:extLst>
              <a:ext uri="{FF2B5EF4-FFF2-40B4-BE49-F238E27FC236}">
                <a16:creationId xmlns:a16="http://schemas.microsoft.com/office/drawing/2014/main" id="{9C3D17B1-2FF9-9B9B-1D3C-293C24F58DC9}"/>
              </a:ext>
            </a:extLst>
          </p:cNvPr>
          <p:cNvPicPr>
            <a:picLocks noChangeAspect="1"/>
          </p:cNvPicPr>
          <p:nvPr/>
        </p:nvPicPr>
        <p:blipFill rotWithShape="1">
          <a:blip r:embed="rId5">
            <a:extLst>
              <a:ext uri="{28A0092B-C50C-407E-A947-70E740481C1C}">
                <a14:useLocalDpi xmlns:a14="http://schemas.microsoft.com/office/drawing/2010/main" val="0"/>
              </a:ext>
            </a:extLst>
          </a:blip>
          <a:srcRect r="51097"/>
          <a:stretch/>
        </p:blipFill>
        <p:spPr>
          <a:xfrm>
            <a:off x="9141199" y="223601"/>
            <a:ext cx="2677494" cy="1613037"/>
          </a:xfrm>
          <a:prstGeom prst="rect">
            <a:avLst/>
          </a:prstGeom>
        </p:spPr>
      </p:pic>
    </p:spTree>
    <p:extLst>
      <p:ext uri="{BB962C8B-B14F-4D97-AF65-F5344CB8AC3E}">
        <p14:creationId xmlns:p14="http://schemas.microsoft.com/office/powerpoint/2010/main" val="35429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2476C-2D0F-CF99-BE87-C869C632E093}"/>
              </a:ext>
            </a:extLst>
          </p:cNvPr>
          <p:cNvSpPr txBox="1">
            <a:spLocks/>
          </p:cNvSpPr>
          <p:nvPr/>
        </p:nvSpPr>
        <p:spPr>
          <a:xfrm>
            <a:off x="371061" y="1302026"/>
            <a:ext cx="4719410" cy="5190848"/>
          </a:xfrm>
          <a:prstGeom prst="rect">
            <a:avLst/>
          </a:prstGeom>
        </p:spPr>
        <p:txBody>
          <a:bodyPr/>
          <a:lstStyle>
            <a:lvl1pPr marL="228600" indent="-228600" algn="l" defTabSz="914400" rtl="0" eaLnBrk="1" latinLnBrk="0" hangingPunct="1">
              <a:lnSpc>
                <a:spcPct val="90000"/>
              </a:lnSpc>
              <a:spcBef>
                <a:spcPts val="1000"/>
              </a:spcBef>
              <a:buClr>
                <a:srgbClr val="3CBAB9"/>
              </a:buClr>
              <a:buFont typeface="Arial" panose="020B0604020202020204" pitchFamily="34" charset="0"/>
              <a:buChar char="•"/>
              <a:defRPr sz="2000" kern="1200">
                <a:solidFill>
                  <a:srgbClr val="1B2944"/>
                </a:solidFill>
                <a:latin typeface="+mn-lt"/>
                <a:ea typeface="+mn-ea"/>
                <a:cs typeface="+mn-cs"/>
              </a:defRPr>
            </a:lvl1pPr>
            <a:lvl2pPr marL="685800" indent="-228600" algn="l" defTabSz="914400" rtl="0" eaLnBrk="1" latinLnBrk="0" hangingPunct="1">
              <a:lnSpc>
                <a:spcPct val="90000"/>
              </a:lnSpc>
              <a:spcBef>
                <a:spcPts val="500"/>
              </a:spcBef>
              <a:buClr>
                <a:srgbClr val="F16826"/>
              </a:buClr>
              <a:buFont typeface="Arial" panose="020B0604020202020204" pitchFamily="34" charset="0"/>
              <a:buChar char="•"/>
              <a:defRPr sz="1800" kern="1200">
                <a:solidFill>
                  <a:srgbClr val="1B2944"/>
                </a:solidFill>
                <a:latin typeface="+mn-lt"/>
                <a:ea typeface="+mn-ea"/>
                <a:cs typeface="+mn-cs"/>
              </a:defRPr>
            </a:lvl2pPr>
            <a:lvl3pPr marL="11430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3pPr>
            <a:lvl4pPr marL="16002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4pPr>
            <a:lvl5pPr marL="2057400" indent="-228600" algn="l" defTabSz="914400" rtl="0" eaLnBrk="1" latinLnBrk="0" hangingPunct="1">
              <a:lnSpc>
                <a:spcPct val="90000"/>
              </a:lnSpc>
              <a:spcBef>
                <a:spcPts val="500"/>
              </a:spcBef>
              <a:buClr>
                <a:srgbClr val="5A2D82"/>
              </a:buClr>
              <a:buFont typeface="Arial" panose="020B0604020202020204" pitchFamily="34" charset="0"/>
              <a:buChar char="•"/>
              <a:defRPr sz="1800" kern="1200">
                <a:solidFill>
                  <a:srgbClr val="1B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Important concepts</a:t>
            </a:r>
          </a:p>
          <a:p>
            <a:pPr lvl="1">
              <a:lnSpc>
                <a:spcPct val="150000"/>
              </a:lnSpc>
            </a:pPr>
            <a:r>
              <a:rPr lang="en-US" b="1" err="1"/>
              <a:t>Dockerfile</a:t>
            </a:r>
            <a:r>
              <a:rPr lang="en-US"/>
              <a:t>: Your recipe</a:t>
            </a:r>
          </a:p>
          <a:p>
            <a:pPr lvl="1">
              <a:lnSpc>
                <a:spcPct val="150000"/>
              </a:lnSpc>
            </a:pPr>
            <a:r>
              <a:rPr lang="en-US" b="1"/>
              <a:t>Docker image: </a:t>
            </a:r>
            <a:r>
              <a:rPr lang="en-US"/>
              <a:t>Static artifact</a:t>
            </a:r>
          </a:p>
          <a:p>
            <a:pPr lvl="1">
              <a:lnSpc>
                <a:spcPct val="150000"/>
              </a:lnSpc>
            </a:pPr>
            <a:r>
              <a:rPr lang="en-US" b="1"/>
              <a:t>Container: </a:t>
            </a:r>
            <a:r>
              <a:rPr lang="en-US"/>
              <a:t>Running image (functional)</a:t>
            </a:r>
          </a:p>
          <a:p>
            <a:pPr lvl="1">
              <a:lnSpc>
                <a:spcPct val="150000"/>
              </a:lnSpc>
            </a:pPr>
            <a:r>
              <a:rPr lang="en-US" b="1"/>
              <a:t>Backup.tar: </a:t>
            </a:r>
            <a:r>
              <a:rPr lang="en-US"/>
              <a:t>Compacted file</a:t>
            </a:r>
          </a:p>
          <a:p>
            <a:pPr lvl="1">
              <a:lnSpc>
                <a:spcPct val="150000"/>
              </a:lnSpc>
            </a:pPr>
            <a:r>
              <a:rPr lang="en-US" b="1"/>
              <a:t>Docker engine:  </a:t>
            </a:r>
            <a:r>
              <a:rPr lang="en-US"/>
              <a:t>‘Manager’</a:t>
            </a:r>
          </a:p>
        </p:txBody>
      </p:sp>
      <p:sp>
        <p:nvSpPr>
          <p:cNvPr id="13" name="Title 12">
            <a:extLst>
              <a:ext uri="{FF2B5EF4-FFF2-40B4-BE49-F238E27FC236}">
                <a16:creationId xmlns:a16="http://schemas.microsoft.com/office/drawing/2014/main" id="{4A7B5C58-A4E4-7CCA-45E8-CAE4C8FFEFD2}"/>
              </a:ext>
            </a:extLst>
          </p:cNvPr>
          <p:cNvSpPr>
            <a:spLocks noGrp="1"/>
          </p:cNvSpPr>
          <p:nvPr>
            <p:ph type="title"/>
          </p:nvPr>
        </p:nvSpPr>
        <p:spPr/>
        <p:txBody>
          <a:bodyPr/>
          <a:lstStyle/>
          <a:p>
            <a:r>
              <a:rPr lang="en-US"/>
              <a:t>How does it work?</a:t>
            </a:r>
            <a:endParaRPr lang="en-BE"/>
          </a:p>
        </p:txBody>
      </p:sp>
      <p:sp>
        <p:nvSpPr>
          <p:cNvPr id="4" name="TextBox 3">
            <a:extLst>
              <a:ext uri="{FF2B5EF4-FFF2-40B4-BE49-F238E27FC236}">
                <a16:creationId xmlns:a16="http://schemas.microsoft.com/office/drawing/2014/main" id="{1736C029-48E1-2FAA-2BEC-4342195C618D}"/>
              </a:ext>
            </a:extLst>
          </p:cNvPr>
          <p:cNvSpPr txBox="1"/>
          <p:nvPr/>
        </p:nvSpPr>
        <p:spPr>
          <a:xfrm>
            <a:off x="6490376" y="4233384"/>
            <a:ext cx="2315528" cy="7955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a:solidFill>
                  <a:srgbClr val="5A2D82"/>
                </a:solidFill>
              </a:rPr>
              <a:t>Used as base</a:t>
            </a:r>
          </a:p>
          <a:p>
            <a:pPr marL="285750" indent="-285750">
              <a:lnSpc>
                <a:spcPct val="150000"/>
              </a:lnSpc>
              <a:buFont typeface="Arial" panose="020B0604020202020204" pitchFamily="34" charset="0"/>
              <a:buChar char="•"/>
            </a:pPr>
            <a:r>
              <a:rPr lang="en-US" sz="1600">
                <a:solidFill>
                  <a:srgbClr val="5A2D82"/>
                </a:solidFill>
              </a:rPr>
              <a:t>Long-term storage</a:t>
            </a:r>
            <a:endParaRPr lang="en-BE" sz="1600">
              <a:solidFill>
                <a:srgbClr val="5A2D82"/>
              </a:solidFill>
            </a:endParaRPr>
          </a:p>
        </p:txBody>
      </p:sp>
      <p:cxnSp>
        <p:nvCxnSpPr>
          <p:cNvPr id="15" name="Straight Arrow Connector 14">
            <a:extLst>
              <a:ext uri="{FF2B5EF4-FFF2-40B4-BE49-F238E27FC236}">
                <a16:creationId xmlns:a16="http://schemas.microsoft.com/office/drawing/2014/main" id="{4408FD80-2E4C-E7CF-2AEC-871648D2DA91}"/>
              </a:ext>
            </a:extLst>
          </p:cNvPr>
          <p:cNvCxnSpPr>
            <a:cxnSpLocks/>
          </p:cNvCxnSpPr>
          <p:nvPr/>
        </p:nvCxnSpPr>
        <p:spPr>
          <a:xfrm>
            <a:off x="7444998" y="3429000"/>
            <a:ext cx="0" cy="823827"/>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0A16C45-F1D3-960C-4464-2422902CA0E3}"/>
              </a:ext>
            </a:extLst>
          </p:cNvPr>
          <p:cNvSpPr txBox="1"/>
          <p:nvPr/>
        </p:nvSpPr>
        <p:spPr>
          <a:xfrm>
            <a:off x="8412490" y="5265362"/>
            <a:ext cx="2315528" cy="7955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a:solidFill>
                  <a:srgbClr val="5A2D82"/>
                </a:solidFill>
              </a:rPr>
              <a:t>Based on image</a:t>
            </a:r>
          </a:p>
          <a:p>
            <a:pPr marL="285750" indent="-285750">
              <a:lnSpc>
                <a:spcPct val="150000"/>
              </a:lnSpc>
              <a:buFont typeface="Arial" panose="020B0604020202020204" pitchFamily="34" charset="0"/>
              <a:buChar char="•"/>
            </a:pPr>
            <a:r>
              <a:rPr lang="en-US" sz="1600">
                <a:solidFill>
                  <a:srgbClr val="5A2D82"/>
                </a:solidFill>
              </a:rPr>
              <a:t>Short lived</a:t>
            </a:r>
          </a:p>
        </p:txBody>
      </p:sp>
      <p:cxnSp>
        <p:nvCxnSpPr>
          <p:cNvPr id="5" name="Straight Arrow Connector 4">
            <a:extLst>
              <a:ext uri="{FF2B5EF4-FFF2-40B4-BE49-F238E27FC236}">
                <a16:creationId xmlns:a16="http://schemas.microsoft.com/office/drawing/2014/main" id="{151281A8-B360-AD8B-5049-22D7C50EF33B}"/>
              </a:ext>
            </a:extLst>
          </p:cNvPr>
          <p:cNvCxnSpPr>
            <a:cxnSpLocks/>
          </p:cNvCxnSpPr>
          <p:nvPr/>
        </p:nvCxnSpPr>
        <p:spPr>
          <a:xfrm>
            <a:off x="9289649" y="3429000"/>
            <a:ext cx="0" cy="1825171"/>
          </a:xfrm>
          <a:prstGeom prst="straightConnector1">
            <a:avLst/>
          </a:prstGeom>
          <a:ln>
            <a:solidFill>
              <a:srgbClr val="F16826"/>
            </a:solidFill>
            <a:tailEnd type="triangle"/>
          </a:ln>
        </p:spPr>
        <p:style>
          <a:lnRef idx="2">
            <a:schemeClr val="accent1"/>
          </a:lnRef>
          <a:fillRef idx="0">
            <a:schemeClr val="accent1"/>
          </a:fillRef>
          <a:effectRef idx="1">
            <a:schemeClr val="accent1"/>
          </a:effectRef>
          <a:fontRef idx="minor">
            <a:schemeClr val="tx1"/>
          </a:fontRef>
        </p:style>
      </p:cxnSp>
      <p:pic>
        <p:nvPicPr>
          <p:cNvPr id="6" name="Picture 5" descr="A close-up of a blue square with white text&#10;&#10;Description automatically generated">
            <a:extLst>
              <a:ext uri="{FF2B5EF4-FFF2-40B4-BE49-F238E27FC236}">
                <a16:creationId xmlns:a16="http://schemas.microsoft.com/office/drawing/2014/main" id="{58AD0901-AD35-1D32-BB86-EAF83A5D4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926" y="2258623"/>
            <a:ext cx="5639587" cy="1667108"/>
          </a:xfrm>
          <a:prstGeom prst="rect">
            <a:avLst/>
          </a:prstGeom>
        </p:spPr>
      </p:pic>
    </p:spTree>
    <p:extLst>
      <p:ext uri="{BB962C8B-B14F-4D97-AF65-F5344CB8AC3E}">
        <p14:creationId xmlns:p14="http://schemas.microsoft.com/office/powerpoint/2010/main" val="5151620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TextBox 7">
            <a:extLst>
              <a:ext uri="{FF2B5EF4-FFF2-40B4-BE49-F238E27FC236}">
                <a16:creationId xmlns:a16="http://schemas.microsoft.com/office/drawing/2014/main" id="{FC262D2F-2513-2BCF-9CF9-F3DDF08FD54E}"/>
              </a:ext>
            </a:extLst>
          </p:cNvPr>
          <p:cNvSpPr txBox="1"/>
          <p:nvPr/>
        </p:nvSpPr>
        <p:spPr>
          <a:xfrm>
            <a:off x="2473840" y="2555749"/>
            <a:ext cx="6526979" cy="1723549"/>
          </a:xfrm>
          <a:prstGeom prst="rect">
            <a:avLst/>
          </a:prstGeom>
          <a:noFill/>
        </p:spPr>
        <p:txBody>
          <a:bodyPr wrap="none" rtlCol="0">
            <a:spAutoFit/>
          </a:bodyPr>
          <a:lstStyle/>
          <a:p>
            <a:pPr algn="ctr"/>
            <a:r>
              <a:rPr lang="en-US" sz="6600" b="1">
                <a:solidFill>
                  <a:srgbClr val="FFFFFF"/>
                </a:solidFill>
                <a:latin typeface="Dense Bold"/>
              </a:rPr>
              <a:t>Short intro to HPC</a:t>
            </a:r>
          </a:p>
          <a:p>
            <a:pPr algn="ctr"/>
            <a:r>
              <a:rPr lang="en-US" sz="4000" b="1">
                <a:solidFill>
                  <a:srgbClr val="FFFFFF"/>
                </a:solidFill>
                <a:latin typeface="Dense Bold"/>
              </a:rPr>
              <a:t>preparing for Apptainer</a:t>
            </a:r>
            <a:endParaRPr lang="en-BE" sz="4000" b="1">
              <a:solidFill>
                <a:srgbClr val="FFFFFF"/>
              </a:solidFill>
              <a:latin typeface="Dense Bold"/>
            </a:endParaRPr>
          </a:p>
        </p:txBody>
      </p:sp>
      <p:pic>
        <p:nvPicPr>
          <p:cNvPr id="10" name="Picture 9" descr="A black background with blue letters&#10;&#10;Description automatically generated">
            <a:extLst>
              <a:ext uri="{FF2B5EF4-FFF2-40B4-BE49-F238E27FC236}">
                <a16:creationId xmlns:a16="http://schemas.microsoft.com/office/drawing/2014/main" id="{36EC6A55-725C-13E1-70CB-FB0FC4FBD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187853" y="3155134"/>
            <a:ext cx="2874928" cy="740222"/>
          </a:xfrm>
          <a:prstGeom prst="rect">
            <a:avLst/>
          </a:prstGeom>
        </p:spPr>
      </p:pic>
      <p:pic>
        <p:nvPicPr>
          <p:cNvPr id="12" name="Picture 11" descr="A logo with text and orange lines&#10;&#10;Description automatically generated with medium confidence">
            <a:extLst>
              <a:ext uri="{FF2B5EF4-FFF2-40B4-BE49-F238E27FC236}">
                <a16:creationId xmlns:a16="http://schemas.microsoft.com/office/drawing/2014/main" id="{72B97724-1CA7-A792-0ED5-30CFE6E93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1057954" y="5466156"/>
            <a:ext cx="1178217" cy="860405"/>
          </a:xfrm>
          <a:prstGeom prst="rect">
            <a:avLst/>
          </a:prstGeom>
        </p:spPr>
      </p:pic>
      <p:pic>
        <p:nvPicPr>
          <p:cNvPr id="16" name="Picture 15" descr="A grey and black sign with a person in a circle&#10;&#10;Description automatically generated">
            <a:extLst>
              <a:ext uri="{FF2B5EF4-FFF2-40B4-BE49-F238E27FC236}">
                <a16:creationId xmlns:a16="http://schemas.microsoft.com/office/drawing/2014/main" id="{33606800-7F1B-465F-ADD7-F0F6EA664B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0938291" y="914813"/>
            <a:ext cx="1227411" cy="429442"/>
          </a:xfrm>
          <a:prstGeom prst="rect">
            <a:avLst/>
          </a:prstGeom>
        </p:spPr>
      </p:pic>
      <p:sp>
        <p:nvSpPr>
          <p:cNvPr id="17" name="TextBox 16">
            <a:extLst>
              <a:ext uri="{FF2B5EF4-FFF2-40B4-BE49-F238E27FC236}">
                <a16:creationId xmlns:a16="http://schemas.microsoft.com/office/drawing/2014/main" id="{EF4AF0F7-8832-C9C9-9C34-22C649E42D7C}"/>
              </a:ext>
            </a:extLst>
          </p:cNvPr>
          <p:cNvSpPr txBox="1"/>
          <p:nvPr/>
        </p:nvSpPr>
        <p:spPr>
          <a:xfrm rot="16200000">
            <a:off x="11418968" y="999598"/>
            <a:ext cx="870751" cy="261610"/>
          </a:xfrm>
          <a:prstGeom prst="rect">
            <a:avLst/>
          </a:prstGeom>
          <a:noFill/>
        </p:spPr>
        <p:txBody>
          <a:bodyPr wrap="none" rtlCol="0">
            <a:spAutoFit/>
          </a:bodyPr>
          <a:lstStyle/>
          <a:p>
            <a:r>
              <a:rPr lang="en-US" sz="1100">
                <a:hlinkClick r:id="rId6"/>
              </a:rPr>
              <a:t>Know more</a:t>
            </a:r>
            <a:endParaRPr lang="en-BE" sz="1100"/>
          </a:p>
        </p:txBody>
      </p:sp>
      <p:sp>
        <p:nvSpPr>
          <p:cNvPr id="3" name="Rectangle 2">
            <a:extLst>
              <a:ext uri="{FF2B5EF4-FFF2-40B4-BE49-F238E27FC236}">
                <a16:creationId xmlns:a16="http://schemas.microsoft.com/office/drawing/2014/main" id="{C5BC102A-B026-B026-2268-4EE9710244B3}"/>
              </a:ext>
            </a:extLst>
          </p:cNvPr>
          <p:cNvSpPr/>
          <p:nvPr/>
        </p:nvSpPr>
        <p:spPr>
          <a:xfrm>
            <a:off x="12398852" y="124425"/>
            <a:ext cx="786539" cy="6361042"/>
          </a:xfrm>
          <a:prstGeom prst="rect">
            <a:avLst/>
          </a:prstGeom>
          <a:solidFill>
            <a:srgbClr val="1B29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B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36A96D65-FB70-73CD-7ECE-7C89000225A1}"/>
              </a:ext>
            </a:extLst>
          </p:cNvPr>
          <p:cNvSpPr txBox="1"/>
          <p:nvPr/>
        </p:nvSpPr>
        <p:spPr>
          <a:xfrm>
            <a:off x="2511940" y="2593849"/>
            <a:ext cx="6526979" cy="1723549"/>
          </a:xfrm>
          <a:prstGeom prst="rect">
            <a:avLst/>
          </a:prstGeom>
          <a:noFill/>
        </p:spPr>
        <p:txBody>
          <a:bodyPr wrap="none" rtlCol="0">
            <a:spAutoFit/>
          </a:bodyPr>
          <a:lstStyle/>
          <a:p>
            <a:pPr algn="ctr"/>
            <a:r>
              <a:rPr lang="en-US" sz="6600" b="1">
                <a:solidFill>
                  <a:srgbClr val="1B2944"/>
                </a:solidFill>
                <a:latin typeface="Dense Bold"/>
              </a:rPr>
              <a:t>Short intro to HPC</a:t>
            </a:r>
          </a:p>
          <a:p>
            <a:pPr algn="ctr"/>
            <a:r>
              <a:rPr lang="en-US" sz="4000" b="1">
                <a:solidFill>
                  <a:srgbClr val="1B2944"/>
                </a:solidFill>
                <a:latin typeface="Dense Bold"/>
              </a:rPr>
              <a:t>preparing for Apptainer</a:t>
            </a:r>
            <a:endParaRPr lang="en-BE" sz="4000" b="1">
              <a:solidFill>
                <a:srgbClr val="1B2944"/>
              </a:solidFill>
              <a:latin typeface="Dense Bold"/>
            </a:endParaRPr>
          </a:p>
        </p:txBody>
      </p:sp>
    </p:spTree>
    <p:extLst>
      <p:ext uri="{BB962C8B-B14F-4D97-AF65-F5344CB8AC3E}">
        <p14:creationId xmlns:p14="http://schemas.microsoft.com/office/powerpoint/2010/main" val="42115671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44CB-C4BC-9708-F26D-AE1226337F18}"/>
              </a:ext>
            </a:extLst>
          </p:cNvPr>
          <p:cNvSpPr>
            <a:spLocks noGrp="1"/>
          </p:cNvSpPr>
          <p:nvPr>
            <p:ph type="title"/>
          </p:nvPr>
        </p:nvSpPr>
        <p:spPr/>
        <p:txBody>
          <a:bodyPr>
            <a:normAutofit fontScale="90000"/>
          </a:bodyPr>
          <a:lstStyle/>
          <a:p>
            <a:r>
              <a:rPr lang="en-US" dirty="0" err="1"/>
              <a:t>Ugent</a:t>
            </a:r>
            <a:r>
              <a:rPr lang="en-US" dirty="0"/>
              <a:t> : </a:t>
            </a:r>
            <a:r>
              <a:rPr lang="en-US" sz="2000" dirty="0" err="1">
                <a:solidFill>
                  <a:srgbClr val="010409"/>
                </a:solidFill>
                <a:latin typeface="-apple-system"/>
              </a:rPr>
              <a:t>Ondemand</a:t>
            </a:r>
            <a:r>
              <a:rPr lang="en-US" sz="2000" dirty="0">
                <a:solidFill>
                  <a:srgbClr val="010409"/>
                </a:solidFill>
                <a:latin typeface="-apple-system"/>
              </a:rPr>
              <a:t> - </a:t>
            </a:r>
            <a:r>
              <a:rPr lang="en-US" sz="2000" dirty="0">
                <a:solidFill>
                  <a:srgbClr val="010409"/>
                </a:solidFill>
                <a:latin typeface="-apple-system"/>
                <a:hlinkClick r:id="rId2"/>
              </a:rPr>
              <a:t>https://login.hpc.ugent.be</a:t>
            </a:r>
            <a:r>
              <a:rPr lang="en-US" sz="2000" dirty="0">
                <a:solidFill>
                  <a:srgbClr val="010409"/>
                </a:solidFill>
                <a:latin typeface="-apple-system"/>
              </a:rPr>
              <a:t> </a:t>
            </a:r>
            <a:br>
              <a:rPr lang="en-BE" sz="2000" dirty="0">
                <a:solidFill>
                  <a:srgbClr val="010409"/>
                </a:solidFill>
                <a:latin typeface="-apple-system"/>
              </a:rPr>
            </a:br>
            <a:endParaRPr lang="en-BE" dirty="0"/>
          </a:p>
        </p:txBody>
      </p:sp>
      <p:grpSp>
        <p:nvGrpSpPr>
          <p:cNvPr id="13" name="Group 12">
            <a:extLst>
              <a:ext uri="{FF2B5EF4-FFF2-40B4-BE49-F238E27FC236}">
                <a16:creationId xmlns:a16="http://schemas.microsoft.com/office/drawing/2014/main" id="{D0EAB6ED-4208-D02F-F7DD-8B2ED3FFF5FF}"/>
              </a:ext>
            </a:extLst>
          </p:cNvPr>
          <p:cNvGrpSpPr/>
          <p:nvPr/>
        </p:nvGrpSpPr>
        <p:grpSpPr>
          <a:xfrm>
            <a:off x="294531" y="1357393"/>
            <a:ext cx="8156525" cy="2071607"/>
            <a:chOff x="325011" y="1392925"/>
            <a:chExt cx="8156525" cy="2071607"/>
          </a:xfrm>
        </p:grpSpPr>
        <p:pic>
          <p:nvPicPr>
            <p:cNvPr id="6" name="Picture 5">
              <a:extLst>
                <a:ext uri="{FF2B5EF4-FFF2-40B4-BE49-F238E27FC236}">
                  <a16:creationId xmlns:a16="http://schemas.microsoft.com/office/drawing/2014/main" id="{DFE5C568-B61F-15D6-A5E1-1CD8D62AAD3A}"/>
                </a:ext>
              </a:extLst>
            </p:cNvPr>
            <p:cNvPicPr>
              <a:picLocks noChangeAspect="1"/>
            </p:cNvPicPr>
            <p:nvPr/>
          </p:nvPicPr>
          <p:blipFill>
            <a:blip r:embed="rId3"/>
            <a:stretch>
              <a:fillRect/>
            </a:stretch>
          </p:blipFill>
          <p:spPr>
            <a:xfrm>
              <a:off x="325011" y="1392925"/>
              <a:ext cx="8156525" cy="2071607"/>
            </a:xfrm>
            <a:prstGeom prst="rect">
              <a:avLst/>
            </a:prstGeom>
            <a:ln w="57150">
              <a:solidFill>
                <a:schemeClr val="tx1"/>
              </a:solidFill>
            </a:ln>
          </p:spPr>
        </p:pic>
        <p:cxnSp>
          <p:nvCxnSpPr>
            <p:cNvPr id="8" name="Straight Arrow Connector 7">
              <a:extLst>
                <a:ext uri="{FF2B5EF4-FFF2-40B4-BE49-F238E27FC236}">
                  <a16:creationId xmlns:a16="http://schemas.microsoft.com/office/drawing/2014/main" id="{E7E64828-C900-27C7-AB2C-55C2B0FC64D6}"/>
                </a:ext>
              </a:extLst>
            </p:cNvPr>
            <p:cNvCxnSpPr>
              <a:cxnSpLocks/>
            </p:cNvCxnSpPr>
            <p:nvPr/>
          </p:nvCxnSpPr>
          <p:spPr>
            <a:xfrm flipH="1">
              <a:off x="5001094" y="2264386"/>
              <a:ext cx="1643975" cy="0"/>
            </a:xfrm>
            <a:prstGeom prst="straightConnector1">
              <a:avLst/>
            </a:prstGeom>
            <a:ln w="57150">
              <a:solidFill>
                <a:srgbClr val="F16826"/>
              </a:solidFill>
              <a:tailEnd type="triangle"/>
            </a:ln>
          </p:spPr>
          <p:style>
            <a:lnRef idx="2">
              <a:schemeClr val="accent1"/>
            </a:lnRef>
            <a:fillRef idx="0">
              <a:schemeClr val="accent1"/>
            </a:fillRef>
            <a:effectRef idx="1">
              <a:schemeClr val="accent1"/>
            </a:effectRef>
            <a:fontRef idx="minor">
              <a:schemeClr val="tx1"/>
            </a:fontRef>
          </p:style>
        </p:cxnSp>
      </p:grpSp>
      <p:pic>
        <p:nvPicPr>
          <p:cNvPr id="10" name="Picture 9">
            <a:extLst>
              <a:ext uri="{FF2B5EF4-FFF2-40B4-BE49-F238E27FC236}">
                <a16:creationId xmlns:a16="http://schemas.microsoft.com/office/drawing/2014/main" id="{50EF5D6B-A66C-7EAB-9BDB-B8F6327F3117}"/>
              </a:ext>
            </a:extLst>
          </p:cNvPr>
          <p:cNvPicPr>
            <a:picLocks noChangeAspect="1"/>
          </p:cNvPicPr>
          <p:nvPr/>
        </p:nvPicPr>
        <p:blipFill>
          <a:blip r:embed="rId4"/>
          <a:srcRect l="770"/>
          <a:stretch/>
        </p:blipFill>
        <p:spPr>
          <a:xfrm>
            <a:off x="4318000" y="2732759"/>
            <a:ext cx="7349101" cy="3941573"/>
          </a:xfrm>
          <a:prstGeom prst="rect">
            <a:avLst/>
          </a:prstGeom>
          <a:ln w="38100">
            <a:solidFill>
              <a:schemeClr val="tx1"/>
            </a:solidFill>
          </a:ln>
        </p:spPr>
      </p:pic>
      <p:sp>
        <p:nvSpPr>
          <p:cNvPr id="14" name="Title 1">
            <a:extLst>
              <a:ext uri="{FF2B5EF4-FFF2-40B4-BE49-F238E27FC236}">
                <a16:creationId xmlns:a16="http://schemas.microsoft.com/office/drawing/2014/main" id="{51C5F6B6-DFD9-03DA-C09C-056761B43C81}"/>
              </a:ext>
            </a:extLst>
          </p:cNvPr>
          <p:cNvSpPr txBox="1">
            <a:spLocks/>
          </p:cNvSpPr>
          <p:nvPr/>
        </p:nvSpPr>
        <p:spPr>
          <a:xfrm>
            <a:off x="9294372" y="2086900"/>
            <a:ext cx="2372729" cy="7878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000" kern="1200">
                <a:solidFill>
                  <a:srgbClr val="1B2944"/>
                </a:solidFill>
                <a:latin typeface="Dense"/>
                <a:ea typeface="+mj-ea"/>
                <a:cs typeface="+mj-cs"/>
              </a:defRPr>
            </a:lvl1pPr>
          </a:lstStyle>
          <a:p>
            <a:r>
              <a:rPr lang="en-US" sz="2000" dirty="0" err="1">
                <a:solidFill>
                  <a:srgbClr val="010409"/>
                </a:solidFill>
                <a:latin typeface="-apple-system"/>
              </a:rPr>
              <a:t>UGent</a:t>
            </a:r>
            <a:r>
              <a:rPr lang="en-US" sz="2000" dirty="0">
                <a:solidFill>
                  <a:srgbClr val="010409"/>
                </a:solidFill>
                <a:latin typeface="-apple-system"/>
              </a:rPr>
              <a:t> TIER1 clusters</a:t>
            </a:r>
            <a:endParaRPr lang="en-BE" dirty="0"/>
          </a:p>
        </p:txBody>
      </p:sp>
    </p:spTree>
    <p:extLst>
      <p:ext uri="{BB962C8B-B14F-4D97-AF65-F5344CB8AC3E}">
        <p14:creationId xmlns:p14="http://schemas.microsoft.com/office/powerpoint/2010/main" val="34796606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DCFD-F951-90BD-6C9B-E3A76329DE99}"/>
              </a:ext>
            </a:extLst>
          </p:cNvPr>
          <p:cNvSpPr>
            <a:spLocks noGrp="1"/>
          </p:cNvSpPr>
          <p:nvPr>
            <p:ph type="title"/>
          </p:nvPr>
        </p:nvSpPr>
        <p:spPr>
          <a:xfrm>
            <a:off x="978195" y="365126"/>
            <a:ext cx="3084519" cy="787814"/>
          </a:xfrm>
        </p:spPr>
        <p:txBody>
          <a:bodyPr/>
          <a:lstStyle/>
          <a:p>
            <a:r>
              <a:rPr lang="en-US" dirty="0"/>
              <a:t>VSC - </a:t>
            </a:r>
            <a:r>
              <a:rPr lang="en-US" dirty="0" err="1"/>
              <a:t>UGent</a:t>
            </a:r>
            <a:endParaRPr lang="en-BE" dirty="0"/>
          </a:p>
        </p:txBody>
      </p:sp>
      <p:pic>
        <p:nvPicPr>
          <p:cNvPr id="12" name="Content Placeholder 11">
            <a:extLst>
              <a:ext uri="{FF2B5EF4-FFF2-40B4-BE49-F238E27FC236}">
                <a16:creationId xmlns:a16="http://schemas.microsoft.com/office/drawing/2014/main" id="{AEEE2985-BACB-CD5D-EE1D-16F0F22C6D0A}"/>
              </a:ext>
            </a:extLst>
          </p:cNvPr>
          <p:cNvPicPr>
            <a:picLocks noGrp="1" noChangeAspect="1"/>
          </p:cNvPicPr>
          <p:nvPr>
            <p:ph idx="1"/>
          </p:nvPr>
        </p:nvPicPr>
        <p:blipFill>
          <a:blip r:embed="rId2"/>
          <a:srcRect r="44011"/>
          <a:stretch/>
        </p:blipFill>
        <p:spPr>
          <a:xfrm>
            <a:off x="332626" y="1585970"/>
            <a:ext cx="5155383" cy="4004601"/>
          </a:xfrm>
          <a:prstGeom prst="rect">
            <a:avLst/>
          </a:prstGeom>
        </p:spPr>
      </p:pic>
      <p:sp>
        <p:nvSpPr>
          <p:cNvPr id="8" name="TextBox 7">
            <a:extLst>
              <a:ext uri="{FF2B5EF4-FFF2-40B4-BE49-F238E27FC236}">
                <a16:creationId xmlns:a16="http://schemas.microsoft.com/office/drawing/2014/main" id="{09AA2994-5C8D-70B0-C8A0-672BCDDEADEE}"/>
              </a:ext>
            </a:extLst>
          </p:cNvPr>
          <p:cNvSpPr txBox="1"/>
          <p:nvPr/>
        </p:nvSpPr>
        <p:spPr>
          <a:xfrm>
            <a:off x="6829660" y="2168283"/>
            <a:ext cx="3655460" cy="861774"/>
          </a:xfrm>
          <a:prstGeom prst="rect">
            <a:avLst/>
          </a:prstGeom>
          <a:noFill/>
        </p:spPr>
        <p:txBody>
          <a:bodyPr wrap="square">
            <a:spAutoFit/>
          </a:bodyPr>
          <a:lstStyle/>
          <a:p>
            <a:r>
              <a:rPr lang="en-US" sz="1600" dirty="0">
                <a:solidFill>
                  <a:srgbClr val="1B2944"/>
                </a:solidFill>
                <a:latin typeface="Dense"/>
              </a:rPr>
              <a:t>Usually where you arrive when login in</a:t>
            </a:r>
          </a:p>
          <a:p>
            <a:r>
              <a:rPr lang="en-US" sz="1600" dirty="0">
                <a:solidFill>
                  <a:srgbClr val="1B2944"/>
                </a:solidFill>
                <a:latin typeface="Dense"/>
              </a:rPr>
              <a:t>Not much space</a:t>
            </a:r>
          </a:p>
          <a:p>
            <a:r>
              <a:rPr lang="en-US" sz="1600" dirty="0">
                <a:solidFill>
                  <a:srgbClr val="1B2944"/>
                </a:solidFill>
                <a:latin typeface="Dense"/>
              </a:rPr>
              <a:t>Not for running analysis</a:t>
            </a:r>
            <a:endParaRPr lang="en-BE" sz="1600" dirty="0">
              <a:solidFill>
                <a:srgbClr val="1B2944"/>
              </a:solidFill>
              <a:latin typeface="Dense"/>
            </a:endParaRPr>
          </a:p>
        </p:txBody>
      </p:sp>
      <p:sp>
        <p:nvSpPr>
          <p:cNvPr id="9" name="TextBox 8">
            <a:extLst>
              <a:ext uri="{FF2B5EF4-FFF2-40B4-BE49-F238E27FC236}">
                <a16:creationId xmlns:a16="http://schemas.microsoft.com/office/drawing/2014/main" id="{32CC8627-D7F8-9002-0592-C5B514461E60}"/>
              </a:ext>
            </a:extLst>
          </p:cNvPr>
          <p:cNvSpPr txBox="1"/>
          <p:nvPr/>
        </p:nvSpPr>
        <p:spPr>
          <a:xfrm>
            <a:off x="7408780" y="3517789"/>
            <a:ext cx="3655460" cy="584775"/>
          </a:xfrm>
          <a:prstGeom prst="rect">
            <a:avLst/>
          </a:prstGeom>
          <a:noFill/>
        </p:spPr>
        <p:txBody>
          <a:bodyPr wrap="square">
            <a:spAutoFit/>
          </a:bodyPr>
          <a:lstStyle/>
          <a:p>
            <a:r>
              <a:rPr lang="en-US" sz="1600" dirty="0">
                <a:solidFill>
                  <a:srgbClr val="1B2944"/>
                </a:solidFill>
                <a:latin typeface="Dense"/>
              </a:rPr>
              <a:t>More space</a:t>
            </a:r>
          </a:p>
          <a:p>
            <a:r>
              <a:rPr lang="en-US" sz="1600" dirty="0">
                <a:solidFill>
                  <a:srgbClr val="1B2944"/>
                </a:solidFill>
                <a:latin typeface="Dense"/>
              </a:rPr>
              <a:t>Where you run analysis (input/output)</a:t>
            </a:r>
            <a:endParaRPr lang="en-BE" sz="1600" dirty="0">
              <a:solidFill>
                <a:srgbClr val="1B2944"/>
              </a:solidFill>
              <a:latin typeface="Dense"/>
            </a:endParaRPr>
          </a:p>
        </p:txBody>
      </p:sp>
      <p:sp>
        <p:nvSpPr>
          <p:cNvPr id="10" name="TextBox 9">
            <a:extLst>
              <a:ext uri="{FF2B5EF4-FFF2-40B4-BE49-F238E27FC236}">
                <a16:creationId xmlns:a16="http://schemas.microsoft.com/office/drawing/2014/main" id="{5D3C6AEF-EBF7-FA44-A1D8-52C931EBAAD1}"/>
              </a:ext>
            </a:extLst>
          </p:cNvPr>
          <p:cNvSpPr txBox="1"/>
          <p:nvPr/>
        </p:nvSpPr>
        <p:spPr>
          <a:xfrm>
            <a:off x="6829660" y="4605685"/>
            <a:ext cx="3086500" cy="830997"/>
          </a:xfrm>
          <a:prstGeom prst="rect">
            <a:avLst/>
          </a:prstGeom>
          <a:noFill/>
        </p:spPr>
        <p:txBody>
          <a:bodyPr wrap="square">
            <a:spAutoFit/>
          </a:bodyPr>
          <a:lstStyle/>
          <a:p>
            <a:r>
              <a:rPr lang="en-US" sz="1600" dirty="0">
                <a:solidFill>
                  <a:srgbClr val="1B2944"/>
                </a:solidFill>
                <a:latin typeface="Dense"/>
              </a:rPr>
              <a:t>Long term storage</a:t>
            </a:r>
          </a:p>
          <a:p>
            <a:r>
              <a:rPr lang="en-US" sz="1600" dirty="0">
                <a:solidFill>
                  <a:srgbClr val="1B2944"/>
                </a:solidFill>
                <a:latin typeface="Dense"/>
              </a:rPr>
              <a:t>Archive also</a:t>
            </a:r>
          </a:p>
          <a:p>
            <a:r>
              <a:rPr lang="en-US" sz="1600" dirty="0">
                <a:solidFill>
                  <a:srgbClr val="1B2944"/>
                </a:solidFill>
                <a:latin typeface="Dense"/>
              </a:rPr>
              <a:t>Large files</a:t>
            </a:r>
            <a:endParaRPr lang="en-BE" sz="1600" dirty="0">
              <a:solidFill>
                <a:srgbClr val="1B2944"/>
              </a:solidFill>
              <a:latin typeface="Dense"/>
            </a:endParaRPr>
          </a:p>
        </p:txBody>
      </p:sp>
      <p:cxnSp>
        <p:nvCxnSpPr>
          <p:cNvPr id="13" name="Connector: Elbow 12">
            <a:extLst>
              <a:ext uri="{FF2B5EF4-FFF2-40B4-BE49-F238E27FC236}">
                <a16:creationId xmlns:a16="http://schemas.microsoft.com/office/drawing/2014/main" id="{19A85465-1520-7EFA-EF4F-90EC074F6433}"/>
              </a:ext>
            </a:extLst>
          </p:cNvPr>
          <p:cNvCxnSpPr>
            <a:cxnSpLocks/>
            <a:endCxn id="8" idx="1"/>
          </p:cNvCxnSpPr>
          <p:nvPr/>
        </p:nvCxnSpPr>
        <p:spPr>
          <a:xfrm flipV="1">
            <a:off x="5488009" y="2599170"/>
            <a:ext cx="1341651" cy="5847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40062EAC-2BE5-5851-B310-DA910BA47CF4}"/>
              </a:ext>
            </a:extLst>
          </p:cNvPr>
          <p:cNvCxnSpPr>
            <a:cxnSpLocks/>
          </p:cNvCxnSpPr>
          <p:nvPr/>
        </p:nvCxnSpPr>
        <p:spPr>
          <a:xfrm>
            <a:off x="5425174" y="4440672"/>
            <a:ext cx="1341651" cy="5847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0FBB427-978B-995B-59B3-60D6B9FAC544}"/>
              </a:ext>
            </a:extLst>
          </p:cNvPr>
          <p:cNvCxnSpPr/>
          <p:nvPr/>
        </p:nvCxnSpPr>
        <p:spPr>
          <a:xfrm>
            <a:off x="5425174" y="3810177"/>
            <a:ext cx="18493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185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CC9-4BEF-0C2B-75FE-638AA09720C2}"/>
              </a:ext>
            </a:extLst>
          </p:cNvPr>
          <p:cNvSpPr>
            <a:spLocks noGrp="1"/>
          </p:cNvSpPr>
          <p:nvPr>
            <p:ph type="title"/>
          </p:nvPr>
        </p:nvSpPr>
        <p:spPr/>
        <p:txBody>
          <a:bodyPr/>
          <a:lstStyle/>
          <a:p>
            <a:r>
              <a:rPr lang="en-US" dirty="0" err="1"/>
              <a:t>UGent</a:t>
            </a:r>
            <a:r>
              <a:rPr lang="en-US" dirty="0"/>
              <a:t> TIER1</a:t>
            </a:r>
            <a:endParaRPr lang="en-BE" dirty="0"/>
          </a:p>
        </p:txBody>
      </p:sp>
      <p:pic>
        <p:nvPicPr>
          <p:cNvPr id="5" name="Content Placeholder 4">
            <a:extLst>
              <a:ext uri="{FF2B5EF4-FFF2-40B4-BE49-F238E27FC236}">
                <a16:creationId xmlns:a16="http://schemas.microsoft.com/office/drawing/2014/main" id="{6646313D-4FB4-4C80-44ED-D552C6786FED}"/>
              </a:ext>
            </a:extLst>
          </p:cNvPr>
          <p:cNvPicPr>
            <a:picLocks noGrp="1" noChangeAspect="1"/>
          </p:cNvPicPr>
          <p:nvPr>
            <p:ph idx="1"/>
          </p:nvPr>
        </p:nvPicPr>
        <p:blipFill>
          <a:blip r:embed="rId2"/>
          <a:stretch>
            <a:fillRect/>
          </a:stretch>
        </p:blipFill>
        <p:spPr>
          <a:xfrm>
            <a:off x="577193" y="1488220"/>
            <a:ext cx="10869038" cy="4239771"/>
          </a:xfrm>
        </p:spPr>
      </p:pic>
      <p:sp>
        <p:nvSpPr>
          <p:cNvPr id="7" name="TextBox 6">
            <a:extLst>
              <a:ext uri="{FF2B5EF4-FFF2-40B4-BE49-F238E27FC236}">
                <a16:creationId xmlns:a16="http://schemas.microsoft.com/office/drawing/2014/main" id="{2DB2FBB4-9D34-62DA-459A-52B91049E154}"/>
              </a:ext>
            </a:extLst>
          </p:cNvPr>
          <p:cNvSpPr txBox="1"/>
          <p:nvPr/>
        </p:nvSpPr>
        <p:spPr>
          <a:xfrm>
            <a:off x="577193" y="5964535"/>
            <a:ext cx="9504067" cy="369332"/>
          </a:xfrm>
          <a:prstGeom prst="rect">
            <a:avLst/>
          </a:prstGeom>
          <a:noFill/>
        </p:spPr>
        <p:txBody>
          <a:bodyPr wrap="square">
            <a:spAutoFit/>
          </a:bodyPr>
          <a:lstStyle/>
          <a:p>
            <a:pPr algn="l">
              <a:buFont typeface="Arial" panose="020B0604020202020204" pitchFamily="34" charset="0"/>
              <a:buChar char="•"/>
            </a:pPr>
            <a:r>
              <a:rPr lang="fr-FR" b="0" i="0" dirty="0">
                <a:solidFill>
                  <a:srgbClr val="454C54"/>
                </a:solidFill>
                <a:effectLst/>
                <a:latin typeface="-apple-system"/>
              </a:rPr>
              <a:t>Source : </a:t>
            </a:r>
            <a:r>
              <a:rPr lang="fr-FR" b="0" i="0" u="sng" dirty="0">
                <a:solidFill>
                  <a:srgbClr val="454C54"/>
                </a:solidFill>
                <a:effectLst/>
                <a:latin typeface="-apple-system"/>
                <a:hlinkClick r:id="rId3"/>
              </a:rPr>
              <a:t>https://docs.vscentrum.be/gent/tier1_hortense.html#system-specific-aspects</a:t>
            </a:r>
            <a:endParaRPr lang="fr-FR" b="0" i="0" dirty="0">
              <a:solidFill>
                <a:srgbClr val="454C54"/>
              </a:solidFill>
              <a:effectLst/>
              <a:latin typeface="-apple-system"/>
            </a:endParaRPr>
          </a:p>
        </p:txBody>
      </p:sp>
    </p:spTree>
    <p:extLst>
      <p:ext uri="{BB962C8B-B14F-4D97-AF65-F5344CB8AC3E}">
        <p14:creationId xmlns:p14="http://schemas.microsoft.com/office/powerpoint/2010/main" val="23270235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CC9-4BEF-0C2B-75FE-638AA09720C2}"/>
              </a:ext>
            </a:extLst>
          </p:cNvPr>
          <p:cNvSpPr>
            <a:spLocks noGrp="1"/>
          </p:cNvSpPr>
          <p:nvPr>
            <p:ph type="title"/>
          </p:nvPr>
        </p:nvSpPr>
        <p:spPr/>
        <p:txBody>
          <a:bodyPr/>
          <a:lstStyle/>
          <a:p>
            <a:r>
              <a:rPr lang="en-US" dirty="0" err="1"/>
              <a:t>UGent</a:t>
            </a:r>
            <a:r>
              <a:rPr lang="en-US" dirty="0"/>
              <a:t> TIER2</a:t>
            </a:r>
            <a:endParaRPr lang="en-BE" dirty="0"/>
          </a:p>
        </p:txBody>
      </p:sp>
      <p:sp>
        <p:nvSpPr>
          <p:cNvPr id="7" name="TextBox 6">
            <a:extLst>
              <a:ext uri="{FF2B5EF4-FFF2-40B4-BE49-F238E27FC236}">
                <a16:creationId xmlns:a16="http://schemas.microsoft.com/office/drawing/2014/main" id="{2DB2FBB4-9D34-62DA-459A-52B91049E154}"/>
              </a:ext>
            </a:extLst>
          </p:cNvPr>
          <p:cNvSpPr txBox="1"/>
          <p:nvPr/>
        </p:nvSpPr>
        <p:spPr>
          <a:xfrm>
            <a:off x="577193" y="5964535"/>
            <a:ext cx="10991830" cy="369332"/>
          </a:xfrm>
          <a:prstGeom prst="rect">
            <a:avLst/>
          </a:prstGeom>
          <a:noFill/>
        </p:spPr>
        <p:txBody>
          <a:bodyPr wrap="square">
            <a:spAutoFit/>
          </a:bodyPr>
          <a:lstStyle/>
          <a:p>
            <a:pPr algn="l">
              <a:buFont typeface="Arial" panose="020B0604020202020204" pitchFamily="34" charset="0"/>
              <a:buChar char="•"/>
            </a:pPr>
            <a:r>
              <a:rPr lang="fr-FR" b="0" i="0" dirty="0">
                <a:solidFill>
                  <a:srgbClr val="454C54"/>
                </a:solidFill>
                <a:effectLst/>
                <a:latin typeface="-apple-system"/>
              </a:rPr>
              <a:t>Source : </a:t>
            </a:r>
            <a:r>
              <a:rPr lang="en-US" b="0" i="0" dirty="0">
                <a:solidFill>
                  <a:srgbClr val="010409"/>
                </a:solidFill>
                <a:effectLst/>
                <a:latin typeface="-apple-system"/>
              </a:rPr>
              <a:t> </a:t>
            </a:r>
            <a:r>
              <a:rPr lang="en-US" b="0" i="0" u="sng" dirty="0">
                <a:effectLst/>
                <a:latin typeface="-apple-system"/>
                <a:hlinkClick r:id="rId2"/>
              </a:rPr>
              <a:t>https://docs.vscentrum.be/en/latest/gent/tier2_hardware.html?highlight=VSC_DATA#shared-storage</a:t>
            </a:r>
            <a:endParaRPr lang="fr-FR" b="0" i="0" dirty="0">
              <a:solidFill>
                <a:srgbClr val="454C54"/>
              </a:solidFill>
              <a:effectLst/>
              <a:latin typeface="-apple-system"/>
            </a:endParaRPr>
          </a:p>
        </p:txBody>
      </p:sp>
      <p:pic>
        <p:nvPicPr>
          <p:cNvPr id="11" name="Content Placeholder 7">
            <a:extLst>
              <a:ext uri="{FF2B5EF4-FFF2-40B4-BE49-F238E27FC236}">
                <a16:creationId xmlns:a16="http://schemas.microsoft.com/office/drawing/2014/main" id="{061AB83E-C3FC-CAC8-BDE2-A8E855A48DCE}"/>
              </a:ext>
            </a:extLst>
          </p:cNvPr>
          <p:cNvPicPr>
            <a:picLocks noChangeAspect="1"/>
          </p:cNvPicPr>
          <p:nvPr/>
        </p:nvPicPr>
        <p:blipFill>
          <a:blip r:embed="rId3"/>
          <a:stretch>
            <a:fillRect/>
          </a:stretch>
        </p:blipFill>
        <p:spPr>
          <a:xfrm>
            <a:off x="577193" y="1522021"/>
            <a:ext cx="10485779" cy="4324242"/>
          </a:xfrm>
          <a:prstGeom prst="rect">
            <a:avLst/>
          </a:prstGeom>
        </p:spPr>
      </p:pic>
    </p:spTree>
    <p:extLst>
      <p:ext uri="{BB962C8B-B14F-4D97-AF65-F5344CB8AC3E}">
        <p14:creationId xmlns:p14="http://schemas.microsoft.com/office/powerpoint/2010/main" val="16225678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1CC9-4BEF-0C2B-75FE-638AA09720C2}"/>
              </a:ext>
            </a:extLst>
          </p:cNvPr>
          <p:cNvSpPr>
            <a:spLocks noGrp="1"/>
          </p:cNvSpPr>
          <p:nvPr>
            <p:ph type="title"/>
          </p:nvPr>
        </p:nvSpPr>
        <p:spPr/>
        <p:txBody>
          <a:bodyPr/>
          <a:lstStyle/>
          <a:p>
            <a:r>
              <a:rPr lang="en-US" dirty="0" err="1"/>
              <a:t>KULeuven</a:t>
            </a:r>
            <a:r>
              <a:rPr lang="en-US" dirty="0"/>
              <a:t> TIER2</a:t>
            </a:r>
            <a:endParaRPr lang="en-BE" dirty="0"/>
          </a:p>
        </p:txBody>
      </p:sp>
      <p:sp>
        <p:nvSpPr>
          <p:cNvPr id="7" name="TextBox 6">
            <a:extLst>
              <a:ext uri="{FF2B5EF4-FFF2-40B4-BE49-F238E27FC236}">
                <a16:creationId xmlns:a16="http://schemas.microsoft.com/office/drawing/2014/main" id="{2DB2FBB4-9D34-62DA-459A-52B91049E154}"/>
              </a:ext>
            </a:extLst>
          </p:cNvPr>
          <p:cNvSpPr txBox="1"/>
          <p:nvPr/>
        </p:nvSpPr>
        <p:spPr>
          <a:xfrm>
            <a:off x="333735" y="4373971"/>
            <a:ext cx="11858265" cy="338554"/>
          </a:xfrm>
          <a:prstGeom prst="rect">
            <a:avLst/>
          </a:prstGeom>
          <a:noFill/>
        </p:spPr>
        <p:txBody>
          <a:bodyPr wrap="square">
            <a:spAutoFit/>
          </a:bodyPr>
          <a:lstStyle/>
          <a:p>
            <a:pPr algn="l">
              <a:buFont typeface="Arial" panose="020B0604020202020204" pitchFamily="34" charset="0"/>
              <a:buChar char="•"/>
            </a:pPr>
            <a:r>
              <a:rPr lang="fr-FR" sz="1600" b="0" i="0" dirty="0">
                <a:solidFill>
                  <a:srgbClr val="454C54"/>
                </a:solidFill>
                <a:effectLst/>
                <a:latin typeface="-apple-system"/>
              </a:rPr>
              <a:t>Source </a:t>
            </a:r>
            <a:r>
              <a:rPr lang="fr-FR" sz="1600" b="0" i="0" u="sng" dirty="0">
                <a:effectLst/>
                <a:latin typeface="-apple-system"/>
                <a:hlinkClick r:id="rId2"/>
              </a:rPr>
              <a:t>https://docs.vscentrum.be/en/latest/leuven/tier2_hardware/kuleuven_storage.html?highlight=VSC_DATA#ku-leuven-storage</a:t>
            </a:r>
            <a:endParaRPr lang="fr-FR" sz="1600" b="0" i="0" dirty="0">
              <a:solidFill>
                <a:srgbClr val="454C54"/>
              </a:solidFill>
              <a:effectLst/>
              <a:latin typeface="-apple-system"/>
            </a:endParaRPr>
          </a:p>
        </p:txBody>
      </p:sp>
      <p:pic>
        <p:nvPicPr>
          <p:cNvPr id="4" name="Picture 3">
            <a:extLst>
              <a:ext uri="{FF2B5EF4-FFF2-40B4-BE49-F238E27FC236}">
                <a16:creationId xmlns:a16="http://schemas.microsoft.com/office/drawing/2014/main" id="{09E059DB-7F7E-70FE-995A-E377AA12F297}"/>
              </a:ext>
            </a:extLst>
          </p:cNvPr>
          <p:cNvPicPr>
            <a:picLocks noChangeAspect="1"/>
          </p:cNvPicPr>
          <p:nvPr/>
        </p:nvPicPr>
        <p:blipFill>
          <a:blip r:embed="rId3"/>
          <a:stretch>
            <a:fillRect/>
          </a:stretch>
        </p:blipFill>
        <p:spPr>
          <a:xfrm>
            <a:off x="243769" y="1428988"/>
            <a:ext cx="11233232" cy="2838212"/>
          </a:xfrm>
          <a:prstGeom prst="rect">
            <a:avLst/>
          </a:prstGeom>
        </p:spPr>
      </p:pic>
    </p:spTree>
    <p:extLst>
      <p:ext uri="{BB962C8B-B14F-4D97-AF65-F5344CB8AC3E}">
        <p14:creationId xmlns:p14="http://schemas.microsoft.com/office/powerpoint/2010/main" val="33231401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610F-DE0E-DC0A-6FF0-E3C4EE4EAA43}"/>
              </a:ext>
            </a:extLst>
          </p:cNvPr>
          <p:cNvSpPr>
            <a:spLocks noGrp="1"/>
          </p:cNvSpPr>
          <p:nvPr>
            <p:ph type="title"/>
          </p:nvPr>
        </p:nvSpPr>
        <p:spPr/>
        <p:txBody>
          <a:bodyPr/>
          <a:lstStyle/>
          <a:p>
            <a:r>
              <a:rPr lang="en-US" dirty="0" err="1"/>
              <a:t>KULeuven</a:t>
            </a:r>
            <a:r>
              <a:rPr lang="en-US" dirty="0"/>
              <a:t> – TIER2 clusters</a:t>
            </a:r>
            <a:endParaRPr lang="en-BE" dirty="0"/>
          </a:p>
        </p:txBody>
      </p:sp>
      <p:pic>
        <p:nvPicPr>
          <p:cNvPr id="5" name="Content Placeholder 4">
            <a:extLst>
              <a:ext uri="{FF2B5EF4-FFF2-40B4-BE49-F238E27FC236}">
                <a16:creationId xmlns:a16="http://schemas.microsoft.com/office/drawing/2014/main" id="{E67C424D-0B45-9AD6-49DA-9D557BDB7659}"/>
              </a:ext>
            </a:extLst>
          </p:cNvPr>
          <p:cNvPicPr>
            <a:picLocks noGrp="1" noChangeAspect="1"/>
          </p:cNvPicPr>
          <p:nvPr>
            <p:ph idx="1"/>
          </p:nvPr>
        </p:nvPicPr>
        <p:blipFill>
          <a:blip r:embed="rId2"/>
          <a:stretch>
            <a:fillRect/>
          </a:stretch>
        </p:blipFill>
        <p:spPr>
          <a:xfrm>
            <a:off x="259688" y="1478111"/>
            <a:ext cx="7940728" cy="3901778"/>
          </a:xfrm>
        </p:spPr>
      </p:pic>
      <p:sp>
        <p:nvSpPr>
          <p:cNvPr id="6" name="TextBox 5">
            <a:extLst>
              <a:ext uri="{FF2B5EF4-FFF2-40B4-BE49-F238E27FC236}">
                <a16:creationId xmlns:a16="http://schemas.microsoft.com/office/drawing/2014/main" id="{C0D91E0B-9036-0395-5EBA-D565FDA5BF62}"/>
              </a:ext>
            </a:extLst>
          </p:cNvPr>
          <p:cNvSpPr txBox="1"/>
          <p:nvPr/>
        </p:nvSpPr>
        <p:spPr>
          <a:xfrm>
            <a:off x="457200" y="5482870"/>
            <a:ext cx="4813608" cy="646331"/>
          </a:xfrm>
          <a:prstGeom prst="rect">
            <a:avLst/>
          </a:prstGeom>
          <a:noFill/>
        </p:spPr>
        <p:txBody>
          <a:bodyPr wrap="square">
            <a:spAutoFit/>
          </a:bodyPr>
          <a:lstStyle/>
          <a:p>
            <a:r>
              <a:rPr lang="en-US" dirty="0"/>
              <a:t>Using </a:t>
            </a:r>
            <a:r>
              <a:rPr lang="en-US" dirty="0" err="1"/>
              <a:t>KULeuven</a:t>
            </a:r>
            <a:r>
              <a:rPr lang="en-US" dirty="0"/>
              <a:t> </a:t>
            </a:r>
            <a:r>
              <a:rPr lang="en-US" dirty="0" err="1"/>
              <a:t>ondemand</a:t>
            </a:r>
            <a:r>
              <a:rPr lang="en-US" dirty="0"/>
              <a:t>: </a:t>
            </a:r>
          </a:p>
          <a:p>
            <a:r>
              <a:rPr lang="en-US" dirty="0">
                <a:hlinkClick r:id="rId3"/>
              </a:rPr>
              <a:t>https://</a:t>
            </a:r>
            <a:r>
              <a:rPr lang="en-BE" dirty="0">
                <a:hlinkClick r:id="rId3"/>
              </a:rPr>
              <a:t>ondemand.hpc.kuleuven.be</a:t>
            </a:r>
            <a:r>
              <a:rPr lang="en-US" dirty="0"/>
              <a:t> </a:t>
            </a:r>
            <a:endParaRPr lang="en-BE" dirty="0"/>
          </a:p>
        </p:txBody>
      </p:sp>
    </p:spTree>
    <p:extLst>
      <p:ext uri="{BB962C8B-B14F-4D97-AF65-F5344CB8AC3E}">
        <p14:creationId xmlns:p14="http://schemas.microsoft.com/office/powerpoint/2010/main" val="23608064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31FBF2A-2DD6-F4F7-CADC-6FD340684466}"/>
              </a:ext>
            </a:extLst>
          </p:cNvPr>
          <p:cNvSpPr/>
          <p:nvPr/>
        </p:nvSpPr>
        <p:spPr>
          <a:xfrm>
            <a:off x="439686" y="2389694"/>
            <a:ext cx="3998976" cy="901178"/>
          </a:xfrm>
          <a:prstGeom prst="roundRect">
            <a:avLst>
              <a:gd name="adj" fmla="val 29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166DCFD-F951-90BD-6C9B-E3A76329DE99}"/>
              </a:ext>
            </a:extLst>
          </p:cNvPr>
          <p:cNvSpPr>
            <a:spLocks noGrp="1"/>
          </p:cNvSpPr>
          <p:nvPr>
            <p:ph type="title"/>
          </p:nvPr>
        </p:nvSpPr>
        <p:spPr>
          <a:xfrm>
            <a:off x="978195" y="365126"/>
            <a:ext cx="3084519" cy="787814"/>
          </a:xfrm>
        </p:spPr>
        <p:txBody>
          <a:bodyPr/>
          <a:lstStyle/>
          <a:p>
            <a:r>
              <a:rPr lang="en-US" dirty="0"/>
              <a:t>VSC - </a:t>
            </a:r>
            <a:r>
              <a:rPr lang="en-US" dirty="0" err="1"/>
              <a:t>UGent</a:t>
            </a:r>
            <a:endParaRPr lang="en-BE" dirty="0"/>
          </a:p>
        </p:txBody>
      </p:sp>
      <p:sp>
        <p:nvSpPr>
          <p:cNvPr id="5" name="TextBox 4">
            <a:extLst>
              <a:ext uri="{FF2B5EF4-FFF2-40B4-BE49-F238E27FC236}">
                <a16:creationId xmlns:a16="http://schemas.microsoft.com/office/drawing/2014/main" id="{42B82693-C06F-10EF-5415-EBC7010273C0}"/>
              </a:ext>
            </a:extLst>
          </p:cNvPr>
          <p:cNvSpPr txBox="1"/>
          <p:nvPr/>
        </p:nvSpPr>
        <p:spPr>
          <a:xfrm>
            <a:off x="185195" y="1725717"/>
            <a:ext cx="6238754" cy="1938992"/>
          </a:xfrm>
          <a:prstGeom prst="rect">
            <a:avLst/>
          </a:prstGeom>
          <a:noFill/>
        </p:spPr>
        <p:txBody>
          <a:bodyPr wrap="square">
            <a:spAutoFit/>
          </a:bodyPr>
          <a:lstStyle/>
          <a:p>
            <a:r>
              <a:rPr lang="en-US" sz="2400" dirty="0">
                <a:solidFill>
                  <a:srgbClr val="1B2944"/>
                </a:solidFill>
                <a:latin typeface="Dense"/>
              </a:rPr>
              <a:t>Submission command</a:t>
            </a:r>
          </a:p>
          <a:p>
            <a:endParaRPr lang="en-US" sz="2400" dirty="0">
              <a:solidFill>
                <a:srgbClr val="1B2944"/>
              </a:solidFill>
              <a:latin typeface="Dense"/>
            </a:endParaRPr>
          </a:p>
          <a:p>
            <a:pPr marL="342900" indent="-342900">
              <a:buFontTx/>
              <a:buChar char="-"/>
            </a:pPr>
            <a:r>
              <a:rPr lang="en-US" sz="2400" dirty="0" err="1">
                <a:solidFill>
                  <a:srgbClr val="1B2944"/>
                </a:solidFill>
                <a:latin typeface="Dense"/>
              </a:rPr>
              <a:t>qsub</a:t>
            </a:r>
            <a:r>
              <a:rPr lang="en-US" sz="2400" dirty="0">
                <a:solidFill>
                  <a:srgbClr val="1B2944"/>
                </a:solidFill>
                <a:latin typeface="Dense"/>
              </a:rPr>
              <a:t> submission_script.sh</a:t>
            </a:r>
          </a:p>
          <a:p>
            <a:pPr marL="342900" indent="-342900">
              <a:buFontTx/>
              <a:buChar char="-"/>
            </a:pPr>
            <a:r>
              <a:rPr lang="en-US" sz="2400" dirty="0" err="1">
                <a:solidFill>
                  <a:srgbClr val="1B2944"/>
                </a:solidFill>
                <a:latin typeface="Dense"/>
              </a:rPr>
              <a:t>sbacth</a:t>
            </a:r>
            <a:r>
              <a:rPr lang="en-US" sz="2400" dirty="0">
                <a:solidFill>
                  <a:srgbClr val="1B2944"/>
                </a:solidFill>
                <a:latin typeface="Dense"/>
              </a:rPr>
              <a:t> submission_script.sh</a:t>
            </a:r>
          </a:p>
          <a:p>
            <a:pPr marL="342900" indent="-342900">
              <a:buFontTx/>
              <a:buChar char="-"/>
            </a:pPr>
            <a:endParaRPr lang="en-BE" sz="2400" dirty="0">
              <a:solidFill>
                <a:srgbClr val="1B2944"/>
              </a:solidFill>
              <a:latin typeface="Dense"/>
            </a:endParaRPr>
          </a:p>
        </p:txBody>
      </p:sp>
      <p:sp>
        <p:nvSpPr>
          <p:cNvPr id="7" name="TextBox 6">
            <a:extLst>
              <a:ext uri="{FF2B5EF4-FFF2-40B4-BE49-F238E27FC236}">
                <a16:creationId xmlns:a16="http://schemas.microsoft.com/office/drawing/2014/main" id="{8B2299C3-1ACA-73BE-6724-9A7E20541D45}"/>
              </a:ext>
            </a:extLst>
          </p:cNvPr>
          <p:cNvSpPr txBox="1"/>
          <p:nvPr/>
        </p:nvSpPr>
        <p:spPr>
          <a:xfrm>
            <a:off x="5540029" y="893584"/>
            <a:ext cx="5452640" cy="5355312"/>
          </a:xfrm>
          <a:prstGeom prst="rect">
            <a:avLst/>
          </a:prstGeom>
          <a:solidFill>
            <a:schemeClr val="bg1">
              <a:lumMod val="95000"/>
            </a:schemeClr>
          </a:solidFill>
          <a:ln>
            <a:solidFill>
              <a:schemeClr val="tx1"/>
            </a:solidFill>
          </a:ln>
        </p:spPr>
        <p:txBody>
          <a:bodyPr wrap="square">
            <a:spAutoFit/>
          </a:bodyPr>
          <a:lstStyle/>
          <a:p>
            <a:r>
              <a:rPr lang="en-BE" dirty="0"/>
              <a:t>#!/bin/bash</a:t>
            </a:r>
          </a:p>
          <a:p>
            <a:r>
              <a:rPr lang="en-BE" dirty="0"/>
              <a:t>#SBATCH --job-name=</a:t>
            </a:r>
            <a:r>
              <a:rPr lang="en-US" dirty="0"/>
              <a:t> Apptainer-</a:t>
            </a:r>
            <a:r>
              <a:rPr lang="en-US" dirty="0" err="1"/>
              <a:t>donphan</a:t>
            </a:r>
            <a:endParaRPr lang="en-BE" dirty="0"/>
          </a:p>
          <a:p>
            <a:r>
              <a:rPr lang="en-BE" dirty="0"/>
              <a:t>#SBATCH --output=</a:t>
            </a:r>
            <a:r>
              <a:rPr lang="en-US" dirty="0"/>
              <a:t> </a:t>
            </a:r>
            <a:r>
              <a:rPr lang="en-BE" dirty="0" err="1"/>
              <a:t>raboti_vistro.out</a:t>
            </a:r>
            <a:endParaRPr lang="en-BE" dirty="0"/>
          </a:p>
          <a:p>
            <a:r>
              <a:rPr lang="en-BE" dirty="0"/>
              <a:t>#SBATCH --</a:t>
            </a:r>
            <a:r>
              <a:rPr lang="en-BE" dirty="0" err="1"/>
              <a:t>ntasks</a:t>
            </a:r>
            <a:r>
              <a:rPr lang="en-BE" dirty="0"/>
              <a:t>=</a:t>
            </a:r>
            <a:r>
              <a:rPr lang="en-US" dirty="0"/>
              <a:t> </a:t>
            </a:r>
            <a:r>
              <a:rPr lang="en-BE" dirty="0"/>
              <a:t>1</a:t>
            </a:r>
          </a:p>
          <a:p>
            <a:r>
              <a:rPr lang="en-BE" dirty="0"/>
              <a:t>#SBATCH --time=</a:t>
            </a:r>
            <a:r>
              <a:rPr lang="en-US" dirty="0"/>
              <a:t> </a:t>
            </a:r>
            <a:r>
              <a:rPr lang="en-BE" dirty="0"/>
              <a:t>1:00:00</a:t>
            </a:r>
          </a:p>
          <a:p>
            <a:r>
              <a:rPr lang="en-BE" dirty="0"/>
              <a:t>#SBATCH --mem-per-</a:t>
            </a:r>
            <a:r>
              <a:rPr lang="en-BE" dirty="0" err="1"/>
              <a:t>cpu</a:t>
            </a:r>
            <a:r>
              <a:rPr lang="en-BE" dirty="0"/>
              <a:t>=</a:t>
            </a:r>
            <a:r>
              <a:rPr lang="en-US" dirty="0"/>
              <a:t> </a:t>
            </a:r>
            <a:r>
              <a:rPr lang="en-BE" dirty="0"/>
              <a:t>16</a:t>
            </a:r>
            <a:r>
              <a:rPr lang="en-US" dirty="0"/>
              <a:t>G</a:t>
            </a:r>
            <a:endParaRPr lang="en-BE" dirty="0"/>
          </a:p>
          <a:p>
            <a:r>
              <a:rPr lang="en-BE" dirty="0"/>
              <a:t>#SBATCH --partition=</a:t>
            </a:r>
            <a:r>
              <a:rPr lang="en-US" dirty="0"/>
              <a:t> </a:t>
            </a:r>
            <a:r>
              <a:rPr lang="en-BE" dirty="0"/>
              <a:t>cluster/</a:t>
            </a:r>
            <a:r>
              <a:rPr lang="en-BE" dirty="0" err="1"/>
              <a:t>dodrio</a:t>
            </a:r>
            <a:r>
              <a:rPr lang="en-BE" dirty="0"/>
              <a:t>/gpu_rome_a100</a:t>
            </a:r>
          </a:p>
          <a:p>
            <a:r>
              <a:rPr lang="en-BE" dirty="0"/>
              <a:t>#SBATCH --</a:t>
            </a:r>
            <a:r>
              <a:rPr lang="en-BE" dirty="0" err="1"/>
              <a:t>gres</a:t>
            </a:r>
            <a:r>
              <a:rPr lang="en-BE" dirty="0"/>
              <a:t>=</a:t>
            </a:r>
            <a:r>
              <a:rPr lang="en-US" dirty="0"/>
              <a:t> </a:t>
            </a:r>
            <a:r>
              <a:rPr lang="en-BE" dirty="0"/>
              <a:t>gpu:1</a:t>
            </a:r>
          </a:p>
          <a:p>
            <a:r>
              <a:rPr lang="en-BE" dirty="0"/>
              <a:t>#SBATCH --</a:t>
            </a:r>
            <a:r>
              <a:rPr lang="en-BE" dirty="0" err="1"/>
              <a:t>cpus</a:t>
            </a:r>
            <a:r>
              <a:rPr lang="en-BE" dirty="0"/>
              <a:t>-per-task=</a:t>
            </a:r>
            <a:r>
              <a:rPr lang="en-US" dirty="0"/>
              <a:t> </a:t>
            </a:r>
            <a:r>
              <a:rPr lang="en-BE" dirty="0"/>
              <a:t>16</a:t>
            </a:r>
          </a:p>
          <a:p>
            <a:r>
              <a:rPr lang="en-BE" dirty="0"/>
              <a:t>#SBATCH --error=</a:t>
            </a:r>
            <a:r>
              <a:rPr lang="en-US" dirty="0"/>
              <a:t> </a:t>
            </a:r>
            <a:r>
              <a:rPr lang="en-BE" dirty="0"/>
              <a:t>raboti_</a:t>
            </a:r>
            <a:r>
              <a:rPr lang="en-BE" dirty="0" err="1"/>
              <a:t>vistro</a:t>
            </a:r>
            <a:r>
              <a:rPr lang="en-BE" dirty="0"/>
              <a:t>.%</a:t>
            </a:r>
            <a:r>
              <a:rPr lang="en-BE" dirty="0" err="1"/>
              <a:t>j.err</a:t>
            </a:r>
            <a:endParaRPr lang="en-BE" dirty="0"/>
          </a:p>
          <a:p>
            <a:r>
              <a:rPr lang="en-BE" dirty="0"/>
              <a:t>#SBATCH --account=</a:t>
            </a:r>
            <a:r>
              <a:rPr lang="en-US" dirty="0"/>
              <a:t> </a:t>
            </a:r>
            <a:r>
              <a:rPr lang="en-BE" dirty="0"/>
              <a:t>starting_2023_001</a:t>
            </a:r>
          </a:p>
          <a:p>
            <a:endParaRPr lang="en-BE" dirty="0"/>
          </a:p>
          <a:p>
            <a:r>
              <a:rPr lang="en-BE" dirty="0"/>
              <a:t>module swap cluster/</a:t>
            </a:r>
            <a:r>
              <a:rPr lang="en-BE" dirty="0" err="1"/>
              <a:t>dodrio</a:t>
            </a:r>
            <a:r>
              <a:rPr lang="en-BE" dirty="0"/>
              <a:t>/gpu_rome_a100</a:t>
            </a:r>
          </a:p>
          <a:p>
            <a:r>
              <a:rPr lang="en-BE" dirty="0"/>
              <a:t>module load  scikit-image/0.19.3-foss-2022a</a:t>
            </a:r>
          </a:p>
          <a:p>
            <a:r>
              <a:rPr lang="en-BE" dirty="0"/>
              <a:t>module load  n2v/0.3.2-foss-2022a-CUDA-11.7.0</a:t>
            </a:r>
          </a:p>
          <a:p>
            <a:endParaRPr lang="en-BE" dirty="0"/>
          </a:p>
          <a:p>
            <a:r>
              <a:rPr lang="en-BE" dirty="0"/>
              <a:t>python /dodrio/scratch/users/vsc33625/00_02_prediction_denoising_batch.py</a:t>
            </a:r>
          </a:p>
        </p:txBody>
      </p:sp>
    </p:spTree>
    <p:extLst>
      <p:ext uri="{BB962C8B-B14F-4D97-AF65-F5344CB8AC3E}">
        <p14:creationId xmlns:p14="http://schemas.microsoft.com/office/powerpoint/2010/main" val="2762114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4F06311-F74A-80D9-0B67-4F94B1F686A6}"/>
              </a:ext>
            </a:extLst>
          </p:cNvPr>
          <p:cNvSpPr/>
          <p:nvPr/>
        </p:nvSpPr>
        <p:spPr>
          <a:xfrm>
            <a:off x="514096" y="4245468"/>
            <a:ext cx="1660143" cy="292393"/>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Rounded Corners 5">
            <a:extLst>
              <a:ext uri="{FF2B5EF4-FFF2-40B4-BE49-F238E27FC236}">
                <a16:creationId xmlns:a16="http://schemas.microsoft.com/office/drawing/2014/main" id="{176C0FAD-19F5-21DF-CCF6-94B15136CD02}"/>
              </a:ext>
            </a:extLst>
          </p:cNvPr>
          <p:cNvSpPr/>
          <p:nvPr/>
        </p:nvSpPr>
        <p:spPr>
          <a:xfrm>
            <a:off x="554736" y="2318182"/>
            <a:ext cx="1314704" cy="311581"/>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Rounded Corners 7">
            <a:extLst>
              <a:ext uri="{FF2B5EF4-FFF2-40B4-BE49-F238E27FC236}">
                <a16:creationId xmlns:a16="http://schemas.microsoft.com/office/drawing/2014/main" id="{FD308005-7292-E2E9-228D-164475644823}"/>
              </a:ext>
            </a:extLst>
          </p:cNvPr>
          <p:cNvSpPr/>
          <p:nvPr/>
        </p:nvSpPr>
        <p:spPr>
          <a:xfrm>
            <a:off x="554736" y="2629763"/>
            <a:ext cx="2665984" cy="261196"/>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BC213EB2-E6C9-75AB-9FAF-ECE1F2E05BD6}"/>
              </a:ext>
            </a:extLst>
          </p:cNvPr>
          <p:cNvSpPr/>
          <p:nvPr/>
        </p:nvSpPr>
        <p:spPr>
          <a:xfrm>
            <a:off x="544576" y="2890959"/>
            <a:ext cx="2919984" cy="292393"/>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Rounded Corners 9">
            <a:extLst>
              <a:ext uri="{FF2B5EF4-FFF2-40B4-BE49-F238E27FC236}">
                <a16:creationId xmlns:a16="http://schemas.microsoft.com/office/drawing/2014/main" id="{C71D8D7B-C3E7-8A2C-00BA-23B28B744A55}"/>
              </a:ext>
            </a:extLst>
          </p:cNvPr>
          <p:cNvSpPr/>
          <p:nvPr/>
        </p:nvSpPr>
        <p:spPr>
          <a:xfrm>
            <a:off x="503936" y="3695944"/>
            <a:ext cx="918464" cy="292393"/>
          </a:xfrm>
          <a:prstGeom prst="roundRect">
            <a:avLst>
              <a:gd name="adj" fmla="val 3666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B166DCFD-F951-90BD-6C9B-E3A76329DE99}"/>
              </a:ext>
            </a:extLst>
          </p:cNvPr>
          <p:cNvSpPr>
            <a:spLocks noGrp="1"/>
          </p:cNvSpPr>
          <p:nvPr>
            <p:ph type="title"/>
          </p:nvPr>
        </p:nvSpPr>
        <p:spPr>
          <a:xfrm>
            <a:off x="978195" y="365126"/>
            <a:ext cx="3084519" cy="787814"/>
          </a:xfrm>
        </p:spPr>
        <p:txBody>
          <a:bodyPr/>
          <a:lstStyle/>
          <a:p>
            <a:r>
              <a:rPr lang="en-US" dirty="0"/>
              <a:t>VSC - </a:t>
            </a:r>
            <a:r>
              <a:rPr lang="en-US" dirty="0" err="1"/>
              <a:t>UGent</a:t>
            </a:r>
            <a:endParaRPr lang="en-BE" dirty="0"/>
          </a:p>
        </p:txBody>
      </p:sp>
      <p:sp>
        <p:nvSpPr>
          <p:cNvPr id="5" name="TextBox 4">
            <a:extLst>
              <a:ext uri="{FF2B5EF4-FFF2-40B4-BE49-F238E27FC236}">
                <a16:creationId xmlns:a16="http://schemas.microsoft.com/office/drawing/2014/main" id="{42B82693-C06F-10EF-5415-EBC7010273C0}"/>
              </a:ext>
            </a:extLst>
          </p:cNvPr>
          <p:cNvSpPr txBox="1"/>
          <p:nvPr/>
        </p:nvSpPr>
        <p:spPr>
          <a:xfrm>
            <a:off x="185195" y="1725717"/>
            <a:ext cx="6238754" cy="3139321"/>
          </a:xfrm>
          <a:prstGeom prst="rect">
            <a:avLst/>
          </a:prstGeom>
          <a:noFill/>
        </p:spPr>
        <p:txBody>
          <a:bodyPr wrap="square">
            <a:spAutoFit/>
          </a:bodyPr>
          <a:lstStyle/>
          <a:p>
            <a:r>
              <a:rPr lang="en-US" dirty="0">
                <a:solidFill>
                  <a:srgbClr val="1B2944"/>
                </a:solidFill>
                <a:latin typeface="Dense"/>
              </a:rPr>
              <a:t>Commands in the HPC</a:t>
            </a:r>
          </a:p>
          <a:p>
            <a:endParaRPr lang="en-US" dirty="0">
              <a:solidFill>
                <a:srgbClr val="1B2944"/>
              </a:solidFill>
              <a:latin typeface="Dense"/>
            </a:endParaRPr>
          </a:p>
          <a:p>
            <a:pPr marL="342900" indent="-342900">
              <a:buFontTx/>
              <a:buChar char="-"/>
            </a:pPr>
            <a:r>
              <a:rPr lang="en-US" dirty="0">
                <a:solidFill>
                  <a:srgbClr val="1B2944"/>
                </a:solidFill>
                <a:latin typeface="Dense"/>
              </a:rPr>
              <a:t>module avail : list all available modules</a:t>
            </a:r>
          </a:p>
          <a:p>
            <a:pPr marL="342900" indent="-342900">
              <a:buFontTx/>
              <a:buChar char="-"/>
            </a:pPr>
            <a:r>
              <a:rPr lang="en-US" dirty="0">
                <a:solidFill>
                  <a:srgbClr val="1B2944"/>
                </a:solidFill>
                <a:latin typeface="Dense"/>
              </a:rPr>
              <a:t>module spider &lt;key word&gt; : search specific modules</a:t>
            </a:r>
          </a:p>
          <a:p>
            <a:pPr marL="342900" indent="-342900">
              <a:buFontTx/>
              <a:buChar char="-"/>
            </a:pPr>
            <a:r>
              <a:rPr lang="en-US" dirty="0">
                <a:solidFill>
                  <a:srgbClr val="1B2944"/>
                </a:solidFill>
                <a:latin typeface="Dense"/>
              </a:rPr>
              <a:t>module swap cluster/</a:t>
            </a:r>
            <a:r>
              <a:rPr lang="en-US" dirty="0" err="1">
                <a:solidFill>
                  <a:srgbClr val="1B2944"/>
                </a:solidFill>
                <a:latin typeface="Dense"/>
              </a:rPr>
              <a:t>donphan</a:t>
            </a:r>
            <a:r>
              <a:rPr lang="en-US" dirty="0">
                <a:solidFill>
                  <a:srgbClr val="1B2944"/>
                </a:solidFill>
                <a:latin typeface="Dense"/>
              </a:rPr>
              <a:t> : Swap to specific cluster</a:t>
            </a:r>
          </a:p>
          <a:p>
            <a:pPr marL="342900" indent="-342900">
              <a:buFontTx/>
              <a:buChar char="-"/>
            </a:pPr>
            <a:endParaRPr lang="en-US" dirty="0">
              <a:solidFill>
                <a:srgbClr val="1B2944"/>
              </a:solidFill>
              <a:latin typeface="Dense"/>
            </a:endParaRPr>
          </a:p>
          <a:p>
            <a:r>
              <a:rPr lang="en-US" dirty="0">
                <a:solidFill>
                  <a:srgbClr val="1B2944"/>
                </a:solidFill>
                <a:latin typeface="Dense"/>
              </a:rPr>
              <a:t>Checking your JOB submission</a:t>
            </a:r>
          </a:p>
          <a:p>
            <a:pPr marL="342900" indent="-342900">
              <a:buFontTx/>
              <a:buChar char="-"/>
            </a:pPr>
            <a:r>
              <a:rPr lang="en-US" dirty="0" err="1">
                <a:solidFill>
                  <a:srgbClr val="1B2944"/>
                </a:solidFill>
                <a:latin typeface="Dense"/>
              </a:rPr>
              <a:t>squeue</a:t>
            </a:r>
            <a:r>
              <a:rPr lang="en-US" dirty="0">
                <a:solidFill>
                  <a:srgbClr val="1B2944"/>
                </a:solidFill>
                <a:latin typeface="Dense"/>
              </a:rPr>
              <a:t> : check status</a:t>
            </a:r>
          </a:p>
          <a:p>
            <a:pPr marL="342900" indent="-342900">
              <a:buFontTx/>
              <a:buChar char="-"/>
            </a:pPr>
            <a:endParaRPr lang="en-US" dirty="0">
              <a:solidFill>
                <a:srgbClr val="1B2944"/>
              </a:solidFill>
              <a:latin typeface="Dense"/>
            </a:endParaRPr>
          </a:p>
          <a:p>
            <a:pPr marL="342900" indent="-342900">
              <a:buFontTx/>
              <a:buChar char="-"/>
            </a:pPr>
            <a:r>
              <a:rPr lang="en-US" dirty="0" err="1">
                <a:solidFill>
                  <a:srgbClr val="1B2944"/>
                </a:solidFill>
                <a:latin typeface="Dense"/>
              </a:rPr>
              <a:t>Scancel</a:t>
            </a:r>
            <a:r>
              <a:rPr lang="en-US" dirty="0">
                <a:solidFill>
                  <a:srgbClr val="1B2944"/>
                </a:solidFill>
                <a:latin typeface="Dense"/>
              </a:rPr>
              <a:t> &lt;job ID&gt; : kill  a job </a:t>
            </a:r>
          </a:p>
          <a:p>
            <a:pPr marL="800100" lvl="1" indent="-342900">
              <a:buFontTx/>
              <a:buChar char="-"/>
            </a:pPr>
            <a:endParaRPr lang="en-BE" dirty="0">
              <a:solidFill>
                <a:srgbClr val="1B2944"/>
              </a:solidFill>
              <a:latin typeface="Dense"/>
            </a:endParaRPr>
          </a:p>
        </p:txBody>
      </p:sp>
      <p:grpSp>
        <p:nvGrpSpPr>
          <p:cNvPr id="13" name="Group 12">
            <a:extLst>
              <a:ext uri="{FF2B5EF4-FFF2-40B4-BE49-F238E27FC236}">
                <a16:creationId xmlns:a16="http://schemas.microsoft.com/office/drawing/2014/main" id="{882E1D02-082B-ED8B-2303-8F2DCE3A7884}"/>
              </a:ext>
            </a:extLst>
          </p:cNvPr>
          <p:cNvGrpSpPr/>
          <p:nvPr/>
        </p:nvGrpSpPr>
        <p:grpSpPr>
          <a:xfrm>
            <a:off x="7486569" y="591406"/>
            <a:ext cx="3393440" cy="5921666"/>
            <a:chOff x="7467600" y="507999"/>
            <a:chExt cx="3393440" cy="5921666"/>
          </a:xfrm>
        </p:grpSpPr>
        <p:sp>
          <p:nvSpPr>
            <p:cNvPr id="12" name="Rectangle 11">
              <a:extLst>
                <a:ext uri="{FF2B5EF4-FFF2-40B4-BE49-F238E27FC236}">
                  <a16:creationId xmlns:a16="http://schemas.microsoft.com/office/drawing/2014/main" id="{247AAF68-F53A-2540-AAEE-12E7BD369CA6}"/>
                </a:ext>
              </a:extLst>
            </p:cNvPr>
            <p:cNvSpPr/>
            <p:nvPr/>
          </p:nvSpPr>
          <p:spPr>
            <a:xfrm>
              <a:off x="7467600" y="507999"/>
              <a:ext cx="3393440" cy="592166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4" name="Picture 3">
              <a:extLst>
                <a:ext uri="{FF2B5EF4-FFF2-40B4-BE49-F238E27FC236}">
                  <a16:creationId xmlns:a16="http://schemas.microsoft.com/office/drawing/2014/main" id="{0FBDA810-88B0-EC9E-7A06-067D1CBDE251}"/>
                </a:ext>
              </a:extLst>
            </p:cNvPr>
            <p:cNvPicPr>
              <a:picLocks noChangeAspect="1"/>
            </p:cNvPicPr>
            <p:nvPr/>
          </p:nvPicPr>
          <p:blipFill>
            <a:blip r:embed="rId2"/>
            <a:srcRect t="8629" r="73483"/>
            <a:stretch/>
          </p:blipFill>
          <p:spPr>
            <a:xfrm>
              <a:off x="7498080" y="529061"/>
              <a:ext cx="3251199" cy="5900604"/>
            </a:xfrm>
            <a:prstGeom prst="rect">
              <a:avLst/>
            </a:prstGeom>
          </p:spPr>
        </p:pic>
      </p:grpSp>
      <p:cxnSp>
        <p:nvCxnSpPr>
          <p:cNvPr id="15" name="Straight Arrow Connector 14">
            <a:extLst>
              <a:ext uri="{FF2B5EF4-FFF2-40B4-BE49-F238E27FC236}">
                <a16:creationId xmlns:a16="http://schemas.microsoft.com/office/drawing/2014/main" id="{BDAF993D-01E6-E16D-4C90-CADD9C85C967}"/>
              </a:ext>
            </a:extLst>
          </p:cNvPr>
          <p:cNvCxnSpPr/>
          <p:nvPr/>
        </p:nvCxnSpPr>
        <p:spPr>
          <a:xfrm>
            <a:off x="2854960" y="3881120"/>
            <a:ext cx="427736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E9C6E8A-4CDA-73E0-ED34-29EDA0AB12FE}"/>
              </a:ext>
            </a:extLst>
          </p:cNvPr>
          <p:cNvSpPr txBox="1"/>
          <p:nvPr/>
        </p:nvSpPr>
        <p:spPr>
          <a:xfrm>
            <a:off x="185195" y="6143740"/>
            <a:ext cx="6720840" cy="369332"/>
          </a:xfrm>
          <a:prstGeom prst="rect">
            <a:avLst/>
          </a:prstGeom>
          <a:noFill/>
        </p:spPr>
        <p:txBody>
          <a:bodyPr wrap="square">
            <a:spAutoFit/>
          </a:bodyPr>
          <a:lstStyle/>
          <a:p>
            <a:r>
              <a:rPr lang="en-US" dirty="0"/>
              <a:t>For more: </a:t>
            </a:r>
            <a:r>
              <a:rPr lang="en-BE" dirty="0">
                <a:hlinkClick r:id="rId3"/>
              </a:rPr>
              <a:t>https://docs.vscentrum.be/jobs/job_management.html</a:t>
            </a:r>
            <a:r>
              <a:rPr lang="en-US" dirty="0"/>
              <a:t> </a:t>
            </a:r>
            <a:endParaRPr lang="en-BE" dirty="0"/>
          </a:p>
        </p:txBody>
      </p:sp>
      <p:sp>
        <p:nvSpPr>
          <p:cNvPr id="20" name="TextBox 19">
            <a:extLst>
              <a:ext uri="{FF2B5EF4-FFF2-40B4-BE49-F238E27FC236}">
                <a16:creationId xmlns:a16="http://schemas.microsoft.com/office/drawing/2014/main" id="{3EA4AE82-4345-5E69-6712-9FA521DA6DFE}"/>
              </a:ext>
            </a:extLst>
          </p:cNvPr>
          <p:cNvSpPr txBox="1"/>
          <p:nvPr/>
        </p:nvSpPr>
        <p:spPr>
          <a:xfrm rot="16200000">
            <a:off x="8012743" y="3417706"/>
            <a:ext cx="5944990" cy="292388"/>
          </a:xfrm>
          <a:prstGeom prst="rect">
            <a:avLst/>
          </a:prstGeom>
          <a:noFill/>
        </p:spPr>
        <p:txBody>
          <a:bodyPr wrap="square">
            <a:spAutoFit/>
          </a:bodyPr>
          <a:lstStyle/>
          <a:p>
            <a:pPr algn="ctr"/>
            <a:r>
              <a:rPr lang="en-BE" sz="1300" dirty="0">
                <a:hlinkClick r:id="rId4"/>
              </a:rPr>
              <a:t>https://curc.readthedocs.io/en/latest/running-jobs/squeue-status-codes.html</a:t>
            </a:r>
            <a:r>
              <a:rPr lang="en-US" sz="1300" dirty="0"/>
              <a:t> </a:t>
            </a:r>
            <a:endParaRPr lang="en-BE" sz="1300" dirty="0"/>
          </a:p>
        </p:txBody>
      </p:sp>
    </p:spTree>
    <p:extLst>
      <p:ext uri="{BB962C8B-B14F-4D97-AF65-F5344CB8AC3E}">
        <p14:creationId xmlns:p14="http://schemas.microsoft.com/office/powerpoint/2010/main" val="3892518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container ship in a port&#10;&#10;Description automatically generated">
            <a:extLst>
              <a:ext uri="{FF2B5EF4-FFF2-40B4-BE49-F238E27FC236}">
                <a16:creationId xmlns:a16="http://schemas.microsoft.com/office/drawing/2014/main" id="{1BE7C8BE-BEBD-26E1-BB10-1E95A25B9ADA}"/>
              </a:ext>
            </a:extLst>
          </p:cNvPr>
          <p:cNvPicPr>
            <a:picLocks noChangeAspect="1"/>
          </p:cNvPicPr>
          <p:nvPr/>
        </p:nvPicPr>
        <p:blipFill rotWithShape="1">
          <a:blip r:embed="rId2"/>
          <a:srcRect b="11755"/>
          <a:stretch/>
        </p:blipFill>
        <p:spPr>
          <a:xfrm>
            <a:off x="206852" y="225117"/>
            <a:ext cx="10841297" cy="6383562"/>
          </a:xfrm>
          <a:prstGeom prst="rect">
            <a:avLst/>
          </a:prstGeom>
        </p:spPr>
      </p:pic>
      <p:sp>
        <p:nvSpPr>
          <p:cNvPr id="2" name="Rectangle 1">
            <a:extLst>
              <a:ext uri="{FF2B5EF4-FFF2-40B4-BE49-F238E27FC236}">
                <a16:creationId xmlns:a16="http://schemas.microsoft.com/office/drawing/2014/main" id="{40FBC64D-68AD-95B8-681E-B27ADF8E5208}"/>
              </a:ext>
            </a:extLst>
          </p:cNvPr>
          <p:cNvSpPr/>
          <p:nvPr/>
        </p:nvSpPr>
        <p:spPr>
          <a:xfrm>
            <a:off x="0" y="0"/>
            <a:ext cx="12192000" cy="6858000"/>
          </a:xfrm>
          <a:prstGeom prst="rect">
            <a:avLst/>
          </a:prstGeom>
          <a:solidFill>
            <a:schemeClr val="bg1">
              <a:lumMod val="9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TextBox 6">
            <a:extLst>
              <a:ext uri="{FF2B5EF4-FFF2-40B4-BE49-F238E27FC236}">
                <a16:creationId xmlns:a16="http://schemas.microsoft.com/office/drawing/2014/main" id="{CE1B8F41-5C95-29B3-E5E4-1C7397AE53F2}"/>
              </a:ext>
            </a:extLst>
          </p:cNvPr>
          <p:cNvSpPr txBox="1"/>
          <p:nvPr/>
        </p:nvSpPr>
        <p:spPr>
          <a:xfrm>
            <a:off x="886298" y="2447402"/>
            <a:ext cx="9482404" cy="1938992"/>
          </a:xfrm>
          <a:prstGeom prst="rect">
            <a:avLst/>
          </a:prstGeom>
          <a:noFill/>
        </p:spPr>
        <p:txBody>
          <a:bodyPr wrap="none" rtlCol="0">
            <a:spAutoFit/>
          </a:bodyPr>
          <a:lstStyle/>
          <a:p>
            <a:pPr algn="ctr"/>
            <a:r>
              <a:rPr lang="en-US" sz="6000" b="1">
                <a:solidFill>
                  <a:schemeClr val="bg1">
                    <a:lumMod val="95000"/>
                  </a:schemeClr>
                </a:solidFill>
                <a:latin typeface="Dense Bold"/>
              </a:rPr>
              <a:t>Introduction to Apptainer for</a:t>
            </a:r>
          </a:p>
          <a:p>
            <a:pPr algn="ctr"/>
            <a:r>
              <a:rPr lang="en-US" sz="6000" b="1">
                <a:solidFill>
                  <a:schemeClr val="bg1">
                    <a:lumMod val="95000"/>
                  </a:schemeClr>
                </a:solidFill>
                <a:latin typeface="Dense Bold"/>
              </a:rPr>
              <a:t>reproducible analysis</a:t>
            </a:r>
            <a:endParaRPr lang="en-BE" sz="6000" b="1">
              <a:solidFill>
                <a:schemeClr val="bg1">
                  <a:lumMod val="95000"/>
                </a:schemeClr>
              </a:solidFill>
              <a:latin typeface="Dense Bold"/>
            </a:endParaRPr>
          </a:p>
        </p:txBody>
      </p:sp>
      <p:sp>
        <p:nvSpPr>
          <p:cNvPr id="8" name="TextBox 7">
            <a:extLst>
              <a:ext uri="{FF2B5EF4-FFF2-40B4-BE49-F238E27FC236}">
                <a16:creationId xmlns:a16="http://schemas.microsoft.com/office/drawing/2014/main" id="{FC262D2F-2513-2BCF-9CF9-F3DDF08FD54E}"/>
              </a:ext>
            </a:extLst>
          </p:cNvPr>
          <p:cNvSpPr txBox="1"/>
          <p:nvPr/>
        </p:nvSpPr>
        <p:spPr>
          <a:xfrm>
            <a:off x="936364" y="2470262"/>
            <a:ext cx="9482404" cy="1938992"/>
          </a:xfrm>
          <a:prstGeom prst="rect">
            <a:avLst/>
          </a:prstGeom>
          <a:noFill/>
        </p:spPr>
        <p:txBody>
          <a:bodyPr wrap="none" rtlCol="0">
            <a:spAutoFit/>
          </a:bodyPr>
          <a:lstStyle/>
          <a:p>
            <a:pPr algn="ctr"/>
            <a:r>
              <a:rPr lang="en-US" sz="6000" b="1">
                <a:solidFill>
                  <a:srgbClr val="1B2944"/>
                </a:solidFill>
                <a:latin typeface="Dense Bold"/>
              </a:rPr>
              <a:t>Introduction to Apptainer for</a:t>
            </a:r>
          </a:p>
          <a:p>
            <a:pPr algn="ctr"/>
            <a:r>
              <a:rPr lang="en-US" sz="6000" b="1">
                <a:solidFill>
                  <a:srgbClr val="1B2944"/>
                </a:solidFill>
                <a:latin typeface="Dense Bold"/>
              </a:rPr>
              <a:t>reproducible analysis</a:t>
            </a:r>
            <a:endParaRPr lang="en-BE" sz="6000" b="1">
              <a:solidFill>
                <a:srgbClr val="1B2944"/>
              </a:solidFill>
              <a:latin typeface="Dense Bold"/>
            </a:endParaRPr>
          </a:p>
        </p:txBody>
      </p:sp>
      <p:pic>
        <p:nvPicPr>
          <p:cNvPr id="10" name="Picture 9" descr="A black background with blue letters&#10;&#10;Description automatically generated">
            <a:extLst>
              <a:ext uri="{FF2B5EF4-FFF2-40B4-BE49-F238E27FC236}">
                <a16:creationId xmlns:a16="http://schemas.microsoft.com/office/drawing/2014/main" id="{36EC6A55-725C-13E1-70CB-FB0FC4FBD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187853" y="3155134"/>
            <a:ext cx="2874928" cy="740222"/>
          </a:xfrm>
          <a:prstGeom prst="rect">
            <a:avLst/>
          </a:prstGeom>
        </p:spPr>
      </p:pic>
      <p:pic>
        <p:nvPicPr>
          <p:cNvPr id="12" name="Picture 11" descr="A logo with text and orange lines&#10;&#10;Description automatically generated with medium confidence">
            <a:extLst>
              <a:ext uri="{FF2B5EF4-FFF2-40B4-BE49-F238E27FC236}">
                <a16:creationId xmlns:a16="http://schemas.microsoft.com/office/drawing/2014/main" id="{72B97724-1CA7-A792-0ED5-30CFE6E93E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1057954" y="5466156"/>
            <a:ext cx="1178217" cy="860405"/>
          </a:xfrm>
          <a:prstGeom prst="rect">
            <a:avLst/>
          </a:prstGeom>
        </p:spPr>
      </p:pic>
      <p:pic>
        <p:nvPicPr>
          <p:cNvPr id="16" name="Picture 15" descr="A grey and black sign with a person in a circle&#10;&#10;Description automatically generated">
            <a:extLst>
              <a:ext uri="{FF2B5EF4-FFF2-40B4-BE49-F238E27FC236}">
                <a16:creationId xmlns:a16="http://schemas.microsoft.com/office/drawing/2014/main" id="{33606800-7F1B-465F-ADD7-F0F6EA664B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10938291" y="914813"/>
            <a:ext cx="1227411" cy="429442"/>
          </a:xfrm>
          <a:prstGeom prst="rect">
            <a:avLst/>
          </a:prstGeom>
        </p:spPr>
      </p:pic>
      <p:sp>
        <p:nvSpPr>
          <p:cNvPr id="17" name="TextBox 16">
            <a:extLst>
              <a:ext uri="{FF2B5EF4-FFF2-40B4-BE49-F238E27FC236}">
                <a16:creationId xmlns:a16="http://schemas.microsoft.com/office/drawing/2014/main" id="{EF4AF0F7-8832-C9C9-9C34-22C649E42D7C}"/>
              </a:ext>
            </a:extLst>
          </p:cNvPr>
          <p:cNvSpPr txBox="1"/>
          <p:nvPr/>
        </p:nvSpPr>
        <p:spPr>
          <a:xfrm rot="16200000">
            <a:off x="11418968" y="999598"/>
            <a:ext cx="870751" cy="261610"/>
          </a:xfrm>
          <a:prstGeom prst="rect">
            <a:avLst/>
          </a:prstGeom>
          <a:noFill/>
        </p:spPr>
        <p:txBody>
          <a:bodyPr wrap="none" rtlCol="0">
            <a:spAutoFit/>
          </a:bodyPr>
          <a:lstStyle/>
          <a:p>
            <a:r>
              <a:rPr lang="en-US" sz="1100">
                <a:hlinkClick r:id="rId6"/>
              </a:rPr>
              <a:t>Know more</a:t>
            </a:r>
            <a:endParaRPr lang="en-BE" sz="1100"/>
          </a:p>
        </p:txBody>
      </p:sp>
    </p:spTree>
    <p:extLst>
      <p:ext uri="{BB962C8B-B14F-4D97-AF65-F5344CB8AC3E}">
        <p14:creationId xmlns:p14="http://schemas.microsoft.com/office/powerpoint/2010/main" val="109827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6015</TotalTime>
  <Words>5663</Words>
  <Application>Microsoft Office PowerPoint</Application>
  <PresentationFormat>Widescreen</PresentationFormat>
  <Paragraphs>922</Paragraphs>
  <Slides>109</Slides>
  <Notes>15</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109</vt:i4>
      </vt:variant>
    </vt:vector>
  </HeadingPairs>
  <TitlesOfParts>
    <vt:vector size="123" baseType="lpstr">
      <vt:lpstr>Agency FB</vt:lpstr>
      <vt:lpstr>-apple-system</vt:lpstr>
      <vt:lpstr>Aptos</vt:lpstr>
      <vt:lpstr>Arial</vt:lpstr>
      <vt:lpstr>Century Gothic</vt:lpstr>
      <vt:lpstr>Courier New</vt:lpstr>
      <vt:lpstr>Dense</vt:lpstr>
      <vt:lpstr>Dense Bold</vt:lpstr>
      <vt:lpstr>Helvetica</vt:lpstr>
      <vt:lpstr>inherit</vt:lpstr>
      <vt:lpstr>Open Sans</vt:lpstr>
      <vt:lpstr>Roboto</vt:lpstr>
      <vt:lpstr>Wingdings</vt:lpstr>
      <vt:lpstr>office theme</vt:lpstr>
      <vt:lpstr>PowerPoint Presentation</vt:lpstr>
      <vt:lpstr>PowerPoint Presentation</vt:lpstr>
      <vt:lpstr>What are CONTAINERS ?</vt:lpstr>
      <vt:lpstr>What is a DOCKER ?</vt:lpstr>
      <vt:lpstr>What is a container ?</vt:lpstr>
      <vt:lpstr>“Well, it works on my machine…”</vt:lpstr>
      <vt:lpstr>Docker use cases</vt:lpstr>
      <vt:lpstr>How does it work?</vt:lpstr>
      <vt:lpstr>How does it work?</vt:lpstr>
      <vt:lpstr>How does it work?</vt:lpstr>
      <vt:lpstr>How does it work?</vt:lpstr>
      <vt:lpstr>How is it organized?</vt:lpstr>
      <vt:lpstr>How is it organized?</vt:lpstr>
      <vt:lpstr>Advantages</vt:lpstr>
      <vt:lpstr>Advantages</vt:lpstr>
      <vt:lpstr>Other container software</vt:lpstr>
      <vt:lpstr>PowerPoint Presentation</vt:lpstr>
      <vt:lpstr>Where can we storage and find Docker images?</vt:lpstr>
      <vt:lpstr>Where can we storage and find Docker images?</vt:lpstr>
      <vt:lpstr>Container Registries</vt:lpstr>
      <vt:lpstr>Container Registries</vt:lpstr>
      <vt:lpstr>How do we get a container image?</vt:lpstr>
      <vt:lpstr>How do we get a container image?</vt:lpstr>
      <vt:lpstr>How do we get a container image?</vt:lpstr>
      <vt:lpstr>How do we get a container image?</vt:lpstr>
      <vt:lpstr>How do we get a container image?</vt:lpstr>
      <vt:lpstr>What else can we do?</vt:lpstr>
      <vt:lpstr>List your imaged</vt:lpstr>
      <vt:lpstr>Run your 1st image</vt:lpstr>
      <vt:lpstr>Run your 1st image</vt:lpstr>
      <vt:lpstr>Docker detach, what does It do?</vt:lpstr>
      <vt:lpstr>Docker detach, what does It do?</vt:lpstr>
      <vt:lpstr>PowerPoint Presentation</vt:lpstr>
      <vt:lpstr>PowerPoint Presentation</vt:lpstr>
      <vt:lpstr>PowerPoint Presentation</vt:lpstr>
      <vt:lpstr>PowerPoint Presentation</vt:lpstr>
      <vt:lpstr>PowerPoint Presentation</vt:lpstr>
      <vt:lpstr>Tagging</vt:lpstr>
      <vt:lpstr>Tagging</vt:lpstr>
      <vt:lpstr>Naming objects in Docker </vt:lpstr>
      <vt:lpstr>Naming objects in Docker </vt:lpstr>
      <vt:lpstr>Docker and disk space</vt:lpstr>
      <vt:lpstr>Docker and disk space</vt:lpstr>
      <vt:lpstr>Docker and disk space</vt:lpstr>
      <vt:lpstr>Docker and disk space</vt:lpstr>
      <vt:lpstr>Docker and disk space</vt:lpstr>
      <vt:lpstr>Docker and disk space</vt:lpstr>
      <vt:lpstr>Docker and disk space</vt:lpstr>
      <vt:lpstr>Docker and disk space</vt:lpstr>
      <vt:lpstr>Docker and disk space</vt:lpstr>
      <vt:lpstr>Check and clean</vt:lpstr>
      <vt:lpstr>Working interactively </vt:lpstr>
      <vt:lpstr>PowerPoint Presentation</vt:lpstr>
      <vt:lpstr>Docker a closed environment</vt:lpstr>
      <vt:lpstr>Docker a closed environment</vt:lpstr>
      <vt:lpstr>Volume mounting: I/O</vt:lpstr>
      <vt:lpstr>Volume mounting: I/O</vt:lpstr>
      <vt:lpstr>Volume mounting: I/O</vt:lpstr>
      <vt:lpstr>PowerPoint Presentation</vt:lpstr>
      <vt:lpstr>3</vt:lpstr>
      <vt:lpstr>3</vt:lpstr>
      <vt:lpstr>4</vt:lpstr>
      <vt:lpstr>Ports</vt:lpstr>
      <vt:lpstr>Ports</vt:lpstr>
      <vt:lpstr>PowerPoint Presentation</vt:lpstr>
      <vt:lpstr>Ports</vt:lpstr>
      <vt:lpstr>What is the difference between  run   and   exec ?</vt:lpstr>
      <vt:lpstr>Ports</vt:lpstr>
      <vt:lpstr>Ports</vt:lpstr>
      <vt:lpstr>Ports</vt:lpstr>
      <vt:lpstr>PowerPoint Presentation</vt:lpstr>
      <vt:lpstr>Inspect</vt:lpstr>
      <vt:lpstr>PowerPoint Presentation</vt:lpstr>
      <vt:lpstr>PowerPoint Presentation</vt:lpstr>
      <vt:lpstr>4.3 + challange</vt:lpstr>
      <vt:lpstr>Summary of 1st part: Reusing containers</vt:lpstr>
      <vt:lpstr>PowerPoint Presentation</vt:lpstr>
      <vt:lpstr>Recipes</vt:lpstr>
      <vt:lpstr>Building images</vt:lpstr>
      <vt:lpstr>Building images</vt:lpstr>
      <vt:lpstr>Building images</vt:lpstr>
      <vt:lpstr>Recipes</vt:lpstr>
      <vt:lpstr>PowerPoint Presentation</vt:lpstr>
      <vt:lpstr>Recipes</vt:lpstr>
      <vt:lpstr>PowerPoint Presentation</vt:lpstr>
      <vt:lpstr>https://github.com/vibbits/containers-workshop/blob/main/exercises/02_building_dockerfiles.md</vt:lpstr>
      <vt:lpstr>PowerPoint Presentation</vt:lpstr>
      <vt:lpstr>https://github.com/vibbits/containers-workshop/blob/main/exercises/02_building_dockerfiles.md</vt:lpstr>
      <vt:lpstr>Recipes</vt:lpstr>
      <vt:lpstr>PowerPoint Presentation</vt:lpstr>
      <vt:lpstr>Ugent : Ondemand - https://login.hpc.ugent.be  </vt:lpstr>
      <vt:lpstr>VSC - UGent</vt:lpstr>
      <vt:lpstr>UGent TIER1</vt:lpstr>
      <vt:lpstr>UGent TIER2</vt:lpstr>
      <vt:lpstr>KULeuven TIER2</vt:lpstr>
      <vt:lpstr>KULeuven – TIER2 clusters</vt:lpstr>
      <vt:lpstr>VSC - UGent</vt:lpstr>
      <vt:lpstr>VSC - UGent</vt:lpstr>
      <vt:lpstr>PowerPoint Presentation</vt:lpstr>
      <vt:lpstr>How does it work?</vt:lpstr>
      <vt:lpstr>Comparing from yesterday’s session</vt:lpstr>
      <vt:lpstr>Docker vs Apptainer</vt:lpstr>
      <vt:lpstr>How does it work?</vt:lpstr>
      <vt:lpstr>1</vt:lpstr>
      <vt:lpstr>Downloading images</vt:lpstr>
      <vt:lpstr>Binding folders</vt:lpstr>
      <vt:lpstr>Downloading images or pulling or building images</vt:lpstr>
      <vt:lpstr>And now really building images</vt:lpstr>
      <vt:lpstr>To be added or made more clear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Bruna</dc:creator>
  <cp:lastModifiedBy>Bruna Piereck Moura</cp:lastModifiedBy>
  <cp:revision>41</cp:revision>
  <dcterms:created xsi:type="dcterms:W3CDTF">2024-04-03T08:24:09Z</dcterms:created>
  <dcterms:modified xsi:type="dcterms:W3CDTF">2024-10-15T13:52:29Z</dcterms:modified>
</cp:coreProperties>
</file>