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790" r:id="rId1"/>
  </p:sldMasterIdLst>
  <p:sldIdLst>
    <p:sldId id="256" r:id="rId2"/>
  </p:sldIdLst>
  <p:sldSz cx="30275213" cy="42803763"/>
  <p:notesSz cx="6858000" cy="9144000"/>
  <p:embeddedFontLst>
    <p:embeddedFont>
      <p:font typeface="helvetica Neue" panose="02000603040000090004" pitchFamily="2" charset="-52"/>
      <p:regular r:id="rId3"/>
      <p:bold r:id="rId4"/>
      <p:italic r:id="rId5"/>
      <p:boldItalic r:id="rId6"/>
    </p:embeddedFont>
    <p:embeddedFont>
      <p:font typeface="Roboto" panose="02000000000000000000" pitchFamily="2" charset="0"/>
      <p:regular r:id="rId7"/>
      <p:bold r:id="rId8"/>
      <p:italic r:id="rId9"/>
      <p:boldItalic r:id="rId10"/>
    </p:embeddedFont>
  </p:embeddedFontLst>
  <p:defaultTextStyle>
    <a:defPPr>
      <a:defRPr lang="en-US"/>
    </a:defPPr>
    <a:lvl1pPr marL="0" algn="l" defTabSz="1491093" rtl="0" eaLnBrk="1" latinLnBrk="0" hangingPunct="1">
      <a:defRPr sz="5872" kern="1200">
        <a:solidFill>
          <a:schemeClr val="tx1"/>
        </a:solidFill>
        <a:latin typeface="+mn-lt"/>
        <a:ea typeface="+mn-ea"/>
        <a:cs typeface="+mn-cs"/>
      </a:defRPr>
    </a:lvl1pPr>
    <a:lvl2pPr marL="1491093" algn="l" defTabSz="1491093" rtl="0" eaLnBrk="1" latinLnBrk="0" hangingPunct="1">
      <a:defRPr sz="5872" kern="1200">
        <a:solidFill>
          <a:schemeClr val="tx1"/>
        </a:solidFill>
        <a:latin typeface="+mn-lt"/>
        <a:ea typeface="+mn-ea"/>
        <a:cs typeface="+mn-cs"/>
      </a:defRPr>
    </a:lvl2pPr>
    <a:lvl3pPr marL="2982186" algn="l" defTabSz="1491093" rtl="0" eaLnBrk="1" latinLnBrk="0" hangingPunct="1">
      <a:defRPr sz="5872" kern="1200">
        <a:solidFill>
          <a:schemeClr val="tx1"/>
        </a:solidFill>
        <a:latin typeface="+mn-lt"/>
        <a:ea typeface="+mn-ea"/>
        <a:cs typeface="+mn-cs"/>
      </a:defRPr>
    </a:lvl3pPr>
    <a:lvl4pPr marL="4473278" algn="l" defTabSz="1491093" rtl="0" eaLnBrk="1" latinLnBrk="0" hangingPunct="1">
      <a:defRPr sz="5872" kern="1200">
        <a:solidFill>
          <a:schemeClr val="tx1"/>
        </a:solidFill>
        <a:latin typeface="+mn-lt"/>
        <a:ea typeface="+mn-ea"/>
        <a:cs typeface="+mn-cs"/>
      </a:defRPr>
    </a:lvl4pPr>
    <a:lvl5pPr marL="5964371" algn="l" defTabSz="1491093" rtl="0" eaLnBrk="1" latinLnBrk="0" hangingPunct="1">
      <a:defRPr sz="5872" kern="1200">
        <a:solidFill>
          <a:schemeClr val="tx1"/>
        </a:solidFill>
        <a:latin typeface="+mn-lt"/>
        <a:ea typeface="+mn-ea"/>
        <a:cs typeface="+mn-cs"/>
      </a:defRPr>
    </a:lvl5pPr>
    <a:lvl6pPr marL="7455464" algn="l" defTabSz="1491093" rtl="0" eaLnBrk="1" latinLnBrk="0" hangingPunct="1">
      <a:defRPr sz="5872" kern="1200">
        <a:solidFill>
          <a:schemeClr val="tx1"/>
        </a:solidFill>
        <a:latin typeface="+mn-lt"/>
        <a:ea typeface="+mn-ea"/>
        <a:cs typeface="+mn-cs"/>
      </a:defRPr>
    </a:lvl6pPr>
    <a:lvl7pPr marL="8946554" algn="l" defTabSz="1491093" rtl="0" eaLnBrk="1" latinLnBrk="0" hangingPunct="1">
      <a:defRPr sz="5872" kern="1200">
        <a:solidFill>
          <a:schemeClr val="tx1"/>
        </a:solidFill>
        <a:latin typeface="+mn-lt"/>
        <a:ea typeface="+mn-ea"/>
        <a:cs typeface="+mn-cs"/>
      </a:defRPr>
    </a:lvl7pPr>
    <a:lvl8pPr marL="10437650" algn="l" defTabSz="1491093" rtl="0" eaLnBrk="1" latinLnBrk="0" hangingPunct="1">
      <a:defRPr sz="5872" kern="1200">
        <a:solidFill>
          <a:schemeClr val="tx1"/>
        </a:solidFill>
        <a:latin typeface="+mn-lt"/>
        <a:ea typeface="+mn-ea"/>
        <a:cs typeface="+mn-cs"/>
      </a:defRPr>
    </a:lvl8pPr>
    <a:lvl9pPr marL="11928739" algn="l" defTabSz="1491093" rtl="0" eaLnBrk="1" latinLnBrk="0" hangingPunct="1">
      <a:defRPr sz="5872"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2" userDrawn="1">
          <p15:clr>
            <a:srgbClr val="A4A3A4"/>
          </p15:clr>
        </p15:guide>
        <p15:guide id="2" pos="960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CAFAB"/>
    <a:srgbClr val="A8BEB1"/>
    <a:srgbClr val="495261"/>
    <a:srgbClr val="DBDAD6"/>
    <a:srgbClr val="D4D3CF"/>
    <a:srgbClr val="E6E8E5"/>
    <a:srgbClr val="313C48"/>
    <a:srgbClr val="1F2531"/>
    <a:srgbClr val="303A47"/>
    <a:srgbClr val="37628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showGuides="1">
      <p:cViewPr>
        <p:scale>
          <a:sx n="33" d="100"/>
          <a:sy n="33" d="100"/>
        </p:scale>
        <p:origin x="1752" y="-3156"/>
      </p:cViewPr>
      <p:guideLst>
        <p:guide orient="horz" pos="13482"/>
        <p:guide pos="960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6.fntdata"/><Relationship Id="rId13" Type="http://schemas.openxmlformats.org/officeDocument/2006/relationships/theme" Target="theme/theme1.xml"/><Relationship Id="rId3" Type="http://schemas.openxmlformats.org/officeDocument/2006/relationships/font" Target="fonts/font1.fntdata"/><Relationship Id="rId7" Type="http://schemas.openxmlformats.org/officeDocument/2006/relationships/font" Target="fonts/font5.fntdata"/><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4.fntdata"/><Relationship Id="rId11" Type="http://schemas.openxmlformats.org/officeDocument/2006/relationships/presProps" Target="presProps.xml"/><Relationship Id="rId5" Type="http://schemas.openxmlformats.org/officeDocument/2006/relationships/font" Target="fonts/font3.fntdata"/><Relationship Id="rId10" Type="http://schemas.openxmlformats.org/officeDocument/2006/relationships/font" Target="fonts/font8.fntdata"/><Relationship Id="rId4" Type="http://schemas.openxmlformats.org/officeDocument/2006/relationships/font" Target="fonts/font2.fntdata"/><Relationship Id="rId9" Type="http://schemas.openxmlformats.org/officeDocument/2006/relationships/font" Target="fonts/font7.fntdata"/><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62"/>
            <a:ext cx="25733931" cy="14902050"/>
          </a:xfrm>
        </p:spPr>
        <p:txBody>
          <a:bodyPr anchor="b"/>
          <a:lstStyle>
            <a:lvl1pPr algn="ctr">
              <a:defRPr sz="19866"/>
            </a:lvl1pPr>
          </a:lstStyle>
          <a:p>
            <a:r>
              <a:rPr lang="fr-FR"/>
              <a:t>Modifiez le style du titre</a:t>
            </a:r>
            <a:endParaRPr lang="en-US" dirty="0"/>
          </a:p>
        </p:txBody>
      </p:sp>
      <p:sp>
        <p:nvSpPr>
          <p:cNvPr id="3" name="Subtitle 2"/>
          <p:cNvSpPr>
            <a:spLocks noGrp="1"/>
          </p:cNvSpPr>
          <p:nvPr>
            <p:ph type="subTitle" idx="1"/>
          </p:nvPr>
        </p:nvSpPr>
        <p:spPr>
          <a:xfrm>
            <a:off x="3784402" y="22481886"/>
            <a:ext cx="22706410" cy="10334332"/>
          </a:xfrm>
        </p:spPr>
        <p:txBody>
          <a:bodyPr/>
          <a:lstStyle>
            <a:lvl1pPr marL="0" indent="0" algn="ctr">
              <a:buNone/>
              <a:defRPr sz="7946"/>
            </a:lvl1pPr>
            <a:lvl2pPr marL="1513773" indent="0" algn="ctr">
              <a:buNone/>
              <a:defRPr sz="6622"/>
            </a:lvl2pPr>
            <a:lvl3pPr marL="3027546" indent="0" algn="ctr">
              <a:buNone/>
              <a:defRPr sz="5960"/>
            </a:lvl3pPr>
            <a:lvl4pPr marL="4541320" indent="0" algn="ctr">
              <a:buNone/>
              <a:defRPr sz="5298"/>
            </a:lvl4pPr>
            <a:lvl5pPr marL="6055093" indent="0" algn="ctr">
              <a:buNone/>
              <a:defRPr sz="5298"/>
            </a:lvl5pPr>
            <a:lvl6pPr marL="7568866" indent="0" algn="ctr">
              <a:buNone/>
              <a:defRPr sz="5298"/>
            </a:lvl6pPr>
            <a:lvl7pPr marL="9082639" indent="0" algn="ctr">
              <a:buNone/>
              <a:defRPr sz="5298"/>
            </a:lvl7pPr>
            <a:lvl8pPr marL="10596412" indent="0" algn="ctr">
              <a:buNone/>
              <a:defRPr sz="5298"/>
            </a:lvl8pPr>
            <a:lvl9pPr marL="12110186" indent="0" algn="ctr">
              <a:buNone/>
              <a:defRPr sz="5298"/>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4B6B3A65-CD34-4E89-965D-FBBF63B78CD4}" type="datetimeFigureOut">
              <a:rPr lang="en-US" smtClean="0"/>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71E3DE-6D48-4F74-A81A-EF53BB067956}" type="slidenum">
              <a:rPr lang="en-US" smtClean="0"/>
              <a:t>‹N°›</a:t>
            </a:fld>
            <a:endParaRPr lang="en-US"/>
          </a:p>
        </p:txBody>
      </p:sp>
    </p:spTree>
    <p:extLst>
      <p:ext uri="{BB962C8B-B14F-4D97-AF65-F5344CB8AC3E}">
        <p14:creationId xmlns:p14="http://schemas.microsoft.com/office/powerpoint/2010/main" val="3984881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B6B3A65-CD34-4E89-965D-FBBF63B78CD4}" type="datetimeFigureOut">
              <a:rPr lang="en-US" smtClean="0"/>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71E3DE-6D48-4F74-A81A-EF53BB067956}" type="slidenum">
              <a:rPr lang="en-US" smtClean="0"/>
              <a:t>‹N°›</a:t>
            </a:fld>
            <a:endParaRPr lang="en-US"/>
          </a:p>
        </p:txBody>
      </p:sp>
    </p:spTree>
    <p:extLst>
      <p:ext uri="{BB962C8B-B14F-4D97-AF65-F5344CB8AC3E}">
        <p14:creationId xmlns:p14="http://schemas.microsoft.com/office/powerpoint/2010/main" val="1348559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5"/>
            <a:ext cx="6528094" cy="3627421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2081427" y="2278905"/>
            <a:ext cx="19205837" cy="3627421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B6B3A65-CD34-4E89-965D-FBBF63B78CD4}" type="datetimeFigureOut">
              <a:rPr lang="en-US" smtClean="0"/>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71E3DE-6D48-4F74-A81A-EF53BB067956}" type="slidenum">
              <a:rPr lang="en-US" smtClean="0"/>
              <a:t>‹N°›</a:t>
            </a:fld>
            <a:endParaRPr lang="en-US"/>
          </a:p>
        </p:txBody>
      </p:sp>
    </p:spTree>
    <p:extLst>
      <p:ext uri="{BB962C8B-B14F-4D97-AF65-F5344CB8AC3E}">
        <p14:creationId xmlns:p14="http://schemas.microsoft.com/office/powerpoint/2010/main" val="440167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B6B3A65-CD34-4E89-965D-FBBF63B78CD4}" type="datetimeFigureOut">
              <a:rPr lang="en-US" smtClean="0"/>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71E3DE-6D48-4F74-A81A-EF53BB067956}" type="slidenum">
              <a:rPr lang="en-US" smtClean="0"/>
              <a:t>‹N°›</a:t>
            </a:fld>
            <a:endParaRPr lang="en-US"/>
          </a:p>
        </p:txBody>
      </p:sp>
    </p:spTree>
    <p:extLst>
      <p:ext uri="{BB962C8B-B14F-4D97-AF65-F5344CB8AC3E}">
        <p14:creationId xmlns:p14="http://schemas.microsoft.com/office/powerpoint/2010/main" val="1692323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065658" y="10671234"/>
            <a:ext cx="26112371" cy="17805173"/>
          </a:xfrm>
        </p:spPr>
        <p:txBody>
          <a:bodyPr anchor="b"/>
          <a:lstStyle>
            <a:lvl1pPr>
              <a:defRPr sz="19866"/>
            </a:lvl1pPr>
          </a:lstStyle>
          <a:p>
            <a:r>
              <a:rPr lang="fr-FR"/>
              <a:t>Modifiez le style du titre</a:t>
            </a:r>
            <a:endParaRPr lang="en-US" dirty="0"/>
          </a:p>
        </p:txBody>
      </p:sp>
      <p:sp>
        <p:nvSpPr>
          <p:cNvPr id="3" name="Text Placeholder 2"/>
          <p:cNvSpPr>
            <a:spLocks noGrp="1"/>
          </p:cNvSpPr>
          <p:nvPr>
            <p:ph type="body" idx="1"/>
          </p:nvPr>
        </p:nvSpPr>
        <p:spPr>
          <a:xfrm>
            <a:off x="2065658" y="28644849"/>
            <a:ext cx="26112371" cy="9363320"/>
          </a:xfrm>
        </p:spPr>
        <p:txBody>
          <a:bodyPr/>
          <a:lstStyle>
            <a:lvl1pPr marL="0" indent="0">
              <a:buNone/>
              <a:defRPr sz="7946">
                <a:solidFill>
                  <a:schemeClr val="tx1">
                    <a:tint val="82000"/>
                  </a:schemeClr>
                </a:solidFill>
              </a:defRPr>
            </a:lvl1pPr>
            <a:lvl2pPr marL="1513773" indent="0">
              <a:buNone/>
              <a:defRPr sz="6622">
                <a:solidFill>
                  <a:schemeClr val="tx1">
                    <a:tint val="82000"/>
                  </a:schemeClr>
                </a:solidFill>
              </a:defRPr>
            </a:lvl2pPr>
            <a:lvl3pPr marL="3027546" indent="0">
              <a:buNone/>
              <a:defRPr sz="5960">
                <a:solidFill>
                  <a:schemeClr val="tx1">
                    <a:tint val="82000"/>
                  </a:schemeClr>
                </a:solidFill>
              </a:defRPr>
            </a:lvl3pPr>
            <a:lvl4pPr marL="4541320" indent="0">
              <a:buNone/>
              <a:defRPr sz="5298">
                <a:solidFill>
                  <a:schemeClr val="tx1">
                    <a:tint val="82000"/>
                  </a:schemeClr>
                </a:solidFill>
              </a:defRPr>
            </a:lvl4pPr>
            <a:lvl5pPr marL="6055093" indent="0">
              <a:buNone/>
              <a:defRPr sz="5298">
                <a:solidFill>
                  <a:schemeClr val="tx1">
                    <a:tint val="82000"/>
                  </a:schemeClr>
                </a:solidFill>
              </a:defRPr>
            </a:lvl5pPr>
            <a:lvl6pPr marL="7568866" indent="0">
              <a:buNone/>
              <a:defRPr sz="5298">
                <a:solidFill>
                  <a:schemeClr val="tx1">
                    <a:tint val="82000"/>
                  </a:schemeClr>
                </a:solidFill>
              </a:defRPr>
            </a:lvl6pPr>
            <a:lvl7pPr marL="9082639" indent="0">
              <a:buNone/>
              <a:defRPr sz="5298">
                <a:solidFill>
                  <a:schemeClr val="tx1">
                    <a:tint val="82000"/>
                  </a:schemeClr>
                </a:solidFill>
              </a:defRPr>
            </a:lvl7pPr>
            <a:lvl8pPr marL="10596412" indent="0">
              <a:buNone/>
              <a:defRPr sz="5298">
                <a:solidFill>
                  <a:schemeClr val="tx1">
                    <a:tint val="82000"/>
                  </a:schemeClr>
                </a:solidFill>
              </a:defRPr>
            </a:lvl8pPr>
            <a:lvl9pPr marL="12110186" indent="0">
              <a:buNone/>
              <a:defRPr sz="5298">
                <a:solidFill>
                  <a:schemeClr val="tx1">
                    <a:tint val="82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B6B3A65-CD34-4E89-965D-FBBF63B78CD4}" type="datetimeFigureOut">
              <a:rPr lang="en-US" smtClean="0"/>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71E3DE-6D48-4F74-A81A-EF53BB067956}" type="slidenum">
              <a:rPr lang="en-US" smtClean="0"/>
              <a:t>‹N°›</a:t>
            </a:fld>
            <a:endParaRPr lang="en-US"/>
          </a:p>
        </p:txBody>
      </p:sp>
    </p:spTree>
    <p:extLst>
      <p:ext uri="{BB962C8B-B14F-4D97-AF65-F5344CB8AC3E}">
        <p14:creationId xmlns:p14="http://schemas.microsoft.com/office/powerpoint/2010/main" val="3544913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2081422" y="11394519"/>
            <a:ext cx="12866966" cy="2715859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15326828" y="11394519"/>
            <a:ext cx="12866966" cy="2715859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B6B3A65-CD34-4E89-965D-FBBF63B78CD4}" type="datetimeFigureOut">
              <a:rPr lang="en-US" smtClean="0"/>
              <a:t>5/14/2024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71E3DE-6D48-4F74-A81A-EF53BB067956}" type="slidenum">
              <a:rPr lang="en-US" smtClean="0"/>
              <a:t>‹N°›</a:t>
            </a:fld>
            <a:endParaRPr lang="en-US"/>
          </a:p>
        </p:txBody>
      </p:sp>
    </p:spTree>
    <p:extLst>
      <p:ext uri="{BB962C8B-B14F-4D97-AF65-F5344CB8AC3E}">
        <p14:creationId xmlns:p14="http://schemas.microsoft.com/office/powerpoint/2010/main" val="1672812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2085369" y="2278915"/>
            <a:ext cx="26112371" cy="8273415"/>
          </a:xfrm>
        </p:spPr>
        <p:txBody>
          <a:bodyPr/>
          <a:lstStyle/>
          <a:p>
            <a:r>
              <a:rPr lang="fr-FR"/>
              <a:t>Modifiez le style du titre</a:t>
            </a:r>
            <a:endParaRPr lang="en-US" dirty="0"/>
          </a:p>
        </p:txBody>
      </p:sp>
      <p:sp>
        <p:nvSpPr>
          <p:cNvPr id="3" name="Text Placeholder 2"/>
          <p:cNvSpPr>
            <a:spLocks noGrp="1"/>
          </p:cNvSpPr>
          <p:nvPr>
            <p:ph type="body" idx="1"/>
          </p:nvPr>
        </p:nvSpPr>
        <p:spPr>
          <a:xfrm>
            <a:off x="2085372" y="10492875"/>
            <a:ext cx="12807832" cy="5142393"/>
          </a:xfrm>
        </p:spPr>
        <p:txBody>
          <a:bodyPr anchor="b"/>
          <a:lstStyle>
            <a:lvl1pPr marL="0" indent="0">
              <a:buNone/>
              <a:defRPr sz="7946" b="1"/>
            </a:lvl1pPr>
            <a:lvl2pPr marL="1513773" indent="0">
              <a:buNone/>
              <a:defRPr sz="6622" b="1"/>
            </a:lvl2pPr>
            <a:lvl3pPr marL="3027546" indent="0">
              <a:buNone/>
              <a:defRPr sz="5960" b="1"/>
            </a:lvl3pPr>
            <a:lvl4pPr marL="4541320" indent="0">
              <a:buNone/>
              <a:defRPr sz="5298" b="1"/>
            </a:lvl4pPr>
            <a:lvl5pPr marL="6055093" indent="0">
              <a:buNone/>
              <a:defRPr sz="5298" b="1"/>
            </a:lvl5pPr>
            <a:lvl6pPr marL="7568866" indent="0">
              <a:buNone/>
              <a:defRPr sz="5298" b="1"/>
            </a:lvl6pPr>
            <a:lvl7pPr marL="9082639" indent="0">
              <a:buNone/>
              <a:defRPr sz="5298" b="1"/>
            </a:lvl7pPr>
            <a:lvl8pPr marL="10596412" indent="0">
              <a:buNone/>
              <a:defRPr sz="5298" b="1"/>
            </a:lvl8pPr>
            <a:lvl9pPr marL="12110186" indent="0">
              <a:buNone/>
              <a:defRPr sz="5298" b="1"/>
            </a:lvl9pPr>
          </a:lstStyle>
          <a:p>
            <a:pPr lvl="0"/>
            <a:r>
              <a:rPr lang="fr-FR"/>
              <a:t>Cliquez pour modifier les styles du texte du masque</a:t>
            </a:r>
          </a:p>
        </p:txBody>
      </p:sp>
      <p:sp>
        <p:nvSpPr>
          <p:cNvPr id="4" name="Content Placeholder 3"/>
          <p:cNvSpPr>
            <a:spLocks noGrp="1"/>
          </p:cNvSpPr>
          <p:nvPr>
            <p:ph sz="half" idx="2"/>
          </p:nvPr>
        </p:nvSpPr>
        <p:spPr>
          <a:xfrm>
            <a:off x="2085372" y="15635263"/>
            <a:ext cx="12807832" cy="2299711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15326833" y="10492875"/>
            <a:ext cx="12870910" cy="5142393"/>
          </a:xfrm>
        </p:spPr>
        <p:txBody>
          <a:bodyPr anchor="b"/>
          <a:lstStyle>
            <a:lvl1pPr marL="0" indent="0">
              <a:buNone/>
              <a:defRPr sz="7946" b="1"/>
            </a:lvl1pPr>
            <a:lvl2pPr marL="1513773" indent="0">
              <a:buNone/>
              <a:defRPr sz="6622" b="1"/>
            </a:lvl2pPr>
            <a:lvl3pPr marL="3027546" indent="0">
              <a:buNone/>
              <a:defRPr sz="5960" b="1"/>
            </a:lvl3pPr>
            <a:lvl4pPr marL="4541320" indent="0">
              <a:buNone/>
              <a:defRPr sz="5298" b="1"/>
            </a:lvl4pPr>
            <a:lvl5pPr marL="6055093" indent="0">
              <a:buNone/>
              <a:defRPr sz="5298" b="1"/>
            </a:lvl5pPr>
            <a:lvl6pPr marL="7568866" indent="0">
              <a:buNone/>
              <a:defRPr sz="5298" b="1"/>
            </a:lvl6pPr>
            <a:lvl7pPr marL="9082639" indent="0">
              <a:buNone/>
              <a:defRPr sz="5298" b="1"/>
            </a:lvl7pPr>
            <a:lvl8pPr marL="10596412" indent="0">
              <a:buNone/>
              <a:defRPr sz="5298" b="1"/>
            </a:lvl8pPr>
            <a:lvl9pPr marL="12110186" indent="0">
              <a:buNone/>
              <a:defRPr sz="5298" b="1"/>
            </a:lvl9pPr>
          </a:lstStyle>
          <a:p>
            <a:pPr lvl="0"/>
            <a:r>
              <a:rPr lang="fr-FR"/>
              <a:t>Cliquez pour modifier les styles du texte du masque</a:t>
            </a:r>
          </a:p>
        </p:txBody>
      </p:sp>
      <p:sp>
        <p:nvSpPr>
          <p:cNvPr id="6" name="Content Placeholder 5"/>
          <p:cNvSpPr>
            <a:spLocks noGrp="1"/>
          </p:cNvSpPr>
          <p:nvPr>
            <p:ph sz="quarter" idx="4"/>
          </p:nvPr>
        </p:nvSpPr>
        <p:spPr>
          <a:xfrm>
            <a:off x="15326833" y="15635263"/>
            <a:ext cx="12870910" cy="2299711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B6B3A65-CD34-4E89-965D-FBBF63B78CD4}" type="datetimeFigureOut">
              <a:rPr lang="en-US" smtClean="0"/>
              <a:t>5/14/2024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71E3DE-6D48-4F74-A81A-EF53BB067956}" type="slidenum">
              <a:rPr lang="en-US" smtClean="0"/>
              <a:t>‹N°›</a:t>
            </a:fld>
            <a:endParaRPr lang="en-US"/>
          </a:p>
        </p:txBody>
      </p:sp>
    </p:spTree>
    <p:extLst>
      <p:ext uri="{BB962C8B-B14F-4D97-AF65-F5344CB8AC3E}">
        <p14:creationId xmlns:p14="http://schemas.microsoft.com/office/powerpoint/2010/main" val="446499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B6B3A65-CD34-4E89-965D-FBBF63B78CD4}" type="datetimeFigureOut">
              <a:rPr lang="en-US" smtClean="0"/>
              <a:t>5/14/2024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71E3DE-6D48-4F74-A81A-EF53BB067956}" type="slidenum">
              <a:rPr lang="en-US" smtClean="0"/>
              <a:t>‹N°›</a:t>
            </a:fld>
            <a:endParaRPr lang="en-US"/>
          </a:p>
        </p:txBody>
      </p:sp>
    </p:spTree>
    <p:extLst>
      <p:ext uri="{BB962C8B-B14F-4D97-AF65-F5344CB8AC3E}">
        <p14:creationId xmlns:p14="http://schemas.microsoft.com/office/powerpoint/2010/main" val="2627585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6B3A65-CD34-4E89-965D-FBBF63B78CD4}" type="datetimeFigureOut">
              <a:rPr lang="en-US" smtClean="0"/>
              <a:t>5/14/2024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71E3DE-6D48-4F74-A81A-EF53BB067956}" type="slidenum">
              <a:rPr lang="en-US" smtClean="0"/>
              <a:t>‹N°›</a:t>
            </a:fld>
            <a:endParaRPr lang="en-US"/>
          </a:p>
        </p:txBody>
      </p:sp>
    </p:spTree>
    <p:extLst>
      <p:ext uri="{BB962C8B-B14F-4D97-AF65-F5344CB8AC3E}">
        <p14:creationId xmlns:p14="http://schemas.microsoft.com/office/powerpoint/2010/main" val="2553744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085369" y="2853584"/>
            <a:ext cx="9764545" cy="9987545"/>
          </a:xfrm>
        </p:spPr>
        <p:txBody>
          <a:bodyPr anchor="b"/>
          <a:lstStyle>
            <a:lvl1pPr>
              <a:defRPr sz="10595"/>
            </a:lvl1pPr>
          </a:lstStyle>
          <a:p>
            <a:r>
              <a:rPr lang="fr-FR"/>
              <a:t>Modifiez le style du titre</a:t>
            </a:r>
            <a:endParaRPr lang="en-US" dirty="0"/>
          </a:p>
        </p:txBody>
      </p:sp>
      <p:sp>
        <p:nvSpPr>
          <p:cNvPr id="3" name="Content Placeholder 2"/>
          <p:cNvSpPr>
            <a:spLocks noGrp="1"/>
          </p:cNvSpPr>
          <p:nvPr>
            <p:ph idx="1"/>
          </p:nvPr>
        </p:nvSpPr>
        <p:spPr>
          <a:xfrm>
            <a:off x="12870907" y="6162963"/>
            <a:ext cx="15326828" cy="30418414"/>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2085369" y="12841129"/>
            <a:ext cx="9764545" cy="23789779"/>
          </a:xfrm>
        </p:spPr>
        <p:txBody>
          <a:bodyPr/>
          <a:lstStyle>
            <a:lvl1pPr marL="0" indent="0">
              <a:buNone/>
              <a:defRPr sz="5298"/>
            </a:lvl1pPr>
            <a:lvl2pPr marL="1513773" indent="0">
              <a:buNone/>
              <a:defRPr sz="4635"/>
            </a:lvl2pPr>
            <a:lvl3pPr marL="3027546" indent="0">
              <a:buNone/>
              <a:defRPr sz="3973"/>
            </a:lvl3pPr>
            <a:lvl4pPr marL="4541320" indent="0">
              <a:buNone/>
              <a:defRPr sz="3311"/>
            </a:lvl4pPr>
            <a:lvl5pPr marL="6055093" indent="0">
              <a:buNone/>
              <a:defRPr sz="3311"/>
            </a:lvl5pPr>
            <a:lvl6pPr marL="7568866" indent="0">
              <a:buNone/>
              <a:defRPr sz="3311"/>
            </a:lvl6pPr>
            <a:lvl7pPr marL="9082639" indent="0">
              <a:buNone/>
              <a:defRPr sz="3311"/>
            </a:lvl7pPr>
            <a:lvl8pPr marL="10596412" indent="0">
              <a:buNone/>
              <a:defRPr sz="3311"/>
            </a:lvl8pPr>
            <a:lvl9pPr marL="12110186" indent="0">
              <a:buNone/>
              <a:defRPr sz="3311"/>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B6B3A65-CD34-4E89-965D-FBBF63B78CD4}" type="datetimeFigureOut">
              <a:rPr lang="en-US" smtClean="0"/>
              <a:t>5/14/2024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71E3DE-6D48-4F74-A81A-EF53BB067956}" type="slidenum">
              <a:rPr lang="en-US" smtClean="0"/>
              <a:t>‹N°›</a:t>
            </a:fld>
            <a:endParaRPr lang="en-US"/>
          </a:p>
        </p:txBody>
      </p:sp>
    </p:spTree>
    <p:extLst>
      <p:ext uri="{BB962C8B-B14F-4D97-AF65-F5344CB8AC3E}">
        <p14:creationId xmlns:p14="http://schemas.microsoft.com/office/powerpoint/2010/main" val="581662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085369" y="2853584"/>
            <a:ext cx="9764545" cy="9987545"/>
          </a:xfrm>
        </p:spPr>
        <p:txBody>
          <a:bodyPr anchor="b"/>
          <a:lstStyle>
            <a:lvl1pPr>
              <a:defRPr sz="10595"/>
            </a:lvl1pPr>
          </a:lstStyle>
          <a:p>
            <a:r>
              <a:rPr lang="fr-FR"/>
              <a:t>Modifiez le style du titre</a:t>
            </a:r>
            <a:endParaRPr lang="en-US" dirty="0"/>
          </a:p>
        </p:txBody>
      </p:sp>
      <p:sp>
        <p:nvSpPr>
          <p:cNvPr id="3" name="Picture Placeholder 2"/>
          <p:cNvSpPr>
            <a:spLocks noGrp="1" noChangeAspect="1"/>
          </p:cNvSpPr>
          <p:nvPr>
            <p:ph type="pic" idx="1"/>
          </p:nvPr>
        </p:nvSpPr>
        <p:spPr>
          <a:xfrm>
            <a:off x="12870907" y="6162963"/>
            <a:ext cx="15326828" cy="30418414"/>
          </a:xfrm>
        </p:spPr>
        <p:txBody>
          <a:bodyPr anchor="t"/>
          <a:lstStyle>
            <a:lvl1pPr marL="0" indent="0">
              <a:buNone/>
              <a:defRPr sz="10595"/>
            </a:lvl1pPr>
            <a:lvl2pPr marL="1513773" indent="0">
              <a:buNone/>
              <a:defRPr sz="9271"/>
            </a:lvl2pPr>
            <a:lvl3pPr marL="3027546" indent="0">
              <a:buNone/>
              <a:defRPr sz="7946"/>
            </a:lvl3pPr>
            <a:lvl4pPr marL="4541320" indent="0">
              <a:buNone/>
              <a:defRPr sz="6622"/>
            </a:lvl4pPr>
            <a:lvl5pPr marL="6055093" indent="0">
              <a:buNone/>
              <a:defRPr sz="6622"/>
            </a:lvl5pPr>
            <a:lvl6pPr marL="7568866" indent="0">
              <a:buNone/>
              <a:defRPr sz="6622"/>
            </a:lvl6pPr>
            <a:lvl7pPr marL="9082639" indent="0">
              <a:buNone/>
              <a:defRPr sz="6622"/>
            </a:lvl7pPr>
            <a:lvl8pPr marL="10596412" indent="0">
              <a:buNone/>
              <a:defRPr sz="6622"/>
            </a:lvl8pPr>
            <a:lvl9pPr marL="12110186" indent="0">
              <a:buNone/>
              <a:defRPr sz="6622"/>
            </a:lvl9pPr>
          </a:lstStyle>
          <a:p>
            <a:r>
              <a:rPr lang="fr-FR"/>
              <a:t>Cliquez sur l'icône pour ajouter une image</a:t>
            </a:r>
            <a:endParaRPr lang="en-US" dirty="0"/>
          </a:p>
        </p:txBody>
      </p:sp>
      <p:sp>
        <p:nvSpPr>
          <p:cNvPr id="4" name="Text Placeholder 3"/>
          <p:cNvSpPr>
            <a:spLocks noGrp="1"/>
          </p:cNvSpPr>
          <p:nvPr>
            <p:ph type="body" sz="half" idx="2"/>
          </p:nvPr>
        </p:nvSpPr>
        <p:spPr>
          <a:xfrm>
            <a:off x="2085369" y="12841129"/>
            <a:ext cx="9764545" cy="23789779"/>
          </a:xfrm>
        </p:spPr>
        <p:txBody>
          <a:bodyPr/>
          <a:lstStyle>
            <a:lvl1pPr marL="0" indent="0">
              <a:buNone/>
              <a:defRPr sz="5298"/>
            </a:lvl1pPr>
            <a:lvl2pPr marL="1513773" indent="0">
              <a:buNone/>
              <a:defRPr sz="4635"/>
            </a:lvl2pPr>
            <a:lvl3pPr marL="3027546" indent="0">
              <a:buNone/>
              <a:defRPr sz="3973"/>
            </a:lvl3pPr>
            <a:lvl4pPr marL="4541320" indent="0">
              <a:buNone/>
              <a:defRPr sz="3311"/>
            </a:lvl4pPr>
            <a:lvl5pPr marL="6055093" indent="0">
              <a:buNone/>
              <a:defRPr sz="3311"/>
            </a:lvl5pPr>
            <a:lvl6pPr marL="7568866" indent="0">
              <a:buNone/>
              <a:defRPr sz="3311"/>
            </a:lvl6pPr>
            <a:lvl7pPr marL="9082639" indent="0">
              <a:buNone/>
              <a:defRPr sz="3311"/>
            </a:lvl7pPr>
            <a:lvl8pPr marL="10596412" indent="0">
              <a:buNone/>
              <a:defRPr sz="3311"/>
            </a:lvl8pPr>
            <a:lvl9pPr marL="12110186" indent="0">
              <a:buNone/>
              <a:defRPr sz="3311"/>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B6B3A65-CD34-4E89-965D-FBBF63B78CD4}" type="datetimeFigureOut">
              <a:rPr lang="en-US" smtClean="0"/>
              <a:t>5/14/2024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71E3DE-6D48-4F74-A81A-EF53BB067956}" type="slidenum">
              <a:rPr lang="en-US" smtClean="0"/>
              <a:t>‹N°›</a:t>
            </a:fld>
            <a:endParaRPr lang="en-US"/>
          </a:p>
        </p:txBody>
      </p:sp>
    </p:spTree>
    <p:extLst>
      <p:ext uri="{BB962C8B-B14F-4D97-AF65-F5344CB8AC3E}">
        <p14:creationId xmlns:p14="http://schemas.microsoft.com/office/powerpoint/2010/main" val="2965652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7" y="2278915"/>
            <a:ext cx="26112371" cy="8273415"/>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2081427" y="11394519"/>
            <a:ext cx="26112371" cy="27158596"/>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2081422" y="39672760"/>
            <a:ext cx="6811923" cy="2278905"/>
          </a:xfrm>
          <a:prstGeom prst="rect">
            <a:avLst/>
          </a:prstGeom>
        </p:spPr>
        <p:txBody>
          <a:bodyPr vert="horz" lIns="91440" tIns="45720" rIns="91440" bIns="45720" rtlCol="0" anchor="ctr"/>
          <a:lstStyle>
            <a:lvl1pPr algn="l">
              <a:defRPr sz="3973">
                <a:solidFill>
                  <a:schemeClr val="tx1">
                    <a:tint val="82000"/>
                  </a:schemeClr>
                </a:solidFill>
              </a:defRPr>
            </a:lvl1pPr>
          </a:lstStyle>
          <a:p>
            <a:fld id="{4B6B3A65-CD34-4E89-965D-FBBF63B78CD4}" type="datetimeFigureOut">
              <a:rPr lang="en-US" smtClean="0"/>
              <a:t>5/14/2024</a:t>
            </a:fld>
            <a:endParaRPr lang="en-US"/>
          </a:p>
        </p:txBody>
      </p:sp>
      <p:sp>
        <p:nvSpPr>
          <p:cNvPr id="5" name="Footer Placeholder 4"/>
          <p:cNvSpPr>
            <a:spLocks noGrp="1"/>
          </p:cNvSpPr>
          <p:nvPr>
            <p:ph type="ftr" sz="quarter" idx="3"/>
          </p:nvPr>
        </p:nvSpPr>
        <p:spPr>
          <a:xfrm>
            <a:off x="10028671" y="39672760"/>
            <a:ext cx="10217884" cy="2278905"/>
          </a:xfrm>
          <a:prstGeom prst="rect">
            <a:avLst/>
          </a:prstGeom>
        </p:spPr>
        <p:txBody>
          <a:bodyPr vert="horz" lIns="91440" tIns="45720" rIns="91440" bIns="45720" rtlCol="0" anchor="ctr"/>
          <a:lstStyle>
            <a:lvl1pPr algn="ctr">
              <a:defRPr sz="3973">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21381871" y="39672760"/>
            <a:ext cx="6811923" cy="2278905"/>
          </a:xfrm>
          <a:prstGeom prst="rect">
            <a:avLst/>
          </a:prstGeom>
        </p:spPr>
        <p:txBody>
          <a:bodyPr vert="horz" lIns="91440" tIns="45720" rIns="91440" bIns="45720" rtlCol="0" anchor="ctr"/>
          <a:lstStyle>
            <a:lvl1pPr algn="r">
              <a:defRPr sz="3973">
                <a:solidFill>
                  <a:schemeClr val="tx1">
                    <a:tint val="82000"/>
                  </a:schemeClr>
                </a:solidFill>
              </a:defRPr>
            </a:lvl1pPr>
          </a:lstStyle>
          <a:p>
            <a:fld id="{C671E3DE-6D48-4F74-A81A-EF53BB067956}" type="slidenum">
              <a:rPr lang="en-US" smtClean="0"/>
              <a:t>‹N°›</a:t>
            </a:fld>
            <a:endParaRPr lang="en-US"/>
          </a:p>
        </p:txBody>
      </p:sp>
    </p:spTree>
    <p:extLst>
      <p:ext uri="{BB962C8B-B14F-4D97-AF65-F5344CB8AC3E}">
        <p14:creationId xmlns:p14="http://schemas.microsoft.com/office/powerpoint/2010/main" val="4147949884"/>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Lst>
  <p:txStyles>
    <p:titleStyle>
      <a:lvl1pPr algn="l" defTabSz="3027546"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87" indent="-756887" algn="l" defTabSz="3027546"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60" indent="-756887" algn="l" defTabSz="3027546"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433" indent="-756887" algn="l" defTabSz="3027546"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206" indent="-756887" algn="l" defTabSz="3027546"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979" indent="-756887" algn="l" defTabSz="3027546"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753" indent="-756887" algn="l" defTabSz="3027546"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526" indent="-756887" algn="l" defTabSz="3027546"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299" indent="-756887" algn="l" defTabSz="3027546"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7072" indent="-756887" algn="l" defTabSz="3027546"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546" rtl="0" eaLnBrk="1" latinLnBrk="0" hangingPunct="1">
        <a:defRPr sz="5960" kern="1200">
          <a:solidFill>
            <a:schemeClr val="tx1"/>
          </a:solidFill>
          <a:latin typeface="+mn-lt"/>
          <a:ea typeface="+mn-ea"/>
          <a:cs typeface="+mn-cs"/>
        </a:defRPr>
      </a:lvl1pPr>
      <a:lvl2pPr marL="1513773" algn="l" defTabSz="3027546" rtl="0" eaLnBrk="1" latinLnBrk="0" hangingPunct="1">
        <a:defRPr sz="5960" kern="1200">
          <a:solidFill>
            <a:schemeClr val="tx1"/>
          </a:solidFill>
          <a:latin typeface="+mn-lt"/>
          <a:ea typeface="+mn-ea"/>
          <a:cs typeface="+mn-cs"/>
        </a:defRPr>
      </a:lvl2pPr>
      <a:lvl3pPr marL="3027546" algn="l" defTabSz="3027546" rtl="0" eaLnBrk="1" latinLnBrk="0" hangingPunct="1">
        <a:defRPr sz="5960" kern="1200">
          <a:solidFill>
            <a:schemeClr val="tx1"/>
          </a:solidFill>
          <a:latin typeface="+mn-lt"/>
          <a:ea typeface="+mn-ea"/>
          <a:cs typeface="+mn-cs"/>
        </a:defRPr>
      </a:lvl3pPr>
      <a:lvl4pPr marL="4541320" algn="l" defTabSz="3027546" rtl="0" eaLnBrk="1" latinLnBrk="0" hangingPunct="1">
        <a:defRPr sz="5960" kern="1200">
          <a:solidFill>
            <a:schemeClr val="tx1"/>
          </a:solidFill>
          <a:latin typeface="+mn-lt"/>
          <a:ea typeface="+mn-ea"/>
          <a:cs typeface="+mn-cs"/>
        </a:defRPr>
      </a:lvl4pPr>
      <a:lvl5pPr marL="6055093" algn="l" defTabSz="3027546" rtl="0" eaLnBrk="1" latinLnBrk="0" hangingPunct="1">
        <a:defRPr sz="5960" kern="1200">
          <a:solidFill>
            <a:schemeClr val="tx1"/>
          </a:solidFill>
          <a:latin typeface="+mn-lt"/>
          <a:ea typeface="+mn-ea"/>
          <a:cs typeface="+mn-cs"/>
        </a:defRPr>
      </a:lvl5pPr>
      <a:lvl6pPr marL="7568866" algn="l" defTabSz="3027546" rtl="0" eaLnBrk="1" latinLnBrk="0" hangingPunct="1">
        <a:defRPr sz="5960" kern="1200">
          <a:solidFill>
            <a:schemeClr val="tx1"/>
          </a:solidFill>
          <a:latin typeface="+mn-lt"/>
          <a:ea typeface="+mn-ea"/>
          <a:cs typeface="+mn-cs"/>
        </a:defRPr>
      </a:lvl6pPr>
      <a:lvl7pPr marL="9082639" algn="l" defTabSz="3027546" rtl="0" eaLnBrk="1" latinLnBrk="0" hangingPunct="1">
        <a:defRPr sz="5960" kern="1200">
          <a:solidFill>
            <a:schemeClr val="tx1"/>
          </a:solidFill>
          <a:latin typeface="+mn-lt"/>
          <a:ea typeface="+mn-ea"/>
          <a:cs typeface="+mn-cs"/>
        </a:defRPr>
      </a:lvl7pPr>
      <a:lvl8pPr marL="10596412" algn="l" defTabSz="3027546" rtl="0" eaLnBrk="1" latinLnBrk="0" hangingPunct="1">
        <a:defRPr sz="5960" kern="1200">
          <a:solidFill>
            <a:schemeClr val="tx1"/>
          </a:solidFill>
          <a:latin typeface="+mn-lt"/>
          <a:ea typeface="+mn-ea"/>
          <a:cs typeface="+mn-cs"/>
        </a:defRPr>
      </a:lvl8pPr>
      <a:lvl9pPr marL="12110186" algn="l" defTabSz="3027546"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p:cNvSpPr/>
          <p:nvPr/>
        </p:nvSpPr>
        <p:spPr>
          <a:xfrm>
            <a:off x="0" y="8058043"/>
            <a:ext cx="30294262" cy="6001187"/>
          </a:xfrm>
          <a:prstGeom prst="rect">
            <a:avLst/>
          </a:prstGeom>
          <a:solidFill>
            <a:srgbClr val="DBDA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9" name="Rectangle 28"/>
          <p:cNvSpPr/>
          <p:nvPr/>
        </p:nvSpPr>
        <p:spPr>
          <a:xfrm>
            <a:off x="16067401" y="33813861"/>
            <a:ext cx="14197362" cy="4874425"/>
          </a:xfrm>
          <a:prstGeom prst="rect">
            <a:avLst/>
          </a:prstGeom>
          <a:solidFill>
            <a:srgbClr val="D4D3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fr-FR" sz="4400" b="1" dirty="0">
                <a:solidFill>
                  <a:prstClr val="black"/>
                </a:solidFill>
                <a:latin typeface="helvetica Neue" panose="02000506020000020004" pitchFamily="50" charset="-52"/>
                <a:ea typeface="Roboto" panose="020F0502020204030204" pitchFamily="2" charset="0"/>
                <a:cs typeface="Roboto" panose="020F0502020204030204" pitchFamily="2" charset="0"/>
              </a:rPr>
              <a:t>	</a:t>
            </a:r>
            <a:endParaRPr lang="en-US" sz="2400" dirty="0">
              <a:solidFill>
                <a:prstClr val="black"/>
              </a:solidFill>
              <a:latin typeface="Roboto" panose="02000000000000000000" pitchFamily="2" charset="0"/>
              <a:ea typeface="Roboto" panose="02000000000000000000" pitchFamily="2" charset="0"/>
            </a:endParaRPr>
          </a:p>
        </p:txBody>
      </p:sp>
      <p:sp>
        <p:nvSpPr>
          <p:cNvPr id="9" name="ZoneTexte 8">
            <a:extLst>
              <a:ext uri="{FF2B5EF4-FFF2-40B4-BE49-F238E27FC236}">
                <a16:creationId xmlns:a16="http://schemas.microsoft.com/office/drawing/2014/main" id="{F616F866-0839-BAD7-F1D5-70051232096F}"/>
              </a:ext>
            </a:extLst>
          </p:cNvPr>
          <p:cNvSpPr txBox="1"/>
          <p:nvPr/>
        </p:nvSpPr>
        <p:spPr>
          <a:xfrm>
            <a:off x="41786" y="14709880"/>
            <a:ext cx="7079226" cy="1754326"/>
          </a:xfrm>
          <a:prstGeom prst="rect">
            <a:avLst/>
          </a:prstGeom>
          <a:noFill/>
        </p:spPr>
        <p:txBody>
          <a:bodyPr wrap="square">
            <a:spAutoFit/>
          </a:bodyPr>
          <a:lstStyle/>
          <a:p>
            <a:r>
              <a:rPr lang="fr-FR" sz="4800" b="1" dirty="0" err="1">
                <a:latin typeface="Roboto" panose="02000000000000000000" pitchFamily="2" charset="0"/>
                <a:ea typeface="Roboto" panose="02000000000000000000" pitchFamily="2" charset="0"/>
                <a:cs typeface="Roboto" panose="020F0502020204030204" pitchFamily="2" charset="0"/>
              </a:rPr>
              <a:t>Results</a:t>
            </a:r>
            <a:endParaRPr lang="fr-FR" sz="4800" b="1" dirty="0">
              <a:latin typeface="Roboto" panose="02000000000000000000" pitchFamily="2" charset="0"/>
              <a:ea typeface="Roboto" panose="02000000000000000000" pitchFamily="2" charset="0"/>
              <a:cs typeface="Roboto" panose="020F0502020204030204" pitchFamily="2" charset="0"/>
            </a:endParaRPr>
          </a:p>
          <a:p>
            <a:pPr marL="571500" indent="-571500">
              <a:buFont typeface="Arial" panose="020B0604020202020204" pitchFamily="34" charset="0"/>
              <a:buChar char="•"/>
            </a:pPr>
            <a:endParaRPr lang="en-US" sz="6000" dirty="0">
              <a:latin typeface="Roboto" panose="02000000000000000000" pitchFamily="2" charset="0"/>
              <a:ea typeface="Roboto" panose="02000000000000000000" pitchFamily="2" charset="0"/>
            </a:endParaRPr>
          </a:p>
        </p:txBody>
      </p:sp>
      <p:sp>
        <p:nvSpPr>
          <p:cNvPr id="18" name="ZoneTexte 17">
            <a:extLst>
              <a:ext uri="{FF2B5EF4-FFF2-40B4-BE49-F238E27FC236}">
                <a16:creationId xmlns:a16="http://schemas.microsoft.com/office/drawing/2014/main" id="{C3268BB2-0E97-FEF2-2336-AE2C2C4C268A}"/>
              </a:ext>
            </a:extLst>
          </p:cNvPr>
          <p:cNvSpPr txBox="1"/>
          <p:nvPr/>
        </p:nvSpPr>
        <p:spPr>
          <a:xfrm>
            <a:off x="16996958" y="21135381"/>
            <a:ext cx="9815610" cy="3231654"/>
          </a:xfrm>
          <a:prstGeom prst="rect">
            <a:avLst/>
          </a:prstGeom>
          <a:noFill/>
        </p:spPr>
        <p:txBody>
          <a:bodyPr wrap="square">
            <a:spAutoFit/>
          </a:bodyPr>
          <a:lstStyle/>
          <a:p>
            <a:endParaRPr lang="fr-FR" sz="3600" b="1" dirty="0">
              <a:latin typeface="Roboto" panose="020F0502020204030204" pitchFamily="2" charset="0"/>
              <a:ea typeface="Roboto" panose="020F0502020204030204" pitchFamily="2" charset="0"/>
              <a:cs typeface="Roboto" panose="020F0502020204030204" pitchFamily="2" charset="0"/>
            </a:endParaRPr>
          </a:p>
          <a:p>
            <a:r>
              <a:rPr lang="en-US" sz="3600" b="1" dirty="0">
                <a:latin typeface="Roboto" panose="02000000000000000000" pitchFamily="2" charset="0"/>
                <a:ea typeface="Roboto" panose="02000000000000000000" pitchFamily="2" charset="0"/>
              </a:rPr>
              <a:t>Fragmented Growth in Author Collaborations</a:t>
            </a:r>
            <a:endParaRPr lang="fr-FR" sz="3600" b="1" dirty="0">
              <a:latin typeface="Roboto" panose="02000000000000000000" pitchFamily="2" charset="0"/>
              <a:ea typeface="Roboto" panose="02000000000000000000" pitchFamily="2" charset="0"/>
            </a:endParaRPr>
          </a:p>
          <a:p>
            <a:endParaRPr lang="fr-FR" sz="2800" b="1" dirty="0">
              <a:latin typeface="Roboto" panose="020F0502020204030204" pitchFamily="2" charset="0"/>
              <a:ea typeface="Roboto" panose="020F0502020204030204" pitchFamily="2" charset="0"/>
              <a:cs typeface="Roboto" panose="020F0502020204030204" pitchFamily="2" charset="0"/>
            </a:endParaRPr>
          </a:p>
          <a:p>
            <a:pPr marL="457200" indent="-457200">
              <a:buFont typeface="Arial" panose="020B0604020202020204" pitchFamily="34" charset="0"/>
              <a:buChar char="•"/>
            </a:pPr>
            <a:r>
              <a:rPr lang="en-US" sz="2600" dirty="0">
                <a:latin typeface="Roboto" panose="02000000000000000000" pitchFamily="2" charset="0"/>
                <a:ea typeface="Roboto" panose="02000000000000000000" pitchFamily="2" charset="0"/>
              </a:rPr>
              <a:t>Increased number of authors from 116 (1996-2015) to 923 (1996-2023).</a:t>
            </a:r>
          </a:p>
          <a:p>
            <a:pPr marL="457200" indent="-457200">
              <a:buFont typeface="Arial" panose="020B0604020202020204" pitchFamily="34" charset="0"/>
              <a:buChar char="•"/>
            </a:pPr>
            <a:r>
              <a:rPr lang="en-US" sz="2600" dirty="0">
                <a:latin typeface="Roboto" panose="02000000000000000000" pitchFamily="2" charset="0"/>
                <a:ea typeface="Roboto" panose="02000000000000000000" pitchFamily="2" charset="0"/>
              </a:rPr>
              <a:t>Collaboration density decreased from 1.84% to 0.32%.</a:t>
            </a:r>
          </a:p>
          <a:p>
            <a:pPr marL="457200" indent="-457200">
              <a:buFont typeface="Arial" panose="020B0604020202020204" pitchFamily="34" charset="0"/>
              <a:buChar char="•"/>
            </a:pPr>
            <a:r>
              <a:rPr lang="en-US" sz="2600" dirty="0">
                <a:latin typeface="Roboto" panose="02000000000000000000" pitchFamily="2" charset="0"/>
                <a:ea typeface="Roboto" panose="02000000000000000000" pitchFamily="2" charset="0"/>
              </a:rPr>
              <a:t>Major communities concentrate most citations.</a:t>
            </a:r>
          </a:p>
        </p:txBody>
      </p:sp>
      <p:pic>
        <p:nvPicPr>
          <p:cNvPr id="24" name="Image 23">
            <a:extLst>
              <a:ext uri="{FF2B5EF4-FFF2-40B4-BE49-F238E27FC236}">
                <a16:creationId xmlns:a16="http://schemas.microsoft.com/office/drawing/2014/main" id="{91699520-19DB-723D-871D-7C0315D7C4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36539" y="25265679"/>
            <a:ext cx="8117612" cy="7500874"/>
          </a:xfrm>
          <a:prstGeom prst="rect">
            <a:avLst/>
          </a:prstGeom>
        </p:spPr>
      </p:pic>
      <p:pic>
        <p:nvPicPr>
          <p:cNvPr id="26" name="Image 25">
            <a:extLst>
              <a:ext uri="{FF2B5EF4-FFF2-40B4-BE49-F238E27FC236}">
                <a16:creationId xmlns:a16="http://schemas.microsoft.com/office/drawing/2014/main" id="{EA3620B2-0277-C444-EC54-8F38D876B6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85770" y="25303779"/>
            <a:ext cx="8613470" cy="7522208"/>
          </a:xfrm>
          <a:prstGeom prst="rect">
            <a:avLst/>
          </a:prstGeom>
        </p:spPr>
      </p:pic>
      <p:pic>
        <p:nvPicPr>
          <p:cNvPr id="22" name="Image 21">
            <a:extLst>
              <a:ext uri="{FF2B5EF4-FFF2-40B4-BE49-F238E27FC236}">
                <a16:creationId xmlns:a16="http://schemas.microsoft.com/office/drawing/2014/main" id="{AB11B820-8263-1901-15E6-2483E5FDB2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06838" y="14283047"/>
            <a:ext cx="17052898" cy="7308384"/>
          </a:xfrm>
          <a:prstGeom prst="rect">
            <a:avLst/>
          </a:prstGeom>
        </p:spPr>
      </p:pic>
      <p:pic>
        <p:nvPicPr>
          <p:cNvPr id="30" name="Image 29">
            <a:extLst>
              <a:ext uri="{FF2B5EF4-FFF2-40B4-BE49-F238E27FC236}">
                <a16:creationId xmlns:a16="http://schemas.microsoft.com/office/drawing/2014/main" id="{40C73928-AE85-F6CA-7B4C-56FE8D4C1F0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276" y="24309528"/>
            <a:ext cx="13272941" cy="9481597"/>
          </a:xfrm>
          <a:prstGeom prst="rect">
            <a:avLst/>
          </a:prstGeom>
        </p:spPr>
      </p:pic>
      <p:sp>
        <p:nvSpPr>
          <p:cNvPr id="31" name="ZoneTexte 30">
            <a:extLst>
              <a:ext uri="{FF2B5EF4-FFF2-40B4-BE49-F238E27FC236}">
                <a16:creationId xmlns:a16="http://schemas.microsoft.com/office/drawing/2014/main" id="{CF9B102B-B019-491E-DF92-BC5D640491F9}"/>
              </a:ext>
            </a:extLst>
          </p:cNvPr>
          <p:cNvSpPr txBox="1"/>
          <p:nvPr/>
        </p:nvSpPr>
        <p:spPr>
          <a:xfrm>
            <a:off x="2501226" y="20735271"/>
            <a:ext cx="9347874" cy="4462760"/>
          </a:xfrm>
          <a:prstGeom prst="rect">
            <a:avLst/>
          </a:prstGeom>
          <a:noFill/>
        </p:spPr>
        <p:txBody>
          <a:bodyPr wrap="square">
            <a:spAutoFit/>
          </a:bodyPr>
          <a:lstStyle/>
          <a:p>
            <a:pPr algn="just"/>
            <a:endParaRPr lang="fr-FR" sz="3600" b="1" dirty="0">
              <a:latin typeface="Roboto" panose="020F0502020204030204" pitchFamily="2" charset="0"/>
              <a:ea typeface="Roboto" panose="020F0502020204030204" pitchFamily="2" charset="0"/>
              <a:cs typeface="Roboto" panose="020F0502020204030204" pitchFamily="2" charset="0"/>
            </a:endParaRPr>
          </a:p>
          <a:p>
            <a:pPr algn="just"/>
            <a:r>
              <a:rPr lang="fr-FR" sz="3600" b="1" dirty="0">
                <a:latin typeface="Roboto" panose="02000000000000000000" pitchFamily="2" charset="0"/>
                <a:ea typeface="Roboto" panose="02000000000000000000" pitchFamily="2" charset="0"/>
              </a:rPr>
              <a:t>   A </a:t>
            </a:r>
            <a:r>
              <a:rPr lang="fr-FR" sz="3600" b="1" dirty="0" err="1">
                <a:latin typeface="Roboto" panose="02000000000000000000" pitchFamily="2" charset="0"/>
                <a:ea typeface="Roboto" panose="02000000000000000000" pitchFamily="2" charset="0"/>
              </a:rPr>
              <a:t>concentric</a:t>
            </a:r>
            <a:r>
              <a:rPr lang="fr-FR" sz="3600" b="1" dirty="0">
                <a:latin typeface="Roboto" panose="02000000000000000000" pitchFamily="2" charset="0"/>
                <a:ea typeface="Roboto" panose="02000000000000000000" pitchFamily="2" charset="0"/>
              </a:rPr>
              <a:t> diffusion </a:t>
            </a:r>
            <a:r>
              <a:rPr lang="fr-FR" sz="3600" b="1">
                <a:latin typeface="Roboto" panose="02000000000000000000" pitchFamily="2" charset="0"/>
                <a:ea typeface="Roboto" panose="02000000000000000000" pitchFamily="2" charset="0"/>
              </a:rPr>
              <a:t>of topics</a:t>
            </a:r>
            <a:endParaRPr lang="fr-FR" sz="3600" b="1" dirty="0">
              <a:latin typeface="Roboto" panose="02000000000000000000" pitchFamily="2" charset="0"/>
              <a:ea typeface="Roboto" panose="02000000000000000000" pitchFamily="2" charset="0"/>
            </a:endParaRPr>
          </a:p>
          <a:p>
            <a:pPr algn="just"/>
            <a:endParaRPr lang="fr-FR" sz="2800" b="1" dirty="0">
              <a:latin typeface="Roboto" panose="020F0502020204030204" pitchFamily="2" charset="0"/>
              <a:ea typeface="Roboto" panose="020F0502020204030204" pitchFamily="2" charset="0"/>
              <a:cs typeface="Roboto" panose="020F0502020204030204" pitchFamily="2" charset="0"/>
            </a:endParaRPr>
          </a:p>
          <a:p>
            <a:pPr marL="457200" indent="-457200" algn="just">
              <a:buFont typeface="Arial" panose="020B0604020202020204" pitchFamily="34" charset="0"/>
              <a:buChar char="•"/>
            </a:pPr>
            <a:r>
              <a:rPr lang="en-US" sz="2600" dirty="0">
                <a:latin typeface="Roboto" panose="02000000000000000000" pitchFamily="2" charset="0"/>
                <a:ea typeface="Roboto" panose="02000000000000000000" pitchFamily="2" charset="0"/>
              </a:rPr>
              <a:t>The number of topics identified by STM increases steadily over time.</a:t>
            </a:r>
          </a:p>
          <a:p>
            <a:pPr marL="457200" indent="-457200" algn="just">
              <a:buFont typeface="Arial" panose="020B0604020202020204" pitchFamily="34" charset="0"/>
              <a:buChar char="•"/>
            </a:pPr>
            <a:r>
              <a:rPr lang="en-US" sz="2600" dirty="0">
                <a:latin typeface="Roboto" panose="02000000000000000000" pitchFamily="2" charset="0"/>
                <a:ea typeface="Roboto" panose="02000000000000000000" pitchFamily="2" charset="0"/>
              </a:rPr>
              <a:t>Topics accumulate rather than substitute previous ones, indicating a broadening of research areas.</a:t>
            </a:r>
          </a:p>
          <a:p>
            <a:pPr marL="457200" indent="-457200" algn="just">
              <a:buFont typeface="Arial" panose="020B0604020202020204" pitchFamily="34" charset="0"/>
              <a:buChar char="•"/>
            </a:pPr>
            <a:r>
              <a:rPr lang="en-US" sz="2600" dirty="0">
                <a:latin typeface="Roboto" panose="02000000000000000000" pitchFamily="2" charset="0"/>
                <a:ea typeface="Roboto" panose="02000000000000000000" pitchFamily="2" charset="0"/>
              </a:rPr>
              <a:t>Each significant increase in topics aligns with the emergence of new data sets and research problems.</a:t>
            </a:r>
          </a:p>
          <a:p>
            <a:pPr marL="457200" indent="-457200" algn="just">
              <a:buFont typeface="Arial" panose="020B0604020202020204" pitchFamily="34" charset="0"/>
              <a:buChar char="•"/>
            </a:pPr>
            <a:endParaRPr lang="en-US" sz="2800" dirty="0"/>
          </a:p>
        </p:txBody>
      </p:sp>
      <p:sp>
        <p:nvSpPr>
          <p:cNvPr id="36" name="ZoneTexte 35">
            <a:extLst>
              <a:ext uri="{FF2B5EF4-FFF2-40B4-BE49-F238E27FC236}">
                <a16:creationId xmlns:a16="http://schemas.microsoft.com/office/drawing/2014/main" id="{F507FD5F-410D-3063-883A-6EEB19F34305}"/>
              </a:ext>
            </a:extLst>
          </p:cNvPr>
          <p:cNvSpPr txBox="1"/>
          <p:nvPr/>
        </p:nvSpPr>
        <p:spPr>
          <a:xfrm>
            <a:off x="2501226" y="16015928"/>
            <a:ext cx="9347874" cy="3847207"/>
          </a:xfrm>
          <a:prstGeom prst="rect">
            <a:avLst/>
          </a:prstGeom>
          <a:noFill/>
        </p:spPr>
        <p:txBody>
          <a:bodyPr wrap="square">
            <a:spAutoFit/>
          </a:bodyPr>
          <a:lstStyle/>
          <a:p>
            <a:pPr algn="just"/>
            <a:r>
              <a:rPr lang="en-US" sz="3600" b="1" dirty="0">
                <a:latin typeface="Roboto" panose="02000000000000000000" pitchFamily="2" charset="0"/>
                <a:ea typeface="Roboto" panose="02000000000000000000" pitchFamily="2" charset="0"/>
              </a:rPr>
              <a:t>  NLP as an Academic Trend</a:t>
            </a:r>
          </a:p>
          <a:p>
            <a:pPr algn="just"/>
            <a:endParaRPr lang="en-US" sz="2800" dirty="0"/>
          </a:p>
          <a:p>
            <a:pPr marL="571500" indent="-571500" algn="just">
              <a:buFont typeface="Arial" panose="020B0604020202020204" pitchFamily="34" charset="0"/>
              <a:buChar char="•"/>
            </a:pPr>
            <a:r>
              <a:rPr lang="en-US" sz="2600" dirty="0">
                <a:latin typeface="Roboto" panose="02000000000000000000" pitchFamily="2" charset="0"/>
                <a:ea typeface="Roboto" panose="02000000000000000000" pitchFamily="2" charset="0"/>
              </a:rPr>
              <a:t>Significant increase in NLP-related publications in marketing after 2018</a:t>
            </a:r>
          </a:p>
          <a:p>
            <a:pPr marL="571500" indent="-571500" algn="just">
              <a:buFont typeface="Arial" panose="020B0604020202020204" pitchFamily="34" charset="0"/>
              <a:buChar char="•"/>
            </a:pPr>
            <a:r>
              <a:rPr lang="en-US" sz="2600" dirty="0">
                <a:latin typeface="Roboto" panose="02000000000000000000" pitchFamily="2" charset="0"/>
                <a:ea typeface="Roboto" panose="02000000000000000000" pitchFamily="2" charset="0"/>
              </a:rPr>
              <a:t>NLP adoption was initiated in high-ranked journals seeking originality.</a:t>
            </a:r>
          </a:p>
          <a:p>
            <a:pPr marL="571500" indent="-571500" algn="just">
              <a:buFont typeface="Arial" panose="020B0604020202020204" pitchFamily="34" charset="0"/>
              <a:buChar char="•"/>
            </a:pPr>
            <a:r>
              <a:rPr lang="en-US" sz="2600" dirty="0">
                <a:latin typeface="Roboto" panose="02000000000000000000" pitchFamily="2" charset="0"/>
                <a:ea typeface="Roboto" panose="02000000000000000000" pitchFamily="2" charset="0"/>
              </a:rPr>
              <a:t>These journals legitimize the methods, influencing second-tier publications as well as researchers</a:t>
            </a:r>
          </a:p>
          <a:p>
            <a:pPr marL="571500" indent="-571500" algn="just">
              <a:buFont typeface="Arial" panose="020B0604020202020204" pitchFamily="34" charset="0"/>
              <a:buChar char="•"/>
            </a:pPr>
            <a:endParaRPr lang="en-US" sz="2400" dirty="0">
              <a:latin typeface="Roboto" panose="02000000000000000000" pitchFamily="2" charset="0"/>
              <a:ea typeface="Roboto" panose="02000000000000000000" pitchFamily="2" charset="0"/>
            </a:endParaRPr>
          </a:p>
        </p:txBody>
      </p:sp>
      <p:sp>
        <p:nvSpPr>
          <p:cNvPr id="37" name="ZoneTexte 36">
            <a:extLst>
              <a:ext uri="{FF2B5EF4-FFF2-40B4-BE49-F238E27FC236}">
                <a16:creationId xmlns:a16="http://schemas.microsoft.com/office/drawing/2014/main" id="{46919DBB-B175-3840-528F-CD812B6EA83F}"/>
              </a:ext>
            </a:extLst>
          </p:cNvPr>
          <p:cNvSpPr txBox="1"/>
          <p:nvPr/>
        </p:nvSpPr>
        <p:spPr>
          <a:xfrm>
            <a:off x="15849507" y="24749229"/>
            <a:ext cx="2942092" cy="830997"/>
          </a:xfrm>
          <a:prstGeom prst="rect">
            <a:avLst/>
          </a:prstGeom>
          <a:noFill/>
        </p:spPr>
        <p:txBody>
          <a:bodyPr wrap="square">
            <a:spAutoFit/>
          </a:bodyPr>
          <a:lstStyle/>
          <a:p>
            <a:pPr algn="ctr"/>
            <a:r>
              <a:rPr lang="fr-FR" sz="2400" dirty="0">
                <a:latin typeface="Roboto" panose="02000000000000000000" pitchFamily="2" charset="0"/>
                <a:ea typeface="Roboto" panose="02000000000000000000" pitchFamily="2" charset="0"/>
              </a:rPr>
              <a:t>1996-2015</a:t>
            </a:r>
          </a:p>
          <a:p>
            <a:pPr marL="571500" indent="-571500" algn="ctr">
              <a:buFont typeface="Arial" panose="020B0604020202020204" pitchFamily="34" charset="0"/>
              <a:buChar char="•"/>
            </a:pPr>
            <a:endParaRPr lang="en-US" sz="2400" dirty="0">
              <a:latin typeface="Roboto" panose="02000000000000000000" pitchFamily="2" charset="0"/>
              <a:ea typeface="Roboto" panose="02000000000000000000" pitchFamily="2" charset="0"/>
            </a:endParaRPr>
          </a:p>
        </p:txBody>
      </p:sp>
      <p:sp>
        <p:nvSpPr>
          <p:cNvPr id="38" name="ZoneTexte 37">
            <a:extLst>
              <a:ext uri="{FF2B5EF4-FFF2-40B4-BE49-F238E27FC236}">
                <a16:creationId xmlns:a16="http://schemas.microsoft.com/office/drawing/2014/main" id="{BDE3FF84-A179-7405-96FB-59F1FAD2418B}"/>
              </a:ext>
            </a:extLst>
          </p:cNvPr>
          <p:cNvSpPr txBox="1"/>
          <p:nvPr/>
        </p:nvSpPr>
        <p:spPr>
          <a:xfrm>
            <a:off x="23939889" y="24711129"/>
            <a:ext cx="3720973" cy="830997"/>
          </a:xfrm>
          <a:prstGeom prst="rect">
            <a:avLst/>
          </a:prstGeom>
          <a:noFill/>
        </p:spPr>
        <p:txBody>
          <a:bodyPr wrap="square">
            <a:spAutoFit/>
          </a:bodyPr>
          <a:lstStyle/>
          <a:p>
            <a:pPr algn="ctr"/>
            <a:r>
              <a:rPr lang="fr-FR" sz="2400" dirty="0">
                <a:latin typeface="Roboto" panose="02000000000000000000" pitchFamily="2" charset="0"/>
                <a:ea typeface="Roboto" panose="02000000000000000000" pitchFamily="2" charset="0"/>
              </a:rPr>
              <a:t>1996-2023</a:t>
            </a:r>
          </a:p>
          <a:p>
            <a:pPr marL="571500" indent="-571500" algn="ctr">
              <a:buFont typeface="Arial" panose="020B0604020202020204" pitchFamily="34" charset="0"/>
              <a:buChar char="•"/>
            </a:pPr>
            <a:endParaRPr lang="en-US" sz="2400" dirty="0">
              <a:latin typeface="Roboto" panose="02000000000000000000" pitchFamily="2" charset="0"/>
              <a:ea typeface="Roboto" panose="02000000000000000000" pitchFamily="2" charset="0"/>
            </a:endParaRPr>
          </a:p>
        </p:txBody>
      </p:sp>
      <p:sp>
        <p:nvSpPr>
          <p:cNvPr id="14" name="ZoneTexte 13"/>
          <p:cNvSpPr txBox="1"/>
          <p:nvPr/>
        </p:nvSpPr>
        <p:spPr>
          <a:xfrm>
            <a:off x="41786" y="7943743"/>
            <a:ext cx="4533900" cy="830997"/>
          </a:xfrm>
          <a:prstGeom prst="rect">
            <a:avLst/>
          </a:prstGeom>
          <a:noFill/>
        </p:spPr>
        <p:txBody>
          <a:bodyPr wrap="square" rtlCol="0">
            <a:spAutoFit/>
          </a:bodyPr>
          <a:lstStyle/>
          <a:p>
            <a:r>
              <a:rPr lang="fr-FR" sz="4800" b="1" dirty="0" err="1">
                <a:latin typeface="Roboto" panose="02000000000000000000" pitchFamily="2" charset="0"/>
                <a:ea typeface="Roboto" panose="02000000000000000000" pitchFamily="2" charset="0"/>
                <a:cs typeface="Roboto" panose="020F0502020204030204" pitchFamily="2" charset="0"/>
              </a:rPr>
              <a:t>Methods</a:t>
            </a:r>
            <a:endParaRPr lang="fr-FR" sz="4800" b="1" dirty="0">
              <a:latin typeface="Roboto" panose="02000000000000000000" pitchFamily="2" charset="0"/>
              <a:ea typeface="Roboto" panose="02000000000000000000" pitchFamily="2" charset="0"/>
              <a:cs typeface="Roboto" panose="020F0502020204030204" pitchFamily="2" charset="0"/>
            </a:endParaRPr>
          </a:p>
        </p:txBody>
      </p:sp>
      <p:sp>
        <p:nvSpPr>
          <p:cNvPr id="17" name="ZoneTexte 16"/>
          <p:cNvSpPr txBox="1"/>
          <p:nvPr/>
        </p:nvSpPr>
        <p:spPr>
          <a:xfrm>
            <a:off x="419100" y="9055058"/>
            <a:ext cx="6536693" cy="646331"/>
          </a:xfrm>
          <a:prstGeom prst="rect">
            <a:avLst/>
          </a:prstGeom>
          <a:noFill/>
        </p:spPr>
        <p:txBody>
          <a:bodyPr wrap="square" rtlCol="0">
            <a:spAutoFit/>
          </a:bodyPr>
          <a:lstStyle/>
          <a:p>
            <a:pPr lvl="0"/>
            <a:r>
              <a:rPr lang="fr-FR" sz="3600" b="1" dirty="0" err="1">
                <a:solidFill>
                  <a:prstClr val="black"/>
                </a:solidFill>
                <a:latin typeface="Roboto" panose="02000000000000000000" pitchFamily="2" charset="0"/>
                <a:ea typeface="Roboto" panose="02000000000000000000" pitchFamily="2" charset="0"/>
                <a:cs typeface="Roboto" panose="020F0502020204030204" pitchFamily="2" charset="0"/>
              </a:rPr>
              <a:t>Systematic</a:t>
            </a:r>
            <a:r>
              <a:rPr lang="fr-FR" sz="3600" b="1" dirty="0">
                <a:solidFill>
                  <a:prstClr val="black"/>
                </a:solidFill>
                <a:latin typeface="Roboto" panose="02000000000000000000" pitchFamily="2" charset="0"/>
                <a:ea typeface="Roboto" panose="02000000000000000000" pitchFamily="2" charset="0"/>
                <a:cs typeface="Roboto" panose="020F0502020204030204" pitchFamily="2" charset="0"/>
              </a:rPr>
              <a:t> </a:t>
            </a:r>
            <a:r>
              <a:rPr lang="fr-FR" sz="3600" b="1" dirty="0" err="1">
                <a:solidFill>
                  <a:prstClr val="black"/>
                </a:solidFill>
                <a:latin typeface="Roboto" panose="02000000000000000000" pitchFamily="2" charset="0"/>
                <a:ea typeface="Roboto" panose="02000000000000000000" pitchFamily="2" charset="0"/>
                <a:cs typeface="Roboto" panose="020F0502020204030204" pitchFamily="2" charset="0"/>
              </a:rPr>
              <a:t>Literature</a:t>
            </a:r>
            <a:r>
              <a:rPr lang="fr-FR" sz="3600" b="1" dirty="0">
                <a:solidFill>
                  <a:prstClr val="black"/>
                </a:solidFill>
                <a:latin typeface="Roboto" panose="02000000000000000000" pitchFamily="2" charset="0"/>
                <a:ea typeface="Roboto" panose="02000000000000000000" pitchFamily="2" charset="0"/>
                <a:cs typeface="Roboto" panose="020F0502020204030204" pitchFamily="2" charset="0"/>
              </a:rPr>
              <a:t> </a:t>
            </a:r>
            <a:r>
              <a:rPr lang="fr-FR" sz="3600" b="1" dirty="0" err="1">
                <a:solidFill>
                  <a:prstClr val="black"/>
                </a:solidFill>
                <a:latin typeface="Roboto" panose="02000000000000000000" pitchFamily="2" charset="0"/>
                <a:ea typeface="Roboto" panose="02000000000000000000" pitchFamily="2" charset="0"/>
                <a:cs typeface="Roboto" panose="020F0502020204030204" pitchFamily="2" charset="0"/>
              </a:rPr>
              <a:t>Review</a:t>
            </a:r>
            <a:endParaRPr lang="fr-FR" sz="3600" b="1" dirty="0">
              <a:solidFill>
                <a:prstClr val="black"/>
              </a:solidFill>
              <a:latin typeface="Roboto" panose="02000000000000000000" pitchFamily="2" charset="0"/>
              <a:ea typeface="Roboto" panose="02000000000000000000" pitchFamily="2" charset="0"/>
              <a:cs typeface="Roboto" panose="020F0502020204030204" pitchFamily="2" charset="0"/>
            </a:endParaRPr>
          </a:p>
        </p:txBody>
      </p:sp>
      <p:sp>
        <p:nvSpPr>
          <p:cNvPr id="19" name="ZoneTexte 18"/>
          <p:cNvSpPr txBox="1"/>
          <p:nvPr/>
        </p:nvSpPr>
        <p:spPr>
          <a:xfrm>
            <a:off x="-64209" y="9754666"/>
            <a:ext cx="9360000" cy="3539430"/>
          </a:xfrm>
          <a:prstGeom prst="rect">
            <a:avLst/>
          </a:prstGeom>
          <a:noFill/>
        </p:spPr>
        <p:txBody>
          <a:bodyPr wrap="square" rtlCol="0">
            <a:spAutoFit/>
          </a:bodyPr>
          <a:lstStyle/>
          <a:p>
            <a:pPr marL="571500" lvl="0" indent="-571500" algn="just">
              <a:buFont typeface="Arial" panose="020B0604020202020204" pitchFamily="34" charset="0"/>
              <a:buChar char="•"/>
            </a:pPr>
            <a:r>
              <a:rPr lang="en-US" sz="2800" dirty="0">
                <a:solidFill>
                  <a:prstClr val="black"/>
                </a:solidFill>
                <a:latin typeface="Roboto" panose="02000000000000000000" pitchFamily="2" charset="0"/>
                <a:ea typeface="Roboto" panose="02000000000000000000" pitchFamily="2" charset="0"/>
              </a:rPr>
              <a:t>Conducted a comprehensive search on Scopus database as of August 18, 2023 using the Scopus API with </a:t>
            </a:r>
            <a:r>
              <a:rPr lang="en-US" sz="2800" dirty="0" err="1">
                <a:solidFill>
                  <a:prstClr val="black"/>
                </a:solidFill>
                <a:latin typeface="Roboto" panose="02000000000000000000" pitchFamily="2" charset="0"/>
                <a:ea typeface="Roboto" panose="02000000000000000000" pitchFamily="2" charset="0"/>
              </a:rPr>
              <a:t>Rscopus</a:t>
            </a:r>
            <a:r>
              <a:rPr lang="en-US" sz="2800" dirty="0">
                <a:solidFill>
                  <a:prstClr val="black"/>
                </a:solidFill>
                <a:latin typeface="Roboto" panose="02000000000000000000" pitchFamily="2" charset="0"/>
                <a:ea typeface="Roboto" panose="02000000000000000000" pitchFamily="2" charset="0"/>
              </a:rPr>
              <a:t> R package</a:t>
            </a:r>
          </a:p>
          <a:p>
            <a:pPr marL="571500" lvl="0" indent="-571500" algn="just">
              <a:buFont typeface="Arial" panose="020B0604020202020204" pitchFamily="34" charset="0"/>
              <a:buChar char="•"/>
            </a:pPr>
            <a:r>
              <a:rPr lang="en-US" sz="2800" dirty="0">
                <a:solidFill>
                  <a:prstClr val="black"/>
                </a:solidFill>
                <a:latin typeface="Roboto" panose="02000000000000000000" pitchFamily="2" charset="0"/>
                <a:ea typeface="Roboto" panose="02000000000000000000" pitchFamily="2" charset="0"/>
              </a:rPr>
              <a:t>Keywords: "NLP", "natural language processing", "text mining", "text analysis“</a:t>
            </a:r>
          </a:p>
          <a:p>
            <a:pPr marL="571500" lvl="0" indent="-571500" algn="just">
              <a:buFont typeface="Arial" panose="020B0604020202020204" pitchFamily="34" charset="0"/>
              <a:buChar char="•"/>
            </a:pPr>
            <a:r>
              <a:rPr lang="en-US" sz="2800" dirty="0">
                <a:solidFill>
                  <a:prstClr val="black"/>
                </a:solidFill>
                <a:latin typeface="Roboto" panose="02000000000000000000" pitchFamily="2" charset="0"/>
                <a:ea typeface="Roboto" panose="02000000000000000000" pitchFamily="2" charset="0"/>
              </a:rPr>
              <a:t>Focused on articles in journals with "marketing" or "consumer" in the title.</a:t>
            </a:r>
          </a:p>
          <a:p>
            <a:pPr marL="571500" lvl="0" indent="-571500" algn="just">
              <a:buFont typeface="Arial" panose="020B0604020202020204" pitchFamily="34" charset="0"/>
              <a:buChar char="•"/>
            </a:pPr>
            <a:r>
              <a:rPr lang="en-US" sz="2800" dirty="0">
                <a:solidFill>
                  <a:prstClr val="black"/>
                </a:solidFill>
                <a:latin typeface="Roboto" panose="02000000000000000000" pitchFamily="2" charset="0"/>
                <a:ea typeface="Roboto" panose="02000000000000000000" pitchFamily="2" charset="0"/>
              </a:rPr>
              <a:t>Manual filtering to exclude irrelevant articles.</a:t>
            </a:r>
          </a:p>
        </p:txBody>
      </p:sp>
      <p:sp>
        <p:nvSpPr>
          <p:cNvPr id="20" name="ZoneTexte 19"/>
          <p:cNvSpPr txBox="1"/>
          <p:nvPr/>
        </p:nvSpPr>
        <p:spPr>
          <a:xfrm>
            <a:off x="9705772" y="8996160"/>
            <a:ext cx="7291186" cy="646331"/>
          </a:xfrm>
          <a:prstGeom prst="rect">
            <a:avLst/>
          </a:prstGeom>
          <a:noFill/>
        </p:spPr>
        <p:txBody>
          <a:bodyPr wrap="square" rtlCol="0">
            <a:spAutoFit/>
          </a:bodyPr>
          <a:lstStyle/>
          <a:p>
            <a:pPr lvl="0"/>
            <a:r>
              <a:rPr lang="fr-FR" sz="3600" b="1" dirty="0">
                <a:solidFill>
                  <a:prstClr val="black"/>
                </a:solidFill>
                <a:latin typeface="Roboto" panose="02000000000000000000" pitchFamily="2" charset="0"/>
                <a:ea typeface="Roboto" panose="02000000000000000000" pitchFamily="2" charset="0"/>
                <a:cs typeface="Roboto" panose="020F0502020204030204" pitchFamily="2" charset="0"/>
              </a:rPr>
              <a:t>Structural Topic </a:t>
            </a:r>
            <a:r>
              <a:rPr lang="fr-FR" sz="3600" b="1" dirty="0" err="1">
                <a:solidFill>
                  <a:prstClr val="black"/>
                </a:solidFill>
                <a:latin typeface="Roboto" panose="02000000000000000000" pitchFamily="2" charset="0"/>
                <a:ea typeface="Roboto" panose="02000000000000000000" pitchFamily="2" charset="0"/>
                <a:cs typeface="Roboto" panose="020F0502020204030204" pitchFamily="2" charset="0"/>
              </a:rPr>
              <a:t>Modeling</a:t>
            </a:r>
            <a:r>
              <a:rPr lang="fr-FR" sz="3600" b="1" dirty="0">
                <a:solidFill>
                  <a:prstClr val="black"/>
                </a:solidFill>
                <a:latin typeface="Roboto" panose="02000000000000000000" pitchFamily="2" charset="0"/>
                <a:ea typeface="Roboto" panose="02000000000000000000" pitchFamily="2" charset="0"/>
                <a:cs typeface="Roboto" panose="020F0502020204030204" pitchFamily="2" charset="0"/>
              </a:rPr>
              <a:t> (STM)</a:t>
            </a:r>
          </a:p>
        </p:txBody>
      </p:sp>
      <p:sp>
        <p:nvSpPr>
          <p:cNvPr id="21" name="ZoneTexte 20"/>
          <p:cNvSpPr txBox="1"/>
          <p:nvPr/>
        </p:nvSpPr>
        <p:spPr>
          <a:xfrm>
            <a:off x="9656313" y="9754666"/>
            <a:ext cx="9360000" cy="3970318"/>
          </a:xfrm>
          <a:prstGeom prst="rect">
            <a:avLst/>
          </a:prstGeom>
          <a:noFill/>
        </p:spPr>
        <p:txBody>
          <a:bodyPr wrap="square" rtlCol="0">
            <a:spAutoFit/>
          </a:bodyPr>
          <a:lstStyle/>
          <a:p>
            <a:pPr marL="457200" lvl="0" indent="-457200" algn="just">
              <a:buFont typeface="Arial" panose="020B0604020202020204" pitchFamily="34" charset="0"/>
              <a:buChar char="•"/>
            </a:pPr>
            <a:r>
              <a:rPr lang="en-US" sz="2800" dirty="0">
                <a:solidFill>
                  <a:prstClr val="black"/>
                </a:solidFill>
                <a:latin typeface="Roboto" panose="02000000000000000000" pitchFamily="2" charset="0"/>
                <a:ea typeface="Roboto" panose="02000000000000000000" pitchFamily="2" charset="0"/>
              </a:rPr>
              <a:t>STM to understand the evolution of research themes over time.</a:t>
            </a:r>
          </a:p>
          <a:p>
            <a:pPr marL="457200" lvl="0" indent="-457200" algn="just">
              <a:buFont typeface="Arial" panose="020B0604020202020204" pitchFamily="34" charset="0"/>
              <a:buChar char="•"/>
            </a:pPr>
            <a:endParaRPr lang="en-US" sz="2800" dirty="0">
              <a:solidFill>
                <a:prstClr val="black"/>
              </a:solidFill>
              <a:latin typeface="Roboto" panose="02000000000000000000" pitchFamily="2" charset="0"/>
              <a:ea typeface="Roboto" panose="02000000000000000000" pitchFamily="2" charset="0"/>
            </a:endParaRPr>
          </a:p>
          <a:p>
            <a:pPr marL="457200" lvl="0" indent="-457200" algn="just">
              <a:buFont typeface="Arial" panose="020B0604020202020204" pitchFamily="34" charset="0"/>
              <a:buChar char="•"/>
            </a:pPr>
            <a:r>
              <a:rPr lang="en-US" sz="2800" dirty="0">
                <a:solidFill>
                  <a:prstClr val="black"/>
                </a:solidFill>
                <a:latin typeface="Roboto" panose="02000000000000000000" pitchFamily="2" charset="0"/>
                <a:ea typeface="Roboto" panose="02000000000000000000" pitchFamily="2" charset="0"/>
              </a:rPr>
              <a:t>The text used for topic analysis is a combination of the articles' titles, abstracts, and keywords.</a:t>
            </a:r>
          </a:p>
          <a:p>
            <a:pPr lvl="0" algn="just"/>
            <a:endParaRPr lang="en-US" sz="2800" dirty="0">
              <a:solidFill>
                <a:prstClr val="black"/>
              </a:solidFill>
              <a:latin typeface="Roboto" panose="02000000000000000000" pitchFamily="2" charset="0"/>
              <a:ea typeface="Roboto" panose="02000000000000000000" pitchFamily="2" charset="0"/>
            </a:endParaRPr>
          </a:p>
          <a:p>
            <a:pPr marL="457200" lvl="0" indent="-457200" algn="just">
              <a:buFont typeface="Arial" panose="020B0604020202020204" pitchFamily="34" charset="0"/>
              <a:buChar char="•"/>
            </a:pPr>
            <a:r>
              <a:rPr lang="en-US" sz="2800" dirty="0">
                <a:solidFill>
                  <a:prstClr val="black"/>
                </a:solidFill>
                <a:latin typeface="Roboto" panose="02000000000000000000" pitchFamily="2" charset="0"/>
                <a:ea typeface="Roboto" panose="02000000000000000000" pitchFamily="2" charset="0"/>
              </a:rPr>
              <a:t>Used the year of publication as a covariate in the STM algorithm to analyze how topic prevalence changes over time.</a:t>
            </a:r>
          </a:p>
        </p:txBody>
      </p:sp>
      <p:sp>
        <p:nvSpPr>
          <p:cNvPr id="32" name="ZoneTexte 31"/>
          <p:cNvSpPr txBox="1"/>
          <p:nvPr/>
        </p:nvSpPr>
        <p:spPr>
          <a:xfrm>
            <a:off x="19697478" y="8895147"/>
            <a:ext cx="8651839" cy="646331"/>
          </a:xfrm>
          <a:prstGeom prst="rect">
            <a:avLst/>
          </a:prstGeom>
          <a:noFill/>
        </p:spPr>
        <p:txBody>
          <a:bodyPr wrap="square" rtlCol="0">
            <a:spAutoFit/>
          </a:bodyPr>
          <a:lstStyle/>
          <a:p>
            <a:pPr lvl="0"/>
            <a:r>
              <a:rPr lang="fr-FR" sz="3600" b="1" dirty="0" err="1">
                <a:solidFill>
                  <a:prstClr val="black"/>
                </a:solidFill>
                <a:latin typeface="Roboto" panose="02000000000000000000" pitchFamily="2" charset="0"/>
                <a:ea typeface="Roboto" panose="02000000000000000000" pitchFamily="2" charset="0"/>
                <a:cs typeface="Roboto" panose="020F0502020204030204" pitchFamily="2" charset="0"/>
              </a:rPr>
              <a:t>Author</a:t>
            </a:r>
            <a:r>
              <a:rPr lang="fr-FR" sz="3600" b="1" dirty="0">
                <a:solidFill>
                  <a:prstClr val="black"/>
                </a:solidFill>
                <a:latin typeface="Roboto" panose="02000000000000000000" pitchFamily="2" charset="0"/>
                <a:ea typeface="Roboto" panose="02000000000000000000" pitchFamily="2" charset="0"/>
                <a:cs typeface="Roboto" panose="020F0502020204030204" pitchFamily="2" charset="0"/>
              </a:rPr>
              <a:t> Network </a:t>
            </a:r>
            <a:r>
              <a:rPr lang="fr-FR" sz="3600" b="1" dirty="0" err="1">
                <a:solidFill>
                  <a:prstClr val="black"/>
                </a:solidFill>
                <a:latin typeface="Roboto" panose="02000000000000000000" pitchFamily="2" charset="0"/>
                <a:ea typeface="Roboto" panose="02000000000000000000" pitchFamily="2" charset="0"/>
                <a:cs typeface="Roboto" panose="020F0502020204030204" pitchFamily="2" charset="0"/>
              </a:rPr>
              <a:t>Analysis</a:t>
            </a:r>
            <a:endParaRPr lang="fr-FR" sz="3600" b="1" dirty="0">
              <a:solidFill>
                <a:prstClr val="black"/>
              </a:solidFill>
              <a:latin typeface="Roboto" panose="02000000000000000000" pitchFamily="2" charset="0"/>
              <a:ea typeface="Roboto" panose="02000000000000000000" pitchFamily="2" charset="0"/>
              <a:cs typeface="Roboto" panose="020F0502020204030204" pitchFamily="2" charset="0"/>
            </a:endParaRPr>
          </a:p>
        </p:txBody>
      </p:sp>
      <p:sp>
        <p:nvSpPr>
          <p:cNvPr id="33" name="ZoneTexte 32"/>
          <p:cNvSpPr txBox="1"/>
          <p:nvPr/>
        </p:nvSpPr>
        <p:spPr>
          <a:xfrm>
            <a:off x="19697478" y="9754666"/>
            <a:ext cx="9360000" cy="4154984"/>
          </a:xfrm>
          <a:prstGeom prst="rect">
            <a:avLst/>
          </a:prstGeom>
          <a:noFill/>
        </p:spPr>
        <p:txBody>
          <a:bodyPr wrap="square" rtlCol="0">
            <a:spAutoFit/>
          </a:bodyPr>
          <a:lstStyle/>
          <a:p>
            <a:pPr marL="571500" lvl="0" indent="-571500" algn="just">
              <a:buFont typeface="Arial" panose="020B0604020202020204" pitchFamily="34" charset="0"/>
              <a:buChar char="•"/>
            </a:pPr>
            <a:r>
              <a:rPr lang="fr-FR" sz="2400" dirty="0" err="1">
                <a:solidFill>
                  <a:prstClr val="black"/>
                </a:solidFill>
                <a:latin typeface="Roboto" panose="02000000000000000000" pitchFamily="2" charset="0"/>
                <a:ea typeface="Roboto" panose="02000000000000000000" pitchFamily="2" charset="0"/>
              </a:rPr>
              <a:t>Analyzed</a:t>
            </a:r>
            <a:r>
              <a:rPr lang="fr-FR" sz="2400" dirty="0">
                <a:solidFill>
                  <a:prstClr val="black"/>
                </a:solidFill>
                <a:latin typeface="Roboto" panose="02000000000000000000" pitchFamily="2" charset="0"/>
                <a:ea typeface="Roboto" panose="02000000000000000000" pitchFamily="2" charset="0"/>
              </a:rPr>
              <a:t> </a:t>
            </a:r>
            <a:r>
              <a:rPr lang="fr-FR" sz="2400" dirty="0" err="1">
                <a:solidFill>
                  <a:prstClr val="black"/>
                </a:solidFill>
                <a:latin typeface="Roboto" panose="02000000000000000000" pitchFamily="2" charset="0"/>
                <a:ea typeface="Roboto" panose="02000000000000000000" pitchFamily="2" charset="0"/>
              </a:rPr>
              <a:t>author</a:t>
            </a:r>
            <a:r>
              <a:rPr lang="fr-FR" sz="2400" dirty="0">
                <a:solidFill>
                  <a:prstClr val="black"/>
                </a:solidFill>
                <a:latin typeface="Roboto" panose="02000000000000000000" pitchFamily="2" charset="0"/>
                <a:ea typeface="Roboto" panose="02000000000000000000" pitchFamily="2" charset="0"/>
              </a:rPr>
              <a:t> collaborations </a:t>
            </a:r>
            <a:r>
              <a:rPr lang="fr-FR" sz="2400" dirty="0" err="1">
                <a:solidFill>
                  <a:prstClr val="black"/>
                </a:solidFill>
                <a:latin typeface="Roboto" panose="02000000000000000000" pitchFamily="2" charset="0"/>
                <a:ea typeface="Roboto" panose="02000000000000000000" pitchFamily="2" charset="0"/>
              </a:rPr>
              <a:t>from</a:t>
            </a:r>
            <a:r>
              <a:rPr lang="fr-FR" sz="2400" dirty="0">
                <a:solidFill>
                  <a:prstClr val="black"/>
                </a:solidFill>
                <a:latin typeface="Roboto" panose="02000000000000000000" pitchFamily="2" charset="0"/>
                <a:ea typeface="Roboto" panose="02000000000000000000" pitchFamily="2" charset="0"/>
              </a:rPr>
              <a:t> 1996 to 2015 and 1996 to 2023 </a:t>
            </a:r>
            <a:r>
              <a:rPr lang="fr-FR" sz="2400" dirty="0" err="1">
                <a:solidFill>
                  <a:prstClr val="black"/>
                </a:solidFill>
                <a:latin typeface="Roboto" panose="02000000000000000000" pitchFamily="2" charset="0"/>
                <a:ea typeface="Roboto" panose="02000000000000000000" pitchFamily="2" charset="0"/>
              </a:rPr>
              <a:t>using</a:t>
            </a:r>
            <a:r>
              <a:rPr lang="fr-FR" sz="2400" dirty="0">
                <a:solidFill>
                  <a:prstClr val="black"/>
                </a:solidFill>
                <a:latin typeface="Roboto" panose="02000000000000000000" pitchFamily="2" charset="0"/>
                <a:ea typeface="Roboto" panose="02000000000000000000" pitchFamily="2" charset="0"/>
              </a:rPr>
              <a:t> </a:t>
            </a:r>
            <a:r>
              <a:rPr lang="fr-FR" sz="2400" dirty="0" err="1">
                <a:solidFill>
                  <a:prstClr val="black"/>
                </a:solidFill>
                <a:latin typeface="Roboto" panose="02000000000000000000" pitchFamily="2" charset="0"/>
                <a:ea typeface="Roboto" panose="02000000000000000000" pitchFamily="2" charset="0"/>
              </a:rPr>
              <a:t>networkX</a:t>
            </a:r>
            <a:r>
              <a:rPr lang="fr-FR" sz="2400" dirty="0">
                <a:solidFill>
                  <a:prstClr val="black"/>
                </a:solidFill>
                <a:latin typeface="Roboto" panose="02000000000000000000" pitchFamily="2" charset="0"/>
                <a:ea typeface="Roboto" panose="02000000000000000000" pitchFamily="2" charset="0"/>
              </a:rPr>
              <a:t> and </a:t>
            </a:r>
            <a:r>
              <a:rPr lang="fr-FR" sz="2400" dirty="0" err="1">
                <a:solidFill>
                  <a:prstClr val="black"/>
                </a:solidFill>
                <a:latin typeface="Roboto" panose="02000000000000000000" pitchFamily="2" charset="0"/>
                <a:ea typeface="Roboto" panose="02000000000000000000" pitchFamily="2" charset="0"/>
              </a:rPr>
              <a:t>ipysigma</a:t>
            </a:r>
            <a:r>
              <a:rPr lang="fr-FR" sz="2400" dirty="0">
                <a:solidFill>
                  <a:prstClr val="black"/>
                </a:solidFill>
                <a:latin typeface="Roboto" panose="02000000000000000000" pitchFamily="2" charset="0"/>
                <a:ea typeface="Roboto" panose="02000000000000000000" pitchFamily="2" charset="0"/>
              </a:rPr>
              <a:t> modules in Python</a:t>
            </a:r>
          </a:p>
          <a:p>
            <a:pPr marL="571500" lvl="0" indent="-571500" algn="just">
              <a:buFont typeface="Arial" panose="020B0604020202020204" pitchFamily="34" charset="0"/>
              <a:buChar char="•"/>
            </a:pPr>
            <a:r>
              <a:rPr lang="en-US" sz="2400" dirty="0">
                <a:solidFill>
                  <a:prstClr val="black"/>
                </a:solidFill>
                <a:latin typeface="Roboto" panose="02000000000000000000" pitchFamily="2" charset="0"/>
                <a:ea typeface="Roboto" panose="02000000000000000000" pitchFamily="2" charset="0"/>
              </a:rPr>
              <a:t>Used Louvain algorithm to identify communities within the author network.</a:t>
            </a:r>
          </a:p>
          <a:p>
            <a:pPr marL="571500" lvl="0" indent="-571500" algn="just">
              <a:buFont typeface="Arial" panose="020B0604020202020204" pitchFamily="34" charset="0"/>
              <a:buChar char="•"/>
            </a:pPr>
            <a:r>
              <a:rPr lang="en-US" sz="2400" dirty="0">
                <a:solidFill>
                  <a:prstClr val="black"/>
                </a:solidFill>
                <a:latin typeface="Roboto" panose="02000000000000000000" pitchFamily="2" charset="0"/>
                <a:ea typeface="Roboto" panose="02000000000000000000" pitchFamily="2" charset="0"/>
              </a:rPr>
              <a:t>Node size is proportional to the number of citations received by the researcher's articles.</a:t>
            </a:r>
          </a:p>
          <a:p>
            <a:pPr marL="571500" lvl="0" indent="-571500" algn="just">
              <a:buFont typeface="Arial" panose="020B0604020202020204" pitchFamily="34" charset="0"/>
              <a:buChar char="•"/>
            </a:pPr>
            <a:r>
              <a:rPr lang="en-US" sz="2400" dirty="0">
                <a:solidFill>
                  <a:prstClr val="black"/>
                </a:solidFill>
                <a:latin typeface="Roboto" panose="02000000000000000000" pitchFamily="2" charset="0"/>
                <a:ea typeface="Roboto" panose="02000000000000000000" pitchFamily="2" charset="0"/>
              </a:rPr>
              <a:t>Edge thickness represents the number of collaborations between researchers.</a:t>
            </a:r>
          </a:p>
          <a:p>
            <a:pPr marL="571500" lvl="0" indent="-571500" algn="just">
              <a:buFont typeface="Arial" panose="020B0604020202020204" pitchFamily="34" charset="0"/>
              <a:buChar char="•"/>
            </a:pPr>
            <a:r>
              <a:rPr lang="en-US" sz="2400" dirty="0">
                <a:solidFill>
                  <a:prstClr val="black"/>
                </a:solidFill>
                <a:latin typeface="Roboto" panose="02000000000000000000" pitchFamily="2" charset="0"/>
                <a:ea typeface="Roboto" panose="02000000000000000000" pitchFamily="2" charset="0"/>
              </a:rPr>
              <a:t>Graph Layout used is ForceAtlas2</a:t>
            </a:r>
          </a:p>
          <a:p>
            <a:pPr marL="571500" lvl="0" indent="-571500" algn="just">
              <a:buFont typeface="Arial" panose="020B0604020202020204" pitchFamily="34" charset="0"/>
              <a:buChar char="•"/>
            </a:pPr>
            <a:r>
              <a:rPr lang="en-US" sz="2400" dirty="0">
                <a:solidFill>
                  <a:prstClr val="black"/>
                </a:solidFill>
                <a:latin typeface="Roboto" panose="02000000000000000000" pitchFamily="2" charset="0"/>
                <a:ea typeface="Roboto" panose="02000000000000000000" pitchFamily="2" charset="0"/>
              </a:rPr>
              <a:t>The ten largest communities identified by the Louvain algorithm are color-coded.</a:t>
            </a:r>
          </a:p>
        </p:txBody>
      </p:sp>
      <p:sp>
        <p:nvSpPr>
          <p:cNvPr id="34" name="Rectangle 33"/>
          <p:cNvSpPr/>
          <p:nvPr/>
        </p:nvSpPr>
        <p:spPr>
          <a:xfrm>
            <a:off x="0" y="4386776"/>
            <a:ext cx="30294262" cy="3671267"/>
          </a:xfrm>
          <a:prstGeom prst="rect">
            <a:avLst/>
          </a:prstGeom>
          <a:solidFill>
            <a:srgbClr val="4952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5" name="ZoneTexte 34"/>
          <p:cNvSpPr txBox="1"/>
          <p:nvPr/>
        </p:nvSpPr>
        <p:spPr>
          <a:xfrm>
            <a:off x="41786" y="4457398"/>
            <a:ext cx="5905500" cy="1015663"/>
          </a:xfrm>
          <a:prstGeom prst="rect">
            <a:avLst/>
          </a:prstGeom>
          <a:noFill/>
        </p:spPr>
        <p:txBody>
          <a:bodyPr wrap="square" rtlCol="0">
            <a:spAutoFit/>
          </a:bodyPr>
          <a:lstStyle/>
          <a:p>
            <a:r>
              <a:rPr lang="fr-FR" sz="4800" b="1" dirty="0">
                <a:solidFill>
                  <a:schemeClr val="bg1"/>
                </a:solidFill>
                <a:latin typeface="Roboto" panose="02000000000000000000" pitchFamily="2" charset="0"/>
                <a:ea typeface="Roboto" panose="02000000000000000000" pitchFamily="2" charset="0"/>
                <a:cs typeface="Roboto" panose="020F0502020204030204" pitchFamily="2" charset="0"/>
              </a:rPr>
              <a:t>Introduction</a:t>
            </a:r>
            <a:r>
              <a:rPr lang="fr-FR" sz="6000" b="1" dirty="0">
                <a:solidFill>
                  <a:schemeClr val="bg1"/>
                </a:solidFill>
                <a:latin typeface="Roboto" panose="020F0502020204030204" pitchFamily="2" charset="0"/>
                <a:ea typeface="Roboto" panose="020F0502020204030204" pitchFamily="2" charset="0"/>
                <a:cs typeface="Roboto" panose="020F0502020204030204" pitchFamily="2" charset="0"/>
              </a:rPr>
              <a:t> </a:t>
            </a:r>
          </a:p>
        </p:txBody>
      </p:sp>
      <p:sp>
        <p:nvSpPr>
          <p:cNvPr id="39" name="ZoneTexte 38"/>
          <p:cNvSpPr txBox="1"/>
          <p:nvPr/>
        </p:nvSpPr>
        <p:spPr>
          <a:xfrm>
            <a:off x="41786" y="5491451"/>
            <a:ext cx="29875162" cy="2400657"/>
          </a:xfrm>
          <a:prstGeom prst="rect">
            <a:avLst/>
          </a:prstGeom>
          <a:noFill/>
        </p:spPr>
        <p:txBody>
          <a:bodyPr wrap="square" rtlCol="0">
            <a:spAutoFit/>
          </a:bodyPr>
          <a:lstStyle/>
          <a:p>
            <a:pPr lvl="0" algn="just"/>
            <a:r>
              <a:rPr lang="en-US" sz="3000" dirty="0">
                <a:solidFill>
                  <a:prstClr val="white"/>
                </a:solidFill>
                <a:latin typeface="Roboto" panose="02000000000000000000" pitchFamily="2" charset="0"/>
                <a:ea typeface="Roboto" panose="02000000000000000000" pitchFamily="2" charset="0"/>
              </a:rPr>
              <a:t>Drawing on the Technology Acceptance Model (TAM), this research navigates the evolving publication landscape marked by increased competition and organized around journal rankings and citation scores. This dynamic forces researchers to:</a:t>
            </a:r>
          </a:p>
          <a:p>
            <a:pPr marL="571500" lvl="0" indent="-571500" algn="just">
              <a:buFont typeface="Arial" panose="020B0604020202020204" pitchFamily="34" charset="0"/>
              <a:buChar char="•"/>
            </a:pPr>
            <a:r>
              <a:rPr lang="en-US" sz="3000" dirty="0">
                <a:solidFill>
                  <a:prstClr val="white"/>
                </a:solidFill>
                <a:latin typeface="Roboto" panose="02000000000000000000" pitchFamily="2" charset="0"/>
                <a:ea typeface="Roboto" panose="02000000000000000000" pitchFamily="2" charset="0"/>
              </a:rPr>
              <a:t>Adopt publication strategies</a:t>
            </a:r>
          </a:p>
          <a:p>
            <a:pPr marL="571500" lvl="0" indent="-571500" algn="just">
              <a:buFont typeface="Arial" panose="020B0604020202020204" pitchFamily="34" charset="0"/>
              <a:buChar char="•"/>
            </a:pPr>
            <a:r>
              <a:rPr lang="en-US" sz="3000" dirty="0">
                <a:solidFill>
                  <a:prstClr val="white"/>
                </a:solidFill>
                <a:latin typeface="Roboto" panose="02000000000000000000" pitchFamily="2" charset="0"/>
                <a:ea typeface="Roboto" panose="02000000000000000000" pitchFamily="2" charset="0"/>
              </a:rPr>
              <a:t>Balance the pressure to publish, the quest for originality  and the legitimacy of their methods</a:t>
            </a:r>
          </a:p>
          <a:p>
            <a:pPr marL="571500" lvl="0" indent="-571500" algn="just">
              <a:buFont typeface="Arial" panose="020B0604020202020204" pitchFamily="34" charset="0"/>
              <a:buChar char="•"/>
            </a:pPr>
            <a:r>
              <a:rPr lang="en-US" sz="3000" dirty="0">
                <a:solidFill>
                  <a:prstClr val="white"/>
                </a:solidFill>
                <a:latin typeface="Roboto" panose="02000000000000000000" pitchFamily="2" charset="0"/>
                <a:ea typeface="Roboto" panose="02000000000000000000" pitchFamily="2" charset="0"/>
              </a:rPr>
              <a:t>Meet the academic community expectations through novelty</a:t>
            </a:r>
          </a:p>
        </p:txBody>
      </p:sp>
      <p:sp>
        <p:nvSpPr>
          <p:cNvPr id="41" name="Triangle isocèle 40"/>
          <p:cNvSpPr/>
          <p:nvPr/>
        </p:nvSpPr>
        <p:spPr>
          <a:xfrm rot="10800000">
            <a:off x="7441448" y="33813861"/>
            <a:ext cx="3556883" cy="66806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 name="Triangle isocèle 41"/>
          <p:cNvSpPr/>
          <p:nvPr/>
        </p:nvSpPr>
        <p:spPr>
          <a:xfrm rot="5400000">
            <a:off x="14622992" y="35821491"/>
            <a:ext cx="3556883" cy="668066"/>
          </a:xfrm>
          <a:prstGeom prst="triangle">
            <a:avLst/>
          </a:prstGeom>
          <a:solidFill>
            <a:srgbClr val="A8BE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 name="Rectangle 42"/>
          <p:cNvSpPr/>
          <p:nvPr/>
        </p:nvSpPr>
        <p:spPr>
          <a:xfrm>
            <a:off x="-5756" y="-47244"/>
            <a:ext cx="30300018" cy="4509028"/>
          </a:xfrm>
          <a:prstGeom prst="rect">
            <a:avLst/>
          </a:prstGeom>
          <a:solidFill>
            <a:srgbClr val="313C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 name="ZoneTexte 43"/>
          <p:cNvSpPr txBox="1"/>
          <p:nvPr/>
        </p:nvSpPr>
        <p:spPr>
          <a:xfrm>
            <a:off x="805758" y="531467"/>
            <a:ext cx="27772159" cy="1015663"/>
          </a:xfrm>
          <a:prstGeom prst="rect">
            <a:avLst/>
          </a:prstGeom>
          <a:noFill/>
        </p:spPr>
        <p:txBody>
          <a:bodyPr wrap="square" rtlCol="0">
            <a:spAutoFit/>
          </a:bodyPr>
          <a:lstStyle/>
          <a:p>
            <a:pPr algn="ctr"/>
            <a:r>
              <a:rPr lang="fr-FR" sz="6000" b="1" dirty="0">
                <a:solidFill>
                  <a:prstClr val="white"/>
                </a:solidFill>
                <a:latin typeface="Roboto" panose="02000000000000000000" pitchFamily="2" charset="0"/>
                <a:ea typeface="Roboto" panose="02000000000000000000" pitchFamily="2" charset="0"/>
                <a:cs typeface="Roboto" panose="020F0502020204030204" pitchFamily="2" charset="0"/>
              </a:rPr>
              <a:t>The diffusion of NLP </a:t>
            </a:r>
            <a:r>
              <a:rPr lang="fr-FR" sz="6000" b="1" dirty="0" err="1">
                <a:solidFill>
                  <a:prstClr val="white"/>
                </a:solidFill>
                <a:latin typeface="Roboto" panose="02000000000000000000" pitchFamily="2" charset="0"/>
                <a:ea typeface="Roboto" panose="02000000000000000000" pitchFamily="2" charset="0"/>
                <a:cs typeface="Roboto" panose="020F0502020204030204" pitchFamily="2" charset="0"/>
              </a:rPr>
              <a:t>methods</a:t>
            </a:r>
            <a:r>
              <a:rPr lang="fr-FR" sz="6000" b="1" dirty="0">
                <a:solidFill>
                  <a:prstClr val="white"/>
                </a:solidFill>
                <a:latin typeface="Roboto" panose="02000000000000000000" pitchFamily="2" charset="0"/>
                <a:ea typeface="Roboto" panose="02000000000000000000" pitchFamily="2" charset="0"/>
                <a:cs typeface="Roboto" panose="020F0502020204030204" pitchFamily="2" charset="0"/>
              </a:rPr>
              <a:t> in marketing </a:t>
            </a:r>
            <a:r>
              <a:rPr lang="fr-FR" sz="6000" b="1" dirty="0" err="1">
                <a:solidFill>
                  <a:prstClr val="white"/>
                </a:solidFill>
                <a:latin typeface="Roboto" panose="02000000000000000000" pitchFamily="2" charset="0"/>
                <a:ea typeface="Roboto" panose="02000000000000000000" pitchFamily="2" charset="0"/>
                <a:cs typeface="Roboto" panose="020F0502020204030204" pitchFamily="2" charset="0"/>
              </a:rPr>
              <a:t>research</a:t>
            </a:r>
            <a:r>
              <a:rPr lang="fr-FR" sz="6000" b="1" dirty="0">
                <a:solidFill>
                  <a:prstClr val="white"/>
                </a:solidFill>
                <a:latin typeface="Roboto" panose="02000000000000000000" pitchFamily="2" charset="0"/>
                <a:ea typeface="Roboto" panose="02000000000000000000" pitchFamily="2" charset="0"/>
                <a:cs typeface="Roboto" panose="020F0502020204030204" pitchFamily="2" charset="0"/>
              </a:rPr>
              <a:t>: a </a:t>
            </a:r>
            <a:r>
              <a:rPr lang="fr-FR" sz="6000" b="1" dirty="0" err="1">
                <a:solidFill>
                  <a:prstClr val="white"/>
                </a:solidFill>
                <a:latin typeface="Roboto" panose="02000000000000000000" pitchFamily="2" charset="0"/>
                <a:ea typeface="Roboto" panose="02000000000000000000" pitchFamily="2" charset="0"/>
                <a:cs typeface="Roboto" panose="020F0502020204030204" pitchFamily="2" charset="0"/>
              </a:rPr>
              <a:t>systematic</a:t>
            </a:r>
            <a:r>
              <a:rPr lang="fr-FR" sz="6000" b="1" dirty="0">
                <a:solidFill>
                  <a:prstClr val="white"/>
                </a:solidFill>
                <a:latin typeface="Roboto" panose="02000000000000000000" pitchFamily="2" charset="0"/>
                <a:ea typeface="Roboto" panose="02000000000000000000" pitchFamily="2" charset="0"/>
                <a:cs typeface="Roboto" panose="020F0502020204030204" pitchFamily="2" charset="0"/>
              </a:rPr>
              <a:t> </a:t>
            </a:r>
            <a:r>
              <a:rPr lang="fr-FR" sz="6000" b="1" dirty="0" err="1">
                <a:solidFill>
                  <a:prstClr val="white"/>
                </a:solidFill>
                <a:latin typeface="Roboto" panose="02000000000000000000" pitchFamily="2" charset="0"/>
                <a:ea typeface="Roboto" panose="02000000000000000000" pitchFamily="2" charset="0"/>
                <a:cs typeface="Roboto" panose="020F0502020204030204" pitchFamily="2" charset="0"/>
              </a:rPr>
              <a:t>analysis</a:t>
            </a:r>
            <a:endParaRPr lang="fr-FR" b="1" dirty="0">
              <a:latin typeface="Roboto" panose="02000000000000000000" pitchFamily="2" charset="0"/>
              <a:ea typeface="Roboto" panose="02000000000000000000" pitchFamily="2" charset="0"/>
            </a:endParaRPr>
          </a:p>
        </p:txBody>
      </p:sp>
      <p:cxnSp>
        <p:nvCxnSpPr>
          <p:cNvPr id="45" name="Connecteur droit 44">
            <a:extLst>
              <a:ext uri="{FF2B5EF4-FFF2-40B4-BE49-F238E27FC236}">
                <a16:creationId xmlns:a16="http://schemas.microsoft.com/office/drawing/2014/main" id="{FBD791B8-EB11-E512-FC9D-BC69E0F4AA12}"/>
              </a:ext>
            </a:extLst>
          </p:cNvPr>
          <p:cNvCxnSpPr/>
          <p:nvPr/>
        </p:nvCxnSpPr>
        <p:spPr>
          <a:xfrm flipV="1">
            <a:off x="2149051" y="2186017"/>
            <a:ext cx="25085573" cy="9962"/>
          </a:xfrm>
          <a:prstGeom prst="line">
            <a:avLst/>
          </a:prstGeom>
          <a:ln>
            <a:solidFill>
              <a:schemeClr val="bg1"/>
            </a:solidFill>
          </a:ln>
        </p:spPr>
        <p:style>
          <a:lnRef idx="2">
            <a:schemeClr val="accent4"/>
          </a:lnRef>
          <a:fillRef idx="0">
            <a:schemeClr val="accent4"/>
          </a:fillRef>
          <a:effectRef idx="1">
            <a:schemeClr val="accent4"/>
          </a:effectRef>
          <a:fontRef idx="minor">
            <a:schemeClr val="tx1"/>
          </a:fontRef>
        </p:style>
      </p:cxnSp>
      <p:sp>
        <p:nvSpPr>
          <p:cNvPr id="46" name="ZoneTexte 45"/>
          <p:cNvSpPr txBox="1"/>
          <p:nvPr/>
        </p:nvSpPr>
        <p:spPr>
          <a:xfrm>
            <a:off x="2877297" y="2584909"/>
            <a:ext cx="23629081" cy="1261884"/>
          </a:xfrm>
          <a:prstGeom prst="rect">
            <a:avLst/>
          </a:prstGeom>
          <a:noFill/>
        </p:spPr>
        <p:txBody>
          <a:bodyPr wrap="square" rtlCol="0">
            <a:spAutoFit/>
          </a:bodyPr>
          <a:lstStyle/>
          <a:p>
            <a:pPr lvl="0" algn="ctr"/>
            <a:r>
              <a:rPr lang="fr-FR" sz="3800" dirty="0">
                <a:solidFill>
                  <a:prstClr val="white"/>
                </a:solidFill>
                <a:latin typeface="Roboto" panose="02000000000000000000" pitchFamily="2" charset="0"/>
                <a:ea typeface="Roboto" panose="02000000000000000000" pitchFamily="2" charset="0"/>
                <a:cs typeface="Roboto" panose="020F0502020204030204" pitchFamily="2" charset="0"/>
              </a:rPr>
              <a:t>Olivier Caron, Christophe </a:t>
            </a:r>
            <a:r>
              <a:rPr lang="fr-FR" sz="3800" dirty="0" err="1">
                <a:solidFill>
                  <a:prstClr val="white"/>
                </a:solidFill>
                <a:latin typeface="Roboto" panose="02000000000000000000" pitchFamily="2" charset="0"/>
                <a:ea typeface="Roboto" panose="02000000000000000000" pitchFamily="2" charset="0"/>
                <a:cs typeface="Roboto" panose="020F0502020204030204" pitchFamily="2" charset="0"/>
              </a:rPr>
              <a:t>Benavent</a:t>
            </a:r>
            <a:endParaRPr lang="fr-FR" sz="3800" dirty="0">
              <a:solidFill>
                <a:prstClr val="white"/>
              </a:solidFill>
              <a:latin typeface="Roboto" panose="02000000000000000000" pitchFamily="2" charset="0"/>
              <a:ea typeface="Roboto" panose="02000000000000000000" pitchFamily="2" charset="0"/>
              <a:cs typeface="Roboto" panose="020F0502020204030204" pitchFamily="2" charset="0"/>
            </a:endParaRPr>
          </a:p>
          <a:p>
            <a:pPr lvl="0" algn="ctr"/>
            <a:r>
              <a:rPr lang="fr-FR" sz="3600" dirty="0">
                <a:solidFill>
                  <a:prstClr val="white"/>
                </a:solidFill>
                <a:latin typeface="Roboto" panose="02000000000000000000" pitchFamily="2" charset="0"/>
                <a:ea typeface="Roboto" panose="02000000000000000000" pitchFamily="2" charset="0"/>
                <a:cs typeface="Roboto" panose="020F0502020204030204" pitchFamily="2" charset="0"/>
              </a:rPr>
              <a:t>DRM, Université Paris-Dauphine, Université PSL, CNRS, Paris, 75016, France</a:t>
            </a:r>
            <a:endParaRPr lang="en-US" sz="3600" dirty="0">
              <a:solidFill>
                <a:prstClr val="white"/>
              </a:solidFill>
              <a:latin typeface="Roboto" panose="02000000000000000000" pitchFamily="2" charset="0"/>
              <a:ea typeface="Roboto" panose="02000000000000000000" pitchFamily="2" charset="0"/>
              <a:cs typeface="Roboto" panose="020F0502020204030204" pitchFamily="2" charset="0"/>
            </a:endParaRPr>
          </a:p>
        </p:txBody>
      </p:sp>
      <p:sp>
        <p:nvSpPr>
          <p:cNvPr id="12" name="Rectangle 11"/>
          <p:cNvSpPr/>
          <p:nvPr/>
        </p:nvSpPr>
        <p:spPr>
          <a:xfrm>
            <a:off x="-64208" y="33813861"/>
            <a:ext cx="16142058" cy="8989902"/>
          </a:xfrm>
          <a:prstGeom prst="rect">
            <a:avLst/>
          </a:prstGeom>
          <a:solidFill>
            <a:srgbClr val="A8BE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ZoneTexte 14"/>
          <p:cNvSpPr txBox="1"/>
          <p:nvPr/>
        </p:nvSpPr>
        <p:spPr>
          <a:xfrm>
            <a:off x="41786" y="34018635"/>
            <a:ext cx="5709342" cy="830997"/>
          </a:xfrm>
          <a:prstGeom prst="rect">
            <a:avLst/>
          </a:prstGeom>
          <a:noFill/>
        </p:spPr>
        <p:txBody>
          <a:bodyPr wrap="square" rtlCol="0">
            <a:spAutoFit/>
          </a:bodyPr>
          <a:lstStyle/>
          <a:p>
            <a:pPr lvl="0"/>
            <a:r>
              <a:rPr lang="fr-FR" sz="4800" b="1" dirty="0">
                <a:solidFill>
                  <a:prstClr val="black"/>
                </a:solidFill>
                <a:latin typeface="Roboto" panose="02000000000000000000" pitchFamily="2" charset="0"/>
                <a:ea typeface="Roboto" panose="02000000000000000000" pitchFamily="2" charset="0"/>
                <a:cs typeface="Roboto" panose="020F0502020204030204" pitchFamily="2" charset="0"/>
              </a:rPr>
              <a:t>Discussion</a:t>
            </a:r>
          </a:p>
        </p:txBody>
      </p:sp>
      <p:sp>
        <p:nvSpPr>
          <p:cNvPr id="47" name="ZoneTexte 46"/>
          <p:cNvSpPr txBox="1"/>
          <p:nvPr/>
        </p:nvSpPr>
        <p:spPr>
          <a:xfrm>
            <a:off x="371540" y="35380413"/>
            <a:ext cx="15450204" cy="6001643"/>
          </a:xfrm>
          <a:prstGeom prst="rect">
            <a:avLst/>
          </a:prstGeom>
          <a:noFill/>
        </p:spPr>
        <p:txBody>
          <a:bodyPr wrap="square" rtlCol="0">
            <a:spAutoFit/>
          </a:bodyPr>
          <a:lstStyle/>
          <a:p>
            <a:pPr lvl="0" algn="just"/>
            <a:r>
              <a:rPr lang="en-US" sz="3200" b="1" dirty="0">
                <a:solidFill>
                  <a:prstClr val="black"/>
                </a:solidFill>
                <a:latin typeface="Roboto" panose="02000000000000000000" pitchFamily="2" charset="0"/>
                <a:ea typeface="Roboto" panose="02000000000000000000" pitchFamily="2" charset="0"/>
              </a:rPr>
              <a:t>Adoption Dynamics</a:t>
            </a:r>
          </a:p>
          <a:p>
            <a:pPr lvl="0" algn="just"/>
            <a:r>
              <a:rPr lang="en-US" sz="2400" dirty="0">
                <a:solidFill>
                  <a:prstClr val="black"/>
                </a:solidFill>
                <a:latin typeface="Roboto" panose="02000000000000000000" pitchFamily="2" charset="0"/>
                <a:ea typeface="Roboto" panose="02000000000000000000" pitchFamily="2" charset="0"/>
              </a:rPr>
              <a:t>The adoption of NLP in marketing research reflects a significant shift driven by both technological advances and data availability. The diffusion process is mainly top-down, originating from high-impact publications. Researchers initially faced high learning costs, but these have decreased over time due to the formation of internal communities of practice within institutions and the availability of online tutorials and resources.</a:t>
            </a:r>
          </a:p>
          <a:p>
            <a:pPr lvl="0" algn="just"/>
            <a:endParaRPr lang="en-US" sz="2400" dirty="0">
              <a:solidFill>
                <a:prstClr val="black"/>
              </a:solidFill>
              <a:latin typeface="Roboto" panose="02000000000000000000" pitchFamily="2" charset="0"/>
              <a:ea typeface="Roboto" panose="02000000000000000000" pitchFamily="2" charset="0"/>
            </a:endParaRPr>
          </a:p>
          <a:p>
            <a:pPr lvl="0" algn="just"/>
            <a:r>
              <a:rPr lang="en-US" sz="3200" b="1" dirty="0">
                <a:solidFill>
                  <a:prstClr val="black"/>
                </a:solidFill>
                <a:latin typeface="Roboto" panose="02000000000000000000" pitchFamily="2" charset="0"/>
                <a:ea typeface="Roboto" panose="02000000000000000000" pitchFamily="2" charset="0"/>
              </a:rPr>
              <a:t>Localized Adoption</a:t>
            </a:r>
          </a:p>
          <a:p>
            <a:pPr lvl="0" algn="just"/>
            <a:r>
              <a:rPr lang="en-US" sz="2400" dirty="0">
                <a:solidFill>
                  <a:prstClr val="black"/>
                </a:solidFill>
                <a:latin typeface="Roboto" panose="02000000000000000000" pitchFamily="2" charset="0"/>
                <a:ea typeface="Roboto" panose="02000000000000000000" pitchFamily="2" charset="0"/>
              </a:rPr>
              <a:t>NLP methods are mainly adopted in specific research areas, driven by new questions, data availability, and suitable techniques. This creates a focused but growing use in the academic community.</a:t>
            </a:r>
          </a:p>
          <a:p>
            <a:pPr lvl="0" algn="just"/>
            <a:endParaRPr lang="en-US" sz="2400" dirty="0">
              <a:solidFill>
                <a:prstClr val="black"/>
              </a:solidFill>
              <a:latin typeface="Roboto" panose="02000000000000000000" pitchFamily="2" charset="0"/>
              <a:ea typeface="Roboto" panose="02000000000000000000" pitchFamily="2" charset="0"/>
            </a:endParaRPr>
          </a:p>
          <a:p>
            <a:pPr lvl="0" algn="just"/>
            <a:r>
              <a:rPr lang="en-US" sz="3200" b="1" dirty="0">
                <a:solidFill>
                  <a:prstClr val="black"/>
                </a:solidFill>
                <a:latin typeface="Roboto" panose="02000000000000000000" pitchFamily="2" charset="0"/>
                <a:ea typeface="Roboto" panose="02000000000000000000" pitchFamily="2" charset="0"/>
              </a:rPr>
              <a:t>Methodological Innovation</a:t>
            </a:r>
          </a:p>
          <a:p>
            <a:pPr lvl="0" algn="just"/>
            <a:r>
              <a:rPr lang="en-US" sz="2400" dirty="0">
                <a:solidFill>
                  <a:prstClr val="black"/>
                </a:solidFill>
                <a:latin typeface="Roboto" panose="02000000000000000000" pitchFamily="2" charset="0"/>
                <a:ea typeface="Roboto" panose="02000000000000000000" pitchFamily="2" charset="0"/>
              </a:rPr>
              <a:t>NLP methods are now well integrated into marketing research offering better data analysis and new methods. The integration of advanced NLP techniques, such as sentiment analysis and topic modeling, has enriched the methodological toolkit of marketing researchers, enabling more sophisticated analyses and deeper insights into consumer behavior and marketing strategies.</a:t>
            </a:r>
          </a:p>
        </p:txBody>
      </p:sp>
      <p:sp>
        <p:nvSpPr>
          <p:cNvPr id="48" name="ZoneTexte 47"/>
          <p:cNvSpPr txBox="1"/>
          <p:nvPr/>
        </p:nvSpPr>
        <p:spPr>
          <a:xfrm>
            <a:off x="16714103" y="34018635"/>
            <a:ext cx="6868849" cy="830997"/>
          </a:xfrm>
          <a:prstGeom prst="rect">
            <a:avLst/>
          </a:prstGeom>
          <a:noFill/>
        </p:spPr>
        <p:txBody>
          <a:bodyPr wrap="square" rtlCol="0">
            <a:spAutoFit/>
          </a:bodyPr>
          <a:lstStyle/>
          <a:p>
            <a:pPr lvl="0"/>
            <a:r>
              <a:rPr lang="fr-FR" sz="4800" b="1" dirty="0">
                <a:solidFill>
                  <a:prstClr val="black"/>
                </a:solidFill>
                <a:latin typeface="Roboto" panose="02000000000000000000" pitchFamily="2" charset="0"/>
                <a:ea typeface="Roboto" panose="02000000000000000000" pitchFamily="2" charset="0"/>
                <a:cs typeface="Roboto" panose="020F0502020204030204" pitchFamily="2" charset="0"/>
              </a:rPr>
              <a:t>Conclusion</a:t>
            </a:r>
          </a:p>
        </p:txBody>
      </p:sp>
      <p:sp>
        <p:nvSpPr>
          <p:cNvPr id="49" name="ZoneTexte 48"/>
          <p:cNvSpPr txBox="1"/>
          <p:nvPr/>
        </p:nvSpPr>
        <p:spPr>
          <a:xfrm>
            <a:off x="17237683" y="35255908"/>
            <a:ext cx="12878368" cy="2677656"/>
          </a:xfrm>
          <a:prstGeom prst="rect">
            <a:avLst/>
          </a:prstGeom>
          <a:noFill/>
        </p:spPr>
        <p:txBody>
          <a:bodyPr wrap="square" rtlCol="0">
            <a:spAutoFit/>
          </a:bodyPr>
          <a:lstStyle/>
          <a:p>
            <a:pPr lvl="0" algn="just"/>
            <a:r>
              <a:rPr lang="en-US" sz="2400" dirty="0">
                <a:solidFill>
                  <a:prstClr val="black"/>
                </a:solidFill>
                <a:latin typeface="Roboto" panose="02000000000000000000" pitchFamily="2" charset="0"/>
                <a:ea typeface="Roboto" panose="02000000000000000000" pitchFamily="2" charset="0"/>
              </a:rPr>
              <a:t>While the initial adoption of NLP methods was slow, it has now become an important approach in marketing research for it enables researchers to study large volume of qualitative data, driven by reduced learning costs and increased accessibility.</a:t>
            </a:r>
          </a:p>
          <a:p>
            <a:pPr lvl="0" algn="just"/>
            <a:endParaRPr lang="en-US" sz="2400" dirty="0">
              <a:solidFill>
                <a:prstClr val="black"/>
              </a:solidFill>
              <a:latin typeface="Roboto" panose="02000000000000000000" pitchFamily="2" charset="0"/>
              <a:ea typeface="Roboto" panose="02000000000000000000" pitchFamily="2" charset="0"/>
            </a:endParaRPr>
          </a:p>
          <a:p>
            <a:pPr lvl="0" algn="just"/>
            <a:r>
              <a:rPr lang="en-US" sz="2400" dirty="0">
                <a:solidFill>
                  <a:prstClr val="black"/>
                </a:solidFill>
                <a:latin typeface="Roboto" panose="02000000000000000000" pitchFamily="2" charset="0"/>
                <a:ea typeface="Roboto" panose="02000000000000000000" pitchFamily="2" charset="0"/>
              </a:rPr>
              <a:t>Future research will likely see further integration of advanced NLP techniques, facilitating more sophisticated analyses and deeper insights into consumer behavior and marketing strategies such as classification and sentiment analysis done with LLMs.</a:t>
            </a:r>
          </a:p>
        </p:txBody>
      </p:sp>
      <p:sp>
        <p:nvSpPr>
          <p:cNvPr id="50" name="Rectangle 49"/>
          <p:cNvSpPr/>
          <p:nvPr/>
        </p:nvSpPr>
        <p:spPr>
          <a:xfrm>
            <a:off x="16077850" y="38652530"/>
            <a:ext cx="14216410" cy="4151233"/>
          </a:xfrm>
          <a:prstGeom prst="rect">
            <a:avLst/>
          </a:prstGeom>
          <a:solidFill>
            <a:srgbClr val="9CA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2" name="ZoneTexte 51"/>
          <p:cNvSpPr txBox="1"/>
          <p:nvPr/>
        </p:nvSpPr>
        <p:spPr>
          <a:xfrm>
            <a:off x="16714103" y="38853068"/>
            <a:ext cx="6732838" cy="830997"/>
          </a:xfrm>
          <a:prstGeom prst="rect">
            <a:avLst/>
          </a:prstGeom>
          <a:noFill/>
        </p:spPr>
        <p:txBody>
          <a:bodyPr wrap="square" rtlCol="0">
            <a:spAutoFit/>
          </a:bodyPr>
          <a:lstStyle/>
          <a:p>
            <a:pPr lvl="0"/>
            <a:r>
              <a:rPr lang="fr-FR" sz="4800" b="1" dirty="0" err="1">
                <a:solidFill>
                  <a:prstClr val="black"/>
                </a:solidFill>
                <a:latin typeface="Roboto" panose="02000000000000000000" pitchFamily="2" charset="0"/>
                <a:ea typeface="Roboto" panose="02000000000000000000" pitchFamily="2" charset="0"/>
                <a:cs typeface="Roboto" panose="020F0502020204030204" pitchFamily="2" charset="0"/>
              </a:rPr>
              <a:t>References</a:t>
            </a:r>
            <a:endParaRPr lang="fr-FR" sz="4800" b="1" dirty="0">
              <a:solidFill>
                <a:prstClr val="black"/>
              </a:solidFill>
              <a:latin typeface="Roboto" panose="02000000000000000000" pitchFamily="2" charset="0"/>
              <a:ea typeface="Roboto" panose="02000000000000000000" pitchFamily="2" charset="0"/>
              <a:cs typeface="Roboto" panose="020F0502020204030204" pitchFamily="2" charset="0"/>
            </a:endParaRPr>
          </a:p>
        </p:txBody>
      </p:sp>
      <p:sp>
        <p:nvSpPr>
          <p:cNvPr id="54" name="ZoneTexte 53"/>
          <p:cNvSpPr txBox="1"/>
          <p:nvPr/>
        </p:nvSpPr>
        <p:spPr>
          <a:xfrm>
            <a:off x="17237682" y="39860821"/>
            <a:ext cx="12335643" cy="2677656"/>
          </a:xfrm>
          <a:prstGeom prst="rect">
            <a:avLst/>
          </a:prstGeom>
          <a:noFill/>
        </p:spPr>
        <p:txBody>
          <a:bodyPr wrap="square" rtlCol="0">
            <a:spAutoFit/>
          </a:bodyPr>
          <a:lstStyle/>
          <a:p>
            <a:pPr lvl="0" algn="just"/>
            <a:r>
              <a:rPr lang="en-US" sz="2400" dirty="0">
                <a:solidFill>
                  <a:prstClr val="black"/>
                </a:solidFill>
                <a:latin typeface="Roboto" panose="02000000000000000000" pitchFamily="2" charset="0"/>
                <a:ea typeface="Roboto" panose="02000000000000000000" pitchFamily="2" charset="0"/>
              </a:rPr>
              <a:t>Abrahamson, E. (1991). Managerial Fads and Fashions: The Diffusion and Rejection of Innovations. </a:t>
            </a:r>
            <a:r>
              <a:rPr lang="en-US" sz="2400" i="1" dirty="0">
                <a:solidFill>
                  <a:prstClr val="black"/>
                </a:solidFill>
                <a:latin typeface="Roboto" panose="02000000000000000000" pitchFamily="2" charset="0"/>
                <a:ea typeface="Roboto" panose="02000000000000000000" pitchFamily="2" charset="0"/>
              </a:rPr>
              <a:t>The Academy of Management Review</a:t>
            </a:r>
            <a:r>
              <a:rPr lang="en-US" sz="2400" dirty="0">
                <a:solidFill>
                  <a:prstClr val="black"/>
                </a:solidFill>
                <a:latin typeface="Roboto" panose="02000000000000000000" pitchFamily="2" charset="0"/>
                <a:ea typeface="Roboto" panose="02000000000000000000" pitchFamily="2" charset="0"/>
              </a:rPr>
              <a:t>, 16(3), 586.</a:t>
            </a:r>
          </a:p>
          <a:p>
            <a:pPr lvl="0" algn="just"/>
            <a:r>
              <a:rPr lang="en-US" sz="2400" dirty="0">
                <a:solidFill>
                  <a:prstClr val="black"/>
                </a:solidFill>
                <a:latin typeface="Roboto" panose="02000000000000000000" pitchFamily="2" charset="0"/>
                <a:ea typeface="Roboto" panose="02000000000000000000" pitchFamily="2" charset="0"/>
              </a:rPr>
              <a:t>Davis, F. D. (1989). Perceived Usefulness, Perceived Ease of Use, and User Acceptance of Information Technology. </a:t>
            </a:r>
            <a:r>
              <a:rPr lang="en-US" sz="2400" i="1" dirty="0">
                <a:solidFill>
                  <a:prstClr val="black"/>
                </a:solidFill>
                <a:latin typeface="Roboto" panose="02000000000000000000" pitchFamily="2" charset="0"/>
                <a:ea typeface="Roboto" panose="02000000000000000000" pitchFamily="2" charset="0"/>
              </a:rPr>
              <a:t>MIS Quarterly</a:t>
            </a:r>
            <a:r>
              <a:rPr lang="en-US" sz="2400" dirty="0">
                <a:solidFill>
                  <a:prstClr val="black"/>
                </a:solidFill>
                <a:latin typeface="Roboto" panose="02000000000000000000" pitchFamily="2" charset="0"/>
                <a:ea typeface="Roboto" panose="02000000000000000000" pitchFamily="2" charset="0"/>
              </a:rPr>
              <a:t>, 13(3), 319.</a:t>
            </a:r>
          </a:p>
          <a:p>
            <a:pPr lvl="0" algn="just"/>
            <a:r>
              <a:rPr lang="fr-FR" sz="2400" dirty="0">
                <a:solidFill>
                  <a:prstClr val="black"/>
                </a:solidFill>
                <a:latin typeface="Roboto" panose="02000000000000000000" pitchFamily="2" charset="0"/>
                <a:ea typeface="Roboto" panose="02000000000000000000" pitchFamily="2" charset="0"/>
              </a:rPr>
              <a:t>Roberts, ME, Stewart, BM, </a:t>
            </a:r>
            <a:r>
              <a:rPr lang="fr-FR" sz="2400" dirty="0" err="1">
                <a:solidFill>
                  <a:prstClr val="black"/>
                </a:solidFill>
                <a:latin typeface="Roboto" panose="02000000000000000000" pitchFamily="2" charset="0"/>
                <a:ea typeface="Roboto" panose="02000000000000000000" pitchFamily="2" charset="0"/>
              </a:rPr>
              <a:t>Tingley</a:t>
            </a:r>
            <a:r>
              <a:rPr lang="fr-FR" sz="2400" dirty="0">
                <a:solidFill>
                  <a:prstClr val="black"/>
                </a:solidFill>
                <a:latin typeface="Roboto" panose="02000000000000000000" pitchFamily="2" charset="0"/>
                <a:ea typeface="Roboto" panose="02000000000000000000" pitchFamily="2" charset="0"/>
              </a:rPr>
              <a:t>, D, Lucas, C, </a:t>
            </a:r>
            <a:r>
              <a:rPr lang="fr-FR" sz="2400" dirty="0" err="1">
                <a:solidFill>
                  <a:prstClr val="black"/>
                </a:solidFill>
                <a:latin typeface="Roboto" panose="02000000000000000000" pitchFamily="2" charset="0"/>
                <a:ea typeface="Roboto" panose="02000000000000000000" pitchFamily="2" charset="0"/>
              </a:rPr>
              <a:t>Leder</a:t>
            </a:r>
            <a:r>
              <a:rPr lang="fr-FR" sz="2400" dirty="0">
                <a:solidFill>
                  <a:prstClr val="black"/>
                </a:solidFill>
                <a:latin typeface="Roboto" panose="02000000000000000000" pitchFamily="2" charset="0"/>
                <a:ea typeface="Roboto" panose="02000000000000000000" pitchFamily="2" charset="0"/>
              </a:rPr>
              <a:t>-Luis, J., </a:t>
            </a:r>
            <a:r>
              <a:rPr lang="fr-FR" sz="2400" dirty="0" err="1">
                <a:solidFill>
                  <a:prstClr val="black"/>
                </a:solidFill>
                <a:latin typeface="Roboto" panose="02000000000000000000" pitchFamily="2" charset="0"/>
                <a:ea typeface="Roboto" panose="02000000000000000000" pitchFamily="2" charset="0"/>
              </a:rPr>
              <a:t>Gadarian</a:t>
            </a:r>
            <a:r>
              <a:rPr lang="fr-FR" sz="2400" dirty="0">
                <a:solidFill>
                  <a:prstClr val="black"/>
                </a:solidFill>
                <a:latin typeface="Roboto" panose="02000000000000000000" pitchFamily="2" charset="0"/>
                <a:ea typeface="Roboto" panose="02000000000000000000" pitchFamily="2" charset="0"/>
              </a:rPr>
              <a:t>, S. K., </a:t>
            </a:r>
            <a:r>
              <a:rPr lang="fr-FR" sz="2400" dirty="0" err="1">
                <a:solidFill>
                  <a:prstClr val="black"/>
                </a:solidFill>
                <a:latin typeface="Roboto" panose="02000000000000000000" pitchFamily="2" charset="0"/>
                <a:ea typeface="Roboto" panose="02000000000000000000" pitchFamily="2" charset="0"/>
              </a:rPr>
              <a:t>Albertson</a:t>
            </a:r>
            <a:r>
              <a:rPr lang="fr-FR" sz="2400" dirty="0">
                <a:solidFill>
                  <a:prstClr val="black"/>
                </a:solidFill>
                <a:latin typeface="Roboto" panose="02000000000000000000" pitchFamily="2" charset="0"/>
                <a:ea typeface="Roboto" panose="02000000000000000000" pitchFamily="2" charset="0"/>
              </a:rPr>
              <a:t>, B., &amp; Rand, D. G. (2014). Structural Topic </a:t>
            </a:r>
            <a:r>
              <a:rPr lang="fr-FR" sz="2400" dirty="0" err="1">
                <a:solidFill>
                  <a:prstClr val="black"/>
                </a:solidFill>
                <a:latin typeface="Roboto" panose="02000000000000000000" pitchFamily="2" charset="0"/>
                <a:ea typeface="Roboto" panose="02000000000000000000" pitchFamily="2" charset="0"/>
              </a:rPr>
              <a:t>Models</a:t>
            </a:r>
            <a:r>
              <a:rPr lang="fr-FR" sz="2400" dirty="0">
                <a:solidFill>
                  <a:prstClr val="black"/>
                </a:solidFill>
                <a:latin typeface="Roboto" panose="02000000000000000000" pitchFamily="2" charset="0"/>
                <a:ea typeface="Roboto" panose="02000000000000000000" pitchFamily="2" charset="0"/>
              </a:rPr>
              <a:t> for Open-</a:t>
            </a:r>
            <a:r>
              <a:rPr lang="fr-FR" sz="2400" dirty="0" err="1">
                <a:solidFill>
                  <a:prstClr val="black"/>
                </a:solidFill>
                <a:latin typeface="Roboto" panose="02000000000000000000" pitchFamily="2" charset="0"/>
                <a:ea typeface="Roboto" panose="02000000000000000000" pitchFamily="2" charset="0"/>
              </a:rPr>
              <a:t>Ended</a:t>
            </a:r>
            <a:r>
              <a:rPr lang="fr-FR" sz="2400" dirty="0">
                <a:solidFill>
                  <a:prstClr val="black"/>
                </a:solidFill>
                <a:latin typeface="Roboto" panose="02000000000000000000" pitchFamily="2" charset="0"/>
                <a:ea typeface="Roboto" panose="02000000000000000000" pitchFamily="2" charset="0"/>
              </a:rPr>
              <a:t> Survey </a:t>
            </a:r>
            <a:r>
              <a:rPr lang="fr-FR" sz="2400" dirty="0" err="1">
                <a:solidFill>
                  <a:prstClr val="black"/>
                </a:solidFill>
                <a:latin typeface="Roboto" panose="02000000000000000000" pitchFamily="2" charset="0"/>
                <a:ea typeface="Roboto" panose="02000000000000000000" pitchFamily="2" charset="0"/>
              </a:rPr>
              <a:t>Responses</a:t>
            </a:r>
            <a:r>
              <a:rPr lang="fr-FR" sz="2400" dirty="0">
                <a:solidFill>
                  <a:prstClr val="black"/>
                </a:solidFill>
                <a:latin typeface="Roboto" panose="02000000000000000000" pitchFamily="2" charset="0"/>
                <a:ea typeface="Roboto" panose="02000000000000000000" pitchFamily="2" charset="0"/>
              </a:rPr>
              <a:t>. </a:t>
            </a:r>
            <a:r>
              <a:rPr lang="fr-FR" sz="2400" i="1" dirty="0">
                <a:solidFill>
                  <a:prstClr val="black"/>
                </a:solidFill>
                <a:latin typeface="Roboto" panose="02000000000000000000" pitchFamily="2" charset="0"/>
                <a:ea typeface="Roboto" panose="02000000000000000000" pitchFamily="2" charset="0"/>
              </a:rPr>
              <a:t>American Journal of </a:t>
            </a:r>
            <a:r>
              <a:rPr lang="fr-FR" sz="2400" i="1" dirty="0" err="1">
                <a:solidFill>
                  <a:prstClr val="black"/>
                </a:solidFill>
                <a:latin typeface="Roboto" panose="02000000000000000000" pitchFamily="2" charset="0"/>
                <a:ea typeface="Roboto" panose="02000000000000000000" pitchFamily="2" charset="0"/>
              </a:rPr>
              <a:t>Political</a:t>
            </a:r>
            <a:r>
              <a:rPr lang="fr-FR" sz="2400" i="1" dirty="0">
                <a:solidFill>
                  <a:prstClr val="black"/>
                </a:solidFill>
                <a:latin typeface="Roboto" panose="02000000000000000000" pitchFamily="2" charset="0"/>
                <a:ea typeface="Roboto" panose="02000000000000000000" pitchFamily="2" charset="0"/>
              </a:rPr>
              <a:t> Science</a:t>
            </a:r>
            <a:r>
              <a:rPr lang="fr-FR" sz="2400" dirty="0">
                <a:solidFill>
                  <a:prstClr val="black"/>
                </a:solidFill>
                <a:latin typeface="Roboto" panose="02000000000000000000" pitchFamily="2" charset="0"/>
                <a:ea typeface="Roboto" panose="02000000000000000000" pitchFamily="2" charset="0"/>
              </a:rPr>
              <a:t>, 58(4), 1064‑1082.</a:t>
            </a:r>
          </a:p>
        </p:txBody>
      </p:sp>
      <p:sp>
        <p:nvSpPr>
          <p:cNvPr id="2" name="Triangle isocèle 1">
            <a:extLst>
              <a:ext uri="{FF2B5EF4-FFF2-40B4-BE49-F238E27FC236}">
                <a16:creationId xmlns:a16="http://schemas.microsoft.com/office/drawing/2014/main" id="{4DEFC74C-77B6-7CBE-6DED-5C7A5773B8FA}"/>
              </a:ext>
            </a:extLst>
          </p:cNvPr>
          <p:cNvSpPr/>
          <p:nvPr/>
        </p:nvSpPr>
        <p:spPr>
          <a:xfrm rot="10800000">
            <a:off x="7441448" y="13979929"/>
            <a:ext cx="3556883" cy="668066"/>
          </a:xfrm>
          <a:prstGeom prst="triangle">
            <a:avLst/>
          </a:prstGeom>
          <a:solidFill>
            <a:srgbClr val="DBDA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Triangle isocèle 2">
            <a:extLst>
              <a:ext uri="{FF2B5EF4-FFF2-40B4-BE49-F238E27FC236}">
                <a16:creationId xmlns:a16="http://schemas.microsoft.com/office/drawing/2014/main" id="{06B71D52-3983-BB72-65B1-EC9FF3B97AE5}"/>
              </a:ext>
            </a:extLst>
          </p:cNvPr>
          <p:cNvSpPr/>
          <p:nvPr/>
        </p:nvSpPr>
        <p:spPr>
          <a:xfrm rot="10800000">
            <a:off x="7593848" y="33760720"/>
            <a:ext cx="3556883" cy="66806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030880165"/>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Thème 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401</TotalTime>
  <Words>776</Words>
  <Application>Microsoft Office PowerPoint</Application>
  <PresentationFormat>Personnalisé</PresentationFormat>
  <Paragraphs>65</Paragraphs>
  <Slides>1</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vt:i4>
      </vt:variant>
    </vt:vector>
  </HeadingPairs>
  <TitlesOfParts>
    <vt:vector size="7" baseType="lpstr">
      <vt:lpstr>Aptos Display</vt:lpstr>
      <vt:lpstr>Arial</vt:lpstr>
      <vt:lpstr>Aptos</vt:lpstr>
      <vt:lpstr>helvetica Neue</vt:lpstr>
      <vt:lpstr>Roboto</vt:lpstr>
      <vt:lpstr>Thème Office</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diffusion of NLP methods in marketing research: a systematic review</dc:title>
  <dc:creator>Lucile GIMENEZ</dc:creator>
  <cp:lastModifiedBy>Olivier CARON</cp:lastModifiedBy>
  <cp:revision>42</cp:revision>
  <dcterms:created xsi:type="dcterms:W3CDTF">2024-05-13T19:41:32Z</dcterms:created>
  <dcterms:modified xsi:type="dcterms:W3CDTF">2024-05-14T14:17:24Z</dcterms:modified>
</cp:coreProperties>
</file>