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529" r:id="rId3"/>
    <p:sldId id="358" r:id="rId4"/>
    <p:sldId id="521" r:id="rId5"/>
    <p:sldId id="528" r:id="rId6"/>
    <p:sldId id="411" r:id="rId7"/>
    <p:sldId id="429" r:id="rId8"/>
    <p:sldId id="512" r:id="rId9"/>
    <p:sldId id="525" r:id="rId10"/>
    <p:sldId id="527" r:id="rId11"/>
  </p:sldIdLst>
  <p:sldSz cx="9144000" cy="5143500" type="screen16x9"/>
  <p:notesSz cx="7315200" cy="9601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7300"/>
    <a:srgbClr val="E2AC00"/>
    <a:srgbClr val="0000FF"/>
    <a:srgbClr val="FF0000"/>
    <a:srgbClr val="99CC00"/>
    <a:srgbClr val="CC9900"/>
    <a:srgbClr val="CCCC00"/>
    <a:srgbClr val="75BD81"/>
    <a:srgbClr val="00FF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88042" autoAdjust="0"/>
  </p:normalViewPr>
  <p:slideViewPr>
    <p:cSldViewPr>
      <p:cViewPr>
        <p:scale>
          <a:sx n="100" d="100"/>
          <a:sy n="100" d="100"/>
        </p:scale>
        <p:origin x="-1026" y="-132"/>
      </p:cViewPr>
      <p:guideLst>
        <p:guide orient="horz" pos="1620"/>
        <p:guide orient="horz" pos="3060"/>
        <p:guide orient="horz" pos="108"/>
        <p:guide orient="horz" pos="720"/>
        <p:guide orient="horz" pos="3132"/>
        <p:guide orient="horz" pos="1008"/>
        <p:guide pos="2880"/>
        <p:guide pos="5520"/>
        <p:guide pos="240"/>
        <p:guide pos="144"/>
        <p:guide pos="5616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688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51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0038" y="0"/>
            <a:ext cx="3205162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5588"/>
            <a:ext cx="320516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0038" y="9145588"/>
            <a:ext cx="320516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3A319FF-15D8-4D4C-BD9E-C5C385ED8A29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47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51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0038" y="0"/>
            <a:ext cx="3205162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7675" y="738188"/>
            <a:ext cx="6421438" cy="3613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838" y="4573588"/>
            <a:ext cx="5343525" cy="427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5588"/>
            <a:ext cx="320516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0038" y="9145588"/>
            <a:ext cx="320516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ACDF157-15FF-4394-B300-53A3450CB6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591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9955C39-D4D7-46D6-9F4B-12F3746DAD96}" type="slidenum">
              <a:rPr lang="de-DE" sz="1200" smtClean="0">
                <a:latin typeface="Arial" charset="0"/>
              </a:rPr>
              <a:pPr/>
              <a:t>1</a:t>
            </a:fld>
            <a:endParaRPr lang="de-DE" sz="1200" smtClean="0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7675" y="738188"/>
            <a:ext cx="6421438" cy="36131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110038" y="9145588"/>
            <a:ext cx="32051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fld id="{87358549-11DF-4E36-A855-556D1AD5846B}" type="slidenum">
              <a:rPr lang="de-DE" sz="1200">
                <a:latin typeface="Arial" charset="0"/>
              </a:rPr>
              <a:pPr algn="r"/>
              <a:t>10</a:t>
            </a:fld>
            <a:endParaRPr lang="de-DE" sz="120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7675" y="738188"/>
            <a:ext cx="6421438" cy="36131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smtClean="0"/>
              <a:t>blablabla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9955C39-D4D7-46D6-9F4B-12F3746DAD96}" type="slidenum">
              <a:rPr lang="de-DE" sz="1200" smtClean="0">
                <a:latin typeface="Arial" charset="0"/>
              </a:rPr>
              <a:pPr/>
              <a:t>2</a:t>
            </a:fld>
            <a:endParaRPr lang="de-DE" sz="1200" smtClean="0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7675" y="738188"/>
            <a:ext cx="6421438" cy="36131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08D044F-13F4-4498-B75A-B9122C6E684C}" type="slidenum">
              <a:rPr lang="de-DE" sz="1200" smtClean="0">
                <a:latin typeface="Arial" charset="0"/>
              </a:rPr>
              <a:pPr/>
              <a:t>3</a:t>
            </a:fld>
            <a:endParaRPr lang="de-DE" sz="1200" smtClean="0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7675" y="738188"/>
            <a:ext cx="6421438" cy="36131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smtClean="0"/>
              <a:t>blablabla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08D044F-13F4-4498-B75A-B9122C6E684C}" type="slidenum">
              <a:rPr lang="de-DE" sz="1200" smtClean="0">
                <a:latin typeface="Arial" charset="0"/>
              </a:rPr>
              <a:pPr/>
              <a:t>4</a:t>
            </a:fld>
            <a:endParaRPr lang="de-DE" sz="1200" smtClean="0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7675" y="738188"/>
            <a:ext cx="6421438" cy="36131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smtClean="0"/>
              <a:t>blablabla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08D044F-13F4-4498-B75A-B9122C6E684C}" type="slidenum">
              <a:rPr lang="de-DE" sz="1200" smtClean="0">
                <a:latin typeface="Arial" charset="0"/>
              </a:rPr>
              <a:pPr/>
              <a:t>5</a:t>
            </a:fld>
            <a:endParaRPr lang="de-DE" sz="1200" smtClean="0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7675" y="738188"/>
            <a:ext cx="6421438" cy="36131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smtClean="0"/>
              <a:t>blablabla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4110038" y="9145588"/>
            <a:ext cx="32051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fld id="{B192511C-FCB2-478F-AFAC-4B8E04782881}" type="slidenum">
              <a:rPr lang="de-DE" sz="1200">
                <a:latin typeface="Arial" charset="0"/>
              </a:rPr>
              <a:pPr algn="r"/>
              <a:t>6</a:t>
            </a:fld>
            <a:endParaRPr lang="de-DE" sz="1200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7675" y="738188"/>
            <a:ext cx="6421438" cy="36131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smtClean="0"/>
              <a:t>blablabla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4110038" y="9145588"/>
            <a:ext cx="32051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fld id="{CD9F16C9-CDD6-4577-84E3-7F9E43484086}" type="slidenum">
              <a:rPr lang="de-DE" sz="1200">
                <a:latin typeface="Arial" charset="0"/>
              </a:rPr>
              <a:pPr algn="r"/>
              <a:t>7</a:t>
            </a:fld>
            <a:endParaRPr lang="de-DE" sz="1200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7675" y="738188"/>
            <a:ext cx="6421438" cy="361315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smtClean="0"/>
              <a:t>blablabla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110038" y="9145588"/>
            <a:ext cx="32051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fld id="{87358549-11DF-4E36-A855-556D1AD5846B}" type="slidenum">
              <a:rPr lang="de-DE" sz="1200">
                <a:latin typeface="Arial" charset="0"/>
              </a:rPr>
              <a:pPr algn="r"/>
              <a:t>8</a:t>
            </a:fld>
            <a:endParaRPr lang="de-DE" sz="120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7675" y="738188"/>
            <a:ext cx="6421438" cy="36131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smtClean="0"/>
              <a:t>blablabla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110038" y="9145588"/>
            <a:ext cx="32051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fld id="{87358549-11DF-4E36-A855-556D1AD5846B}" type="slidenum">
              <a:rPr lang="de-DE" sz="1200">
                <a:latin typeface="Arial" charset="0"/>
              </a:rPr>
              <a:pPr algn="r"/>
              <a:t>9</a:t>
            </a:fld>
            <a:endParaRPr lang="de-DE" sz="120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7675" y="738188"/>
            <a:ext cx="6421438" cy="36131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smtClean="0"/>
              <a:t>blablabla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381000" y="285750"/>
            <a:ext cx="0" cy="10287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28600" y="1085850"/>
            <a:ext cx="8686800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BPA using WinBUGS, Nov 2011</a:t>
            </a:r>
          </a:p>
        </p:txBody>
      </p:sp>
    </p:spTree>
    <p:extLst>
      <p:ext uri="{BB962C8B-B14F-4D97-AF65-F5344CB8AC3E}">
        <p14:creationId xmlns:p14="http://schemas.microsoft.com/office/powerpoint/2010/main" val="39208286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BPA using WinBUGS, Nov 2011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39266550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BPA using WinBUGS, Nov 2011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2770750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BPA using WinBUGS, Nov 2011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370209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BPA using WinBUGS, Nov 2011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913643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BPA using WinBUGS, Nov 2011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68456486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BPA using WinBUGS, Nov 2011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8982733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BPA using WinBUGS, Nov 2011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5799500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BPA using WinBUGS, Nov 2011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69521264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BPA using WinBUGS, Nov 2011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06844003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BPA using WinBUGS, Nov 2011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6780344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381000" y="171450"/>
            <a:ext cx="0" cy="571500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228600" y="628650"/>
            <a:ext cx="868680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8" name="Picture 9" descr="VOGELW-rot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35" y="57150"/>
            <a:ext cx="524965" cy="5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4743450"/>
            <a:ext cx="3276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BPA using WinBUGS, Nov 2011</a:t>
            </a:r>
            <a:endParaRPr lang="de-DE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87" y="-552450"/>
            <a:ext cx="9219487" cy="69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533400" y="76200"/>
            <a:ext cx="8229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GB" sz="3600" b="1" dirty="0" smtClean="0">
                <a:latin typeface="Calibri" pitchFamily="34" charset="0"/>
              </a:rPr>
              <a:t>Bayesian integrated population </a:t>
            </a:r>
            <a:r>
              <a:rPr lang="en-GB" sz="3600" b="1" dirty="0" err="1" smtClean="0">
                <a:latin typeface="Calibri" pitchFamily="34" charset="0"/>
              </a:rPr>
              <a:t>modeling</a:t>
            </a:r>
            <a:r>
              <a:rPr lang="en-GB" sz="3600" b="1" dirty="0" smtClean="0">
                <a:latin typeface="Calibri" pitchFamily="34" charset="0"/>
              </a:rPr>
              <a:t> (IPM) using JAGS</a:t>
            </a:r>
            <a:endParaRPr lang="de-DE" sz="3600" b="1" dirty="0">
              <a:latin typeface="Calibri" pitchFamily="34" charset="0"/>
            </a:endParaRPr>
          </a:p>
        </p:txBody>
      </p:sp>
      <p:sp>
        <p:nvSpPr>
          <p:cNvPr id="5" name="Text Box 3"/>
          <p:cNvSpPr txBox="1">
            <a:spLocks noChangeAspect="1" noChangeArrowheads="1"/>
          </p:cNvSpPr>
          <p:nvPr/>
        </p:nvSpPr>
        <p:spPr bwMode="auto">
          <a:xfrm>
            <a:off x="784587" y="1885950"/>
            <a:ext cx="7445013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de-DE" sz="2400" b="1" dirty="0" smtClean="0">
                <a:solidFill>
                  <a:srgbClr val="FFFF00"/>
                </a:solidFill>
                <a:latin typeface="Calibri" pitchFamily="34" charset="0"/>
              </a:rPr>
              <a:t>Michael Schaub, Marc </a:t>
            </a:r>
            <a:r>
              <a:rPr lang="de-DE" sz="2400" b="1" dirty="0" err="1" smtClean="0">
                <a:solidFill>
                  <a:srgbClr val="FFFF00"/>
                </a:solidFill>
                <a:latin typeface="Calibri" pitchFamily="34" charset="0"/>
              </a:rPr>
              <a:t>Kéry</a:t>
            </a:r>
            <a:endParaRPr lang="de-DE" sz="24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algn="ctr"/>
            <a:r>
              <a:rPr lang="de-DE" sz="2400" b="1" dirty="0" smtClean="0">
                <a:solidFill>
                  <a:srgbClr val="FFFF00"/>
                </a:solidFill>
                <a:latin typeface="Calibri" pitchFamily="34" charset="0"/>
              </a:rPr>
              <a:t>Olivier </a:t>
            </a:r>
            <a:r>
              <a:rPr lang="de-DE" sz="2400" b="1" dirty="0" err="1" smtClean="0">
                <a:solidFill>
                  <a:srgbClr val="FFFF00"/>
                </a:solidFill>
                <a:latin typeface="Calibri" pitchFamily="34" charset="0"/>
              </a:rPr>
              <a:t>Gimenez</a:t>
            </a:r>
            <a:r>
              <a:rPr lang="de-DE" sz="2400" b="1" dirty="0" smtClean="0">
                <a:solidFill>
                  <a:srgbClr val="FFFF00"/>
                </a:solidFill>
                <a:latin typeface="Calibri" pitchFamily="34" charset="0"/>
              </a:rPr>
              <a:t>, Maud </a:t>
            </a:r>
            <a:r>
              <a:rPr lang="de-DE" sz="2400" b="1" dirty="0" err="1" smtClean="0">
                <a:solidFill>
                  <a:srgbClr val="FFFF00"/>
                </a:solidFill>
                <a:latin typeface="Calibri" pitchFamily="34" charset="0"/>
              </a:rPr>
              <a:t>Quéroué</a:t>
            </a:r>
            <a:endParaRPr lang="de-DE" b="1" dirty="0" smtClean="0"/>
          </a:p>
          <a:p>
            <a:pPr algn="ctr"/>
            <a:endParaRPr lang="de-DE" b="1" dirty="0"/>
          </a:p>
          <a:p>
            <a:pPr algn="ctr"/>
            <a:endParaRPr lang="de-DE" b="1" dirty="0" smtClean="0"/>
          </a:p>
          <a:p>
            <a:pPr algn="ctr"/>
            <a:endParaRPr lang="de-DE" b="1" dirty="0"/>
          </a:p>
          <a:p>
            <a:pPr algn="ctr"/>
            <a:r>
              <a:rPr lang="de-DE" b="1" dirty="0"/>
              <a:t/>
            </a:r>
            <a:br>
              <a:rPr lang="de-DE" b="1" dirty="0"/>
            </a:br>
            <a:r>
              <a:rPr lang="de-CH" sz="18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on-line </a:t>
            </a:r>
            <a:r>
              <a:rPr lang="de-CH" sz="1800" b="1" dirty="0" err="1" smtClean="0">
                <a:solidFill>
                  <a:srgbClr val="FFFF00"/>
                </a:solidFill>
                <a:latin typeface="Calibri" panose="020F0502020204030204" pitchFamily="34" charset="0"/>
              </a:rPr>
              <a:t>workshop</a:t>
            </a:r>
            <a:r>
              <a:rPr lang="de-DE" sz="1800" b="1" dirty="0">
                <a:solidFill>
                  <a:srgbClr val="FFFF00"/>
                </a:solidFill>
                <a:latin typeface="Calibri" pitchFamily="34" charset="0"/>
              </a:rPr>
              <a:t/>
            </a:r>
            <a:br>
              <a:rPr lang="de-DE" sz="1800" b="1" dirty="0">
                <a:solidFill>
                  <a:srgbClr val="FFFF00"/>
                </a:solidFill>
                <a:latin typeface="Calibri" pitchFamily="34" charset="0"/>
              </a:rPr>
            </a:br>
            <a:r>
              <a:rPr lang="de-DE" sz="1800" b="1" dirty="0" smtClean="0">
                <a:solidFill>
                  <a:srgbClr val="FFFF00"/>
                </a:solidFill>
                <a:latin typeface="Calibri" pitchFamily="34" charset="0"/>
              </a:rPr>
              <a:t>23 – 27 November 2020</a:t>
            </a:r>
            <a:endParaRPr lang="de-DE" sz="1800" b="1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1000" y="17145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de-DE" sz="2400" b="1" dirty="0" smtClean="0">
                <a:solidFill>
                  <a:srgbClr val="0000FF"/>
                </a:solidFill>
                <a:latin typeface="Calibri" pitchFamily="34" charset="0"/>
              </a:rPr>
              <a:t>Zoom</a:t>
            </a:r>
            <a:endParaRPr lang="de-DE" sz="24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75" y="-6293"/>
            <a:ext cx="816725" cy="648393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4800" y="868843"/>
            <a:ext cx="8001000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itchFamily="34" charset="0"/>
              </a:rPr>
              <a:t>Interrupt </a:t>
            </a:r>
            <a:r>
              <a:rPr lang="de-DE" sz="1800" dirty="0" err="1" smtClean="0">
                <a:latin typeface="Calibri" pitchFamily="34" charset="0"/>
              </a:rPr>
              <a:t>us</a:t>
            </a:r>
            <a:r>
              <a:rPr lang="de-DE" sz="1800" dirty="0" smtClean="0">
                <a:latin typeface="Calibri" pitchFamily="34" charset="0"/>
              </a:rPr>
              <a:t> (</a:t>
            </a:r>
            <a:r>
              <a:rPr lang="de-DE" sz="1800" dirty="0" err="1" smtClean="0">
                <a:latin typeface="Calibri" pitchFamily="34" charset="0"/>
              </a:rPr>
              <a:t>speak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up</a:t>
            </a:r>
            <a:r>
              <a:rPr lang="de-DE" sz="1800" dirty="0" smtClean="0">
                <a:latin typeface="Calibri" pitchFamily="34" charset="0"/>
              </a:rPr>
              <a:t>) </a:t>
            </a:r>
            <a:r>
              <a:rPr lang="de-DE" sz="1800" dirty="0" err="1" smtClean="0">
                <a:latin typeface="Calibri" pitchFamily="34" charset="0"/>
              </a:rPr>
              <a:t>if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you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have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questions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that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are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of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general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interest</a:t>
            </a:r>
            <a:endParaRPr lang="de-DE" sz="1800" dirty="0" smtClean="0">
              <a:latin typeface="Calibri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800" dirty="0" err="1" smtClean="0">
                <a:latin typeface="Calibri" pitchFamily="34" charset="0"/>
              </a:rPr>
              <a:t>Ask</a:t>
            </a:r>
            <a:r>
              <a:rPr lang="de-DE" sz="1800" dirty="0" smtClean="0">
                <a:latin typeface="Calibri" pitchFamily="34" charset="0"/>
              </a:rPr>
              <a:t> simple </a:t>
            </a:r>
            <a:r>
              <a:rPr lang="de-DE" sz="1800" dirty="0" err="1" smtClean="0">
                <a:latin typeface="Calibri" pitchFamily="34" charset="0"/>
              </a:rPr>
              <a:t>questions</a:t>
            </a:r>
            <a:r>
              <a:rPr lang="de-DE" sz="1800" dirty="0" smtClean="0">
                <a:latin typeface="Calibri" pitchFamily="34" charset="0"/>
              </a:rPr>
              <a:t> via </a:t>
            </a:r>
            <a:r>
              <a:rPr lang="de-DE" sz="1800" dirty="0" err="1" smtClean="0">
                <a:latin typeface="Calibri" pitchFamily="34" charset="0"/>
              </a:rPr>
              <a:t>the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chat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option</a:t>
            </a:r>
            <a:endParaRPr lang="de-DE" sz="1800" dirty="0" smtClean="0">
              <a:latin typeface="Calibri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800" dirty="0" err="1" smtClean="0">
                <a:latin typeface="Calibri" pitchFamily="34" charset="0"/>
              </a:rPr>
              <a:t>For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more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complex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questions</a:t>
            </a:r>
            <a:r>
              <a:rPr lang="de-DE" sz="1800" dirty="0" smtClean="0">
                <a:latin typeface="Calibri" pitchFamily="34" charset="0"/>
              </a:rPr>
              <a:t>: </a:t>
            </a:r>
            <a:r>
              <a:rPr lang="de-DE" sz="1800" dirty="0" err="1" smtClean="0">
                <a:latin typeface="Calibri" pitchFamily="34" charset="0"/>
              </a:rPr>
              <a:t>write</a:t>
            </a:r>
            <a:r>
              <a:rPr lang="de-DE" sz="1800" dirty="0" smtClean="0">
                <a:latin typeface="Calibri" pitchFamily="34" charset="0"/>
              </a:rPr>
              <a:t> an </a:t>
            </a:r>
            <a:r>
              <a:rPr lang="de-DE" sz="1800" dirty="0" err="1" smtClean="0">
                <a:latin typeface="Calibri" pitchFamily="34" charset="0"/>
              </a:rPr>
              <a:t>e-mail</a:t>
            </a:r>
            <a:endParaRPr lang="de-DE" sz="1800" dirty="0" smtClean="0">
              <a:latin typeface="Calibri" pitchFamily="34" charset="0"/>
            </a:endParaRPr>
          </a:p>
          <a:p>
            <a:pPr lvl="1" indent="0">
              <a:lnSpc>
                <a:spcPct val="120000"/>
              </a:lnSpc>
              <a:spcBef>
                <a:spcPct val="50000"/>
              </a:spcBef>
            </a:pPr>
            <a:r>
              <a:rPr lang="de-DE" sz="1800" dirty="0">
                <a:latin typeface="Calibri" pitchFamily="34" charset="0"/>
                <a:cs typeface="Calibri" panose="020F0502020204030204" pitchFamily="34" charset="0"/>
              </a:rPr>
              <a:t>m</a:t>
            </a:r>
            <a:r>
              <a:rPr lang="de-DE" sz="1800" dirty="0" smtClean="0">
                <a:latin typeface="Calibri" pitchFamily="34" charset="0"/>
                <a:cs typeface="Calibri" panose="020F0502020204030204" pitchFamily="34" charset="0"/>
              </a:rPr>
              <a:t>ichael.schaub@vogelwarte.ch;   marc.kery@vogelwarte.ch; </a:t>
            </a:r>
            <a:r>
              <a:rPr lang="de-CH" sz="1800" dirty="0" smtClean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olivier.gimenez@cefe.cnrs.fr</a:t>
            </a:r>
            <a:r>
              <a:rPr lang="de-CH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; </a:t>
            </a:r>
            <a:r>
              <a:rPr lang="de-CH" sz="1800" dirty="0" smtClean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 maud.queroue@gmail.com </a:t>
            </a:r>
            <a:endParaRPr lang="de-DE" sz="1800" dirty="0" smtClean="0">
              <a:latin typeface="Calibri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itchFamily="34" charset="0"/>
              </a:rPr>
              <a:t>The </a:t>
            </a:r>
            <a:r>
              <a:rPr lang="de-DE" sz="1800" dirty="0" err="1" smtClean="0">
                <a:latin typeface="Calibri" pitchFamily="34" charset="0"/>
              </a:rPr>
              <a:t>lectures</a:t>
            </a:r>
            <a:r>
              <a:rPr lang="de-DE" sz="1800" dirty="0" smtClean="0">
                <a:latin typeface="Calibri" pitchFamily="34" charset="0"/>
              </a:rPr>
              <a:t> will </a:t>
            </a:r>
            <a:r>
              <a:rPr lang="de-DE" sz="1800" dirty="0" err="1" smtClean="0">
                <a:latin typeface="Calibri" pitchFamily="34" charset="0"/>
              </a:rPr>
              <a:t>be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recorded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and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the</a:t>
            </a:r>
            <a:r>
              <a:rPr lang="de-DE" sz="1800" dirty="0" smtClean="0">
                <a:latin typeface="Calibri" pitchFamily="34" charset="0"/>
              </a:rPr>
              <a:t> link </a:t>
            </a:r>
            <a:r>
              <a:rPr lang="de-DE" sz="1800" dirty="0" err="1" smtClean="0">
                <a:latin typeface="Calibri" pitchFamily="34" charset="0"/>
              </a:rPr>
              <a:t>to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view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them</a:t>
            </a:r>
            <a:r>
              <a:rPr lang="de-DE" sz="1800" dirty="0" smtClean="0">
                <a:latin typeface="Calibri" pitchFamily="34" charset="0"/>
              </a:rPr>
              <a:t> will </a:t>
            </a:r>
            <a:r>
              <a:rPr lang="de-DE" sz="1800" dirty="0" err="1" smtClean="0">
                <a:latin typeface="Calibri" pitchFamily="34" charset="0"/>
              </a:rPr>
              <a:t>be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made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available</a:t>
            </a:r>
            <a:r>
              <a:rPr lang="de-DE" sz="1800" dirty="0" smtClean="0">
                <a:latin typeface="Calibri" pitchFamily="34" charset="0"/>
              </a:rPr>
              <a:t> (via </a:t>
            </a:r>
            <a:r>
              <a:rPr lang="de-DE" sz="1800" dirty="0" err="1" smtClean="0">
                <a:latin typeface="Calibri" pitchFamily="34" charset="0"/>
              </a:rPr>
              <a:t>dropbox</a:t>
            </a:r>
            <a:r>
              <a:rPr lang="de-DE" sz="1800" dirty="0" smtClean="0">
                <a:latin typeface="Calibri" pitchFamily="34" charset="0"/>
              </a:rPr>
              <a:t>)</a:t>
            </a: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itchFamily="34" charset="0"/>
              </a:rPr>
              <a:t>Generally </a:t>
            </a:r>
            <a:r>
              <a:rPr lang="de-DE" sz="1800" dirty="0" err="1" smtClean="0">
                <a:latin typeface="Calibri" pitchFamily="34" charset="0"/>
              </a:rPr>
              <a:t>switch</a:t>
            </a:r>
            <a:r>
              <a:rPr lang="de-DE" sz="1800" dirty="0" smtClean="0">
                <a:latin typeface="Calibri" pitchFamily="34" charset="0"/>
              </a:rPr>
              <a:t> off </a:t>
            </a:r>
            <a:r>
              <a:rPr lang="de-DE" sz="1800" dirty="0" err="1" smtClean="0">
                <a:latin typeface="Calibri" pitchFamily="34" charset="0"/>
              </a:rPr>
              <a:t>your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microphone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and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video</a:t>
            </a:r>
            <a:endParaRPr lang="de-DE" sz="1800" dirty="0" smtClean="0">
              <a:latin typeface="Calibri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de-DE" sz="1800" dirty="0" smtClean="0">
              <a:latin typeface="Calibri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  <a:buFontTx/>
              <a:buChar char="-"/>
            </a:pPr>
            <a:endParaRPr lang="de-DE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94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87" y="-552450"/>
            <a:ext cx="9219487" cy="69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533400" y="76200"/>
            <a:ext cx="8229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GB" sz="3600" b="1" dirty="0" smtClean="0">
                <a:latin typeface="Calibri" pitchFamily="34" charset="0"/>
              </a:rPr>
              <a:t>Bayesian integrated population </a:t>
            </a:r>
            <a:r>
              <a:rPr lang="en-GB" sz="3600" b="1" dirty="0" err="1" smtClean="0">
                <a:latin typeface="Calibri" pitchFamily="34" charset="0"/>
              </a:rPr>
              <a:t>modeling</a:t>
            </a:r>
            <a:r>
              <a:rPr lang="en-GB" sz="3600" b="1" dirty="0" smtClean="0">
                <a:latin typeface="Calibri" pitchFamily="34" charset="0"/>
              </a:rPr>
              <a:t> (IPM) using </a:t>
            </a:r>
            <a:r>
              <a:rPr lang="en-GB" sz="3600" b="1" dirty="0" smtClean="0">
                <a:latin typeface="Calibri" pitchFamily="34" charset="0"/>
              </a:rPr>
              <a:t>JAGS</a:t>
            </a:r>
          </a:p>
          <a:p>
            <a:pPr algn="ctr"/>
            <a:r>
              <a:rPr lang="en-GB" sz="3200" b="1" dirty="0">
                <a:solidFill>
                  <a:srgbClr val="FFFF00"/>
                </a:solidFill>
                <a:latin typeface="Calibri" pitchFamily="34" charset="0"/>
              </a:rPr>
              <a:t>or: Your road to infinite, scientific happiness</a:t>
            </a:r>
            <a:endParaRPr lang="de-DE" sz="3200" b="1" dirty="0">
              <a:solidFill>
                <a:srgbClr val="FFFF00"/>
              </a:solidFill>
              <a:latin typeface="Calibri" pitchFamily="34" charset="0"/>
            </a:endParaRPr>
          </a:p>
          <a:p>
            <a:pPr algn="ctr"/>
            <a:endParaRPr lang="de-DE" sz="3600" b="1" dirty="0">
              <a:latin typeface="Calibri" pitchFamily="34" charset="0"/>
            </a:endParaRPr>
          </a:p>
        </p:txBody>
      </p:sp>
      <p:sp>
        <p:nvSpPr>
          <p:cNvPr id="5" name="Text Box 3"/>
          <p:cNvSpPr txBox="1">
            <a:spLocks noChangeAspect="1" noChangeArrowheads="1"/>
          </p:cNvSpPr>
          <p:nvPr/>
        </p:nvSpPr>
        <p:spPr bwMode="auto">
          <a:xfrm>
            <a:off x="784587" y="1885950"/>
            <a:ext cx="7445013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de-DE" sz="2400" b="1" dirty="0" smtClean="0">
                <a:solidFill>
                  <a:srgbClr val="FFFF00"/>
                </a:solidFill>
                <a:latin typeface="Calibri" pitchFamily="34" charset="0"/>
              </a:rPr>
              <a:t>Michael Schaub, Marc </a:t>
            </a:r>
            <a:r>
              <a:rPr lang="de-DE" sz="2400" b="1" dirty="0" err="1" smtClean="0">
                <a:solidFill>
                  <a:srgbClr val="FFFF00"/>
                </a:solidFill>
                <a:latin typeface="Calibri" pitchFamily="34" charset="0"/>
              </a:rPr>
              <a:t>Kéry</a:t>
            </a:r>
            <a:endParaRPr lang="de-DE" sz="24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algn="ctr"/>
            <a:r>
              <a:rPr lang="de-DE" sz="2400" b="1" dirty="0" smtClean="0">
                <a:solidFill>
                  <a:srgbClr val="FFFF00"/>
                </a:solidFill>
                <a:latin typeface="Calibri" pitchFamily="34" charset="0"/>
              </a:rPr>
              <a:t>Olivier </a:t>
            </a:r>
            <a:r>
              <a:rPr lang="de-DE" sz="2400" b="1" dirty="0" err="1" smtClean="0">
                <a:solidFill>
                  <a:srgbClr val="FFFF00"/>
                </a:solidFill>
                <a:latin typeface="Calibri" pitchFamily="34" charset="0"/>
              </a:rPr>
              <a:t>Gimenez</a:t>
            </a:r>
            <a:r>
              <a:rPr lang="de-DE" sz="2400" b="1" dirty="0" smtClean="0">
                <a:solidFill>
                  <a:srgbClr val="FFFF00"/>
                </a:solidFill>
                <a:latin typeface="Calibri" pitchFamily="34" charset="0"/>
              </a:rPr>
              <a:t>, Maud </a:t>
            </a:r>
            <a:r>
              <a:rPr lang="de-DE" sz="2400" b="1" dirty="0" err="1" smtClean="0">
                <a:solidFill>
                  <a:srgbClr val="FFFF00"/>
                </a:solidFill>
                <a:latin typeface="Calibri" pitchFamily="34" charset="0"/>
              </a:rPr>
              <a:t>Quéroué</a:t>
            </a:r>
            <a:endParaRPr lang="de-DE" b="1" dirty="0" smtClean="0"/>
          </a:p>
          <a:p>
            <a:pPr algn="ctr"/>
            <a:endParaRPr lang="de-DE" b="1" dirty="0"/>
          </a:p>
          <a:p>
            <a:pPr algn="ctr"/>
            <a:endParaRPr lang="de-DE" b="1" dirty="0" smtClean="0"/>
          </a:p>
          <a:p>
            <a:pPr algn="ctr"/>
            <a:endParaRPr lang="de-DE" b="1" dirty="0"/>
          </a:p>
          <a:p>
            <a:pPr algn="ctr"/>
            <a:r>
              <a:rPr lang="de-DE" b="1" dirty="0"/>
              <a:t/>
            </a:r>
            <a:br>
              <a:rPr lang="de-DE" b="1" dirty="0"/>
            </a:br>
            <a:r>
              <a:rPr lang="de-CH" sz="18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on-line </a:t>
            </a:r>
            <a:r>
              <a:rPr lang="de-CH" sz="1800" b="1" dirty="0" err="1" smtClean="0">
                <a:solidFill>
                  <a:srgbClr val="FFFF00"/>
                </a:solidFill>
                <a:latin typeface="Calibri" panose="020F0502020204030204" pitchFamily="34" charset="0"/>
              </a:rPr>
              <a:t>workshop</a:t>
            </a:r>
            <a:r>
              <a:rPr lang="de-DE" sz="1800" b="1" dirty="0">
                <a:solidFill>
                  <a:srgbClr val="FFFF00"/>
                </a:solidFill>
                <a:latin typeface="Calibri" pitchFamily="34" charset="0"/>
              </a:rPr>
              <a:t/>
            </a:r>
            <a:br>
              <a:rPr lang="de-DE" sz="1800" b="1" dirty="0">
                <a:solidFill>
                  <a:srgbClr val="FFFF00"/>
                </a:solidFill>
                <a:latin typeface="Calibri" pitchFamily="34" charset="0"/>
              </a:rPr>
            </a:br>
            <a:r>
              <a:rPr lang="de-DE" sz="1800" b="1" dirty="0" smtClean="0">
                <a:solidFill>
                  <a:srgbClr val="FFFF00"/>
                </a:solidFill>
                <a:latin typeface="Calibri" pitchFamily="34" charset="0"/>
              </a:rPr>
              <a:t>23 – 27 November 2020</a:t>
            </a:r>
            <a:endParaRPr lang="de-DE" sz="1800" b="1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70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81000" y="17145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de-DE" sz="2400" b="1" dirty="0" smtClean="0">
                <a:solidFill>
                  <a:srgbClr val="0000FF"/>
                </a:solidFill>
                <a:latin typeface="Calibri" pitchFamily="34" charset="0"/>
              </a:rPr>
              <a:t>Goals </a:t>
            </a:r>
            <a:r>
              <a:rPr lang="de-DE" sz="2400" b="1" dirty="0" err="1" smtClean="0">
                <a:solidFill>
                  <a:srgbClr val="0000FF"/>
                </a:solidFill>
                <a:latin typeface="Calibri" pitchFamily="34" charset="0"/>
              </a:rPr>
              <a:t>of</a:t>
            </a:r>
            <a:r>
              <a:rPr lang="de-DE" sz="2400" b="1" dirty="0" smtClean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de-DE" sz="2400" b="1" dirty="0" err="1" smtClean="0">
                <a:solidFill>
                  <a:srgbClr val="0000FF"/>
                </a:solidFill>
                <a:latin typeface="Calibri" pitchFamily="34" charset="0"/>
              </a:rPr>
              <a:t>the</a:t>
            </a:r>
            <a:r>
              <a:rPr lang="de-DE" sz="2400" b="1" dirty="0" smtClean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de-DE" sz="2400" b="1" dirty="0" err="1" smtClean="0">
                <a:solidFill>
                  <a:srgbClr val="0000FF"/>
                </a:solidFill>
                <a:latin typeface="Calibri" pitchFamily="34" charset="0"/>
              </a:rPr>
              <a:t>workshop</a:t>
            </a:r>
            <a:r>
              <a:rPr lang="de-DE" sz="2400" b="1" dirty="0">
                <a:solidFill>
                  <a:schemeClr val="tx2"/>
                </a:solidFill>
                <a:latin typeface="Calibri" pitchFamily="34" charset="0"/>
              </a:rPr>
              <a:t>	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28600" y="721950"/>
            <a:ext cx="8534400" cy="436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266700" indent="-266700">
              <a:lnSpc>
                <a:spcPct val="110000"/>
              </a:lnSpc>
              <a:spcBef>
                <a:spcPts val="600"/>
              </a:spcBef>
              <a:buFontTx/>
              <a:buChar char="•"/>
              <a:tabLst>
                <a:tab pos="180975" algn="l"/>
              </a:tabLst>
            </a:pPr>
            <a:r>
              <a:rPr lang="de-DE" sz="1800" dirty="0" err="1" smtClean="0">
                <a:latin typeface="Calibri" pitchFamily="34" charset="0"/>
              </a:rPr>
              <a:t>Introduce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latin typeface="Calibri" pitchFamily="34" charset="0"/>
              </a:rPr>
              <a:t>i</a:t>
            </a:r>
            <a:r>
              <a:rPr lang="de-DE" sz="1800" dirty="0" err="1" smtClean="0">
                <a:solidFill>
                  <a:srgbClr val="0000FF"/>
                </a:solidFill>
                <a:latin typeface="Calibri" pitchFamily="34" charset="0"/>
              </a:rPr>
              <a:t>ntegrated</a:t>
            </a:r>
            <a:r>
              <a:rPr lang="de-DE" sz="1800" dirty="0" smtClean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Calibri" pitchFamily="34" charset="0"/>
              </a:rPr>
              <a:t>population</a:t>
            </a:r>
            <a:r>
              <a:rPr lang="de-DE" sz="1800" dirty="0" smtClean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Calibri" pitchFamily="34" charset="0"/>
              </a:rPr>
              <a:t>modeling</a:t>
            </a:r>
            <a:r>
              <a:rPr lang="de-DE" sz="1800" dirty="0" smtClean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(IPM) </a:t>
            </a:r>
            <a:r>
              <a:rPr lang="de-DE" sz="1800" dirty="0" err="1" smtClean="0">
                <a:latin typeface="Calibri" pitchFamily="34" charset="0"/>
              </a:rPr>
              <a:t>to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biologists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and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wildlife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managers</a:t>
            </a:r>
            <a:r>
              <a:rPr lang="de-DE" sz="1800" dirty="0" smtClean="0">
                <a:latin typeface="Calibri" pitchFamily="34" charset="0"/>
              </a:rPr>
              <a:t> </a:t>
            </a:r>
            <a:br>
              <a:rPr lang="de-DE" sz="1800" dirty="0" smtClean="0">
                <a:latin typeface="Calibri" pitchFamily="34" charset="0"/>
              </a:rPr>
            </a:br>
            <a:r>
              <a:rPr lang="de-DE" sz="1800" dirty="0" smtClean="0">
                <a:latin typeface="Calibri" pitchFamily="34" charset="0"/>
              </a:rPr>
              <a:t>in </a:t>
            </a:r>
            <a:r>
              <a:rPr lang="de-DE" sz="1800" dirty="0" err="1" smtClean="0">
                <a:latin typeface="Calibri" pitchFamily="34" charset="0"/>
              </a:rPr>
              <a:t>the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only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widely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accessible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way</a:t>
            </a:r>
            <a:r>
              <a:rPr lang="de-DE" sz="1800" dirty="0" smtClean="0">
                <a:latin typeface="Calibri" pitchFamily="34" charset="0"/>
              </a:rPr>
              <a:t>: </a:t>
            </a:r>
            <a:r>
              <a:rPr lang="de-DE" sz="1800" dirty="0" err="1" smtClean="0">
                <a:latin typeface="Calibri" pitchFamily="34" charset="0"/>
              </a:rPr>
              <a:t>using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the</a:t>
            </a:r>
            <a:r>
              <a:rPr lang="de-DE" sz="1800" dirty="0" smtClean="0">
                <a:latin typeface="Calibri" pitchFamily="34" charset="0"/>
              </a:rPr>
              <a:t> BUGS </a:t>
            </a:r>
            <a:r>
              <a:rPr lang="de-DE" sz="1800" dirty="0" err="1" smtClean="0">
                <a:latin typeface="Calibri" pitchFamily="34" charset="0"/>
              </a:rPr>
              <a:t>statistical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language</a:t>
            </a:r>
            <a:endParaRPr lang="de-DE" sz="1800" dirty="0">
              <a:latin typeface="Calibri" pitchFamily="34" charset="0"/>
            </a:endParaRPr>
          </a:p>
          <a:p>
            <a:pPr marL="266700" indent="-266700">
              <a:lnSpc>
                <a:spcPct val="110000"/>
              </a:lnSpc>
              <a:spcBef>
                <a:spcPts val="600"/>
              </a:spcBef>
              <a:buFontTx/>
              <a:buChar char="•"/>
              <a:tabLst>
                <a:tab pos="180975" algn="l"/>
              </a:tabLst>
            </a:pPr>
            <a:r>
              <a:rPr lang="de-DE" sz="1800" dirty="0" err="1">
                <a:latin typeface="Calibri" pitchFamily="34" charset="0"/>
              </a:rPr>
              <a:t>Along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the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way</a:t>
            </a:r>
            <a:r>
              <a:rPr lang="de-DE" sz="1800" dirty="0">
                <a:latin typeface="Calibri" pitchFamily="34" charset="0"/>
              </a:rPr>
              <a:t>, </a:t>
            </a:r>
            <a:r>
              <a:rPr lang="de-DE" sz="1800" dirty="0" err="1">
                <a:latin typeface="Calibri" pitchFamily="34" charset="0"/>
              </a:rPr>
              <a:t>introduce</a:t>
            </a:r>
            <a:r>
              <a:rPr lang="de-DE" sz="1800" dirty="0">
                <a:latin typeface="Calibri" pitchFamily="34" charset="0"/>
              </a:rPr>
              <a:t> a </a:t>
            </a:r>
            <a:r>
              <a:rPr lang="de-DE" sz="1800" dirty="0" err="1" smtClean="0">
                <a:solidFill>
                  <a:srgbClr val="0000FF"/>
                </a:solidFill>
                <a:latin typeface="Calibri" pitchFamily="34" charset="0"/>
              </a:rPr>
              <a:t>range</a:t>
            </a:r>
            <a:r>
              <a:rPr lang="de-DE" sz="1800" dirty="0" smtClean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latin typeface="Calibri" pitchFamily="34" charset="0"/>
              </a:rPr>
              <a:t>of</a:t>
            </a:r>
            <a:r>
              <a:rPr lang="de-DE" sz="18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latin typeface="Calibri" pitchFamily="34" charset="0"/>
              </a:rPr>
              <a:t>useful</a:t>
            </a:r>
            <a:r>
              <a:rPr lang="de-DE" sz="18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latin typeface="Calibri" pitchFamily="34" charset="0"/>
              </a:rPr>
              <a:t>models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for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population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analysis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/>
            </a:r>
            <a:br>
              <a:rPr lang="de-DE" sz="1800" dirty="0" smtClean="0">
                <a:latin typeface="Calibri" pitchFamily="34" charset="0"/>
              </a:rPr>
            </a:br>
            <a:r>
              <a:rPr lang="de-DE" sz="1800" dirty="0" smtClean="0">
                <a:latin typeface="Calibri" pitchFamily="34" charset="0"/>
              </a:rPr>
              <a:t>(</a:t>
            </a:r>
            <a:r>
              <a:rPr lang="de-DE" sz="1800" dirty="0" err="1">
                <a:latin typeface="Calibri" pitchFamily="34" charset="0"/>
              </a:rPr>
              <a:t>as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ingredients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of</a:t>
            </a:r>
            <a:r>
              <a:rPr lang="de-DE" sz="1800" dirty="0">
                <a:latin typeface="Calibri" pitchFamily="34" charset="0"/>
              </a:rPr>
              <a:t> IPMs)</a:t>
            </a:r>
          </a:p>
          <a:p>
            <a:pPr marL="266700" indent="-266700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de-DE" sz="1800" dirty="0" err="1" smtClean="0">
                <a:latin typeface="Calibri" pitchFamily="34" charset="0"/>
              </a:rPr>
              <a:t>Demystify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Bayesian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analyses</a:t>
            </a:r>
            <a:r>
              <a:rPr lang="de-DE" sz="1800" dirty="0">
                <a:latin typeface="Calibri" pitchFamily="34" charset="0"/>
              </a:rPr>
              <a:t>; </a:t>
            </a:r>
            <a:r>
              <a:rPr lang="de-DE" sz="1800" dirty="0" err="1">
                <a:latin typeface="Calibri" pitchFamily="34" charset="0"/>
              </a:rPr>
              <a:t>show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how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they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are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conducted</a:t>
            </a:r>
            <a:r>
              <a:rPr lang="de-DE" sz="1800" dirty="0" smtClean="0">
                <a:latin typeface="Calibri" pitchFamily="34" charset="0"/>
              </a:rPr>
              <a:t> in </a:t>
            </a:r>
            <a:r>
              <a:rPr lang="de-DE" sz="1800" dirty="0" err="1">
                <a:latin typeface="Calibri" pitchFamily="34" charset="0"/>
              </a:rPr>
              <a:t>practice</a:t>
            </a:r>
            <a:endParaRPr lang="de-DE" sz="1800" dirty="0">
              <a:latin typeface="Calibri" pitchFamily="34" charset="0"/>
            </a:endParaRPr>
          </a:p>
          <a:p>
            <a:pPr marL="266700" indent="-266700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de-DE" sz="1800" dirty="0" err="1" smtClean="0">
                <a:latin typeface="Calibri" pitchFamily="34" charset="0"/>
              </a:rPr>
              <a:t>Demonstrate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the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great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value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of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Calibri" pitchFamily="34" charset="0"/>
              </a:rPr>
              <a:t>data</a:t>
            </a:r>
            <a:r>
              <a:rPr lang="de-DE" sz="1800" dirty="0" smtClean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Calibri" pitchFamily="34" charset="0"/>
              </a:rPr>
              <a:t>simulation</a:t>
            </a:r>
            <a:endParaRPr lang="de-DE" sz="1800" dirty="0">
              <a:solidFill>
                <a:srgbClr val="0000FF"/>
              </a:solidFill>
              <a:latin typeface="Calibri" pitchFamily="34" charset="0"/>
            </a:endParaRPr>
          </a:p>
          <a:p>
            <a:pPr marL="266700" indent="-266700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de-DE" sz="1800" dirty="0" err="1" smtClean="0">
                <a:latin typeface="Calibri" pitchFamily="34" charset="0"/>
              </a:rPr>
              <a:t>Illustrate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importance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of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latin typeface="Calibri" pitchFamily="34" charset="0"/>
              </a:rPr>
              <a:t>four</a:t>
            </a:r>
            <a:r>
              <a:rPr lang="de-DE" sz="18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latin typeface="Calibri" pitchFamily="34" charset="0"/>
              </a:rPr>
              <a:t>key</a:t>
            </a:r>
            <a:r>
              <a:rPr lang="de-DE" sz="18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latin typeface="Calibri" pitchFamily="34" charset="0"/>
              </a:rPr>
              <a:t>concepts</a:t>
            </a:r>
            <a:r>
              <a:rPr lang="de-DE" sz="1800" dirty="0">
                <a:solidFill>
                  <a:srgbClr val="0000FF"/>
                </a:solidFill>
                <a:latin typeface="Calibri" pitchFamily="34" charset="0"/>
              </a:rPr>
              <a:t> in </a:t>
            </a:r>
            <a:r>
              <a:rPr lang="de-DE" sz="1800" dirty="0" err="1">
                <a:solidFill>
                  <a:srgbClr val="0000FF"/>
                </a:solidFill>
                <a:latin typeface="Calibri" pitchFamily="34" charset="0"/>
              </a:rPr>
              <a:t>applied</a:t>
            </a:r>
            <a:r>
              <a:rPr lang="de-DE" sz="18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latin typeface="Calibri" pitchFamily="34" charset="0"/>
              </a:rPr>
              <a:t>statistics</a:t>
            </a:r>
            <a:r>
              <a:rPr lang="de-DE" sz="1800" dirty="0">
                <a:latin typeface="Calibri" pitchFamily="34" charset="0"/>
              </a:rPr>
              <a:t>: </a:t>
            </a:r>
            <a:br>
              <a:rPr lang="de-DE" sz="1800" dirty="0">
                <a:latin typeface="Calibri" pitchFamily="34" charset="0"/>
              </a:rPr>
            </a:br>
            <a:r>
              <a:rPr lang="de-DE" sz="1800" dirty="0">
                <a:latin typeface="Calibri" pitchFamily="34" charset="0"/>
              </a:rPr>
              <a:t>		1. linear </a:t>
            </a:r>
            <a:r>
              <a:rPr lang="de-DE" sz="1800" dirty="0" err="1" smtClean="0">
                <a:latin typeface="Calibri" pitchFamily="34" charset="0"/>
              </a:rPr>
              <a:t>models</a:t>
            </a:r>
            <a:r>
              <a:rPr lang="de-DE" sz="1800" dirty="0">
                <a:latin typeface="Calibri" pitchFamily="34" charset="0"/>
              </a:rPr>
              <a:t/>
            </a:r>
            <a:br>
              <a:rPr lang="de-DE" sz="1800" dirty="0">
                <a:latin typeface="Calibri" pitchFamily="34" charset="0"/>
              </a:rPr>
            </a:br>
            <a:r>
              <a:rPr lang="de-DE" sz="1800" dirty="0">
                <a:latin typeface="Calibri" pitchFamily="34" charset="0"/>
              </a:rPr>
              <a:t>  		2. </a:t>
            </a:r>
            <a:r>
              <a:rPr lang="de-DE" sz="1800" dirty="0" smtClean="0">
                <a:latin typeface="Calibri" pitchFamily="34" charset="0"/>
              </a:rPr>
              <a:t>GLMs</a:t>
            </a:r>
            <a:r>
              <a:rPr lang="de-DE" sz="1800" dirty="0">
                <a:latin typeface="Calibri" pitchFamily="34" charset="0"/>
              </a:rPr>
              <a:t/>
            </a:r>
            <a:br>
              <a:rPr lang="de-DE" sz="1800" dirty="0">
                <a:latin typeface="Calibri" pitchFamily="34" charset="0"/>
              </a:rPr>
            </a:br>
            <a:r>
              <a:rPr lang="de-DE" sz="1800" dirty="0">
                <a:latin typeface="Calibri" pitchFamily="34" charset="0"/>
              </a:rPr>
              <a:t>  		3. </a:t>
            </a:r>
            <a:r>
              <a:rPr lang="de-DE" sz="1800" dirty="0" err="1">
                <a:latin typeface="Calibri" pitchFamily="34" charset="0"/>
              </a:rPr>
              <a:t>random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effects</a:t>
            </a:r>
            <a:r>
              <a:rPr lang="de-DE" sz="1800" dirty="0">
                <a:latin typeface="Calibri" pitchFamily="34" charset="0"/>
              </a:rPr>
              <a:t/>
            </a:r>
            <a:br>
              <a:rPr lang="de-DE" sz="1800" dirty="0">
                <a:latin typeface="Calibri" pitchFamily="34" charset="0"/>
              </a:rPr>
            </a:br>
            <a:r>
              <a:rPr lang="de-DE" sz="1800" dirty="0">
                <a:latin typeface="Calibri" pitchFamily="34" charset="0"/>
              </a:rPr>
              <a:t>		4. </a:t>
            </a:r>
            <a:r>
              <a:rPr lang="de-DE" sz="1800" dirty="0" err="1">
                <a:latin typeface="Calibri" pitchFamily="34" charset="0"/>
              </a:rPr>
              <a:t>hierarchical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models</a:t>
            </a:r>
            <a:endParaRPr lang="de-DE" sz="1800" dirty="0">
              <a:latin typeface="Calibri" pitchFamily="34" charset="0"/>
            </a:endParaRPr>
          </a:p>
          <a:p>
            <a:pPr marL="180975" indent="-180975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de-DE" sz="1800" b="1" dirty="0">
                <a:solidFill>
                  <a:srgbClr val="0000FF"/>
                </a:solidFill>
                <a:latin typeface="Calibri" pitchFamily="34" charset="0"/>
              </a:rPr>
              <a:t> Free </a:t>
            </a:r>
            <a:r>
              <a:rPr lang="de-DE" sz="1800" b="1" dirty="0" err="1">
                <a:solidFill>
                  <a:srgbClr val="0000FF"/>
                </a:solidFill>
                <a:latin typeface="Calibri" pitchFamily="34" charset="0"/>
              </a:rPr>
              <a:t>the</a:t>
            </a:r>
            <a:r>
              <a:rPr lang="de-DE" sz="1800" b="1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de-DE" sz="1800" b="1" dirty="0" err="1" smtClean="0">
                <a:solidFill>
                  <a:srgbClr val="0000FF"/>
                </a:solidFill>
                <a:latin typeface="Calibri" pitchFamily="34" charset="0"/>
              </a:rPr>
              <a:t>modeler</a:t>
            </a:r>
            <a:r>
              <a:rPr lang="de-DE" sz="1800" b="1" dirty="0" smtClean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de-DE" sz="1800" b="1" dirty="0">
                <a:solidFill>
                  <a:srgbClr val="0000FF"/>
                </a:solidFill>
                <a:latin typeface="Calibri" pitchFamily="34" charset="0"/>
              </a:rPr>
              <a:t>in </a:t>
            </a:r>
            <a:r>
              <a:rPr lang="de-DE" sz="1800" b="1" dirty="0" err="1">
                <a:solidFill>
                  <a:srgbClr val="0000FF"/>
                </a:solidFill>
                <a:latin typeface="Calibri" pitchFamily="34" charset="0"/>
              </a:rPr>
              <a:t>you</a:t>
            </a:r>
            <a:r>
              <a:rPr lang="de-DE" sz="1800" b="1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de-DE" sz="1800" b="1" dirty="0" smtClean="0">
                <a:solidFill>
                  <a:srgbClr val="0000FF"/>
                </a:solidFill>
                <a:latin typeface="Calibri" pitchFamily="34" charset="0"/>
              </a:rPr>
              <a:t>!</a:t>
            </a:r>
            <a:endParaRPr lang="de-DE" sz="1800" dirty="0">
              <a:latin typeface="Calibri" pitchFamily="34" charset="0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75" y="-6293"/>
            <a:ext cx="816725" cy="64839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81000" y="17145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de-DE" sz="2400" b="1" dirty="0" smtClean="0">
                <a:solidFill>
                  <a:srgbClr val="0000FF"/>
                </a:solidFill>
                <a:latin typeface="Calibri" pitchFamily="34" charset="0"/>
              </a:rPr>
              <a:t>Style </a:t>
            </a:r>
            <a:r>
              <a:rPr lang="de-DE" sz="2400" b="1" dirty="0" err="1" smtClean="0">
                <a:solidFill>
                  <a:srgbClr val="0000FF"/>
                </a:solidFill>
                <a:latin typeface="Calibri" pitchFamily="34" charset="0"/>
              </a:rPr>
              <a:t>concepts</a:t>
            </a:r>
            <a:r>
              <a:rPr lang="de-DE" sz="2400" b="1" dirty="0">
                <a:solidFill>
                  <a:schemeClr val="tx2"/>
                </a:solidFill>
                <a:latin typeface="Calibri" pitchFamily="34" charset="0"/>
              </a:rPr>
              <a:t>	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57200" y="590550"/>
            <a:ext cx="8001000" cy="589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80975" indent="-180975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180975" algn="l"/>
              </a:tabLst>
            </a:pPr>
            <a:r>
              <a:rPr lang="de-DE" sz="1800" dirty="0" smtClean="0">
                <a:latin typeface="Calibri" pitchFamily="34" charset="0"/>
              </a:rPr>
              <a:t>Learning </a:t>
            </a:r>
            <a:r>
              <a:rPr lang="de-DE" sz="1800" dirty="0" err="1">
                <a:latin typeface="Calibri" pitchFamily="34" charset="0"/>
              </a:rPr>
              <a:t>by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doing</a:t>
            </a:r>
            <a:endParaRPr lang="de-DE" sz="1800" dirty="0" smtClean="0">
              <a:latin typeface="Calibri" pitchFamily="34" charset="0"/>
            </a:endParaRPr>
          </a:p>
          <a:p>
            <a:pPr marL="180975" indent="-180975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180975" algn="l"/>
              </a:tabLst>
            </a:pPr>
            <a:r>
              <a:rPr lang="de-DE" sz="1800" dirty="0" smtClean="0">
                <a:latin typeface="Calibri" pitchFamily="34" charset="0"/>
              </a:rPr>
              <a:t>Key </a:t>
            </a:r>
            <a:r>
              <a:rPr lang="de-DE" sz="1800" dirty="0">
                <a:latin typeface="Calibri" pitchFamily="34" charset="0"/>
              </a:rPr>
              <a:t>style </a:t>
            </a:r>
            <a:r>
              <a:rPr lang="de-DE" sz="1800" dirty="0" err="1" smtClean="0">
                <a:latin typeface="Calibri" pitchFamily="34" charset="0"/>
              </a:rPr>
              <a:t>concepts</a:t>
            </a:r>
            <a:r>
              <a:rPr lang="de-DE" sz="1800" dirty="0" smtClean="0">
                <a:latin typeface="Calibri" pitchFamily="34" charset="0"/>
              </a:rPr>
              <a:t> (</a:t>
            </a:r>
            <a:r>
              <a:rPr lang="de-DE" sz="1800" dirty="0" err="1" smtClean="0">
                <a:latin typeface="Calibri" pitchFamily="34" charset="0"/>
              </a:rPr>
              <a:t>as</a:t>
            </a:r>
            <a:r>
              <a:rPr lang="de-DE" sz="1800" dirty="0" smtClean="0">
                <a:latin typeface="Calibri" pitchFamily="34" charset="0"/>
              </a:rPr>
              <a:t> in BPA </a:t>
            </a:r>
            <a:r>
              <a:rPr lang="de-DE" sz="1800" dirty="0" err="1" smtClean="0">
                <a:latin typeface="Calibri" pitchFamily="34" charset="0"/>
              </a:rPr>
              <a:t>and</a:t>
            </a:r>
            <a:r>
              <a:rPr lang="de-DE" sz="1800" dirty="0" smtClean="0">
                <a:latin typeface="Calibri" pitchFamily="34" charset="0"/>
              </a:rPr>
              <a:t> in AHM):</a:t>
            </a:r>
            <a:endParaRPr lang="de-DE" sz="1800" dirty="0">
              <a:latin typeface="Calibri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Symbol" pitchFamily="18" charset="2"/>
              <a:buChar char="-"/>
            </a:pPr>
            <a:r>
              <a:rPr lang="de-DE" sz="1800" dirty="0" err="1">
                <a:latin typeface="Calibri" pitchFamily="34" charset="0"/>
              </a:rPr>
              <a:t>Gentle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alibri" pitchFamily="34" charset="0"/>
              </a:rPr>
              <a:t>introduction</a:t>
            </a:r>
            <a:endParaRPr lang="de-DE" sz="1800" dirty="0">
              <a:latin typeface="Calibri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Symbol" pitchFamily="18" charset="2"/>
              <a:buChar char="-"/>
            </a:pPr>
            <a:r>
              <a:rPr lang="de-DE" sz="1800" dirty="0">
                <a:latin typeface="Calibri" pitchFamily="34" charset="0"/>
              </a:rPr>
              <a:t>Lots </a:t>
            </a:r>
            <a:r>
              <a:rPr lang="de-DE" sz="1800" dirty="0" err="1">
                <a:latin typeface="Calibri" pitchFamily="34" charset="0"/>
              </a:rPr>
              <a:t>of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fully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documented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example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analyses</a:t>
            </a:r>
            <a:endParaRPr lang="de-DE" sz="1800" dirty="0">
              <a:latin typeface="Calibri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Symbol" pitchFamily="18" charset="2"/>
              <a:buChar char="-"/>
            </a:pPr>
            <a:r>
              <a:rPr lang="de-DE" sz="1800" dirty="0" smtClean="0">
                <a:latin typeface="Calibri" pitchFamily="34" charset="0"/>
              </a:rPr>
              <a:t>JAGS (BUGS </a:t>
            </a:r>
            <a:r>
              <a:rPr lang="de-DE" sz="1800" dirty="0" err="1" smtClean="0">
                <a:latin typeface="Calibri" pitchFamily="34" charset="0"/>
              </a:rPr>
              <a:t>language</a:t>
            </a:r>
            <a:r>
              <a:rPr lang="de-DE" sz="1800" dirty="0" smtClean="0">
                <a:latin typeface="Calibri" pitchFamily="34" charset="0"/>
              </a:rPr>
              <a:t>) </a:t>
            </a:r>
            <a:r>
              <a:rPr lang="de-DE" sz="1800" dirty="0" err="1" smtClean="0">
                <a:latin typeface="Calibri" pitchFamily="34" charset="0"/>
              </a:rPr>
              <a:t>run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from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program</a:t>
            </a:r>
            <a:r>
              <a:rPr lang="de-DE" sz="1800" dirty="0">
                <a:latin typeface="Calibri" pitchFamily="34" charset="0"/>
              </a:rPr>
              <a:t> R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Symbol" pitchFamily="18" charset="2"/>
              <a:buChar char="-"/>
            </a:pPr>
            <a:r>
              <a:rPr lang="de-DE" sz="1800" dirty="0" err="1" smtClean="0">
                <a:latin typeface="Calibri" pitchFamily="34" charset="0"/>
              </a:rPr>
              <a:t>Simulated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data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sets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i="1" dirty="0">
                <a:latin typeface="Calibri" pitchFamily="34" charset="0"/>
              </a:rPr>
              <a:t>&amp;</a:t>
            </a:r>
            <a:r>
              <a:rPr lang="de-DE" sz="1800" dirty="0">
                <a:latin typeface="Calibri" pitchFamily="34" charset="0"/>
              </a:rPr>
              <a:t> real-</a:t>
            </a:r>
            <a:r>
              <a:rPr lang="de-DE" sz="1800" dirty="0" err="1">
                <a:latin typeface="Calibri" pitchFamily="34" charset="0"/>
              </a:rPr>
              <a:t>life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data</a:t>
            </a:r>
            <a:endParaRPr lang="de-DE" sz="1800" dirty="0">
              <a:latin typeface="Calibri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Symbol" pitchFamily="18" charset="2"/>
              <a:buChar char="-"/>
            </a:pPr>
            <a:r>
              <a:rPr lang="de-DE" sz="1800" dirty="0">
                <a:latin typeface="Calibri" pitchFamily="34" charset="0"/>
              </a:rPr>
              <a:t>Clear </a:t>
            </a:r>
            <a:r>
              <a:rPr lang="de-DE" sz="1800" dirty="0" err="1">
                <a:latin typeface="Calibri" pitchFamily="34" charset="0"/>
              </a:rPr>
              <a:t>and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consistent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layout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</a:rPr>
              <a:t>of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R/BUGS </a:t>
            </a:r>
            <a:r>
              <a:rPr lang="de-DE" sz="1800" dirty="0" err="1" smtClean="0">
                <a:latin typeface="Calibri" pitchFamily="34" charset="0"/>
              </a:rPr>
              <a:t>code</a:t>
            </a:r>
            <a:endParaRPr lang="de-DE" sz="1800" dirty="0" smtClean="0">
              <a:latin typeface="Calibri" pitchFamily="34" charset="0"/>
            </a:endParaRPr>
          </a:p>
          <a:p>
            <a:pPr marL="180975" indent="-180975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180975" algn="l"/>
              </a:tabLst>
            </a:pPr>
            <a:r>
              <a:rPr lang="de-DE" sz="1800" dirty="0" smtClean="0">
                <a:latin typeface="Calibri" pitchFamily="34" charset="0"/>
              </a:rPr>
              <a:t>4 </a:t>
            </a:r>
            <a:r>
              <a:rPr lang="de-DE" sz="1800" dirty="0" err="1" smtClean="0">
                <a:latin typeface="Calibri" pitchFamily="34" charset="0"/>
              </a:rPr>
              <a:t>books</a:t>
            </a:r>
            <a:r>
              <a:rPr lang="de-DE" sz="1800" dirty="0"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(</a:t>
            </a:r>
            <a:r>
              <a:rPr lang="de-DE" sz="1800" dirty="0" err="1" smtClean="0">
                <a:latin typeface="Calibri" pitchFamily="34" charset="0"/>
              </a:rPr>
              <a:t>soon</a:t>
            </a:r>
            <a:r>
              <a:rPr lang="de-DE" sz="1800" dirty="0" smtClean="0">
                <a:latin typeface="Calibri" pitchFamily="34" charset="0"/>
              </a:rPr>
              <a:t> 5) 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Symbol" pitchFamily="18" charset="2"/>
              <a:buChar char="-"/>
            </a:pPr>
            <a:r>
              <a:rPr lang="de-DE" sz="1800" i="1" dirty="0" err="1" smtClean="0">
                <a:latin typeface="Calibri" pitchFamily="34" charset="0"/>
              </a:rPr>
              <a:t>Bayesian</a:t>
            </a:r>
            <a:r>
              <a:rPr lang="de-DE" sz="1800" i="1" dirty="0" smtClean="0">
                <a:latin typeface="Calibri" pitchFamily="34" charset="0"/>
              </a:rPr>
              <a:t> </a:t>
            </a:r>
            <a:r>
              <a:rPr lang="de-DE" sz="1800" i="1" dirty="0" err="1" smtClean="0">
                <a:latin typeface="Calibri" pitchFamily="34" charset="0"/>
              </a:rPr>
              <a:t>analysis</a:t>
            </a:r>
            <a:r>
              <a:rPr lang="de-DE" sz="1800" i="1" dirty="0" smtClean="0">
                <a:latin typeface="Calibri" pitchFamily="34" charset="0"/>
              </a:rPr>
              <a:t> </a:t>
            </a:r>
            <a:r>
              <a:rPr lang="de-DE" sz="1800" i="1" dirty="0" err="1" smtClean="0">
                <a:latin typeface="Calibri" pitchFamily="34" charset="0"/>
              </a:rPr>
              <a:t>for</a:t>
            </a:r>
            <a:r>
              <a:rPr lang="de-DE" sz="1800" i="1" dirty="0" smtClean="0">
                <a:latin typeface="Calibri" pitchFamily="34" charset="0"/>
              </a:rPr>
              <a:t> </a:t>
            </a:r>
            <a:r>
              <a:rPr lang="de-DE" sz="1800" i="1" dirty="0" err="1" smtClean="0">
                <a:latin typeface="Calibri" pitchFamily="34" charset="0"/>
              </a:rPr>
              <a:t>population</a:t>
            </a:r>
            <a:r>
              <a:rPr lang="de-DE" sz="1800" i="1" dirty="0" smtClean="0">
                <a:latin typeface="Calibri" pitchFamily="34" charset="0"/>
              </a:rPr>
              <a:t> </a:t>
            </a:r>
            <a:r>
              <a:rPr lang="de-DE" sz="1800" i="1" dirty="0" err="1" smtClean="0">
                <a:latin typeface="Calibri" pitchFamily="34" charset="0"/>
              </a:rPr>
              <a:t>ecology</a:t>
            </a:r>
            <a:endParaRPr lang="de-DE" sz="1800" i="1" dirty="0" smtClean="0">
              <a:latin typeface="Calibri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Symbol" pitchFamily="18" charset="2"/>
              <a:buChar char="-"/>
            </a:pPr>
            <a:r>
              <a:rPr lang="de-DE" sz="1800" i="1" dirty="0" err="1" smtClean="0">
                <a:latin typeface="Calibri" pitchFamily="34" charset="0"/>
              </a:rPr>
              <a:t>Bayesian</a:t>
            </a:r>
            <a:r>
              <a:rPr lang="de-DE" sz="1800" i="1" dirty="0" smtClean="0">
                <a:latin typeface="Calibri" pitchFamily="34" charset="0"/>
              </a:rPr>
              <a:t> </a:t>
            </a:r>
            <a:r>
              <a:rPr lang="de-DE" sz="1800" i="1" dirty="0" err="1" smtClean="0">
                <a:latin typeface="Calibri" pitchFamily="34" charset="0"/>
              </a:rPr>
              <a:t>population</a:t>
            </a:r>
            <a:r>
              <a:rPr lang="de-DE" sz="1800" i="1" dirty="0" smtClean="0">
                <a:latin typeface="Calibri" pitchFamily="34" charset="0"/>
              </a:rPr>
              <a:t> </a:t>
            </a:r>
            <a:r>
              <a:rPr lang="de-DE" sz="1800" i="1" dirty="0" err="1" smtClean="0">
                <a:latin typeface="Calibri" pitchFamily="34" charset="0"/>
              </a:rPr>
              <a:t>analysis</a:t>
            </a:r>
            <a:r>
              <a:rPr lang="de-DE" sz="1800" i="1" dirty="0" smtClean="0">
                <a:latin typeface="Calibri" pitchFamily="34" charset="0"/>
              </a:rPr>
              <a:t> </a:t>
            </a:r>
            <a:r>
              <a:rPr lang="de-DE" sz="1800" i="1" dirty="0" err="1" smtClean="0">
                <a:latin typeface="Calibri" pitchFamily="34" charset="0"/>
              </a:rPr>
              <a:t>using</a:t>
            </a:r>
            <a:r>
              <a:rPr lang="de-DE" sz="1800" i="1" dirty="0" smtClean="0">
                <a:latin typeface="Calibri" pitchFamily="34" charset="0"/>
              </a:rPr>
              <a:t> </a:t>
            </a:r>
            <a:r>
              <a:rPr lang="de-DE" sz="1800" i="1" dirty="0" err="1" smtClean="0">
                <a:latin typeface="Calibri" pitchFamily="34" charset="0"/>
              </a:rPr>
              <a:t>WinBUGS</a:t>
            </a:r>
            <a:r>
              <a:rPr lang="de-DE" sz="1800" dirty="0" smtClean="0">
                <a:latin typeface="Calibri" pitchFamily="34" charset="0"/>
              </a:rPr>
              <a:t> (BPA)</a:t>
            </a:r>
            <a:endParaRPr lang="de-DE" sz="1800" dirty="0">
              <a:latin typeface="Calibri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Symbol" pitchFamily="18" charset="2"/>
              <a:buChar char="-"/>
            </a:pPr>
            <a:r>
              <a:rPr lang="de-DE" sz="1800" i="1" dirty="0" smtClean="0">
                <a:latin typeface="Calibri" pitchFamily="34" charset="0"/>
              </a:rPr>
              <a:t>Applied </a:t>
            </a:r>
            <a:r>
              <a:rPr lang="de-DE" sz="1800" i="1" dirty="0" err="1" smtClean="0">
                <a:latin typeface="Calibri" pitchFamily="34" charset="0"/>
              </a:rPr>
              <a:t>hierarchical</a:t>
            </a:r>
            <a:r>
              <a:rPr lang="de-DE" sz="1800" i="1" dirty="0" smtClean="0">
                <a:latin typeface="Calibri" pitchFamily="34" charset="0"/>
              </a:rPr>
              <a:t> </a:t>
            </a:r>
            <a:r>
              <a:rPr lang="de-DE" sz="1800" i="1" dirty="0" err="1" smtClean="0">
                <a:latin typeface="Calibri" pitchFamily="34" charset="0"/>
              </a:rPr>
              <a:t>modeling</a:t>
            </a:r>
            <a:r>
              <a:rPr lang="de-DE" sz="1800" i="1" dirty="0" smtClean="0">
                <a:latin typeface="Calibri" pitchFamily="34" charset="0"/>
              </a:rPr>
              <a:t> in </a:t>
            </a:r>
            <a:r>
              <a:rPr lang="de-DE" sz="1800" i="1" dirty="0" err="1" smtClean="0">
                <a:latin typeface="Calibri" pitchFamily="34" charset="0"/>
              </a:rPr>
              <a:t>ecology</a:t>
            </a:r>
            <a:r>
              <a:rPr lang="de-DE" sz="1800" i="1" dirty="0" smtClean="0">
                <a:latin typeface="Calibri" pitchFamily="34" charset="0"/>
              </a:rPr>
              <a:t>, </a:t>
            </a:r>
            <a:r>
              <a:rPr lang="de-DE" sz="1800" i="1" dirty="0" err="1" smtClean="0">
                <a:latin typeface="Calibri" pitchFamily="34" charset="0"/>
              </a:rPr>
              <a:t>vol</a:t>
            </a:r>
            <a:r>
              <a:rPr lang="de-DE" sz="1800" i="1" dirty="0" smtClean="0">
                <a:latin typeface="Calibri" pitchFamily="34" charset="0"/>
              </a:rPr>
              <a:t> 1 </a:t>
            </a:r>
            <a:r>
              <a:rPr lang="de-DE" sz="1800" i="1" dirty="0" err="1" smtClean="0">
                <a:latin typeface="Calibri" pitchFamily="34" charset="0"/>
              </a:rPr>
              <a:t>and</a:t>
            </a:r>
            <a:r>
              <a:rPr lang="de-DE" sz="1800" i="1" dirty="0" smtClean="0">
                <a:latin typeface="Calibri" pitchFamily="34" charset="0"/>
              </a:rPr>
              <a:t> 2</a:t>
            </a:r>
            <a:r>
              <a:rPr lang="de-DE" sz="1800" dirty="0" smtClean="0">
                <a:latin typeface="Calibri" pitchFamily="34" charset="0"/>
              </a:rPr>
              <a:t> (AHM1 </a:t>
            </a:r>
            <a:r>
              <a:rPr lang="de-DE" sz="1800" dirty="0" err="1" smtClean="0">
                <a:latin typeface="Calibri" pitchFamily="34" charset="0"/>
              </a:rPr>
              <a:t>and</a:t>
            </a:r>
            <a:r>
              <a:rPr lang="de-DE" sz="1800" dirty="0" smtClean="0">
                <a:latin typeface="Calibri" pitchFamily="34" charset="0"/>
              </a:rPr>
              <a:t> AHM2)</a:t>
            </a:r>
            <a:endParaRPr lang="de-DE" sz="1800" dirty="0">
              <a:latin typeface="Calibri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de-DE" sz="1800" dirty="0" smtClean="0">
              <a:latin typeface="Calibri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de-DE" dirty="0">
              <a:latin typeface="Calibri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endParaRPr lang="de-DE" dirty="0">
              <a:latin typeface="Calibri" pitchFamily="34" charset="0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75" y="-6293"/>
            <a:ext cx="816725" cy="64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74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81000" y="17145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de-DE" sz="2400" b="1" dirty="0" smtClean="0">
                <a:solidFill>
                  <a:srgbClr val="0000FF"/>
                </a:solidFill>
                <a:latin typeface="Calibri" pitchFamily="34" charset="0"/>
              </a:rPr>
              <a:t>Books</a:t>
            </a:r>
            <a:r>
              <a:rPr lang="de-DE" sz="2400" b="1" dirty="0">
                <a:solidFill>
                  <a:schemeClr val="tx2"/>
                </a:solidFill>
                <a:latin typeface="Calibri" pitchFamily="34" charset="0"/>
              </a:rPr>
              <a:t>	</a:t>
            </a: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75" y="-6293"/>
            <a:ext cx="816725" cy="648393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2"/>
          <a:stretch/>
        </p:blipFill>
        <p:spPr>
          <a:xfrm>
            <a:off x="2819400" y="3028950"/>
            <a:ext cx="1457045" cy="180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30" y="3028950"/>
            <a:ext cx="1463270" cy="1800000"/>
          </a:xfrm>
          <a:prstGeom prst="rect">
            <a:avLst/>
          </a:prstGeom>
        </p:spPr>
      </p:pic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5928839" y="1641020"/>
            <a:ext cx="1462561" cy="2073730"/>
            <a:chOff x="5705475" y="819150"/>
            <a:chExt cx="2266534" cy="3213664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475" y="1243350"/>
              <a:ext cx="2266534" cy="2789464"/>
            </a:xfrm>
            <a:prstGeom prst="rect">
              <a:avLst/>
            </a:prstGeom>
          </p:spPr>
        </p:pic>
        <p:sp>
          <p:nvSpPr>
            <p:cNvPr id="10" name="TextBox 2"/>
            <p:cNvSpPr txBox="1"/>
            <p:nvPr/>
          </p:nvSpPr>
          <p:spPr>
            <a:xfrm>
              <a:off x="5862788" y="819150"/>
              <a:ext cx="1858662" cy="47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due mid 2021</a:t>
              </a:r>
              <a:endPara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00" y="1047750"/>
            <a:ext cx="1195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00" y="971550"/>
            <a:ext cx="111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93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1000" y="17145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de-DE" sz="2400" b="1" dirty="0" smtClean="0">
                <a:solidFill>
                  <a:srgbClr val="0000FF"/>
                </a:solidFill>
                <a:latin typeface="Calibri" pitchFamily="34" charset="0"/>
              </a:rPr>
              <a:t>Web</a:t>
            </a:r>
            <a:r>
              <a:rPr lang="de-DE" sz="2400" b="1" dirty="0">
                <a:solidFill>
                  <a:srgbClr val="0000FF"/>
                </a:solidFill>
                <a:latin typeface="Calibri" pitchFamily="34" charset="0"/>
              </a:rPr>
              <a:t>	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57200" y="742950"/>
            <a:ext cx="8001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de-DE" sz="1800" dirty="0" err="1" smtClean="0">
                <a:latin typeface="Calibri" pitchFamily="34" charset="0"/>
              </a:rPr>
              <a:t>Useful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>
                <a:latin typeface="Calibri" pitchFamily="34" charset="0"/>
              </a:rPr>
              <a:t>web </a:t>
            </a:r>
            <a:r>
              <a:rPr lang="de-DE" sz="1800" dirty="0" err="1" smtClean="0">
                <a:latin typeface="Calibri" pitchFamily="34" charset="0"/>
              </a:rPr>
              <a:t>sites</a:t>
            </a:r>
            <a:r>
              <a:rPr lang="de-DE" sz="1800" dirty="0" smtClean="0">
                <a:latin typeface="Calibri" pitchFamily="34" charset="0"/>
              </a:rPr>
              <a:t>: 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de-CH" sz="1800" b="1" dirty="0" smtClean="0">
                <a:latin typeface="Calibri" panose="020F0502020204030204" pitchFamily="34" charset="0"/>
              </a:rPr>
              <a:t>www.hierarchicalmodels.com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de-DE" sz="1800" dirty="0">
                <a:latin typeface="Calibri" pitchFamily="34" charset="0"/>
              </a:rPr>
              <a:t>www.vogelwarte.ch/bpa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de-DE" sz="1800" dirty="0">
                <a:latin typeface="Calibri" pitchFamily="34" charset="0"/>
              </a:rPr>
              <a:t>www.mbr-pwrc.usgs.gov/pubanalysis/keryroylebook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de-DE" sz="1800" b="1" dirty="0" smtClean="0">
              <a:latin typeface="Calibri" pitchFamily="34" charset="0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75" y="-6293"/>
            <a:ext cx="816725" cy="64839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1000" y="17145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de-DE" sz="2400" b="1" dirty="0" err="1">
                <a:solidFill>
                  <a:srgbClr val="0000FF"/>
                </a:solidFill>
                <a:latin typeface="Calibri" pitchFamily="34" charset="0"/>
              </a:rPr>
              <a:t>Program</a:t>
            </a:r>
            <a:endParaRPr lang="de-DE" sz="24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75" y="-6293"/>
            <a:ext cx="816725" cy="648393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047750"/>
            <a:ext cx="7436189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1000" y="17145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de-DE" sz="2400" b="1" dirty="0" err="1">
                <a:solidFill>
                  <a:srgbClr val="0000FF"/>
                </a:solidFill>
                <a:latin typeface="Calibri" pitchFamily="34" charset="0"/>
              </a:rPr>
              <a:t>Program</a:t>
            </a:r>
            <a:endParaRPr lang="de-DE" sz="24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75" y="-6293"/>
            <a:ext cx="816725" cy="64839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661554"/>
            <a:ext cx="6858000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733550"/>
            <a:ext cx="6934200" cy="342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1000" y="17145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de-DE" sz="2400" b="1" dirty="0" smtClean="0">
                <a:solidFill>
                  <a:srgbClr val="0000FF"/>
                </a:solidFill>
                <a:latin typeface="Calibri" pitchFamily="34" charset="0"/>
              </a:rPr>
              <a:t>General </a:t>
            </a:r>
            <a:r>
              <a:rPr lang="de-DE" sz="2400" b="1" dirty="0" err="1" smtClean="0">
                <a:solidFill>
                  <a:srgbClr val="0000FF"/>
                </a:solidFill>
                <a:latin typeface="Calibri" pitchFamily="34" charset="0"/>
              </a:rPr>
              <a:t>daily</a:t>
            </a:r>
            <a:r>
              <a:rPr lang="de-DE" sz="2400" b="1" dirty="0" smtClean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de-DE" sz="2400" b="1" dirty="0" err="1" smtClean="0">
                <a:solidFill>
                  <a:srgbClr val="0000FF"/>
                </a:solidFill>
                <a:latin typeface="Calibri" pitchFamily="34" charset="0"/>
              </a:rPr>
              <a:t>schedule</a:t>
            </a:r>
            <a:endParaRPr lang="de-DE" sz="24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75" y="-6293"/>
            <a:ext cx="816725" cy="648393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4800" y="868843"/>
            <a:ext cx="8001000" cy="284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de-DE" sz="1800" b="1" dirty="0" smtClean="0">
                <a:latin typeface="Calibri" pitchFamily="34" charset="0"/>
              </a:rPr>
              <a:t>Lectures </a:t>
            </a:r>
            <a:r>
              <a:rPr lang="de-DE" sz="1800" b="1" dirty="0" err="1" smtClean="0">
                <a:latin typeface="Calibri" pitchFamily="34" charset="0"/>
              </a:rPr>
              <a:t>and</a:t>
            </a:r>
            <a:r>
              <a:rPr lang="de-DE" sz="1800" b="1" dirty="0" smtClean="0">
                <a:latin typeface="Calibri" pitchFamily="34" charset="0"/>
              </a:rPr>
              <a:t> </a:t>
            </a:r>
            <a:r>
              <a:rPr lang="de-DE" sz="1800" b="1" dirty="0" err="1" smtClean="0">
                <a:latin typeface="Calibri" pitchFamily="34" charset="0"/>
              </a:rPr>
              <a:t>breaks</a:t>
            </a:r>
            <a:r>
              <a:rPr lang="de-DE" sz="1800" b="1" dirty="0" smtClean="0">
                <a:latin typeface="Calibri" pitchFamily="34" charset="0"/>
              </a:rPr>
              <a:t> at </a:t>
            </a:r>
            <a:r>
              <a:rPr lang="de-DE" sz="1800" b="1" dirty="0" err="1" smtClean="0">
                <a:latin typeface="Calibri" pitchFamily="34" charset="0"/>
              </a:rPr>
              <a:t>regular</a:t>
            </a:r>
            <a:r>
              <a:rPr lang="de-DE" sz="1800" b="1" dirty="0" smtClean="0">
                <a:latin typeface="Calibri" pitchFamily="34" charset="0"/>
              </a:rPr>
              <a:t> </a:t>
            </a:r>
            <a:r>
              <a:rPr lang="de-DE" sz="1800" b="1" dirty="0" err="1" smtClean="0">
                <a:latin typeface="Calibri" pitchFamily="34" charset="0"/>
              </a:rPr>
              <a:t>times</a:t>
            </a:r>
            <a:r>
              <a:rPr lang="de-DE" sz="1800" b="1" dirty="0" smtClean="0">
                <a:latin typeface="Calibri" pitchFamily="34" charset="0"/>
              </a:rPr>
              <a:t> (CET)</a:t>
            </a:r>
            <a:r>
              <a:rPr lang="de-DE" sz="1800" dirty="0" smtClean="0">
                <a:latin typeface="Calibri" pitchFamily="34" charset="0"/>
              </a:rPr>
              <a:t>: 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Char char="•"/>
            </a:pPr>
            <a:r>
              <a:rPr lang="de-DE" sz="1800" dirty="0" smtClean="0">
                <a:latin typeface="Calibri" pitchFamily="34" charset="0"/>
              </a:rPr>
              <a:t>9.00 – 9.45h: </a:t>
            </a:r>
            <a:r>
              <a:rPr lang="de-DE" sz="1800" dirty="0" err="1" smtClean="0">
                <a:latin typeface="Calibri" pitchFamily="34" charset="0"/>
              </a:rPr>
              <a:t>lecture</a:t>
            </a:r>
            <a:endParaRPr lang="de-DE" sz="1800" dirty="0" smtClean="0">
              <a:latin typeface="Calibri" pitchFamily="34" charset="0"/>
            </a:endParaRPr>
          </a:p>
          <a:p>
            <a:pPr marL="342900" indent="-342900">
              <a:spcBef>
                <a:spcPts val="200"/>
              </a:spcBef>
              <a:buFont typeface="Arial" pitchFamily="34" charset="0"/>
              <a:buChar char="•"/>
            </a:pPr>
            <a:r>
              <a:rPr lang="de-DE" sz="1800" dirty="0" smtClean="0">
                <a:latin typeface="Calibri" pitchFamily="34" charset="0"/>
              </a:rPr>
              <a:t>10.00 </a:t>
            </a:r>
            <a:r>
              <a:rPr lang="de-DE" sz="1800" dirty="0">
                <a:latin typeface="Calibri" pitchFamily="34" charset="0"/>
              </a:rPr>
              <a:t>– </a:t>
            </a:r>
            <a:r>
              <a:rPr lang="de-DE" sz="1800" dirty="0" smtClean="0">
                <a:latin typeface="Calibri" pitchFamily="34" charset="0"/>
              </a:rPr>
              <a:t>10.45h</a:t>
            </a:r>
            <a:r>
              <a:rPr lang="de-DE" sz="1800" dirty="0">
                <a:latin typeface="Calibri" pitchFamily="34" charset="0"/>
              </a:rPr>
              <a:t>: </a:t>
            </a:r>
            <a:r>
              <a:rPr lang="de-DE" sz="1800" dirty="0" err="1">
                <a:latin typeface="Calibri" pitchFamily="34" charset="0"/>
              </a:rPr>
              <a:t>lecture</a:t>
            </a:r>
            <a:endParaRPr lang="de-DE" sz="1800" dirty="0">
              <a:latin typeface="Calibri" pitchFamily="34" charset="0"/>
            </a:endParaRPr>
          </a:p>
          <a:p>
            <a:pPr marL="342900" indent="-342900">
              <a:spcBef>
                <a:spcPts val="200"/>
              </a:spcBef>
              <a:buFont typeface="Arial" pitchFamily="34" charset="0"/>
              <a:buChar char="•"/>
            </a:pPr>
            <a:r>
              <a:rPr lang="de-DE" sz="1800" dirty="0" smtClean="0">
                <a:latin typeface="Calibri" pitchFamily="34" charset="0"/>
              </a:rPr>
              <a:t>11.00 </a:t>
            </a:r>
            <a:r>
              <a:rPr lang="de-DE" sz="1800" dirty="0">
                <a:latin typeface="Calibri" pitchFamily="34" charset="0"/>
              </a:rPr>
              <a:t>– </a:t>
            </a:r>
            <a:r>
              <a:rPr lang="de-DE" sz="1800" dirty="0" smtClean="0">
                <a:latin typeface="Calibri" pitchFamily="34" charset="0"/>
              </a:rPr>
              <a:t>11.45h</a:t>
            </a:r>
            <a:r>
              <a:rPr lang="de-DE" sz="1800" dirty="0">
                <a:latin typeface="Calibri" pitchFamily="34" charset="0"/>
              </a:rPr>
              <a:t>: </a:t>
            </a:r>
            <a:r>
              <a:rPr lang="de-DE" sz="1800" dirty="0" err="1">
                <a:latin typeface="Calibri" pitchFamily="34" charset="0"/>
              </a:rPr>
              <a:t>lecture</a:t>
            </a:r>
            <a:endParaRPr lang="de-DE" sz="1800" dirty="0">
              <a:latin typeface="Calibri" pitchFamily="34" charset="0"/>
            </a:endParaRPr>
          </a:p>
          <a:p>
            <a:pPr marL="342900" indent="-342900">
              <a:spcBef>
                <a:spcPts val="200"/>
              </a:spcBef>
              <a:buFont typeface="Arial" pitchFamily="34" charset="0"/>
              <a:buChar char="•"/>
            </a:pPr>
            <a:r>
              <a:rPr lang="de-DE" sz="1800" dirty="0" smtClean="0">
                <a:latin typeface="Calibri" pitchFamily="34" charset="0"/>
              </a:rPr>
              <a:t>12.00 </a:t>
            </a:r>
            <a:r>
              <a:rPr lang="de-DE" sz="1800" dirty="0">
                <a:latin typeface="Calibri" pitchFamily="34" charset="0"/>
              </a:rPr>
              <a:t>– </a:t>
            </a:r>
            <a:r>
              <a:rPr lang="de-DE" sz="1800" dirty="0" smtClean="0">
                <a:latin typeface="Calibri" pitchFamily="34" charset="0"/>
              </a:rPr>
              <a:t>12.45h</a:t>
            </a:r>
            <a:r>
              <a:rPr lang="de-DE" sz="1800" dirty="0">
                <a:latin typeface="Calibri" pitchFamily="34" charset="0"/>
              </a:rPr>
              <a:t>: </a:t>
            </a:r>
            <a:r>
              <a:rPr lang="de-DE" sz="1800" dirty="0" err="1">
                <a:latin typeface="Calibri" pitchFamily="34" charset="0"/>
              </a:rPr>
              <a:t>lecture</a:t>
            </a:r>
            <a:endParaRPr lang="de-DE" sz="1800" dirty="0">
              <a:latin typeface="Calibri" pitchFamily="34" charset="0"/>
            </a:endParaRPr>
          </a:p>
          <a:p>
            <a:pPr marL="342900" indent="-342900">
              <a:spcBef>
                <a:spcPts val="200"/>
              </a:spcBef>
              <a:buFont typeface="Arial" pitchFamily="34" charset="0"/>
              <a:buChar char="•"/>
            </a:pPr>
            <a:endParaRPr lang="de-DE" sz="1800" dirty="0" smtClean="0">
              <a:latin typeface="Calibri" pitchFamily="34" charset="0"/>
            </a:endParaRPr>
          </a:p>
          <a:p>
            <a:pPr marL="342900" indent="-342900">
              <a:spcBef>
                <a:spcPts val="200"/>
              </a:spcBef>
              <a:buFont typeface="Arial" pitchFamily="34" charset="0"/>
              <a:buChar char="•"/>
            </a:pPr>
            <a:r>
              <a:rPr lang="de-DE" sz="1800" dirty="0" smtClean="0">
                <a:latin typeface="Calibri" pitchFamily="34" charset="0"/>
              </a:rPr>
              <a:t>14.00 </a:t>
            </a:r>
            <a:r>
              <a:rPr lang="de-DE" sz="1800" dirty="0">
                <a:latin typeface="Calibri" pitchFamily="34" charset="0"/>
              </a:rPr>
              <a:t>– </a:t>
            </a:r>
            <a:r>
              <a:rPr lang="de-DE" sz="1800" dirty="0" smtClean="0">
                <a:latin typeface="Calibri" pitchFamily="34" charset="0"/>
              </a:rPr>
              <a:t>14.45h</a:t>
            </a:r>
            <a:r>
              <a:rPr lang="de-DE" sz="1800" dirty="0">
                <a:latin typeface="Calibri" pitchFamily="34" charset="0"/>
              </a:rPr>
              <a:t>: </a:t>
            </a:r>
            <a:r>
              <a:rPr lang="de-DE" sz="1800" dirty="0" err="1">
                <a:latin typeface="Calibri" pitchFamily="34" charset="0"/>
              </a:rPr>
              <a:t>lecture</a:t>
            </a:r>
            <a:endParaRPr lang="de-DE" sz="1800" dirty="0">
              <a:latin typeface="Calibri" pitchFamily="34" charset="0"/>
            </a:endParaRPr>
          </a:p>
          <a:p>
            <a:pPr marL="342900" indent="-342900">
              <a:spcBef>
                <a:spcPts val="200"/>
              </a:spcBef>
              <a:buFont typeface="Arial" pitchFamily="34" charset="0"/>
              <a:buChar char="•"/>
            </a:pPr>
            <a:r>
              <a:rPr lang="de-DE" sz="1800" dirty="0" smtClean="0">
                <a:latin typeface="Calibri" pitchFamily="34" charset="0"/>
              </a:rPr>
              <a:t>15.00 </a:t>
            </a:r>
            <a:r>
              <a:rPr lang="de-DE" sz="1800" dirty="0">
                <a:latin typeface="Calibri" pitchFamily="34" charset="0"/>
              </a:rPr>
              <a:t>– </a:t>
            </a:r>
            <a:r>
              <a:rPr lang="de-DE" sz="1800" dirty="0" smtClean="0">
                <a:latin typeface="Calibri" pitchFamily="34" charset="0"/>
              </a:rPr>
              <a:t>15.45h</a:t>
            </a:r>
            <a:r>
              <a:rPr lang="de-DE" sz="1800" dirty="0">
                <a:latin typeface="Calibri" pitchFamily="34" charset="0"/>
              </a:rPr>
              <a:t>: </a:t>
            </a:r>
            <a:r>
              <a:rPr lang="de-DE" sz="1800" dirty="0" err="1">
                <a:latin typeface="Calibri" pitchFamily="34" charset="0"/>
              </a:rPr>
              <a:t>lecture</a:t>
            </a:r>
            <a:endParaRPr lang="de-DE" sz="1800" dirty="0">
              <a:latin typeface="Calibri" pitchFamily="34" charset="0"/>
            </a:endParaRPr>
          </a:p>
          <a:p>
            <a:pPr marL="342900" indent="-342900">
              <a:spcBef>
                <a:spcPts val="200"/>
              </a:spcBef>
              <a:buFont typeface="Arial" pitchFamily="34" charset="0"/>
              <a:buChar char="•"/>
            </a:pPr>
            <a:r>
              <a:rPr lang="de-DE" sz="1800" dirty="0" smtClean="0">
                <a:latin typeface="Calibri" pitchFamily="34" charset="0"/>
              </a:rPr>
              <a:t>16.00 </a:t>
            </a:r>
            <a:r>
              <a:rPr lang="de-DE" sz="1800" dirty="0">
                <a:latin typeface="Calibri" pitchFamily="34" charset="0"/>
              </a:rPr>
              <a:t>– </a:t>
            </a:r>
            <a:r>
              <a:rPr lang="de-DE" sz="1800" dirty="0" smtClean="0">
                <a:latin typeface="Calibri" pitchFamily="34" charset="0"/>
              </a:rPr>
              <a:t>16.45h</a:t>
            </a:r>
            <a:r>
              <a:rPr lang="de-DE" sz="1800" dirty="0">
                <a:latin typeface="Calibri" pitchFamily="34" charset="0"/>
              </a:rPr>
              <a:t>: </a:t>
            </a:r>
            <a:r>
              <a:rPr lang="de-DE" sz="1800" dirty="0" err="1" smtClean="0">
                <a:latin typeface="Calibri" pitchFamily="34" charset="0"/>
              </a:rPr>
              <a:t>lecture</a:t>
            </a:r>
            <a:endParaRPr lang="de-DE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055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Bildschirmpräsentation (16:9)</PresentationFormat>
  <Paragraphs>79</Paragraphs>
  <Slides>10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Default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Schweizerische Vogelwarte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Kein Folientitel</dc:title>
  <dc:creator>Marcel Burkhardt</dc:creator>
  <cp:lastModifiedBy>Michi Schaub</cp:lastModifiedBy>
  <cp:revision>1583</cp:revision>
  <cp:lastPrinted>2005-08-13T14:07:00Z</cp:lastPrinted>
  <dcterms:created xsi:type="dcterms:W3CDTF">2003-01-08T14:38:24Z</dcterms:created>
  <dcterms:modified xsi:type="dcterms:W3CDTF">2020-11-19T05:46:29Z</dcterms:modified>
</cp:coreProperties>
</file>