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8" r:id="rId3"/>
    <p:sldId id="627" r:id="rId4"/>
    <p:sldId id="628" r:id="rId5"/>
    <p:sldId id="624" r:id="rId6"/>
    <p:sldId id="625" r:id="rId7"/>
    <p:sldId id="626" r:id="rId8"/>
    <p:sldId id="550" r:id="rId9"/>
    <p:sldId id="613" r:id="rId10"/>
    <p:sldId id="623" r:id="rId11"/>
    <p:sldId id="629" r:id="rId12"/>
  </p:sldIdLst>
  <p:sldSz cx="9144000" cy="5715000" type="screen16x10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33"/>
    <a:srgbClr val="009900"/>
    <a:srgbClr val="FF9900"/>
    <a:srgbClr val="FF0000"/>
    <a:srgbClr val="FF0066"/>
    <a:srgbClr val="CC006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705" autoAdjust="0"/>
    <p:restoredTop sz="86156" autoAdjust="0"/>
  </p:normalViewPr>
  <p:slideViewPr>
    <p:cSldViewPr snapToGrid="0" snapToObjects="1">
      <p:cViewPr>
        <p:scale>
          <a:sx n="90" d="100"/>
          <a:sy n="90" d="100"/>
        </p:scale>
        <p:origin x="-2244" y="-642"/>
      </p:cViewPr>
      <p:guideLst>
        <p:guide orient="horz" pos="3599"/>
        <p:guide pos="2880"/>
      </p:guideLst>
    </p:cSldViewPr>
  </p:slideViewPr>
  <p:outlineViewPr>
    <p:cViewPr>
      <p:scale>
        <a:sx n="33" d="100"/>
        <a:sy n="33" d="100"/>
      </p:scale>
      <p:origin x="0" y="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1747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1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42515D6-57B5-4555-AB7A-898273FCB455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368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Textformatierung des Masters zu bearbeiten.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61D8EA5-57AF-4059-B69E-BC9EF086811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15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62C08E89-E8E4-482E-BA55-96EC002EF180}" type="slidenum">
              <a:rPr lang="de-DE" sz="1200" smtClean="0"/>
              <a:pPr eaLnBrk="1" hangingPunct="1"/>
              <a:t>1</a:t>
            </a:fld>
            <a:endParaRPr lang="de-DE" sz="12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97066E8-66EA-454B-9F0D-95D4B7B2D6A8}" type="slidenum">
              <a:rPr lang="de-DE" sz="1200" smtClean="0"/>
              <a:pPr eaLnBrk="1" hangingPunct="1"/>
              <a:t>10</a:t>
            </a:fld>
            <a:endParaRPr lang="de-DE" sz="12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 smtClean="0"/>
              <a:t> More </a:t>
            </a:r>
            <a:r>
              <a:rPr lang="de-DE" dirty="0" err="1" smtClean="0"/>
              <a:t>realistic</a:t>
            </a:r>
            <a:r>
              <a:rPr lang="de-DE" baseline="0" dirty="0" smtClean="0"/>
              <a:t> on log </a:t>
            </a:r>
            <a:r>
              <a:rPr lang="de-DE" baseline="0" dirty="0" err="1" smtClean="0"/>
              <a:t>scale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environmental </a:t>
            </a:r>
            <a:r>
              <a:rPr lang="de-DE" baseline="0" dirty="0" err="1" smtClean="0"/>
              <a:t>stochasticity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operating</a:t>
            </a:r>
            <a:endParaRPr lang="de-DE" baseline="0" dirty="0" smtClean="0"/>
          </a:p>
          <a:p>
            <a:pPr eaLnBrk="1" hangingPunct="1">
              <a:buFontTx/>
              <a:buChar char="-"/>
            </a:pPr>
            <a:r>
              <a:rPr lang="de-DE" baseline="0" dirty="0" smtClean="0"/>
              <a:t> r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whereas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lambda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before</a:t>
            </a:r>
            <a:r>
              <a:rPr lang="de-DE" baseline="0" dirty="0" smtClean="0"/>
              <a:t> must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larger </a:t>
            </a:r>
            <a:r>
              <a:rPr lang="de-DE" baseline="0" dirty="0" err="1" smtClean="0"/>
              <a:t>than</a:t>
            </a:r>
            <a:r>
              <a:rPr lang="de-DE" baseline="0" dirty="0" smtClean="0"/>
              <a:t> 0, </a:t>
            </a:r>
            <a:r>
              <a:rPr lang="de-DE" baseline="0" dirty="0" err="1" smtClean="0"/>
              <a:t>thus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Normal </a:t>
            </a:r>
            <a:r>
              <a:rPr lang="de-DE" baseline="0" dirty="0" err="1" smtClean="0"/>
              <a:t>distribution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before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theoretically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fail</a:t>
            </a:r>
            <a:r>
              <a:rPr lang="de-DE" baseline="0" dirty="0" smtClean="0"/>
              <a:t>).</a:t>
            </a:r>
          </a:p>
          <a:p>
            <a:pPr eaLnBrk="1" hangingPunct="1"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initial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population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size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a Normal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97066E8-66EA-454B-9F0D-95D4B7B2D6A8}" type="slidenum">
              <a:rPr lang="de-DE" sz="1200" smtClean="0"/>
              <a:pPr eaLnBrk="1" hangingPunct="1"/>
              <a:t>11</a:t>
            </a:fld>
            <a:endParaRPr lang="de-DE" sz="12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Estimation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because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estimating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variance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components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smtClean="0"/>
              <a:t>difficult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FD16ECD6-1D1F-4932-ABB1-58FDD4B198FF}" type="slidenum">
              <a:rPr lang="de-DE" sz="1200" smtClean="0"/>
              <a:pPr eaLnBrk="1" hangingPunct="1"/>
              <a:t>2</a:t>
            </a:fld>
            <a:endParaRPr lang="de-DE" sz="12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r>
              <a:rPr lang="de-DE" dirty="0" smtClean="0"/>
              <a:t>A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runs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two</a:t>
            </a:r>
            <a:r>
              <a:rPr lang="de-DE" baseline="0" dirty="0" smtClean="0"/>
              <a:t> time </a:t>
            </a:r>
            <a:r>
              <a:rPr lang="de-DE" baseline="0" dirty="0" err="1" smtClean="0"/>
              <a:t>series</a:t>
            </a:r>
            <a:r>
              <a:rPr lang="de-DE" baseline="0" dirty="0" smtClean="0"/>
              <a:t> in parallel,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dynamics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true</a:t>
            </a:r>
            <a:r>
              <a:rPr lang="de-DE" baseline="0" dirty="0" smtClean="0"/>
              <a:t> (latent)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observations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underlying</a:t>
            </a:r>
            <a:r>
              <a:rPr lang="de-DE" baseline="0" dirty="0" smtClean="0"/>
              <a:t> but </a:t>
            </a:r>
            <a:r>
              <a:rPr lang="de-DE" baseline="0" dirty="0" err="1" smtClean="0"/>
              <a:t>possibly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unknown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states</a:t>
            </a:r>
            <a:r>
              <a:rPr lang="de-DE" baseline="0" dirty="0" smtClean="0"/>
              <a:t>.</a:t>
            </a:r>
          </a:p>
          <a:p>
            <a:pPr marL="171450" indent="-171450" eaLnBrk="1" hangingPunct="1">
              <a:buFontTx/>
              <a:buChar char="-"/>
            </a:pP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Markovian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depends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previous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also </a:t>
            </a:r>
            <a:r>
              <a:rPr lang="de-DE" baseline="0" dirty="0" err="1" smtClean="0"/>
              <a:t>called</a:t>
            </a:r>
            <a:r>
              <a:rPr lang="de-DE" baseline="0" dirty="0" smtClean="0"/>
              <a:t> a Hidden </a:t>
            </a:r>
            <a:r>
              <a:rPr lang="de-DE" baseline="0" dirty="0" err="1" smtClean="0"/>
              <a:t>Markov</a:t>
            </a:r>
            <a:r>
              <a:rPr lang="de-DE" baseline="0" dirty="0" smtClean="0"/>
              <a:t> Model.</a:t>
            </a:r>
          </a:p>
          <a:p>
            <a:pPr marL="171450" indent="-171450" eaLnBrk="1" hangingPunct="1">
              <a:buFontTx/>
              <a:buChar char="-"/>
            </a:pPr>
            <a:r>
              <a:rPr lang="en-US" dirty="0" err="1" smtClean="0"/>
              <a:t>Kalman</a:t>
            </a:r>
            <a:r>
              <a:rPr lang="en-US" dirty="0" smtClean="0"/>
              <a:t> RE. (1960) A new approach to linear filtering and prediction problems. </a:t>
            </a:r>
            <a:r>
              <a:rPr lang="en-US" i="1" dirty="0" smtClean="0"/>
              <a:t>Transactions of the ASME--Journal of Basic Engineering</a:t>
            </a:r>
            <a:r>
              <a:rPr lang="en-US" dirty="0" smtClean="0"/>
              <a:t>, 82:35-45. 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FD16ECD6-1D1F-4932-ABB1-58FDD4B198FF}" type="slidenum">
              <a:rPr lang="de-DE" sz="1200" smtClean="0"/>
              <a:pPr eaLnBrk="1" hangingPunct="1"/>
              <a:t>3</a:t>
            </a:fld>
            <a:endParaRPr lang="de-DE" sz="12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endParaRPr lang="de-DE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FD16ECD6-1D1F-4932-ABB1-58FDD4B198FF}" type="slidenum">
              <a:rPr lang="de-DE" sz="1200" smtClean="0"/>
              <a:pPr eaLnBrk="1" hangingPunct="1"/>
              <a:t>4</a:t>
            </a:fld>
            <a:endParaRPr lang="de-DE" sz="12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endParaRPr lang="de-DE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FD16ECD6-1D1F-4932-ABB1-58FDD4B198FF}" type="slidenum">
              <a:rPr lang="de-DE" sz="1200" smtClean="0"/>
              <a:pPr eaLnBrk="1" hangingPunct="1"/>
              <a:t>5</a:t>
            </a:fld>
            <a:endParaRPr lang="de-DE" sz="12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endParaRPr lang="de-DE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FD16ECD6-1D1F-4932-ABB1-58FDD4B198FF}" type="slidenum">
              <a:rPr lang="de-DE" sz="1200" smtClean="0"/>
              <a:pPr eaLnBrk="1" hangingPunct="1"/>
              <a:t>6</a:t>
            </a:fld>
            <a:endParaRPr lang="de-DE" sz="12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endParaRPr lang="de-DE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FD16ECD6-1D1F-4932-ABB1-58FDD4B198FF}" type="slidenum">
              <a:rPr lang="de-DE" sz="1200" smtClean="0"/>
              <a:pPr eaLnBrk="1" hangingPunct="1"/>
              <a:t>7</a:t>
            </a:fld>
            <a:endParaRPr lang="de-DE" sz="12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r>
              <a:rPr lang="de-DE" dirty="0" smtClean="0"/>
              <a:t>A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runs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two</a:t>
            </a:r>
            <a:r>
              <a:rPr lang="de-DE" baseline="0" dirty="0" smtClean="0"/>
              <a:t> time </a:t>
            </a:r>
            <a:r>
              <a:rPr lang="de-DE" baseline="0" dirty="0" err="1" smtClean="0"/>
              <a:t>series</a:t>
            </a:r>
            <a:r>
              <a:rPr lang="de-DE" baseline="0" dirty="0" smtClean="0"/>
              <a:t> in parallel,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dynamics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true</a:t>
            </a:r>
            <a:r>
              <a:rPr lang="de-DE" baseline="0" dirty="0" smtClean="0"/>
              <a:t> (latent)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observations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underlying</a:t>
            </a:r>
            <a:r>
              <a:rPr lang="de-DE" baseline="0" dirty="0" smtClean="0"/>
              <a:t> but </a:t>
            </a:r>
            <a:r>
              <a:rPr lang="de-DE" baseline="0" dirty="0" err="1" smtClean="0"/>
              <a:t>possibly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unknown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states</a:t>
            </a:r>
            <a:r>
              <a:rPr lang="de-DE" baseline="0" dirty="0" smtClean="0"/>
              <a:t>.</a:t>
            </a:r>
          </a:p>
          <a:p>
            <a:pPr marL="171450" indent="-171450" eaLnBrk="1" hangingPunct="1">
              <a:buFontTx/>
              <a:buChar char="-"/>
            </a:pP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Markovian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depends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previous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also </a:t>
            </a:r>
            <a:r>
              <a:rPr lang="de-DE" baseline="0" dirty="0" err="1" smtClean="0"/>
              <a:t>called</a:t>
            </a:r>
            <a:r>
              <a:rPr lang="de-DE" baseline="0" dirty="0" smtClean="0"/>
              <a:t> a Hidden </a:t>
            </a:r>
            <a:r>
              <a:rPr lang="de-DE" baseline="0" dirty="0" err="1" smtClean="0"/>
              <a:t>Markov</a:t>
            </a:r>
            <a:r>
              <a:rPr lang="de-DE" baseline="0" dirty="0" smtClean="0"/>
              <a:t> Model.</a:t>
            </a:r>
          </a:p>
          <a:p>
            <a:pPr marL="171450" indent="-171450" eaLnBrk="1" hangingPunct="1">
              <a:buFontTx/>
              <a:buChar char="-"/>
            </a:pPr>
            <a:r>
              <a:rPr lang="en-US" dirty="0" err="1" smtClean="0"/>
              <a:t>Kalman</a:t>
            </a:r>
            <a:r>
              <a:rPr lang="en-US" dirty="0" smtClean="0"/>
              <a:t> RE. (1960) A new approach to linear filtering and prediction problems. </a:t>
            </a:r>
            <a:r>
              <a:rPr lang="en-US" i="1" dirty="0" smtClean="0"/>
              <a:t>Transactions of the ASME--Journal of Basic Engineering</a:t>
            </a:r>
            <a:r>
              <a:rPr lang="en-US" dirty="0" smtClean="0"/>
              <a:t>, 82:35-45. 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1A13FFCB-3404-4A2F-B4F1-9DF4D4177C51}" type="slidenum">
              <a:rPr lang="de-DE" sz="1200" smtClean="0"/>
              <a:pPr eaLnBrk="1" hangingPunct="1"/>
              <a:t>8</a:t>
            </a:fld>
            <a:endParaRPr lang="de-DE" sz="12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r>
              <a:rPr lang="de-CH" dirty="0" smtClean="0"/>
              <a:t>sigma2(</a:t>
            </a:r>
            <a:r>
              <a:rPr lang="de-CH" dirty="0" err="1" smtClean="0"/>
              <a:t>lambda</a:t>
            </a:r>
            <a:r>
              <a:rPr lang="de-CH" dirty="0" smtClean="0"/>
              <a:t>)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measure</a:t>
            </a:r>
            <a:r>
              <a:rPr lang="de-CH" dirty="0" smtClean="0"/>
              <a:t> of environmental stochasticity</a:t>
            </a:r>
          </a:p>
          <a:p>
            <a:pPr marL="171450" indent="-171450" eaLnBrk="1" hangingPunct="1">
              <a:buFontTx/>
              <a:buChar char="-"/>
            </a:pPr>
            <a:r>
              <a:rPr lang="de-DE" dirty="0" smtClean="0"/>
              <a:t>Simple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exponential</a:t>
            </a:r>
            <a:r>
              <a:rPr lang="de-DE" dirty="0" smtClean="0"/>
              <a:t> </a:t>
            </a:r>
            <a:r>
              <a:rPr lang="de-DE" dirty="0" err="1" smtClean="0"/>
              <a:t>growth</a:t>
            </a:r>
            <a:endParaRPr lang="de-DE" dirty="0" smtClean="0"/>
          </a:p>
          <a:p>
            <a:pPr marL="171450" indent="-171450" eaLnBrk="1" hangingPunct="1">
              <a:buFontTx/>
              <a:buChar char="-"/>
            </a:pPr>
            <a:r>
              <a:rPr lang="de-DE" dirty="0" smtClean="0"/>
              <a:t>As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time </a:t>
            </a:r>
            <a:r>
              <a:rPr lang="de-DE" baseline="0" dirty="0" err="1" smtClean="0"/>
              <a:t>cannot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decribed</a:t>
            </a:r>
            <a:r>
              <a:rPr lang="de-DE" baseline="0" dirty="0" smtClean="0"/>
              <a:t> in a </a:t>
            </a:r>
            <a:r>
              <a:rPr lang="de-DE" baseline="0" dirty="0" err="1" smtClean="0"/>
              <a:t>Markovian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way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before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unknown</a:t>
            </a:r>
            <a:r>
              <a:rPr lang="de-DE" baseline="0" dirty="0" smtClean="0"/>
              <a:t>),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addition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initial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.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Bayesian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simply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put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prior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N1.</a:t>
            </a:r>
          </a:p>
          <a:p>
            <a:pPr marL="171450" indent="-171450" eaLnBrk="1" hangingPunct="1">
              <a:buFontTx/>
              <a:buChar char="-"/>
            </a:pPr>
            <a:r>
              <a:rPr lang="de-DE" baseline="0" dirty="0" smtClean="0"/>
              <a:t>Different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observation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processes</a:t>
            </a:r>
            <a:r>
              <a:rPr lang="de-DE" baseline="0" dirty="0" smtClean="0"/>
              <a:t>.</a:t>
            </a:r>
          </a:p>
          <a:p>
            <a:pPr marL="171450" indent="-171450" eaLnBrk="1" hangingPunct="1">
              <a:buFontTx/>
              <a:buChar char="-"/>
            </a:pPr>
            <a:r>
              <a:rPr lang="de-DE" baseline="0" dirty="0" err="1" smtClean="0"/>
              <a:t>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assume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double </a:t>
            </a:r>
            <a:r>
              <a:rPr lang="de-DE" baseline="0" dirty="0" err="1" smtClean="0"/>
              <a:t>counting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missing</a:t>
            </a:r>
            <a:r>
              <a:rPr lang="de-DE" baseline="0" dirty="0" smtClean="0"/>
              <a:t> individual </a:t>
            </a:r>
            <a:r>
              <a:rPr lang="de-DE" baseline="0" dirty="0" err="1" smtClean="0"/>
              <a:t>cancel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out on </a:t>
            </a:r>
            <a:r>
              <a:rPr lang="de-DE" baseline="0" dirty="0" err="1" smtClean="0"/>
              <a:t>average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thus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average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right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target</a:t>
            </a:r>
            <a:r>
              <a:rPr lang="de-DE" baseline="0" dirty="0" smtClean="0"/>
              <a:t>.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97066E8-66EA-454B-9F0D-95D4B7B2D6A8}" type="slidenum">
              <a:rPr lang="de-DE" sz="1200" smtClean="0"/>
              <a:pPr eaLnBrk="1" hangingPunct="1"/>
              <a:t>9</a:t>
            </a:fld>
            <a:endParaRPr lang="de-DE" sz="12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Bayesian workshop\Buch Projekt\Bilder\5574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9" y="0"/>
            <a:ext cx="904258" cy="60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A9C24-2857-4926-988C-4590BE06CB3F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795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6B60A-AEAB-449C-84AA-B1BEA67E0F31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7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08000"/>
            <a:ext cx="19431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08000"/>
            <a:ext cx="56769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1436F-6A39-444F-9271-7B9FED03A21B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2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E630F-D6C7-4F9F-A2A2-75EA103AA873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23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C94D-FB95-402C-899C-7E435BD46F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95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10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10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5AC5D-3212-4F14-A676-B874C3F8008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90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7B390-6840-480D-A526-1B8C2FDF3DCD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95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F82F3-17FD-44B5-A32B-51C0CD791BC7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81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4B661-FEA0-465F-9745-6A4783D5717C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79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E3738-61FA-486D-BD4B-C76C5F046C5F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89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63F4D-3DBF-42F7-AF19-BB06B91B02EE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51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1000"/>
            <a:ext cx="7772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20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0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0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22F5730-CAC2-427D-9848-0ECC8BA08526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932601"/>
            <a:ext cx="7772400" cy="952500"/>
          </a:xfrm>
        </p:spPr>
        <p:txBody>
          <a:bodyPr/>
          <a:lstStyle/>
          <a:p>
            <a:r>
              <a:rPr lang="de-CH" sz="1100" dirty="0">
                <a:solidFill>
                  <a:srgbClr val="000000"/>
                </a:solidFill>
                <a:latin typeface="Calibri"/>
              </a:rPr>
              <a:t/>
            </a:r>
            <a:br>
              <a:rPr lang="de-CH" sz="1100" dirty="0">
                <a:solidFill>
                  <a:srgbClr val="000000"/>
                </a:solidFill>
                <a:latin typeface="Calibri"/>
              </a:rPr>
            </a:br>
            <a:r>
              <a:rPr lang="en-US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Bayesian integrated population modeling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using JAGS </a:t>
            </a:r>
            <a:r>
              <a:rPr lang="de-CH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de-CH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de-CH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de-CH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de-CH" sz="2800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de-CH" sz="28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de-CH" sz="4000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de-CH" sz="40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de-CH" sz="6000" dirty="0" smtClean="0">
                <a:solidFill>
                  <a:schemeClr val="tx1"/>
                </a:solidFill>
                <a:latin typeface="Calibri" pitchFamily="34" charset="0"/>
              </a:rPr>
              <a:t>State-</a:t>
            </a:r>
            <a:r>
              <a:rPr lang="de-CH" sz="6000" dirty="0" err="1" smtClean="0">
                <a:solidFill>
                  <a:schemeClr val="tx1"/>
                </a:solidFill>
                <a:latin typeface="Calibri" pitchFamily="34" charset="0"/>
              </a:rPr>
              <a:t>space</a:t>
            </a:r>
            <a:r>
              <a:rPr lang="de-CH" sz="6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de-CH" sz="6000" dirty="0" err="1" smtClean="0">
                <a:solidFill>
                  <a:schemeClr val="tx1"/>
                </a:solidFill>
                <a:latin typeface="Calibri" pitchFamily="34" charset="0"/>
              </a:rPr>
              <a:t>models</a:t>
            </a:r>
            <a:r>
              <a:rPr lang="de-CH" sz="3200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de-CH" sz="32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de-CH" sz="3200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de-CH" sz="32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de-CH" sz="3200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de-CH" sz="32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de-CH" sz="3200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de-CH" sz="32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de-CH" sz="1800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de-CH" sz="18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de-CH" sz="3200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de-CH" sz="3200" dirty="0" smtClean="0">
                <a:solidFill>
                  <a:schemeClr val="tx1"/>
                </a:solidFill>
                <a:latin typeface="Calibri" pitchFamily="34" charset="0"/>
              </a:rPr>
            </a:br>
            <a:endParaRPr lang="en-GB" sz="32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69926" y="291042"/>
            <a:ext cx="73790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latin typeface="Calibri" pitchFamily="34" charset="0"/>
              </a:rPr>
              <a:t>State-</a:t>
            </a:r>
            <a:r>
              <a:rPr lang="de-CH" i="1" dirty="0" err="1">
                <a:latin typeface="Calibri" pitchFamily="34" charset="0"/>
              </a:rPr>
              <a:t>space</a:t>
            </a:r>
            <a:r>
              <a:rPr lang="de-CH" i="1" dirty="0">
                <a:latin typeface="Calibri" pitchFamily="34" charset="0"/>
              </a:rPr>
              <a:t> </a:t>
            </a:r>
            <a:r>
              <a:rPr lang="de-CH" i="1" dirty="0" err="1">
                <a:latin typeface="Calibri" pitchFamily="34" charset="0"/>
              </a:rPr>
              <a:t>likelihood</a:t>
            </a:r>
            <a:r>
              <a:rPr lang="de-CH" i="1" dirty="0">
                <a:latin typeface="Calibri" pitchFamily="34" charset="0"/>
              </a:rPr>
              <a:t> </a:t>
            </a:r>
            <a:r>
              <a:rPr lang="de-CH" i="1" dirty="0" err="1">
                <a:latin typeface="Calibri" pitchFamily="34" charset="0"/>
              </a:rPr>
              <a:t>to</a:t>
            </a:r>
            <a:r>
              <a:rPr lang="de-CH" i="1" dirty="0">
                <a:latin typeface="Calibri" pitchFamily="34" charset="0"/>
              </a:rPr>
              <a:t> </a:t>
            </a:r>
            <a:r>
              <a:rPr lang="de-CH" i="1" dirty="0" err="1">
                <a:latin typeface="Calibri" pitchFamily="34" charset="0"/>
              </a:rPr>
              <a:t>analyse</a:t>
            </a:r>
            <a:r>
              <a:rPr lang="de-CH" i="1" dirty="0">
                <a:latin typeface="Calibri" pitchFamily="34" charset="0"/>
              </a:rPr>
              <a:t> </a:t>
            </a:r>
            <a:r>
              <a:rPr lang="de-CH" i="1" dirty="0" err="1" smtClean="0">
                <a:latin typeface="Calibri" pitchFamily="34" charset="0"/>
              </a:rPr>
              <a:t>count</a:t>
            </a:r>
            <a:r>
              <a:rPr lang="de-CH" i="1" dirty="0" smtClean="0">
                <a:latin typeface="Calibri" pitchFamily="34" charset="0"/>
              </a:rPr>
              <a:t> </a:t>
            </a:r>
            <a:r>
              <a:rPr lang="de-CH" i="1" dirty="0" err="1" smtClean="0">
                <a:latin typeface="Calibri" pitchFamily="34" charset="0"/>
              </a:rPr>
              <a:t>data</a:t>
            </a:r>
            <a:r>
              <a:rPr lang="de-CH" i="1" dirty="0" smtClean="0">
                <a:latin typeface="Calibri" pitchFamily="34" charset="0"/>
              </a:rPr>
              <a:t> (on log </a:t>
            </a:r>
            <a:r>
              <a:rPr lang="de-CH" i="1" dirty="0" err="1" smtClean="0">
                <a:latin typeface="Calibri" pitchFamily="34" charset="0"/>
              </a:rPr>
              <a:t>scale</a:t>
            </a:r>
            <a:r>
              <a:rPr lang="de-CH" i="1" dirty="0" smtClean="0">
                <a:latin typeface="Calibri" pitchFamily="34" charset="0"/>
              </a:rPr>
              <a:t>)</a:t>
            </a:r>
            <a:endParaRPr lang="en-GB" i="1" dirty="0">
              <a:latin typeface="Calibri" pitchFamily="34" charset="0"/>
            </a:endParaRPr>
          </a:p>
        </p:txBody>
      </p:sp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669925" y="790527"/>
            <a:ext cx="18233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>
                <a:solidFill>
                  <a:schemeClr val="accent2"/>
                </a:solidFill>
                <a:latin typeface="Calibri" pitchFamily="34" charset="0"/>
              </a:rPr>
              <a:t>1. </a:t>
            </a:r>
            <a:r>
              <a:rPr lang="de-CH" sz="2000" dirty="0" smtClean="0">
                <a:solidFill>
                  <a:schemeClr val="accent2"/>
                </a:solidFill>
                <a:latin typeface="Calibri" pitchFamily="34" charset="0"/>
              </a:rPr>
              <a:t>State </a:t>
            </a:r>
            <a:r>
              <a:rPr lang="de-CH" sz="2000" dirty="0" err="1" smtClean="0">
                <a:solidFill>
                  <a:schemeClr val="accent2"/>
                </a:solidFill>
                <a:latin typeface="Calibri" pitchFamily="34" charset="0"/>
              </a:rPr>
              <a:t>process</a:t>
            </a:r>
            <a:endParaRPr lang="de-DE" sz="2000" dirty="0">
              <a:solidFill>
                <a:schemeClr val="accent2"/>
              </a:solidFill>
              <a:latin typeface="Calibri" pitchFamily="34" charset="0"/>
            </a:endParaRPr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681076" y="3871247"/>
            <a:ext cx="7902575" cy="1668198"/>
            <a:chOff x="422" y="2752"/>
            <a:chExt cx="4978" cy="1261"/>
          </a:xfrm>
        </p:grpSpPr>
        <p:sp>
          <p:nvSpPr>
            <p:cNvPr id="10248" name="Text Box 23"/>
            <p:cNvSpPr txBox="1">
              <a:spLocks noChangeArrowheads="1"/>
            </p:cNvSpPr>
            <p:nvPr/>
          </p:nvSpPr>
          <p:spPr bwMode="auto">
            <a:xfrm>
              <a:off x="422" y="2752"/>
              <a:ext cx="1613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FF0000"/>
                  </a:solidFill>
                  <a:latin typeface="Calibri" pitchFamily="34" charset="0"/>
                </a:rPr>
                <a:t>2. Observation </a:t>
              </a:r>
              <a:r>
                <a:rPr lang="de-CH" sz="2000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DE" sz="20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10249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3101705"/>
                </p:ext>
              </p:extLst>
            </p:nvPr>
          </p:nvGraphicFramePr>
          <p:xfrm>
            <a:off x="477" y="3041"/>
            <a:ext cx="1909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62" name="Equation" r:id="rId4" imgW="1930320" imgH="279360" progId="Equation.DSMT4">
                    <p:embed/>
                  </p:oleObj>
                </mc:Choice>
                <mc:Fallback>
                  <p:oleObj name="Equation" r:id="rId4" imgW="193032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" y="3041"/>
                          <a:ext cx="1909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0" name="Text Box 26"/>
            <p:cNvSpPr txBox="1">
              <a:spLocks noChangeArrowheads="1"/>
            </p:cNvSpPr>
            <p:nvPr/>
          </p:nvSpPr>
          <p:spPr bwMode="auto">
            <a:xfrm>
              <a:off x="422" y="3385"/>
              <a:ext cx="4978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 err="1">
                  <a:solidFill>
                    <a:srgbClr val="FF0000"/>
                  </a:solidFill>
                  <a:latin typeface="Calibri" pitchFamily="34" charset="0"/>
                </a:rPr>
                <a:t>where</a:t>
              </a:r>
              <a:r>
                <a:rPr lang="de-CH" sz="1600" dirty="0">
                  <a:solidFill>
                    <a:srgbClr val="FF0000"/>
                  </a:solidFill>
                  <a:latin typeface="Calibri" pitchFamily="34" charset="0"/>
                </a:rPr>
                <a:t>,</a:t>
              </a:r>
            </a:p>
            <a:p>
              <a:pPr eaLnBrk="1" hangingPunct="1"/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y</a:t>
              </a:r>
              <a:r>
                <a:rPr lang="de-CH" sz="1600" i="1" baseline="-25000" dirty="0" err="1" smtClean="0">
                  <a:solidFill>
                    <a:srgbClr val="FF0000"/>
                  </a:solidFill>
                  <a:latin typeface="Calibri" pitchFamily="34" charset="0"/>
                </a:rPr>
                <a:t>t</a:t>
              </a:r>
              <a:r>
                <a:rPr lang="de-CH" sz="1600" i="1" baseline="-25000" dirty="0" smtClean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dirty="0" smtClean="0">
                  <a:solidFill>
                    <a:srgbClr val="FF0000"/>
                  </a:solidFill>
                  <a:latin typeface="Calibri" pitchFamily="34" charset="0"/>
                </a:rPr>
                <a:t>: </a:t>
              </a:r>
              <a:r>
                <a:rPr lang="de-CH" sz="1600" dirty="0" err="1" smtClean="0">
                  <a:solidFill>
                    <a:srgbClr val="FF0000"/>
                  </a:solidFill>
                  <a:latin typeface="Calibri" pitchFamily="34" charset="0"/>
                </a:rPr>
                <a:t>population</a:t>
              </a:r>
              <a:r>
                <a:rPr lang="de-CH" sz="1600" dirty="0" smtClean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dirty="0" err="1" smtClean="0">
                  <a:solidFill>
                    <a:srgbClr val="FF0000"/>
                  </a:solidFill>
                  <a:latin typeface="Calibri" pitchFamily="34" charset="0"/>
                </a:rPr>
                <a:t>count</a:t>
              </a:r>
              <a:r>
                <a:rPr lang="de-CH" sz="1600" dirty="0" smtClean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dirty="0">
                  <a:solidFill>
                    <a:srgbClr val="FF0000"/>
                  </a:solidFill>
                  <a:latin typeface="Calibri" pitchFamily="34" charset="0"/>
                </a:rPr>
                <a:t>at time </a:t>
              </a:r>
              <a:r>
                <a:rPr lang="de-CH" sz="1600" i="1" dirty="0" smtClean="0">
                  <a:solidFill>
                    <a:srgbClr val="FF0000"/>
                  </a:solidFill>
                  <a:latin typeface="Calibri" pitchFamily="34" charset="0"/>
                </a:rPr>
                <a:t>t</a:t>
              </a:r>
              <a:r>
                <a:rPr lang="de-CH" sz="1600" dirty="0" smtClean="0">
                  <a:solidFill>
                    <a:srgbClr val="FF0000"/>
                  </a:solidFill>
                  <a:latin typeface="Calibri" pitchFamily="34" charset="0"/>
                </a:rPr>
                <a:t> (</a:t>
              </a:r>
              <a:r>
                <a:rPr lang="de-CH" sz="1600" dirty="0" err="1" smtClean="0">
                  <a:solidFill>
                    <a:srgbClr val="FF0000"/>
                  </a:solidFill>
                  <a:latin typeface="Calibri" pitchFamily="34" charset="0"/>
                </a:rPr>
                <a:t>our</a:t>
              </a:r>
              <a:r>
                <a:rPr lang="de-CH" sz="1600" dirty="0" smtClean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dirty="0" err="1" smtClean="0">
                  <a:solidFill>
                    <a:srgbClr val="FF0000"/>
                  </a:solidFill>
                  <a:latin typeface="Calibri" pitchFamily="34" charset="0"/>
                </a:rPr>
                <a:t>data</a:t>
              </a:r>
              <a:r>
                <a:rPr lang="de-CH" sz="1600" dirty="0" smtClean="0">
                  <a:solidFill>
                    <a:srgbClr val="FF0000"/>
                  </a:solidFill>
                  <a:latin typeface="Calibri" pitchFamily="34" charset="0"/>
                </a:rPr>
                <a:t>)</a:t>
              </a:r>
              <a:endParaRPr lang="de-CH" sz="1600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eaLnBrk="1" hangingPunct="1"/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1600" i="1" dirty="0" smtClean="0">
                  <a:solidFill>
                    <a:srgbClr val="FF0000"/>
                  </a:solidFill>
                  <a:latin typeface="Calibri" pitchFamily="34" charset="0"/>
                  <a:sym typeface="Symbol" pitchFamily="18" charset="2"/>
                </a:rPr>
                <a:t>   </a:t>
              </a:r>
              <a:r>
                <a:rPr lang="de-CH" sz="1600" dirty="0" smtClean="0">
                  <a:solidFill>
                    <a:srgbClr val="FF0000"/>
                  </a:solidFill>
                  <a:latin typeface="Calibri" pitchFamily="34" charset="0"/>
                  <a:sym typeface="Symbol" pitchFamily="18" charset="2"/>
                </a:rPr>
                <a:t>: residual </a:t>
              </a:r>
              <a:r>
                <a:rPr lang="de-CH" sz="1600" dirty="0" err="1" smtClean="0">
                  <a:solidFill>
                    <a:srgbClr val="FF0000"/>
                  </a:solidFill>
                  <a:latin typeface="Calibri" pitchFamily="34" charset="0"/>
                  <a:sym typeface="Symbol" pitchFamily="18" charset="2"/>
                </a:rPr>
                <a:t>variation</a:t>
              </a:r>
              <a:r>
                <a:rPr lang="de-CH" sz="1600" dirty="0" smtClean="0">
                  <a:solidFill>
                    <a:srgbClr val="FF0000"/>
                  </a:solidFill>
                  <a:latin typeface="Calibri" pitchFamily="34" charset="0"/>
                  <a:sym typeface="Symbol" pitchFamily="18" charset="2"/>
                </a:rPr>
                <a:t> («</a:t>
              </a:r>
              <a:r>
                <a:rPr lang="de-CH" sz="1600" dirty="0" err="1" smtClean="0">
                  <a:solidFill>
                    <a:srgbClr val="FF0000"/>
                  </a:solidFill>
                  <a:latin typeface="Calibri" pitchFamily="34" charset="0"/>
                  <a:sym typeface="Symbol" pitchFamily="18" charset="2"/>
                </a:rPr>
                <a:t>observation</a:t>
              </a:r>
              <a:r>
                <a:rPr lang="de-CH" sz="1600" dirty="0" smtClean="0">
                  <a:solidFill>
                    <a:srgbClr val="FF0000"/>
                  </a:solidFill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1600" dirty="0" err="1" smtClean="0">
                  <a:solidFill>
                    <a:srgbClr val="FF0000"/>
                  </a:solidFill>
                  <a:latin typeface="Calibri" pitchFamily="34" charset="0"/>
                  <a:sym typeface="Symbol" pitchFamily="18" charset="2"/>
                </a:rPr>
                <a:t>error</a:t>
              </a:r>
              <a:r>
                <a:rPr lang="de-CH" sz="1600" dirty="0" smtClean="0">
                  <a:solidFill>
                    <a:srgbClr val="FF0000"/>
                  </a:solidFill>
                  <a:latin typeface="Calibri" pitchFamily="34" charset="0"/>
                  <a:sym typeface="Symbol" pitchFamily="18" charset="2"/>
                </a:rPr>
                <a:t>»)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296636"/>
              </p:ext>
            </p:extLst>
          </p:nvPr>
        </p:nvGraphicFramePr>
        <p:xfrm>
          <a:off x="742951" y="1133741"/>
          <a:ext cx="2719850" cy="388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3" name="Equation" r:id="rId6" imgW="1777680" imgH="253800" progId="Equation.DSMT4">
                  <p:embed/>
                </p:oleObj>
              </mc:Choice>
              <mc:Fallback>
                <p:oleObj name="Equation" r:id="rId6" imgW="1777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1" y="1133741"/>
                        <a:ext cx="2719850" cy="388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271537"/>
              </p:ext>
            </p:extLst>
          </p:nvPr>
        </p:nvGraphicFramePr>
        <p:xfrm>
          <a:off x="770451" y="1522413"/>
          <a:ext cx="21558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4" name="Equation" r:id="rId8" imgW="1409400" imgH="533160" progId="Equation.DSMT4">
                  <p:embed/>
                </p:oleObj>
              </mc:Choice>
              <mc:Fallback>
                <p:oleObj name="Equation" r:id="rId8" imgW="14094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451" y="1522413"/>
                        <a:ext cx="21558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uppieren 5"/>
          <p:cNvGrpSpPr/>
          <p:nvPr/>
        </p:nvGrpSpPr>
        <p:grpSpPr>
          <a:xfrm>
            <a:off x="771163" y="2414202"/>
            <a:ext cx="7902575" cy="1569660"/>
            <a:chOff x="771162" y="2897042"/>
            <a:chExt cx="7902575" cy="1883592"/>
          </a:xfrm>
        </p:grpSpPr>
        <p:sp>
          <p:nvSpPr>
            <p:cNvPr id="10245" name="Text Box 19"/>
            <p:cNvSpPr txBox="1">
              <a:spLocks noChangeArrowheads="1"/>
            </p:cNvSpPr>
            <p:nvPr/>
          </p:nvSpPr>
          <p:spPr bwMode="auto">
            <a:xfrm>
              <a:off x="771162" y="2897042"/>
              <a:ext cx="7902575" cy="1883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5763" indent="-38576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 err="1">
                  <a:solidFill>
                    <a:schemeClr val="accent2"/>
                  </a:solidFill>
                  <a:latin typeface="Calibri" pitchFamily="34" charset="0"/>
                </a:rPr>
                <a:t>where</a:t>
              </a:r>
              <a:r>
                <a:rPr lang="de-CH" sz="1600" dirty="0">
                  <a:solidFill>
                    <a:schemeClr val="accent2"/>
                  </a:solidFill>
                  <a:latin typeface="Calibri" pitchFamily="34" charset="0"/>
                </a:rPr>
                <a:t>,</a:t>
              </a:r>
            </a:p>
            <a:p>
              <a:pPr eaLnBrk="1" hangingPunct="1"/>
              <a:r>
                <a:rPr lang="de-CH" sz="1600" i="1" dirty="0" err="1" smtClean="0">
                  <a:solidFill>
                    <a:schemeClr val="accent2"/>
                  </a:solidFill>
                  <a:latin typeface="Calibri" pitchFamily="34" charset="0"/>
                </a:rPr>
                <a:t>N</a:t>
              </a:r>
              <a:r>
                <a:rPr lang="de-CH" sz="1600" i="1" baseline="-25000" dirty="0" err="1" smtClean="0">
                  <a:solidFill>
                    <a:schemeClr val="accent2"/>
                  </a:solidFill>
                  <a:latin typeface="Calibri" pitchFamily="34" charset="0"/>
                </a:rPr>
                <a:t>t</a:t>
              </a:r>
              <a:r>
                <a:rPr lang="de-CH" sz="1600" i="1" baseline="-25000" dirty="0" smtClean="0">
                  <a:solidFill>
                    <a:schemeClr val="accent2"/>
                  </a:solidFill>
                  <a:latin typeface="Calibri" pitchFamily="34" charset="0"/>
                </a:rPr>
                <a:t> 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</a:rPr>
                <a:t>: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</a:rPr>
                <a:t>true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</a:rPr>
                <a:t>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</a:rPr>
                <a:t>population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</a:rPr>
                <a:t>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</a:rPr>
                <a:t>size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</a:rPr>
                <a:t> at </a:t>
              </a:r>
              <a:r>
                <a:rPr lang="de-CH" sz="1600" dirty="0">
                  <a:solidFill>
                    <a:schemeClr val="accent2"/>
                  </a:solidFill>
                  <a:latin typeface="Calibri" pitchFamily="34" charset="0"/>
                </a:rPr>
                <a:t>time </a:t>
              </a:r>
              <a:r>
                <a:rPr lang="de-CH" sz="1600" i="1" dirty="0" smtClean="0">
                  <a:solidFill>
                    <a:schemeClr val="accent2"/>
                  </a:solidFill>
                  <a:latin typeface="Calibri" pitchFamily="34" charset="0"/>
                </a:rPr>
                <a:t>t</a:t>
              </a:r>
              <a:endParaRPr lang="de-CH" sz="1600" dirty="0">
                <a:solidFill>
                  <a:schemeClr val="accent2"/>
                </a:solidFill>
                <a:latin typeface="Calibri" pitchFamily="34" charset="0"/>
              </a:endParaRPr>
            </a:p>
            <a:p>
              <a:pPr eaLnBrk="1" hangingPunct="1"/>
              <a:r>
                <a:rPr lang="de-CH" sz="1600" i="1" dirty="0" err="1">
                  <a:solidFill>
                    <a:schemeClr val="accent2"/>
                  </a:solidFill>
                  <a:latin typeface="Calibri" pitchFamily="34" charset="0"/>
                  <a:sym typeface="Symbol"/>
                </a:rPr>
                <a:t>r</a:t>
              </a:r>
              <a:r>
                <a:rPr lang="de-CH" sz="1600" i="1" baseline="-25000" dirty="0" err="1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1600" i="1" baseline="-250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: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population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growth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rate (on log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scale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)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between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1600" i="1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and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1600" i="1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+1</a:t>
              </a:r>
              <a:endParaRPr lang="de-CH" sz="1600" dirty="0">
                <a:solidFill>
                  <a:schemeClr val="accent2"/>
                </a:solidFill>
                <a:latin typeface="Calibri" pitchFamily="34" charset="0"/>
                <a:sym typeface="Symbol" pitchFamily="18" charset="2"/>
              </a:endParaRPr>
            </a:p>
            <a:p>
              <a:pPr eaLnBrk="1" hangingPunct="1"/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  :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mean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population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growth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rate («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population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trend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»)</a:t>
              </a:r>
            </a:p>
            <a:p>
              <a:pPr eaLnBrk="1" hangingPunct="1"/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   : temporal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variation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of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the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population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growth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rate (environmental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stochasticity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)</a:t>
              </a:r>
            </a:p>
            <a:p>
              <a:pPr eaLnBrk="1" hangingPunct="1"/>
              <a:endParaRPr lang="de-CH" sz="1600" dirty="0">
                <a:solidFill>
                  <a:schemeClr val="accent2"/>
                </a:solidFill>
                <a:latin typeface="Calibri" pitchFamily="34" charset="0"/>
              </a:endParaRPr>
            </a:p>
          </p:txBody>
        </p:sp>
        <p:graphicFrame>
          <p:nvGraphicFramePr>
            <p:cNvPr id="4" name="Objek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0973058"/>
                </p:ext>
              </p:extLst>
            </p:nvPr>
          </p:nvGraphicFramePr>
          <p:xfrm>
            <a:off x="856720" y="3872234"/>
            <a:ext cx="133056" cy="207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65" name="Equation" r:id="rId10" imgW="126720" imgH="164880" progId="Equation.DSMT4">
                    <p:embed/>
                  </p:oleObj>
                </mc:Choice>
                <mc:Fallback>
                  <p:oleObj name="Equation" r:id="rId10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720" y="3872234"/>
                          <a:ext cx="133056" cy="2077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k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0094283"/>
                </p:ext>
              </p:extLst>
            </p:nvPr>
          </p:nvGraphicFramePr>
          <p:xfrm>
            <a:off x="821629" y="4111576"/>
            <a:ext cx="199962" cy="303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66" name="Equation" r:id="rId12" imgW="190440" imgH="241200" progId="Equation.DSMT4">
                    <p:embed/>
                  </p:oleObj>
                </mc:Choice>
                <mc:Fallback>
                  <p:oleObj name="Equation" r:id="rId12" imgW="1904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629" y="4111576"/>
                          <a:ext cx="199962" cy="303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386421"/>
              </p:ext>
            </p:extLst>
          </p:nvPr>
        </p:nvGraphicFramePr>
        <p:xfrm>
          <a:off x="742613" y="5271166"/>
          <a:ext cx="199962" cy="266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7" name="Equation" r:id="rId14" imgW="190440" imgH="253800" progId="Equation.DSMT4">
                  <p:embed/>
                </p:oleObj>
              </mc:Choice>
              <mc:Fallback>
                <p:oleObj name="Equation" r:id="rId14" imgW="190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613" y="5271166"/>
                        <a:ext cx="199962" cy="266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74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41326" y="103170"/>
            <a:ext cx="2813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smtClean="0">
                <a:latin typeface="Calibri" pitchFamily="34" charset="0"/>
              </a:rPr>
              <a:t>Summary </a:t>
            </a:r>
            <a:r>
              <a:rPr lang="de-CH" b="1" dirty="0" err="1" smtClean="0">
                <a:latin typeface="Calibri" pitchFamily="34" charset="0"/>
              </a:rPr>
              <a:t>comments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92111" y="313230"/>
            <a:ext cx="8548689" cy="535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62000" indent="-185738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eaLnBrk="1" hangingPunct="1">
              <a:lnSpc>
                <a:spcPct val="115000"/>
              </a:lnSpc>
              <a:spcAft>
                <a:spcPts val="600"/>
              </a:spcAft>
            </a:pPr>
            <a:endParaRPr lang="de-DE" sz="1800" dirty="0">
              <a:latin typeface="Calibri" pitchFamily="34" charset="0"/>
            </a:endParaRPr>
          </a:p>
          <a:p>
            <a:pPr eaLnBrk="1" hangingPunct="1">
              <a:lnSpc>
                <a:spcPct val="115000"/>
              </a:lnSpc>
              <a:spcAft>
                <a:spcPts val="600"/>
              </a:spcAft>
              <a:buFontTx/>
              <a:buChar char="•"/>
            </a:pPr>
            <a:r>
              <a:rPr lang="de-CH" sz="2000" dirty="0" smtClean="0">
                <a:latin typeface="Calibri" pitchFamily="34" charset="0"/>
              </a:rPr>
              <a:t>SSM </a:t>
            </a:r>
            <a:r>
              <a:rPr lang="de-CH" sz="2000" dirty="0" err="1" smtClean="0">
                <a:latin typeface="Calibri" pitchFamily="34" charset="0"/>
              </a:rPr>
              <a:t>are</a:t>
            </a:r>
            <a:r>
              <a:rPr lang="de-CH" sz="2000" dirty="0" smtClean="0">
                <a:latin typeface="Calibri" pitchFamily="34" charset="0"/>
              </a:rPr>
              <a:t> powerful</a:t>
            </a:r>
          </a:p>
          <a:p>
            <a:pPr eaLnBrk="1" hangingPunct="1">
              <a:lnSpc>
                <a:spcPct val="115000"/>
              </a:lnSpc>
              <a:spcAft>
                <a:spcPts val="600"/>
              </a:spcAft>
              <a:buFontTx/>
              <a:buChar char="•"/>
            </a:pPr>
            <a:r>
              <a:rPr lang="de-CH" sz="2000" dirty="0" err="1" smtClean="0">
                <a:latin typeface="Calibri" pitchFamily="34" charset="0"/>
              </a:rPr>
              <a:t>Yet</a:t>
            </a:r>
            <a:r>
              <a:rPr lang="de-CH" sz="2000" dirty="0" smtClean="0">
                <a:latin typeface="Calibri" pitchFamily="34" charset="0"/>
              </a:rPr>
              <a:t>, </a:t>
            </a:r>
            <a:r>
              <a:rPr lang="de-CH" sz="2000" dirty="0" err="1" smtClean="0">
                <a:latin typeface="Calibri" pitchFamily="34" charset="0"/>
              </a:rPr>
              <a:t>estimation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problems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occur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frequently</a:t>
            </a:r>
            <a:r>
              <a:rPr lang="de-CH" sz="2000" dirty="0" smtClean="0">
                <a:latin typeface="Calibri" pitchFamily="34" charset="0"/>
              </a:rPr>
              <a:t>, in </a:t>
            </a:r>
            <a:r>
              <a:rPr lang="de-CH" sz="2000" dirty="0" err="1" smtClean="0">
                <a:latin typeface="Calibri" pitchFamily="34" charset="0"/>
              </a:rPr>
              <a:t>particular</a:t>
            </a:r>
            <a:endParaRPr lang="de-CH" sz="2000" dirty="0" smtClean="0">
              <a:latin typeface="Calibri" pitchFamily="34" charset="0"/>
            </a:endParaRPr>
          </a:p>
          <a:p>
            <a:pPr marL="919162" lvl="1" indent="-342900" eaLnBrk="1" hangingPunct="1">
              <a:lnSpc>
                <a:spcPct val="115000"/>
              </a:lnSpc>
              <a:spcAft>
                <a:spcPts val="600"/>
              </a:spcAft>
              <a:buFont typeface="Symbol" pitchFamily="18" charset="2"/>
              <a:buChar char="-"/>
            </a:pPr>
            <a:r>
              <a:rPr lang="de-CH" sz="2000" dirty="0" err="1" smtClean="0">
                <a:latin typeface="Calibri" pitchFamily="34" charset="0"/>
              </a:rPr>
              <a:t>when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the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observation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error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is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much</a:t>
            </a:r>
            <a:r>
              <a:rPr lang="de-CH" sz="2000" dirty="0" smtClean="0">
                <a:latin typeface="Calibri" pitchFamily="34" charset="0"/>
              </a:rPr>
              <a:t> larger </a:t>
            </a:r>
            <a:r>
              <a:rPr lang="de-CH" sz="2000" dirty="0" err="1" smtClean="0">
                <a:latin typeface="Calibri" pitchFamily="34" charset="0"/>
              </a:rPr>
              <a:t>than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the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process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error</a:t>
            </a:r>
            <a:r>
              <a:rPr lang="de-CH" sz="2000" dirty="0" smtClean="0">
                <a:latin typeface="Calibri" pitchFamily="34" charset="0"/>
              </a:rPr>
              <a:t> (</a:t>
            </a:r>
            <a:r>
              <a:rPr lang="de-CH" sz="2000" dirty="0" err="1" smtClean="0">
                <a:latin typeface="Calibri" pitchFamily="34" charset="0"/>
              </a:rPr>
              <a:t>Auger-Méthé</a:t>
            </a:r>
            <a:r>
              <a:rPr lang="de-CH" sz="2000" dirty="0" smtClean="0">
                <a:latin typeface="Calibri" pitchFamily="34" charset="0"/>
              </a:rPr>
              <a:t> et al. 2016)</a:t>
            </a:r>
          </a:p>
          <a:p>
            <a:pPr marL="919162" lvl="1" indent="-342900" eaLnBrk="1" hangingPunct="1">
              <a:lnSpc>
                <a:spcPct val="115000"/>
              </a:lnSpc>
              <a:spcAft>
                <a:spcPts val="600"/>
              </a:spcAft>
              <a:buFont typeface="Symbol" pitchFamily="18" charset="2"/>
              <a:buChar char="-"/>
            </a:pPr>
            <a:r>
              <a:rPr lang="de-CH" sz="2000" dirty="0" err="1">
                <a:latin typeface="Calibri" pitchFamily="34" charset="0"/>
              </a:rPr>
              <a:t>w</a:t>
            </a:r>
            <a:r>
              <a:rPr lang="de-CH" sz="2000" dirty="0" err="1" smtClean="0">
                <a:latin typeface="Calibri" pitchFamily="34" charset="0"/>
              </a:rPr>
              <a:t>hen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autocorrelation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of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the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state-process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is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weak</a:t>
            </a:r>
            <a:r>
              <a:rPr lang="de-CH" sz="2000" dirty="0" smtClean="0">
                <a:latin typeface="Calibri" pitchFamily="34" charset="0"/>
              </a:rPr>
              <a:t> (</a:t>
            </a:r>
            <a:r>
              <a:rPr lang="de-CH" sz="2000" dirty="0" err="1" smtClean="0">
                <a:latin typeface="Calibri" pitchFamily="34" charset="0"/>
              </a:rPr>
              <a:t>Auger-Méthé</a:t>
            </a:r>
            <a:r>
              <a:rPr lang="de-CH" sz="2000" dirty="0" smtClean="0">
                <a:latin typeface="Calibri" pitchFamily="34" charset="0"/>
              </a:rPr>
              <a:t> et al. 2016)</a:t>
            </a:r>
          </a:p>
          <a:p>
            <a:pPr marL="919162" lvl="1" indent="-342900" eaLnBrk="1" hangingPunct="1">
              <a:lnSpc>
                <a:spcPct val="115000"/>
              </a:lnSpc>
              <a:spcAft>
                <a:spcPts val="600"/>
              </a:spcAft>
              <a:buFont typeface="Symbol" pitchFamily="18" charset="2"/>
              <a:buChar char="-"/>
            </a:pPr>
            <a:r>
              <a:rPr lang="de-CH" sz="2000" dirty="0" err="1" smtClean="0">
                <a:latin typeface="Calibri" pitchFamily="34" charset="0"/>
              </a:rPr>
              <a:t>when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models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with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density-dependence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are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fitted</a:t>
            </a:r>
            <a:r>
              <a:rPr lang="de-CH" sz="2000" dirty="0" smtClean="0">
                <a:latin typeface="Calibri" pitchFamily="34" charset="0"/>
              </a:rPr>
              <a:t> (Knape 2008)</a:t>
            </a:r>
          </a:p>
          <a:p>
            <a:pPr eaLnBrk="1" hangingPunct="1">
              <a:lnSpc>
                <a:spcPct val="115000"/>
              </a:lnSpc>
              <a:spcAft>
                <a:spcPts val="600"/>
              </a:spcAft>
              <a:buFontTx/>
              <a:buChar char="•"/>
            </a:pPr>
            <a:r>
              <a:rPr lang="de-CH" sz="2000" dirty="0" smtClean="0">
                <a:latin typeface="Calibri" pitchFamily="34" charset="0"/>
              </a:rPr>
              <a:t>Potential </a:t>
            </a:r>
            <a:r>
              <a:rPr lang="de-CH" sz="2000" dirty="0" err="1" smtClean="0">
                <a:latin typeface="Calibri" pitchFamily="34" charset="0"/>
              </a:rPr>
              <a:t>solutions</a:t>
            </a:r>
            <a:endParaRPr lang="de-CH" sz="2000" dirty="0" smtClean="0">
              <a:latin typeface="Calibri" pitchFamily="34" charset="0"/>
            </a:endParaRPr>
          </a:p>
          <a:p>
            <a:pPr marL="919162" lvl="1" indent="-342900" eaLnBrk="1" hangingPunct="1">
              <a:lnSpc>
                <a:spcPct val="115000"/>
              </a:lnSpc>
              <a:spcAft>
                <a:spcPts val="600"/>
              </a:spcAft>
              <a:buFont typeface="Symbol" pitchFamily="18" charset="2"/>
              <a:buChar char="-"/>
            </a:pPr>
            <a:r>
              <a:rPr lang="de-CH" sz="2000" dirty="0" err="1" smtClean="0">
                <a:latin typeface="Calibri" pitchFamily="34" charset="0"/>
              </a:rPr>
              <a:t>use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longer</a:t>
            </a:r>
            <a:r>
              <a:rPr lang="de-CH" sz="2000" dirty="0" smtClean="0">
                <a:latin typeface="Calibri" pitchFamily="34" charset="0"/>
              </a:rPr>
              <a:t> time-</a:t>
            </a:r>
            <a:r>
              <a:rPr lang="de-CH" sz="2000" dirty="0" err="1" smtClean="0">
                <a:latin typeface="Calibri" pitchFamily="34" charset="0"/>
              </a:rPr>
              <a:t>series</a:t>
            </a:r>
            <a:r>
              <a:rPr lang="de-CH" sz="2000" dirty="0" smtClean="0">
                <a:latin typeface="Calibri" pitchFamily="34" charset="0"/>
              </a:rPr>
              <a:t> …</a:t>
            </a:r>
          </a:p>
          <a:p>
            <a:pPr marL="919162" lvl="1" indent="-342900" eaLnBrk="1" hangingPunct="1">
              <a:lnSpc>
                <a:spcPct val="115000"/>
              </a:lnSpc>
              <a:spcAft>
                <a:spcPts val="600"/>
              </a:spcAft>
              <a:buFont typeface="Symbol" pitchFamily="18" charset="2"/>
              <a:buChar char="-"/>
            </a:pPr>
            <a:r>
              <a:rPr lang="de-CH" sz="2000" dirty="0" err="1" smtClean="0">
                <a:latin typeface="Calibri" pitchFamily="34" charset="0"/>
              </a:rPr>
              <a:t>add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information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about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observation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error</a:t>
            </a:r>
            <a:endParaRPr lang="de-CH" sz="2000" dirty="0" smtClean="0">
              <a:latin typeface="Calibri" pitchFamily="34" charset="0"/>
            </a:endParaRPr>
          </a:p>
          <a:p>
            <a:pPr marL="919162" lvl="1" indent="-342900" eaLnBrk="1" hangingPunct="1">
              <a:lnSpc>
                <a:spcPct val="115000"/>
              </a:lnSpc>
              <a:spcAft>
                <a:spcPts val="600"/>
              </a:spcAft>
              <a:buFont typeface="Symbol" pitchFamily="18" charset="2"/>
              <a:buChar char="-"/>
            </a:pPr>
            <a:r>
              <a:rPr lang="de-CH" sz="2000" dirty="0" err="1" smtClean="0">
                <a:latin typeface="Calibri" pitchFamily="34" charset="0"/>
              </a:rPr>
              <a:t>add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information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about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the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state-process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smtClean="0">
                <a:latin typeface="Calibri" pitchFamily="34" charset="0"/>
                <a:sym typeface="Wingdings" pitchFamily="2" charset="2"/>
              </a:rPr>
              <a:t> </a:t>
            </a:r>
            <a:r>
              <a:rPr lang="de-CH" sz="2000" dirty="0" err="1" smtClean="0">
                <a:latin typeface="Calibri" pitchFamily="34" charset="0"/>
                <a:sym typeface="Wingdings" pitchFamily="2" charset="2"/>
              </a:rPr>
              <a:t>as</a:t>
            </a:r>
            <a:r>
              <a:rPr lang="de-CH" sz="2000" dirty="0" smtClean="0">
                <a:latin typeface="Calibri" pitchFamily="34" charset="0"/>
                <a:sym typeface="Wingdings" pitchFamily="2" charset="2"/>
              </a:rPr>
              <a:t> in IPM</a:t>
            </a:r>
            <a:r>
              <a:rPr lang="de-CH" sz="2000" dirty="0" smtClean="0">
                <a:latin typeface="Calibri" pitchFamily="34" charset="0"/>
              </a:rPr>
              <a:t> 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spcAft>
                <a:spcPts val="600"/>
              </a:spcAft>
              <a:buFontTx/>
              <a:buChar char="•"/>
            </a:pPr>
            <a:endParaRPr lang="de-DE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2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4596" y="59804"/>
            <a:ext cx="7772400" cy="952500"/>
          </a:xfrm>
        </p:spPr>
        <p:txBody>
          <a:bodyPr/>
          <a:lstStyle/>
          <a:p>
            <a:pPr algn="l" eaLnBrk="1" hangingPunct="1"/>
            <a:r>
              <a:rPr lang="de-DE" sz="3200" b="1" dirty="0" err="1" smtClean="0">
                <a:latin typeface="Calibri" pitchFamily="34" charset="0"/>
              </a:rPr>
              <a:t>Introduction</a:t>
            </a:r>
            <a:endParaRPr lang="en-GB" sz="3200" b="1" dirty="0" smtClean="0">
              <a:latin typeface="Calibri" pitchFamily="34" charset="0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11112" y="538171"/>
            <a:ext cx="9132888" cy="520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62000" indent="-185738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eaLnBrk="1" hangingPunct="1">
              <a:lnSpc>
                <a:spcPct val="115000"/>
              </a:lnSpc>
              <a:spcAft>
                <a:spcPts val="600"/>
              </a:spcAft>
            </a:pPr>
            <a:endParaRPr lang="de-DE" sz="1800" dirty="0">
              <a:latin typeface="Calibri" pitchFamily="34" charset="0"/>
            </a:endParaRPr>
          </a:p>
          <a:p>
            <a:pPr eaLnBrk="1" hangingPunct="1">
              <a:lnSpc>
                <a:spcPct val="115000"/>
              </a:lnSpc>
              <a:spcAft>
                <a:spcPts val="600"/>
              </a:spcAft>
              <a:buFontTx/>
              <a:buChar char="•"/>
            </a:pPr>
            <a:r>
              <a:rPr lang="en-US" sz="1800" dirty="0" smtClean="0">
                <a:latin typeface="Calibri" pitchFamily="34" charset="0"/>
              </a:rPr>
              <a:t>State-space models (SSM) provide </a:t>
            </a:r>
            <a:r>
              <a:rPr lang="en-US" sz="1800" dirty="0">
                <a:latin typeface="Calibri" pitchFamily="34" charset="0"/>
              </a:rPr>
              <a:t>a general framework for analyzing deterministic </a:t>
            </a:r>
            <a:r>
              <a:rPr lang="en-US" sz="1800" dirty="0" smtClean="0">
                <a:latin typeface="Calibri" pitchFamily="34" charset="0"/>
              </a:rPr>
              <a:t>and stochastic systems that </a:t>
            </a:r>
            <a:r>
              <a:rPr lang="en-US" sz="1800" dirty="0">
                <a:latin typeface="Calibri" pitchFamily="34" charset="0"/>
              </a:rPr>
              <a:t>are measured or observed through </a:t>
            </a:r>
            <a:r>
              <a:rPr lang="en-US" sz="1800" dirty="0" smtClean="0">
                <a:latin typeface="Calibri" pitchFamily="34" charset="0"/>
              </a:rPr>
              <a:t>a stochastic process</a:t>
            </a:r>
            <a:endParaRPr lang="de-CH" sz="1800" dirty="0" smtClean="0">
              <a:latin typeface="Calibri" pitchFamily="34" charset="0"/>
            </a:endParaRPr>
          </a:p>
          <a:p>
            <a:pPr eaLnBrk="1" hangingPunct="1">
              <a:lnSpc>
                <a:spcPct val="115000"/>
              </a:lnSpc>
              <a:spcAft>
                <a:spcPts val="600"/>
              </a:spcAft>
              <a:buFontTx/>
              <a:buChar char="•"/>
            </a:pPr>
            <a:r>
              <a:rPr lang="de-CH" sz="1800" dirty="0" smtClean="0">
                <a:latin typeface="Calibri" pitchFamily="34" charset="0"/>
              </a:rPr>
              <a:t>Applied in </a:t>
            </a:r>
            <a:r>
              <a:rPr lang="en-US" sz="1800" dirty="0">
                <a:latin typeface="Calibri" pitchFamily="34" charset="0"/>
              </a:rPr>
              <a:t>engineering, statistics, computer science and economics to solve a broad range of </a:t>
            </a:r>
            <a:r>
              <a:rPr lang="en-US" sz="1800" dirty="0" smtClean="0">
                <a:latin typeface="Calibri" pitchFamily="34" charset="0"/>
              </a:rPr>
              <a:t>dynamical systems problems</a:t>
            </a:r>
          </a:p>
          <a:p>
            <a:pPr eaLnBrk="1" hangingPunct="1">
              <a:lnSpc>
                <a:spcPct val="115000"/>
              </a:lnSpc>
              <a:spcAft>
                <a:spcPts val="600"/>
              </a:spcAft>
              <a:buFontTx/>
              <a:buChar char="•"/>
            </a:pPr>
            <a:r>
              <a:rPr lang="en-US" sz="1800" dirty="0">
                <a:latin typeface="Calibri" pitchFamily="34" charset="0"/>
              </a:rPr>
              <a:t>The term </a:t>
            </a:r>
            <a:r>
              <a:rPr lang="en-US" sz="1800" dirty="0" smtClean="0">
                <a:latin typeface="Calibri" pitchFamily="34" charset="0"/>
              </a:rPr>
              <a:t>state space </a:t>
            </a:r>
            <a:r>
              <a:rPr lang="en-US" sz="1800" dirty="0">
                <a:latin typeface="Calibri" pitchFamily="34" charset="0"/>
              </a:rPr>
              <a:t>originated in 1960s in the area of control engineering (</a:t>
            </a:r>
            <a:r>
              <a:rPr lang="en-US" sz="1800" dirty="0" err="1" smtClean="0">
                <a:latin typeface="Calibri" pitchFamily="34" charset="0"/>
              </a:rPr>
              <a:t>Kalman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1960</a:t>
            </a:r>
            <a:r>
              <a:rPr lang="en-US" sz="1800" dirty="0" smtClean="0">
                <a:latin typeface="Calibri" pitchFamily="34" charset="0"/>
              </a:rPr>
              <a:t>)</a:t>
            </a:r>
          </a:p>
          <a:p>
            <a:pPr eaLnBrk="1" hangingPunct="1">
              <a:lnSpc>
                <a:spcPct val="115000"/>
              </a:lnSpc>
              <a:spcAft>
                <a:spcPts val="600"/>
              </a:spcAft>
              <a:buFontTx/>
              <a:buChar char="•"/>
            </a:pPr>
            <a:r>
              <a:rPr lang="en-US" sz="1800" dirty="0" smtClean="0">
                <a:latin typeface="Calibri" pitchFamily="34" charset="0"/>
              </a:rPr>
              <a:t>A </a:t>
            </a:r>
            <a:r>
              <a:rPr lang="en-US" sz="1800" dirty="0">
                <a:latin typeface="Calibri" pitchFamily="34" charset="0"/>
              </a:rPr>
              <a:t>well studied SSM is the </a:t>
            </a:r>
            <a:r>
              <a:rPr lang="en-US" sz="1800" dirty="0" err="1">
                <a:latin typeface="Calibri" pitchFamily="34" charset="0"/>
              </a:rPr>
              <a:t>Kalman</a:t>
            </a:r>
            <a:r>
              <a:rPr lang="en-US" sz="1800" dirty="0">
                <a:latin typeface="Calibri" pitchFamily="34" charset="0"/>
              </a:rPr>
              <a:t> filter, which defines an </a:t>
            </a:r>
            <a:r>
              <a:rPr lang="en-US" sz="1800" dirty="0" smtClean="0">
                <a:latin typeface="Calibri" pitchFamily="34" charset="0"/>
              </a:rPr>
              <a:t>algorithm for linear </a:t>
            </a:r>
            <a:r>
              <a:rPr lang="en-US" sz="1800" dirty="0">
                <a:latin typeface="Calibri" pitchFamily="34" charset="0"/>
              </a:rPr>
              <a:t>Gaussian systems</a:t>
            </a:r>
            <a:endParaRPr lang="de-CH" sz="1800" dirty="0" smtClean="0">
              <a:latin typeface="Calibri" pitchFamily="34" charset="0"/>
            </a:endParaRPr>
          </a:p>
          <a:p>
            <a:pPr eaLnBrk="1" hangingPunct="1">
              <a:lnSpc>
                <a:spcPct val="115000"/>
              </a:lnSpc>
              <a:spcAft>
                <a:spcPts val="600"/>
              </a:spcAft>
              <a:buFontTx/>
              <a:buChar char="•"/>
            </a:pPr>
            <a:r>
              <a:rPr lang="de-CH" sz="1800" dirty="0" smtClean="0">
                <a:latin typeface="Calibri" pitchFamily="34" charset="0"/>
              </a:rPr>
              <a:t>SSM </a:t>
            </a:r>
            <a:r>
              <a:rPr lang="de-CH" sz="1800" dirty="0" err="1" smtClean="0">
                <a:latin typeface="Calibri" pitchFamily="34" charset="0"/>
              </a:rPr>
              <a:t>are</a:t>
            </a:r>
            <a:r>
              <a:rPr lang="de-CH" sz="1800" dirty="0" smtClean="0">
                <a:latin typeface="Calibri" pitchFamily="34" charset="0"/>
              </a:rPr>
              <a:t> also </a:t>
            </a:r>
            <a:r>
              <a:rPr lang="de-CH" sz="1800" dirty="0" err="1" smtClean="0">
                <a:latin typeface="Calibri" pitchFamily="34" charset="0"/>
              </a:rPr>
              <a:t>known</a:t>
            </a:r>
            <a:r>
              <a:rPr lang="de-CH" sz="1800" dirty="0" smtClean="0">
                <a:latin typeface="Calibri" pitchFamily="34" charset="0"/>
              </a:rPr>
              <a:t> </a:t>
            </a:r>
            <a:r>
              <a:rPr lang="de-CH" sz="1800" dirty="0" err="1" smtClean="0">
                <a:latin typeface="Calibri" pitchFamily="34" charset="0"/>
              </a:rPr>
              <a:t>as</a:t>
            </a:r>
            <a:r>
              <a:rPr lang="de-CH" sz="1800" dirty="0" smtClean="0">
                <a:latin typeface="Calibri" pitchFamily="34" charset="0"/>
              </a:rPr>
              <a:t> </a:t>
            </a:r>
            <a:r>
              <a:rPr lang="de-CH" sz="1800" dirty="0" err="1" smtClean="0">
                <a:latin typeface="Calibri" pitchFamily="34" charset="0"/>
              </a:rPr>
              <a:t>hidden</a:t>
            </a:r>
            <a:r>
              <a:rPr lang="de-CH" sz="1800" dirty="0" smtClean="0">
                <a:latin typeface="Calibri" pitchFamily="34" charset="0"/>
              </a:rPr>
              <a:t> </a:t>
            </a:r>
            <a:r>
              <a:rPr lang="de-CH" sz="1800" dirty="0" err="1" smtClean="0">
                <a:latin typeface="Calibri" pitchFamily="34" charset="0"/>
              </a:rPr>
              <a:t>Markov</a:t>
            </a:r>
            <a:r>
              <a:rPr lang="de-CH" sz="1800" dirty="0" smtClean="0">
                <a:latin typeface="Calibri" pitchFamily="34" charset="0"/>
              </a:rPr>
              <a:t> </a:t>
            </a:r>
            <a:r>
              <a:rPr lang="de-CH" sz="1800" dirty="0" err="1" smtClean="0">
                <a:latin typeface="Calibri" pitchFamily="34" charset="0"/>
              </a:rPr>
              <a:t>models</a:t>
            </a:r>
            <a:r>
              <a:rPr lang="de-CH" sz="1800" dirty="0" smtClean="0">
                <a:latin typeface="Calibri" pitchFamily="34" charset="0"/>
              </a:rPr>
              <a:t> </a:t>
            </a:r>
            <a:r>
              <a:rPr lang="de-CH" sz="1800" dirty="0" smtClean="0">
                <a:latin typeface="Calibri" pitchFamily="34" charset="0"/>
              </a:rPr>
              <a:t>(HMM) </a:t>
            </a:r>
            <a:r>
              <a:rPr lang="de-CH" sz="1800" dirty="0" err="1" smtClean="0">
                <a:latin typeface="Calibri" pitchFamily="34" charset="0"/>
              </a:rPr>
              <a:t>or</a:t>
            </a:r>
            <a:r>
              <a:rPr lang="de-CH" sz="1800" dirty="0" smtClean="0">
                <a:latin typeface="Calibri" pitchFamily="34" charset="0"/>
              </a:rPr>
              <a:t> </a:t>
            </a:r>
            <a:r>
              <a:rPr lang="de-CH" sz="1800" dirty="0" smtClean="0">
                <a:latin typeface="Calibri" pitchFamily="34" charset="0"/>
              </a:rPr>
              <a:t>latent </a:t>
            </a:r>
            <a:r>
              <a:rPr lang="de-CH" sz="1800" dirty="0" err="1" smtClean="0">
                <a:latin typeface="Calibri" pitchFamily="34" charset="0"/>
              </a:rPr>
              <a:t>process</a:t>
            </a:r>
            <a:r>
              <a:rPr lang="de-CH" sz="1800" dirty="0" smtClean="0">
                <a:latin typeface="Calibri" pitchFamily="34" charset="0"/>
              </a:rPr>
              <a:t> </a:t>
            </a:r>
            <a:r>
              <a:rPr lang="de-CH" sz="1800" dirty="0" err="1" smtClean="0">
                <a:latin typeface="Calibri" pitchFamily="34" charset="0"/>
              </a:rPr>
              <a:t>models</a:t>
            </a:r>
            <a:endParaRPr lang="de-CH" sz="1800" dirty="0" smtClean="0">
              <a:latin typeface="Calibri" pitchFamily="34" charset="0"/>
            </a:endParaRPr>
          </a:p>
          <a:p>
            <a:pPr eaLnBrk="1" hangingPunct="1">
              <a:lnSpc>
                <a:spcPct val="115000"/>
              </a:lnSpc>
              <a:spcAft>
                <a:spcPts val="600"/>
              </a:spcAft>
              <a:buFontTx/>
              <a:buChar char="•"/>
            </a:pPr>
            <a:r>
              <a:rPr lang="de-CH" sz="1800" dirty="0" smtClean="0">
                <a:latin typeface="Calibri" pitchFamily="34" charset="0"/>
              </a:rPr>
              <a:t>SSM </a:t>
            </a:r>
            <a:r>
              <a:rPr lang="de-CH" sz="1800" dirty="0" err="1" smtClean="0">
                <a:latin typeface="Calibri" pitchFamily="34" charset="0"/>
              </a:rPr>
              <a:t>are</a:t>
            </a:r>
            <a:r>
              <a:rPr lang="de-CH" sz="1800" dirty="0" smtClean="0">
                <a:latin typeface="Calibri" pitchFamily="34" charset="0"/>
              </a:rPr>
              <a:t> </a:t>
            </a:r>
            <a:r>
              <a:rPr lang="de-CH" sz="1800" dirty="0" err="1" smtClean="0">
                <a:latin typeface="Calibri" pitchFamily="34" charset="0"/>
              </a:rPr>
              <a:t>composed</a:t>
            </a:r>
            <a:r>
              <a:rPr lang="de-CH" sz="1800" dirty="0" smtClean="0">
                <a:latin typeface="Calibri" pitchFamily="34" charset="0"/>
              </a:rPr>
              <a:t> </a:t>
            </a:r>
            <a:r>
              <a:rPr lang="de-CH" sz="1800" dirty="0" err="1">
                <a:latin typeface="Calibri" pitchFamily="34" charset="0"/>
              </a:rPr>
              <a:t>of</a:t>
            </a:r>
            <a:r>
              <a:rPr lang="de-CH" sz="1800" dirty="0">
                <a:latin typeface="Calibri" pitchFamily="34" charset="0"/>
              </a:rPr>
              <a:t> 2 </a:t>
            </a:r>
            <a:r>
              <a:rPr lang="de-CH" sz="1800" dirty="0" err="1">
                <a:latin typeface="Calibri" pitchFamily="34" charset="0"/>
              </a:rPr>
              <a:t>sets</a:t>
            </a:r>
            <a:r>
              <a:rPr lang="de-CH" sz="1800" dirty="0">
                <a:latin typeface="Calibri" pitchFamily="34" charset="0"/>
              </a:rPr>
              <a:t> </a:t>
            </a:r>
            <a:r>
              <a:rPr lang="de-CH" sz="1800" dirty="0" err="1">
                <a:latin typeface="Calibri" pitchFamily="34" charset="0"/>
              </a:rPr>
              <a:t>of</a:t>
            </a:r>
            <a:r>
              <a:rPr lang="de-CH" sz="1800" dirty="0">
                <a:latin typeface="Calibri" pitchFamily="34" charset="0"/>
              </a:rPr>
              <a:t> </a:t>
            </a:r>
            <a:r>
              <a:rPr lang="de-CH" sz="1800" dirty="0" err="1">
                <a:latin typeface="Calibri" pitchFamily="34" charset="0"/>
              </a:rPr>
              <a:t>equations</a:t>
            </a:r>
            <a:r>
              <a:rPr lang="de-CH" sz="1800" dirty="0">
                <a:latin typeface="Calibri" pitchFamily="34" charset="0"/>
              </a:rPr>
              <a:t>:</a:t>
            </a:r>
          </a:p>
          <a:p>
            <a:pPr lvl="1" eaLnBrk="1" hangingPunct="1">
              <a:lnSpc>
                <a:spcPct val="115000"/>
              </a:lnSpc>
              <a:spcAft>
                <a:spcPts val="600"/>
              </a:spcAft>
              <a:buFontTx/>
              <a:buChar char="•"/>
            </a:pP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 </a:t>
            </a:r>
            <a:r>
              <a:rPr lang="de-CH" sz="1800" i="1" dirty="0" err="1" smtClean="0">
                <a:solidFill>
                  <a:srgbClr val="3333CC"/>
                </a:solidFill>
                <a:latin typeface="Calibri" pitchFamily="34" charset="0"/>
              </a:rPr>
              <a:t>process</a:t>
            </a:r>
            <a:r>
              <a:rPr lang="de-CH" sz="1800" i="1" dirty="0" smtClean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1800" i="1" dirty="0" err="1" smtClean="0">
                <a:solidFill>
                  <a:srgbClr val="3333CC"/>
                </a:solidFill>
                <a:latin typeface="Calibri" pitchFamily="34" charset="0"/>
              </a:rPr>
              <a:t>equations</a:t>
            </a:r>
            <a:r>
              <a:rPr lang="de-CH" sz="1800" dirty="0" smtClean="0">
                <a:latin typeface="Calibri" pitchFamily="34" charset="0"/>
              </a:rPr>
              <a:t>: </a:t>
            </a:r>
            <a:r>
              <a:rPr lang="de-CH" sz="1800" dirty="0" err="1" smtClean="0">
                <a:latin typeface="Calibri" pitchFamily="34" charset="0"/>
              </a:rPr>
              <a:t>describe</a:t>
            </a:r>
            <a:r>
              <a:rPr lang="de-CH" sz="1800" dirty="0" smtClean="0">
                <a:latin typeface="Calibri" pitchFamily="34" charset="0"/>
              </a:rPr>
              <a:t> </a:t>
            </a:r>
            <a:r>
              <a:rPr lang="de-CH" sz="1800" dirty="0" err="1">
                <a:latin typeface="Calibri" pitchFamily="34" charset="0"/>
              </a:rPr>
              <a:t>the</a:t>
            </a:r>
            <a:r>
              <a:rPr lang="de-CH" sz="1800" dirty="0">
                <a:latin typeface="Calibri" pitchFamily="34" charset="0"/>
              </a:rPr>
              <a:t> </a:t>
            </a:r>
            <a:r>
              <a:rPr lang="de-CH" sz="1800" dirty="0" err="1" smtClean="0">
                <a:latin typeface="Calibri" pitchFamily="34" charset="0"/>
              </a:rPr>
              <a:t>development</a:t>
            </a:r>
            <a:r>
              <a:rPr lang="de-CH" sz="1800" dirty="0" smtClean="0">
                <a:latin typeface="Calibri" pitchFamily="34" charset="0"/>
              </a:rPr>
              <a:t> </a:t>
            </a:r>
            <a:r>
              <a:rPr lang="de-CH" sz="1800" dirty="0" err="1" smtClean="0">
                <a:latin typeface="Calibri" pitchFamily="34" charset="0"/>
              </a:rPr>
              <a:t>of</a:t>
            </a:r>
            <a:r>
              <a:rPr lang="de-CH" sz="1800" dirty="0" smtClean="0">
                <a:latin typeface="Calibri" pitchFamily="34" charset="0"/>
              </a:rPr>
              <a:t> </a:t>
            </a:r>
            <a:r>
              <a:rPr lang="de-CH" sz="1800" dirty="0" err="1" smtClean="0">
                <a:latin typeface="Calibri" pitchFamily="34" charset="0"/>
              </a:rPr>
              <a:t>the</a:t>
            </a:r>
            <a:r>
              <a:rPr lang="de-CH" sz="1800" dirty="0" smtClean="0">
                <a:latin typeface="Calibri" pitchFamily="34" charset="0"/>
              </a:rPr>
              <a:t> </a:t>
            </a:r>
            <a:r>
              <a:rPr lang="de-CH" sz="1800" dirty="0" err="1" smtClean="0">
                <a:latin typeface="Calibri" pitchFamily="34" charset="0"/>
              </a:rPr>
              <a:t>true</a:t>
            </a:r>
            <a:r>
              <a:rPr lang="de-CH" sz="1800" dirty="0" smtClean="0">
                <a:latin typeface="Calibri" pitchFamily="34" charset="0"/>
              </a:rPr>
              <a:t> </a:t>
            </a:r>
            <a:r>
              <a:rPr lang="de-CH" sz="1800" dirty="0" err="1">
                <a:latin typeface="Calibri" pitchFamily="34" charset="0"/>
              </a:rPr>
              <a:t>state</a:t>
            </a:r>
            <a:r>
              <a:rPr lang="de-CH" sz="1800" dirty="0">
                <a:latin typeface="Calibri" pitchFamily="34" charset="0"/>
              </a:rPr>
              <a:t> </a:t>
            </a:r>
            <a:r>
              <a:rPr lang="de-CH" sz="1800" dirty="0" err="1">
                <a:latin typeface="Calibri" pitchFamily="34" charset="0"/>
              </a:rPr>
              <a:t>of</a:t>
            </a:r>
            <a:r>
              <a:rPr lang="de-CH" sz="1800" dirty="0">
                <a:latin typeface="Calibri" pitchFamily="34" charset="0"/>
              </a:rPr>
              <a:t> a </a:t>
            </a:r>
            <a:r>
              <a:rPr lang="de-CH" sz="1800" dirty="0" err="1" smtClean="0">
                <a:latin typeface="Calibri" pitchFamily="34" charset="0"/>
              </a:rPr>
              <a:t>system</a:t>
            </a:r>
            <a:r>
              <a:rPr lang="de-CH" sz="1800" dirty="0" smtClean="0">
                <a:latin typeface="Calibri" pitchFamily="34" charset="0"/>
              </a:rPr>
              <a:t> </a:t>
            </a:r>
            <a:r>
              <a:rPr lang="de-CH" sz="1800" dirty="0" err="1" smtClean="0">
                <a:latin typeface="Calibri" pitchFamily="34" charset="0"/>
              </a:rPr>
              <a:t>over</a:t>
            </a:r>
            <a:r>
              <a:rPr lang="de-CH" sz="1800" dirty="0" smtClean="0">
                <a:latin typeface="Calibri" pitchFamily="34" charset="0"/>
              </a:rPr>
              <a:t> time </a:t>
            </a:r>
            <a:endParaRPr lang="de-CH" sz="1800" dirty="0">
              <a:latin typeface="Calibri" pitchFamily="34" charset="0"/>
            </a:endParaRPr>
          </a:p>
          <a:p>
            <a:pPr lvl="1" eaLnBrk="1" hangingPunct="1">
              <a:lnSpc>
                <a:spcPct val="115000"/>
              </a:lnSpc>
              <a:spcAft>
                <a:spcPts val="600"/>
              </a:spcAft>
              <a:buFontTx/>
              <a:buChar char="•"/>
            </a:pP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Observation </a:t>
            </a:r>
            <a:r>
              <a:rPr lang="de-CH" sz="1800" i="1" dirty="0" err="1" smtClean="0">
                <a:solidFill>
                  <a:srgbClr val="FF0000"/>
                </a:solidFill>
                <a:latin typeface="Calibri" pitchFamily="34" charset="0"/>
              </a:rPr>
              <a:t>equations</a:t>
            </a:r>
            <a:r>
              <a:rPr lang="de-CH" sz="1800" dirty="0" smtClean="0">
                <a:latin typeface="Calibri" pitchFamily="34" charset="0"/>
              </a:rPr>
              <a:t>: </a:t>
            </a:r>
            <a:r>
              <a:rPr lang="de-CH" sz="1800" dirty="0" err="1" smtClean="0">
                <a:latin typeface="Calibri" pitchFamily="34" charset="0"/>
              </a:rPr>
              <a:t>relate</a:t>
            </a:r>
            <a:r>
              <a:rPr lang="de-CH" sz="1800" dirty="0" smtClean="0">
                <a:latin typeface="Calibri" pitchFamily="34" charset="0"/>
              </a:rPr>
              <a:t> </a:t>
            </a:r>
            <a:r>
              <a:rPr lang="de-CH" sz="1800" dirty="0" err="1">
                <a:latin typeface="Calibri" pitchFamily="34" charset="0"/>
              </a:rPr>
              <a:t>the</a:t>
            </a:r>
            <a:r>
              <a:rPr lang="de-CH" sz="1800" dirty="0">
                <a:latin typeface="Calibri" pitchFamily="34" charset="0"/>
              </a:rPr>
              <a:t> </a:t>
            </a:r>
            <a:r>
              <a:rPr lang="de-CH" sz="1800" dirty="0" err="1">
                <a:latin typeface="Calibri" pitchFamily="34" charset="0"/>
              </a:rPr>
              <a:t>true</a:t>
            </a:r>
            <a:r>
              <a:rPr lang="de-CH" sz="1800" dirty="0">
                <a:latin typeface="Calibri" pitchFamily="34" charset="0"/>
              </a:rPr>
              <a:t> </a:t>
            </a:r>
            <a:r>
              <a:rPr lang="de-CH" sz="1800" dirty="0" err="1">
                <a:latin typeface="Calibri" pitchFamily="34" charset="0"/>
              </a:rPr>
              <a:t>state</a:t>
            </a:r>
            <a:r>
              <a:rPr lang="de-CH" sz="1800" dirty="0">
                <a:latin typeface="Calibri" pitchFamily="34" charset="0"/>
              </a:rPr>
              <a:t> </a:t>
            </a:r>
            <a:r>
              <a:rPr lang="de-CH" sz="1800" dirty="0" err="1">
                <a:latin typeface="Calibri" pitchFamily="34" charset="0"/>
              </a:rPr>
              <a:t>to</a:t>
            </a:r>
            <a:r>
              <a:rPr lang="de-CH" sz="1800" dirty="0">
                <a:latin typeface="Calibri" pitchFamily="34" charset="0"/>
              </a:rPr>
              <a:t> </a:t>
            </a:r>
            <a:r>
              <a:rPr lang="de-CH" sz="1800" dirty="0" err="1">
                <a:latin typeface="Calibri" pitchFamily="34" charset="0"/>
              </a:rPr>
              <a:t>the</a:t>
            </a:r>
            <a:r>
              <a:rPr lang="de-CH" sz="1800" dirty="0">
                <a:latin typeface="Calibri" pitchFamily="34" charset="0"/>
              </a:rPr>
              <a:t> </a:t>
            </a:r>
            <a:r>
              <a:rPr lang="de-CH" sz="1800" dirty="0" err="1">
                <a:latin typeface="Calibri" pitchFamily="34" charset="0"/>
              </a:rPr>
              <a:t>observation</a:t>
            </a:r>
            <a:endParaRPr lang="de-CH" sz="1800" dirty="0">
              <a:latin typeface="Calibri" pitchFamily="34" charset="0"/>
            </a:endParaRPr>
          </a:p>
          <a:p>
            <a:pPr eaLnBrk="1" hangingPunct="1">
              <a:spcAft>
                <a:spcPts val="600"/>
              </a:spcAft>
              <a:buFontTx/>
              <a:buChar char="•"/>
            </a:pPr>
            <a:endParaRPr lang="de-DE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96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72" y="2189851"/>
            <a:ext cx="3381756" cy="337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7213" y="79375"/>
            <a:ext cx="7772400" cy="952500"/>
          </a:xfrm>
        </p:spPr>
        <p:txBody>
          <a:bodyPr/>
          <a:lstStyle/>
          <a:p>
            <a:pPr algn="l" eaLnBrk="1" hangingPunct="1"/>
            <a:r>
              <a:rPr lang="de-DE" sz="3200" b="1" dirty="0" err="1" smtClean="0">
                <a:latin typeface="Calibri" pitchFamily="34" charset="0"/>
              </a:rPr>
              <a:t>Example</a:t>
            </a:r>
            <a:r>
              <a:rPr lang="de-DE" sz="3200" b="1" dirty="0" smtClean="0">
                <a:latin typeface="Calibri" pitchFamily="34" charset="0"/>
              </a:rPr>
              <a:t> 1: </a:t>
            </a:r>
            <a:r>
              <a:rPr lang="de-DE" sz="3200" b="1" dirty="0" err="1" smtClean="0">
                <a:latin typeface="Calibri" pitchFamily="34" charset="0"/>
              </a:rPr>
              <a:t>random</a:t>
            </a:r>
            <a:r>
              <a:rPr lang="de-DE" sz="3200" b="1" dirty="0" smtClean="0">
                <a:latin typeface="Calibri" pitchFamily="34" charset="0"/>
              </a:rPr>
              <a:t> </a:t>
            </a:r>
            <a:r>
              <a:rPr lang="de-DE" sz="3200" b="1" dirty="0" err="1" smtClean="0">
                <a:latin typeface="Calibri" pitchFamily="34" charset="0"/>
              </a:rPr>
              <a:t>walk</a:t>
            </a:r>
            <a:r>
              <a:rPr lang="de-DE" sz="3200" b="1" dirty="0" smtClean="0">
                <a:latin typeface="Calibri" pitchFamily="34" charset="0"/>
              </a:rPr>
              <a:t> </a:t>
            </a:r>
            <a:r>
              <a:rPr lang="de-DE" sz="3200" b="1" dirty="0" err="1" smtClean="0">
                <a:latin typeface="Calibri" pitchFamily="34" charset="0"/>
              </a:rPr>
              <a:t>with</a:t>
            </a:r>
            <a:r>
              <a:rPr lang="de-DE" sz="3200" b="1" dirty="0" smtClean="0">
                <a:latin typeface="Calibri" pitchFamily="34" charset="0"/>
              </a:rPr>
              <a:t> </a:t>
            </a:r>
            <a:r>
              <a:rPr lang="de-DE" sz="3200" b="1" dirty="0" err="1" smtClean="0">
                <a:latin typeface="Calibri" pitchFamily="34" charset="0"/>
              </a:rPr>
              <a:t>noise</a:t>
            </a:r>
            <a:endParaRPr lang="en-GB" sz="3200" b="1" dirty="0" smtClean="0">
              <a:latin typeface="Calibri" pitchFamily="34" charset="0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453221"/>
              </p:ext>
            </p:extLst>
          </p:nvPr>
        </p:nvGraphicFramePr>
        <p:xfrm>
          <a:off x="833438" y="974725"/>
          <a:ext cx="285273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27" name="Equation" r:id="rId5" imgW="1485720" imgH="279360" progId="Equation.DSMT4">
                  <p:embed/>
                </p:oleObj>
              </mc:Choice>
              <mc:Fallback>
                <p:oleObj name="Equation" r:id="rId5" imgW="1485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3438" y="974725"/>
                        <a:ext cx="2852737" cy="534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09942"/>
              </p:ext>
            </p:extLst>
          </p:nvPr>
        </p:nvGraphicFramePr>
        <p:xfrm>
          <a:off x="833438" y="1692275"/>
          <a:ext cx="25844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28" name="Equation" r:id="rId7" imgW="1346040" imgH="279360" progId="Equation.DSMT4">
                  <p:embed/>
                </p:oleObj>
              </mc:Choice>
              <mc:Fallback>
                <p:oleObj name="Equation" r:id="rId7" imgW="13460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92275"/>
                        <a:ext cx="25844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5324475" y="2976563"/>
            <a:ext cx="24129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atin typeface="Calibri" pitchFamily="34" charset="0"/>
              </a:rPr>
              <a:t>Data </a:t>
            </a:r>
            <a:r>
              <a:rPr lang="de-CH" sz="2000" dirty="0" err="1" smtClean="0">
                <a:latin typeface="Calibri" pitchFamily="34" charset="0"/>
              </a:rPr>
              <a:t>simulation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with</a:t>
            </a:r>
            <a:r>
              <a:rPr lang="de-CH" sz="2000" dirty="0" smtClean="0">
                <a:latin typeface="Calibri" pitchFamily="34" charset="0"/>
              </a:rPr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CH" sz="2000" dirty="0" smtClean="0">
                <a:latin typeface="Calibri" pitchFamily="34" charset="0"/>
              </a:rPr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CH" sz="2000" dirty="0">
                <a:latin typeface="Calibri" pitchFamily="34" charset="0"/>
              </a:rPr>
              <a:t> </a:t>
            </a:r>
            <a:endParaRPr lang="de-CH" sz="2000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CH" sz="2000" dirty="0">
                <a:latin typeface="Calibri" pitchFamily="34" charset="0"/>
              </a:rPr>
              <a:t> 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816866"/>
              </p:ext>
            </p:extLst>
          </p:nvPr>
        </p:nvGraphicFramePr>
        <p:xfrm>
          <a:off x="5656791" y="3311257"/>
          <a:ext cx="777876" cy="9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29" name="Equation" r:id="rId9" imgW="571320" imgH="698400" progId="Equation.DSMT4">
                  <p:embed/>
                </p:oleObj>
              </mc:Choice>
              <mc:Fallback>
                <p:oleObj name="Equation" r:id="rId9" imgW="57132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56791" y="3311257"/>
                        <a:ext cx="777876" cy="9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9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68336" y="742950"/>
            <a:ext cx="8370887" cy="11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62000" indent="-185738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eaLnBrk="1" hangingPunct="1">
              <a:lnSpc>
                <a:spcPct val="115000"/>
              </a:lnSpc>
              <a:spcAft>
                <a:spcPts val="600"/>
              </a:spcAft>
            </a:pPr>
            <a:endParaRPr lang="de-DE" sz="1800" dirty="0">
              <a:latin typeface="Calibri" pitchFamily="34" charset="0"/>
            </a:endParaRPr>
          </a:p>
          <a:p>
            <a:pPr marL="0" indent="0" eaLnBrk="1" hangingPunct="1">
              <a:lnSpc>
                <a:spcPct val="115000"/>
              </a:lnSpc>
              <a:spcAft>
                <a:spcPts val="600"/>
              </a:spcAft>
            </a:pPr>
            <a:r>
              <a:rPr lang="de-CH" sz="2000" dirty="0" smtClean="0">
                <a:latin typeface="Calibri" pitchFamily="34" charset="0"/>
              </a:rPr>
              <a:t>Analysis in JAGS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spcAft>
                <a:spcPts val="600"/>
              </a:spcAft>
              <a:buFontTx/>
              <a:buChar char="•"/>
            </a:pPr>
            <a:endParaRPr lang="de-DE" sz="1800" dirty="0">
              <a:latin typeface="Calibri" pitchFamily="34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093936"/>
              </p:ext>
            </p:extLst>
          </p:nvPr>
        </p:nvGraphicFramePr>
        <p:xfrm>
          <a:off x="765000" y="1553372"/>
          <a:ext cx="2392009" cy="1329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2" name="Equation" r:id="rId4" imgW="1485720" imgH="825480" progId="Equation.DSMT4">
                  <p:embed/>
                </p:oleObj>
              </mc:Choice>
              <mc:Fallback>
                <p:oleObj name="Equation" r:id="rId4" imgW="148572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5000" y="1553372"/>
                        <a:ext cx="2392009" cy="1329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714197" y="3778273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err="1" smtClean="0">
                <a:latin typeface="Calibri" pitchFamily="34" charset="0"/>
              </a:rPr>
              <a:t>Estimates</a:t>
            </a:r>
            <a:r>
              <a:rPr lang="de-CH" sz="2000" dirty="0" smtClean="0">
                <a:latin typeface="Calibri" pitchFamily="34" charset="0"/>
              </a:rPr>
              <a:t>: 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14198" y="4111698"/>
            <a:ext cx="7064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 </a:t>
            </a:r>
            <a:r>
              <a:rPr lang="de-CH" dirty="0" smtClean="0"/>
              <a:t>             </a:t>
            </a:r>
            <a:r>
              <a:rPr lang="de-CH" sz="1200" dirty="0" err="1" smtClean="0">
                <a:latin typeface="Courier New" pitchFamily="49" charset="0"/>
                <a:cs typeface="Courier New" pitchFamily="49" charset="0"/>
              </a:rPr>
              <a:t>mean</a:t>
            </a:r>
            <a:r>
              <a:rPr lang="de-CH" sz="12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de-CH" sz="12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de-CH" sz="1200" dirty="0">
                <a:latin typeface="Courier New" pitchFamily="49" charset="0"/>
                <a:cs typeface="Courier New" pitchFamily="49" charset="0"/>
              </a:rPr>
              <a:t>    2.5%     50%   97.5% </a:t>
            </a:r>
            <a:r>
              <a:rPr lang="de-CH" sz="1200" dirty="0" smtClean="0">
                <a:latin typeface="Courier New" pitchFamily="49" charset="0"/>
                <a:cs typeface="Courier New" pitchFamily="49" charset="0"/>
              </a:rPr>
              <a:t> overlap0     </a:t>
            </a:r>
            <a:r>
              <a:rPr lang="de-CH" sz="1200" dirty="0">
                <a:latin typeface="Courier New" pitchFamily="49" charset="0"/>
                <a:cs typeface="Courier New" pitchFamily="49" charset="0"/>
              </a:rPr>
              <a:t>f </a:t>
            </a:r>
            <a:r>
              <a:rPr lang="de-CH" sz="1200" dirty="0" err="1" smtClean="0">
                <a:latin typeface="Courier New" pitchFamily="49" charset="0"/>
                <a:cs typeface="Courier New" pitchFamily="49" charset="0"/>
              </a:rPr>
              <a:t>Rhat</a:t>
            </a:r>
            <a:r>
              <a:rPr lang="de-CH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dirty="0" err="1">
                <a:latin typeface="Courier New" pitchFamily="49" charset="0"/>
                <a:cs typeface="Courier New" pitchFamily="49" charset="0"/>
              </a:rPr>
              <a:t>n.eff</a:t>
            </a:r>
            <a:endParaRPr lang="de-CH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1200" dirty="0">
                <a:latin typeface="Courier New" pitchFamily="49" charset="0"/>
                <a:cs typeface="Courier New" pitchFamily="49" charset="0"/>
              </a:rPr>
              <a:t>x[1]      -1.457  6.310 -13.943  -1.494  10.397     TRUE 0.598 1.000  4002</a:t>
            </a:r>
          </a:p>
          <a:p>
            <a:r>
              <a:rPr lang="de-CH" sz="12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de-CH" sz="1200" dirty="0">
                <a:latin typeface="Courier New" pitchFamily="49" charset="0"/>
                <a:cs typeface="Courier New" pitchFamily="49" charset="0"/>
              </a:rPr>
              <a:t>sigma1     7.521  2.449   3.787   7.110  13.267    FALSE 1.000 1.032    79</a:t>
            </a:r>
          </a:p>
          <a:p>
            <a:r>
              <a:rPr lang="de-CH" sz="1200" dirty="0">
                <a:latin typeface="Courier New" pitchFamily="49" charset="0"/>
                <a:cs typeface="Courier New" pitchFamily="49" charset="0"/>
              </a:rPr>
              <a:t>sigma2    11.539  1.893   7.672  11.549  15.266    FALSE 1.000 1.010   247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7213" y="79375"/>
            <a:ext cx="7772400" cy="952500"/>
          </a:xfrm>
        </p:spPr>
        <p:txBody>
          <a:bodyPr/>
          <a:lstStyle/>
          <a:p>
            <a:pPr algn="l" eaLnBrk="1" hangingPunct="1"/>
            <a:r>
              <a:rPr lang="de-DE" sz="3200" b="1" dirty="0" err="1" smtClean="0">
                <a:latin typeface="Calibri" pitchFamily="34" charset="0"/>
              </a:rPr>
              <a:t>Example</a:t>
            </a:r>
            <a:r>
              <a:rPr lang="de-DE" sz="3200" b="1" dirty="0" smtClean="0">
                <a:latin typeface="Calibri" pitchFamily="34" charset="0"/>
              </a:rPr>
              <a:t> 1: </a:t>
            </a:r>
            <a:r>
              <a:rPr lang="de-DE" sz="3200" b="1" dirty="0" err="1" smtClean="0">
                <a:latin typeface="Calibri" pitchFamily="34" charset="0"/>
              </a:rPr>
              <a:t>random</a:t>
            </a:r>
            <a:r>
              <a:rPr lang="de-DE" sz="3200" b="1" dirty="0" smtClean="0">
                <a:latin typeface="Calibri" pitchFamily="34" charset="0"/>
              </a:rPr>
              <a:t> </a:t>
            </a:r>
            <a:r>
              <a:rPr lang="de-DE" sz="3200" b="1" dirty="0" err="1" smtClean="0">
                <a:latin typeface="Calibri" pitchFamily="34" charset="0"/>
              </a:rPr>
              <a:t>walk</a:t>
            </a:r>
            <a:r>
              <a:rPr lang="de-DE" sz="3200" b="1" dirty="0" smtClean="0">
                <a:latin typeface="Calibri" pitchFamily="34" charset="0"/>
              </a:rPr>
              <a:t> </a:t>
            </a:r>
            <a:r>
              <a:rPr lang="de-DE" sz="3200" b="1" dirty="0" err="1" smtClean="0">
                <a:latin typeface="Calibri" pitchFamily="34" charset="0"/>
              </a:rPr>
              <a:t>with</a:t>
            </a:r>
            <a:r>
              <a:rPr lang="de-DE" sz="3200" b="1" dirty="0" smtClean="0">
                <a:latin typeface="Calibri" pitchFamily="34" charset="0"/>
              </a:rPr>
              <a:t> </a:t>
            </a:r>
            <a:r>
              <a:rPr lang="de-DE" sz="3200" b="1" dirty="0" err="1" smtClean="0">
                <a:latin typeface="Calibri" pitchFamily="34" charset="0"/>
              </a:rPr>
              <a:t>noise</a:t>
            </a:r>
            <a:endParaRPr lang="en-GB" sz="3200" b="1" dirty="0" smtClean="0">
              <a:latin typeface="Calibri" pitchFamily="34" charset="0"/>
            </a:endParaRPr>
          </a:p>
        </p:txBody>
      </p:sp>
      <p:pic>
        <p:nvPicPr>
          <p:cNvPr id="178191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751" y="1031873"/>
            <a:ext cx="3624453" cy="303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62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79375"/>
            <a:ext cx="7772400" cy="952500"/>
          </a:xfrm>
        </p:spPr>
        <p:txBody>
          <a:bodyPr/>
          <a:lstStyle/>
          <a:p>
            <a:pPr algn="l" eaLnBrk="1" hangingPunct="1"/>
            <a:r>
              <a:rPr lang="de-DE" sz="3200" b="1" dirty="0" err="1" smtClean="0">
                <a:latin typeface="Calibri" pitchFamily="34" charset="0"/>
              </a:rPr>
              <a:t>Example</a:t>
            </a:r>
            <a:r>
              <a:rPr lang="de-DE" sz="3200" b="1" dirty="0" smtClean="0">
                <a:latin typeface="Calibri" pitchFamily="34" charset="0"/>
              </a:rPr>
              <a:t> 2: </a:t>
            </a:r>
            <a:r>
              <a:rPr lang="de-DE" sz="3200" b="1" dirty="0" err="1" smtClean="0">
                <a:latin typeface="Calibri" pitchFamily="34" charset="0"/>
              </a:rPr>
              <a:t>movement</a:t>
            </a:r>
            <a:r>
              <a:rPr lang="de-DE" sz="3200" b="1" dirty="0" smtClean="0">
                <a:latin typeface="Calibri" pitchFamily="34" charset="0"/>
              </a:rPr>
              <a:t> </a:t>
            </a:r>
            <a:r>
              <a:rPr lang="de-DE" sz="3200" b="1" dirty="0" err="1" smtClean="0">
                <a:latin typeface="Calibri" pitchFamily="34" charset="0"/>
              </a:rPr>
              <a:t>pattern</a:t>
            </a:r>
            <a:r>
              <a:rPr lang="de-DE" sz="3200" b="1" dirty="0" smtClean="0">
                <a:latin typeface="Calibri" pitchFamily="34" charset="0"/>
              </a:rPr>
              <a:t> </a:t>
            </a:r>
            <a:r>
              <a:rPr lang="de-DE" sz="3200" b="1" dirty="0" err="1" smtClean="0">
                <a:latin typeface="Calibri" pitchFamily="34" charset="0"/>
              </a:rPr>
              <a:t>with</a:t>
            </a:r>
            <a:r>
              <a:rPr lang="de-DE" sz="3200" b="1" dirty="0" smtClean="0">
                <a:latin typeface="Calibri" pitchFamily="34" charset="0"/>
              </a:rPr>
              <a:t> </a:t>
            </a:r>
            <a:r>
              <a:rPr lang="de-DE" sz="3200" b="1" dirty="0" err="1" smtClean="0">
                <a:latin typeface="Calibri" pitchFamily="34" charset="0"/>
              </a:rPr>
              <a:t>noise</a:t>
            </a:r>
            <a:endParaRPr lang="en-GB" sz="3200" b="1" dirty="0" smtClean="0">
              <a:latin typeface="Calibri" pitchFamily="34" charset="0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201876"/>
              </p:ext>
            </p:extLst>
          </p:nvPr>
        </p:nvGraphicFramePr>
        <p:xfrm>
          <a:off x="928688" y="1069975"/>
          <a:ext cx="20431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2" name="Equation" r:id="rId4" imgW="1371600" imgH="279360" progId="Equation.DSMT4">
                  <p:embed/>
                </p:oleObj>
              </mc:Choice>
              <mc:Fallback>
                <p:oleObj name="Equation" r:id="rId4" imgW="1371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8688" y="1069975"/>
                        <a:ext cx="2043112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648604"/>
              </p:ext>
            </p:extLst>
          </p:nvPr>
        </p:nvGraphicFramePr>
        <p:xfrm>
          <a:off x="5170488" y="1069975"/>
          <a:ext cx="23844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3" name="Equation" r:id="rId6" imgW="1600200" imgH="279360" progId="Equation.DSMT4">
                  <p:embed/>
                </p:oleObj>
              </mc:Choice>
              <mc:Fallback>
                <p:oleObj name="Equation" r:id="rId6" imgW="1600200" imgH="279360" progId="Equation.DSMT4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1069975"/>
                        <a:ext cx="23844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5324475" y="2976563"/>
            <a:ext cx="24129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atin typeface="Calibri" pitchFamily="34" charset="0"/>
              </a:rPr>
              <a:t>Data </a:t>
            </a:r>
            <a:r>
              <a:rPr lang="de-CH" sz="2000" dirty="0" err="1" smtClean="0">
                <a:latin typeface="Calibri" pitchFamily="34" charset="0"/>
              </a:rPr>
              <a:t>simulation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with</a:t>
            </a:r>
            <a:r>
              <a:rPr lang="de-CH" sz="2000" dirty="0" smtClean="0">
                <a:latin typeface="Calibri" pitchFamily="34" charset="0"/>
              </a:rPr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CH" sz="2000" dirty="0" smtClean="0">
                <a:latin typeface="Calibri" pitchFamily="34" charset="0"/>
              </a:rPr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CH" sz="2000" dirty="0">
                <a:latin typeface="Calibri" pitchFamily="34" charset="0"/>
              </a:rPr>
              <a:t> </a:t>
            </a:r>
            <a:endParaRPr lang="de-CH" sz="2000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CH" sz="2000" dirty="0">
                <a:latin typeface="Calibri" pitchFamily="34" charset="0"/>
              </a:rPr>
              <a:t> 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259656"/>
              </p:ext>
            </p:extLst>
          </p:nvPr>
        </p:nvGraphicFramePr>
        <p:xfrm>
          <a:off x="5619750" y="3303325"/>
          <a:ext cx="1441449" cy="966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4" name="Equation" r:id="rId8" imgW="1041120" imgH="698400" progId="Equation.DSMT4">
                  <p:embed/>
                </p:oleObj>
              </mc:Choice>
              <mc:Fallback>
                <p:oleObj name="Equation" r:id="rId8" imgW="104112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19750" y="3303325"/>
                        <a:ext cx="1441449" cy="966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684914"/>
              </p:ext>
            </p:extLst>
          </p:nvPr>
        </p:nvGraphicFramePr>
        <p:xfrm>
          <a:off x="928688" y="1511300"/>
          <a:ext cx="20113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5" name="Equation" r:id="rId10" imgW="1358640" imgH="279360" progId="Equation.DSMT4">
                  <p:embed/>
                </p:oleObj>
              </mc:Choice>
              <mc:Fallback>
                <p:oleObj name="Equation" r:id="rId10" imgW="1358640" imgH="279360" progId="Equation.DSMT4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511300"/>
                        <a:ext cx="201136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017987"/>
              </p:ext>
            </p:extLst>
          </p:nvPr>
        </p:nvGraphicFramePr>
        <p:xfrm>
          <a:off x="5160963" y="1511300"/>
          <a:ext cx="23844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6" name="Equation" r:id="rId12" imgW="1600200" imgH="279360" progId="Equation.DSMT4">
                  <p:embed/>
                </p:oleObj>
              </mc:Choice>
              <mc:Fallback>
                <p:oleObj name="Equation" r:id="rId12" imgW="1600200" imgH="279360" progId="Equation.DSMT4">
                  <p:embed/>
                  <p:pic>
                    <p:nvPicPr>
                      <p:cNvPr id="0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63" y="1511300"/>
                        <a:ext cx="23844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5216" name="Picture 1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1" y="2294731"/>
            <a:ext cx="3912108" cy="327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45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68336" y="512762"/>
            <a:ext cx="8370887" cy="11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62000" indent="-185738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eaLnBrk="1" hangingPunct="1">
              <a:lnSpc>
                <a:spcPct val="115000"/>
              </a:lnSpc>
              <a:spcAft>
                <a:spcPts val="600"/>
              </a:spcAft>
            </a:pPr>
            <a:endParaRPr lang="de-DE" sz="1800" dirty="0">
              <a:latin typeface="Calibri" pitchFamily="34" charset="0"/>
            </a:endParaRPr>
          </a:p>
          <a:p>
            <a:pPr marL="0" indent="0" eaLnBrk="1" hangingPunct="1">
              <a:lnSpc>
                <a:spcPct val="115000"/>
              </a:lnSpc>
              <a:spcAft>
                <a:spcPts val="600"/>
              </a:spcAft>
            </a:pPr>
            <a:r>
              <a:rPr lang="de-CH" sz="2000" dirty="0" smtClean="0">
                <a:latin typeface="Calibri" pitchFamily="34" charset="0"/>
              </a:rPr>
              <a:t>Analysis in JAGS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spcAft>
                <a:spcPts val="600"/>
              </a:spcAft>
              <a:buFontTx/>
              <a:buChar char="•"/>
            </a:pPr>
            <a:endParaRPr lang="de-DE" sz="1800" dirty="0">
              <a:latin typeface="Calibri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42950" y="4636040"/>
            <a:ext cx="72507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mean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2.5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%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50%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97.5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overlap0  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Rhat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n.eff</a:t>
            </a:r>
            <a:endParaRPr lang="de-CH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CH" sz="1200" dirty="0" err="1">
                <a:latin typeface="Courier New" pitchFamily="49" charset="0"/>
                <a:cs typeface="Courier New" pitchFamily="49" charset="0"/>
              </a:rPr>
              <a:t>sigmaX</a:t>
            </a:r>
            <a:r>
              <a:rPr lang="de-CH" sz="1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de-CH" sz="1200" dirty="0" smtClean="0">
                <a:latin typeface="Courier New" pitchFamily="49" charset="0"/>
                <a:cs typeface="Courier New" pitchFamily="49" charset="0"/>
              </a:rPr>
              <a:t> 12.692  </a:t>
            </a:r>
            <a:r>
              <a:rPr lang="de-CH" sz="1200" dirty="0">
                <a:latin typeface="Courier New" pitchFamily="49" charset="0"/>
                <a:cs typeface="Courier New" pitchFamily="49" charset="0"/>
              </a:rPr>
              <a:t>2.148   9.017  12.572  17.528    FALSE 1.000 1.003   558</a:t>
            </a:r>
          </a:p>
          <a:p>
            <a:r>
              <a:rPr lang="de-CH" sz="1200" dirty="0" err="1">
                <a:latin typeface="Courier New" pitchFamily="49" charset="0"/>
                <a:cs typeface="Courier New" pitchFamily="49" charset="0"/>
              </a:rPr>
              <a:t>sigmaY</a:t>
            </a:r>
            <a:r>
              <a:rPr lang="de-CH" sz="1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de-CH" sz="1200" dirty="0" smtClean="0">
                <a:latin typeface="Courier New" pitchFamily="49" charset="0"/>
                <a:cs typeface="Courier New" pitchFamily="49" charset="0"/>
              </a:rPr>
              <a:t> 10.057  </a:t>
            </a:r>
            <a:r>
              <a:rPr lang="de-CH" sz="1200" dirty="0">
                <a:latin typeface="Courier New" pitchFamily="49" charset="0"/>
                <a:cs typeface="Courier New" pitchFamily="49" charset="0"/>
              </a:rPr>
              <a:t>2.563   5.647   9.875  15.177    FALSE 1.000 1.000  1251</a:t>
            </a:r>
          </a:p>
          <a:p>
            <a:r>
              <a:rPr lang="de-CH" sz="1200" dirty="0" err="1">
                <a:latin typeface="Courier New" pitchFamily="49" charset="0"/>
                <a:cs typeface="Courier New" pitchFamily="49" charset="0"/>
              </a:rPr>
              <a:t>sigma.obs</a:t>
            </a:r>
            <a:r>
              <a:rPr lang="de-CH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200" dirty="0" smtClean="0">
                <a:latin typeface="Courier New" pitchFamily="49" charset="0"/>
                <a:cs typeface="Courier New" pitchFamily="49" charset="0"/>
              </a:rPr>
              <a:t> 4.699  </a:t>
            </a:r>
            <a:r>
              <a:rPr lang="de-CH" sz="1200" dirty="0">
                <a:latin typeface="Courier New" pitchFamily="49" charset="0"/>
                <a:cs typeface="Courier New" pitchFamily="49" charset="0"/>
              </a:rPr>
              <a:t>2.114   0.440   4.893   8.558    FALSE 1.000 1.010   323</a:t>
            </a:r>
            <a:endParaRPr lang="de-CH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79375"/>
            <a:ext cx="7772400" cy="952500"/>
          </a:xfrm>
        </p:spPr>
        <p:txBody>
          <a:bodyPr/>
          <a:lstStyle/>
          <a:p>
            <a:pPr algn="l" eaLnBrk="1" hangingPunct="1"/>
            <a:r>
              <a:rPr lang="de-DE" sz="3200" b="1" dirty="0" err="1" smtClean="0">
                <a:latin typeface="Calibri" pitchFamily="34" charset="0"/>
              </a:rPr>
              <a:t>Example</a:t>
            </a:r>
            <a:r>
              <a:rPr lang="de-DE" sz="3200" b="1" dirty="0" smtClean="0">
                <a:latin typeface="Calibri" pitchFamily="34" charset="0"/>
              </a:rPr>
              <a:t> 2: </a:t>
            </a:r>
            <a:r>
              <a:rPr lang="de-DE" sz="3200" b="1" dirty="0" err="1" smtClean="0">
                <a:latin typeface="Calibri" pitchFamily="34" charset="0"/>
              </a:rPr>
              <a:t>movement</a:t>
            </a:r>
            <a:r>
              <a:rPr lang="de-DE" sz="3200" b="1" dirty="0" smtClean="0">
                <a:latin typeface="Calibri" pitchFamily="34" charset="0"/>
              </a:rPr>
              <a:t> </a:t>
            </a:r>
            <a:r>
              <a:rPr lang="de-DE" sz="3200" b="1" dirty="0" err="1" smtClean="0">
                <a:latin typeface="Calibri" pitchFamily="34" charset="0"/>
              </a:rPr>
              <a:t>pattern</a:t>
            </a:r>
            <a:r>
              <a:rPr lang="de-DE" sz="3200" b="1" dirty="0" smtClean="0">
                <a:latin typeface="Calibri" pitchFamily="34" charset="0"/>
              </a:rPr>
              <a:t> </a:t>
            </a:r>
            <a:r>
              <a:rPr lang="de-DE" sz="3200" b="1" dirty="0" err="1" smtClean="0">
                <a:latin typeface="Calibri" pitchFamily="34" charset="0"/>
              </a:rPr>
              <a:t>with</a:t>
            </a:r>
            <a:r>
              <a:rPr lang="de-DE" sz="3200" b="1" dirty="0" smtClean="0">
                <a:latin typeface="Calibri" pitchFamily="34" charset="0"/>
              </a:rPr>
              <a:t> </a:t>
            </a:r>
            <a:r>
              <a:rPr lang="de-DE" sz="3200" b="1" dirty="0" err="1" smtClean="0">
                <a:latin typeface="Calibri" pitchFamily="34" charset="0"/>
              </a:rPr>
              <a:t>noise</a:t>
            </a:r>
            <a:endParaRPr lang="en-GB" sz="3200" b="1" dirty="0" smtClean="0">
              <a:latin typeface="Calibri" pitchFamily="34" charset="0"/>
            </a:endParaRPr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898" y="1368431"/>
            <a:ext cx="3854577" cy="3231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2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69" y="1368431"/>
            <a:ext cx="3854577" cy="3231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8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7688" y="198437"/>
            <a:ext cx="7772400" cy="952500"/>
          </a:xfrm>
        </p:spPr>
        <p:txBody>
          <a:bodyPr/>
          <a:lstStyle/>
          <a:p>
            <a:pPr algn="l" eaLnBrk="1" hangingPunct="1"/>
            <a:r>
              <a:rPr lang="de-DE" sz="3200" b="1" dirty="0" err="1" smtClean="0">
                <a:latin typeface="Calibri" pitchFamily="34" charset="0"/>
              </a:rPr>
              <a:t>Application</a:t>
            </a:r>
            <a:r>
              <a:rPr lang="de-DE" sz="3200" b="1" dirty="0" smtClean="0">
                <a:latin typeface="Calibri" pitchFamily="34" charset="0"/>
              </a:rPr>
              <a:t> </a:t>
            </a:r>
            <a:r>
              <a:rPr lang="de-DE" sz="3200" b="1" dirty="0" err="1" smtClean="0">
                <a:latin typeface="Calibri" pitchFamily="34" charset="0"/>
              </a:rPr>
              <a:t>to</a:t>
            </a:r>
            <a:r>
              <a:rPr lang="de-DE" sz="3200" b="1" dirty="0" smtClean="0">
                <a:latin typeface="Calibri" pitchFamily="34" charset="0"/>
              </a:rPr>
              <a:t> </a:t>
            </a:r>
            <a:r>
              <a:rPr lang="de-DE" sz="3200" b="1" dirty="0" err="1" smtClean="0">
                <a:latin typeface="Calibri" pitchFamily="34" charset="0"/>
              </a:rPr>
              <a:t>count</a:t>
            </a:r>
            <a:r>
              <a:rPr lang="de-DE" sz="3200" b="1" dirty="0" smtClean="0">
                <a:latin typeface="Calibri" pitchFamily="34" charset="0"/>
              </a:rPr>
              <a:t> </a:t>
            </a:r>
            <a:r>
              <a:rPr lang="de-DE" sz="3200" b="1" dirty="0" err="1" smtClean="0">
                <a:latin typeface="Calibri" pitchFamily="34" charset="0"/>
              </a:rPr>
              <a:t>data</a:t>
            </a:r>
            <a:endParaRPr lang="en-GB" sz="3200" b="1" dirty="0" smtClean="0">
              <a:latin typeface="Calibri" pitchFamily="34" charset="0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171970" y="706959"/>
            <a:ext cx="8658763" cy="4842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62000" indent="-185738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eaLnBrk="1" hangingPunct="1">
              <a:lnSpc>
                <a:spcPct val="115000"/>
              </a:lnSpc>
              <a:spcAft>
                <a:spcPts val="600"/>
              </a:spcAft>
            </a:pPr>
            <a:endParaRPr lang="de-DE" sz="1800" dirty="0">
              <a:latin typeface="Calibri" pitchFamily="34" charset="0"/>
            </a:endParaRPr>
          </a:p>
          <a:p>
            <a:pPr eaLnBrk="1" hangingPunct="1">
              <a:lnSpc>
                <a:spcPct val="115000"/>
              </a:lnSpc>
              <a:spcAft>
                <a:spcPts val="600"/>
              </a:spcAft>
              <a:buFontTx/>
              <a:buChar char="•"/>
            </a:pPr>
            <a:r>
              <a:rPr lang="de-DE" sz="2000" dirty="0" smtClean="0">
                <a:latin typeface="Calibri" pitchFamily="34" charset="0"/>
              </a:rPr>
              <a:t>Data: </a:t>
            </a:r>
            <a:r>
              <a:rPr lang="de-DE" sz="2000" dirty="0" err="1" smtClean="0">
                <a:latin typeface="Calibri" pitchFamily="34" charset="0"/>
              </a:rPr>
              <a:t>annual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counts</a:t>
            </a:r>
            <a:r>
              <a:rPr lang="de-DE" sz="2000" dirty="0" smtClean="0">
                <a:latin typeface="Calibri" pitchFamily="34" charset="0"/>
              </a:rPr>
              <a:t> (a time-</a:t>
            </a:r>
            <a:r>
              <a:rPr lang="de-DE" sz="2000" dirty="0" err="1" smtClean="0">
                <a:latin typeface="Calibri" pitchFamily="34" charset="0"/>
              </a:rPr>
              <a:t>series</a:t>
            </a:r>
            <a:r>
              <a:rPr lang="de-DE" sz="2000" dirty="0">
                <a:latin typeface="Calibri" pitchFamily="34" charset="0"/>
              </a:rPr>
              <a:t>) </a:t>
            </a:r>
            <a:r>
              <a:rPr lang="de-DE" sz="2000" dirty="0" err="1">
                <a:latin typeface="Calibri" pitchFamily="34" charset="0"/>
              </a:rPr>
              <a:t>from</a:t>
            </a:r>
            <a:r>
              <a:rPr lang="de-DE" sz="2000" dirty="0">
                <a:latin typeface="Calibri" pitchFamily="34" charset="0"/>
              </a:rPr>
              <a:t> a </a:t>
            </a:r>
            <a:r>
              <a:rPr lang="de-DE" sz="2000" dirty="0" err="1">
                <a:latin typeface="Calibri" pitchFamily="34" charset="0"/>
              </a:rPr>
              <a:t>population</a:t>
            </a:r>
            <a:endParaRPr lang="de-DE" sz="2000" dirty="0">
              <a:latin typeface="Calibri" pitchFamily="34" charset="0"/>
            </a:endParaRPr>
          </a:p>
          <a:p>
            <a:pPr eaLnBrk="1" hangingPunct="1">
              <a:lnSpc>
                <a:spcPct val="115000"/>
              </a:lnSpc>
              <a:spcAft>
                <a:spcPts val="600"/>
              </a:spcAft>
              <a:buFontTx/>
              <a:buChar char="•"/>
            </a:pPr>
            <a:r>
              <a:rPr lang="de-DE" sz="2000" dirty="0" err="1">
                <a:latin typeface="Calibri" pitchFamily="34" charset="0"/>
              </a:rPr>
              <a:t>Aims</a:t>
            </a:r>
            <a:r>
              <a:rPr lang="de-DE" sz="2000" dirty="0">
                <a:latin typeface="Calibri" pitchFamily="34" charset="0"/>
              </a:rPr>
              <a:t>: </a:t>
            </a:r>
          </a:p>
          <a:p>
            <a:pPr lvl="1" eaLnBrk="1" hangingPunct="1">
              <a:lnSpc>
                <a:spcPct val="115000"/>
              </a:lnSpc>
              <a:spcAft>
                <a:spcPts val="600"/>
              </a:spcAft>
              <a:buFontTx/>
              <a:buChar char="•"/>
            </a:pPr>
            <a:r>
              <a:rPr lang="de-DE" sz="2000" dirty="0" err="1">
                <a:latin typeface="Calibri" pitchFamily="34" charset="0"/>
              </a:rPr>
              <a:t>Understand</a:t>
            </a:r>
            <a:r>
              <a:rPr lang="de-DE" sz="2000" dirty="0">
                <a:latin typeface="Calibri" pitchFamily="34" charset="0"/>
              </a:rPr>
              <a:t> </a:t>
            </a:r>
            <a:r>
              <a:rPr lang="de-DE" sz="2000" dirty="0" err="1">
                <a:latin typeface="Calibri" pitchFamily="34" charset="0"/>
              </a:rPr>
              <a:t>dynamics</a:t>
            </a:r>
            <a:r>
              <a:rPr lang="de-DE" sz="2000" dirty="0">
                <a:latin typeface="Calibri" pitchFamily="34" charset="0"/>
              </a:rPr>
              <a:t> </a:t>
            </a:r>
            <a:r>
              <a:rPr lang="de-DE" sz="2000" dirty="0" err="1">
                <a:latin typeface="Calibri" pitchFamily="34" charset="0"/>
              </a:rPr>
              <a:t>of</a:t>
            </a:r>
            <a:r>
              <a:rPr lang="de-DE" sz="2000" dirty="0">
                <a:latin typeface="Calibri" pitchFamily="34" charset="0"/>
              </a:rPr>
              <a:t> </a:t>
            </a:r>
            <a:r>
              <a:rPr lang="de-DE" sz="2000" dirty="0" err="1">
                <a:latin typeface="Calibri" pitchFamily="34" charset="0"/>
              </a:rPr>
              <a:t>the</a:t>
            </a:r>
            <a:r>
              <a:rPr lang="de-DE" sz="2000" dirty="0">
                <a:latin typeface="Calibri" pitchFamily="34" charset="0"/>
              </a:rPr>
              <a:t> </a:t>
            </a:r>
            <a:r>
              <a:rPr lang="de-DE" sz="2000" dirty="0" err="1">
                <a:latin typeface="Calibri" pitchFamily="34" charset="0"/>
              </a:rPr>
              <a:t>population</a:t>
            </a:r>
            <a:r>
              <a:rPr lang="de-DE" sz="2000" dirty="0">
                <a:latin typeface="Calibri" pitchFamily="34" charset="0"/>
              </a:rPr>
              <a:t> (</a:t>
            </a:r>
            <a:r>
              <a:rPr lang="de-DE" sz="2000" dirty="0" err="1">
                <a:latin typeface="Calibri" pitchFamily="34" charset="0"/>
              </a:rPr>
              <a:t>population</a:t>
            </a:r>
            <a:r>
              <a:rPr lang="de-DE" sz="2000" dirty="0">
                <a:latin typeface="Calibri" pitchFamily="34" charset="0"/>
              </a:rPr>
              <a:t> </a:t>
            </a:r>
            <a:r>
              <a:rPr lang="de-DE" sz="2000" dirty="0" err="1">
                <a:latin typeface="Calibri" pitchFamily="34" charset="0"/>
              </a:rPr>
              <a:t>growth</a:t>
            </a:r>
            <a:r>
              <a:rPr lang="de-DE" sz="2000" dirty="0">
                <a:latin typeface="Calibri" pitchFamily="34" charset="0"/>
              </a:rPr>
              <a:t> rate, </a:t>
            </a:r>
            <a:r>
              <a:rPr lang="de-DE" sz="2000" dirty="0" err="1">
                <a:latin typeface="Calibri" pitchFamily="34" charset="0"/>
              </a:rPr>
              <a:t>density-dependence</a:t>
            </a:r>
            <a:r>
              <a:rPr lang="de-DE" sz="2000" dirty="0">
                <a:latin typeface="Calibri" pitchFamily="34" charset="0"/>
              </a:rPr>
              <a:t>, </a:t>
            </a:r>
            <a:r>
              <a:rPr lang="de-DE" sz="2000" dirty="0" err="1">
                <a:latin typeface="Calibri" pitchFamily="34" charset="0"/>
              </a:rPr>
              <a:t>impact</a:t>
            </a:r>
            <a:r>
              <a:rPr lang="de-DE" sz="2000" dirty="0">
                <a:latin typeface="Calibri" pitchFamily="34" charset="0"/>
              </a:rPr>
              <a:t> </a:t>
            </a:r>
            <a:r>
              <a:rPr lang="de-DE" sz="2000" dirty="0" err="1">
                <a:latin typeface="Calibri" pitchFamily="34" charset="0"/>
              </a:rPr>
              <a:t>of</a:t>
            </a:r>
            <a:r>
              <a:rPr lang="de-DE" sz="2000" dirty="0">
                <a:latin typeface="Calibri" pitchFamily="34" charset="0"/>
              </a:rPr>
              <a:t> </a:t>
            </a:r>
            <a:r>
              <a:rPr lang="de-DE" sz="2000" dirty="0" err="1">
                <a:latin typeface="Calibri" pitchFamily="34" charset="0"/>
              </a:rPr>
              <a:t>environment</a:t>
            </a:r>
            <a:r>
              <a:rPr lang="de-DE" sz="2000" dirty="0">
                <a:latin typeface="Calibri" pitchFamily="34" charset="0"/>
              </a:rPr>
              <a:t>)</a:t>
            </a:r>
          </a:p>
          <a:p>
            <a:pPr lvl="1" eaLnBrk="1" hangingPunct="1">
              <a:lnSpc>
                <a:spcPct val="115000"/>
              </a:lnSpc>
              <a:spcAft>
                <a:spcPts val="600"/>
              </a:spcAft>
              <a:buFontTx/>
              <a:buChar char="•"/>
            </a:pPr>
            <a:r>
              <a:rPr lang="de-DE" sz="2000" dirty="0" err="1">
                <a:latin typeface="Calibri" pitchFamily="34" charset="0"/>
              </a:rPr>
              <a:t>Predict</a:t>
            </a:r>
            <a:r>
              <a:rPr lang="de-DE" sz="2000" dirty="0">
                <a:latin typeface="Calibri" pitchFamily="34" charset="0"/>
              </a:rPr>
              <a:t> </a:t>
            </a:r>
            <a:r>
              <a:rPr lang="de-DE" sz="2000" dirty="0" err="1">
                <a:latin typeface="Calibri" pitchFamily="34" charset="0"/>
              </a:rPr>
              <a:t>the</a:t>
            </a:r>
            <a:r>
              <a:rPr lang="de-DE" sz="2000" dirty="0">
                <a:latin typeface="Calibri" pitchFamily="34" charset="0"/>
              </a:rPr>
              <a:t> </a:t>
            </a:r>
            <a:r>
              <a:rPr lang="de-DE" sz="2000" dirty="0" err="1">
                <a:latin typeface="Calibri" pitchFamily="34" charset="0"/>
              </a:rPr>
              <a:t>behaviour</a:t>
            </a:r>
            <a:r>
              <a:rPr lang="de-DE" sz="2000" dirty="0">
                <a:latin typeface="Calibri" pitchFamily="34" charset="0"/>
              </a:rPr>
              <a:t> in </a:t>
            </a:r>
            <a:r>
              <a:rPr lang="de-DE" sz="2000" dirty="0" err="1">
                <a:latin typeface="Calibri" pitchFamily="34" charset="0"/>
              </a:rPr>
              <a:t>the</a:t>
            </a:r>
            <a:r>
              <a:rPr lang="de-DE" sz="2000" dirty="0">
                <a:latin typeface="Calibri" pitchFamily="34" charset="0"/>
              </a:rPr>
              <a:t> </a:t>
            </a:r>
            <a:r>
              <a:rPr lang="de-DE" sz="2000" dirty="0" err="1">
                <a:latin typeface="Calibri" pitchFamily="34" charset="0"/>
              </a:rPr>
              <a:t>future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lnSpc>
                <a:spcPct val="115000"/>
              </a:lnSpc>
              <a:spcAft>
                <a:spcPts val="600"/>
              </a:spcAft>
              <a:buFontTx/>
              <a:buChar char="•"/>
            </a:pPr>
            <a:r>
              <a:rPr lang="de-DE" sz="2000" dirty="0" err="1">
                <a:latin typeface="Calibri" pitchFamily="34" charset="0"/>
              </a:rPr>
              <a:t>Classical</a:t>
            </a:r>
            <a:r>
              <a:rPr lang="de-DE" sz="2000" dirty="0">
                <a:latin typeface="Calibri" pitchFamily="34" charset="0"/>
              </a:rPr>
              <a:t> time-</a:t>
            </a:r>
            <a:r>
              <a:rPr lang="de-DE" sz="2000" dirty="0" err="1">
                <a:latin typeface="Calibri" pitchFamily="34" charset="0"/>
              </a:rPr>
              <a:t>series</a:t>
            </a:r>
            <a:r>
              <a:rPr lang="de-DE" sz="2000" dirty="0">
                <a:latin typeface="Calibri" pitchFamily="34" charset="0"/>
              </a:rPr>
              <a:t> </a:t>
            </a:r>
            <a:r>
              <a:rPr lang="de-DE" sz="2000" dirty="0" err="1">
                <a:latin typeface="Calibri" pitchFamily="34" charset="0"/>
              </a:rPr>
              <a:t>analyses</a:t>
            </a:r>
            <a:r>
              <a:rPr lang="de-DE" sz="2000" dirty="0">
                <a:latin typeface="Calibri" pitchFamily="34" charset="0"/>
              </a:rPr>
              <a:t> such </a:t>
            </a:r>
            <a:r>
              <a:rPr lang="de-DE" sz="2000" dirty="0" err="1">
                <a:latin typeface="Calibri" pitchFamily="34" charset="0"/>
              </a:rPr>
              <a:t>as</a:t>
            </a:r>
            <a:r>
              <a:rPr lang="de-DE" sz="2000" dirty="0">
                <a:latin typeface="Calibri" pitchFamily="34" charset="0"/>
              </a:rPr>
              <a:t> </a:t>
            </a:r>
            <a:r>
              <a:rPr lang="de-DE" sz="2000" dirty="0" err="1">
                <a:latin typeface="Calibri" pitchFamily="34" charset="0"/>
              </a:rPr>
              <a:t>described</a:t>
            </a:r>
            <a:r>
              <a:rPr lang="de-DE" sz="2000" dirty="0">
                <a:latin typeface="Calibri" pitchFamily="34" charset="0"/>
              </a:rPr>
              <a:t> in Dennis et al. (1991) </a:t>
            </a:r>
            <a:r>
              <a:rPr lang="de-DE" sz="2000" dirty="0" err="1">
                <a:latin typeface="Calibri" pitchFamily="34" charset="0"/>
              </a:rPr>
              <a:t>or</a:t>
            </a:r>
            <a:r>
              <a:rPr lang="de-DE" sz="2000" dirty="0">
                <a:latin typeface="Calibri" pitchFamily="34" charset="0"/>
              </a:rPr>
              <a:t> Lande et al. (2003)</a:t>
            </a:r>
          </a:p>
          <a:p>
            <a:pPr eaLnBrk="1" hangingPunct="1">
              <a:lnSpc>
                <a:spcPct val="115000"/>
              </a:lnSpc>
              <a:spcAft>
                <a:spcPts val="600"/>
              </a:spcAft>
              <a:buFontTx/>
              <a:buChar char="•"/>
            </a:pPr>
            <a:r>
              <a:rPr lang="de-DE" sz="2000" dirty="0">
                <a:latin typeface="Calibri" pitchFamily="34" charset="0"/>
              </a:rPr>
              <a:t>Challenge: </a:t>
            </a:r>
            <a:r>
              <a:rPr lang="de-DE" sz="2000" dirty="0" err="1">
                <a:latin typeface="Calibri" pitchFamily="34" charset="0"/>
              </a:rPr>
              <a:t>count</a:t>
            </a:r>
            <a:r>
              <a:rPr lang="de-DE" sz="2000" dirty="0">
                <a:latin typeface="Calibri" pitchFamily="34" charset="0"/>
              </a:rPr>
              <a:t> </a:t>
            </a:r>
            <a:r>
              <a:rPr lang="de-DE" sz="2000" dirty="0" err="1">
                <a:latin typeface="Calibri" pitchFamily="34" charset="0"/>
              </a:rPr>
              <a:t>data</a:t>
            </a:r>
            <a:r>
              <a:rPr lang="de-DE" sz="2000" dirty="0">
                <a:latin typeface="Calibri" pitchFamily="34" charset="0"/>
              </a:rPr>
              <a:t> </a:t>
            </a:r>
            <a:r>
              <a:rPr lang="de-DE" sz="2000" dirty="0" err="1">
                <a:latin typeface="Calibri" pitchFamily="34" charset="0"/>
              </a:rPr>
              <a:t>are</a:t>
            </a:r>
            <a:r>
              <a:rPr lang="de-DE" sz="2000" dirty="0">
                <a:latin typeface="Calibri" pitchFamily="34" charset="0"/>
              </a:rPr>
              <a:t> </a:t>
            </a:r>
            <a:r>
              <a:rPr lang="de-DE" sz="2000" dirty="0" err="1">
                <a:latin typeface="Calibri" pitchFamily="34" charset="0"/>
              </a:rPr>
              <a:t>usually</a:t>
            </a:r>
            <a:r>
              <a:rPr lang="de-DE" sz="2000" dirty="0">
                <a:latin typeface="Calibri" pitchFamily="34" charset="0"/>
              </a:rPr>
              <a:t> not </a:t>
            </a:r>
            <a:r>
              <a:rPr lang="de-DE" sz="2000" dirty="0" err="1">
                <a:latin typeface="Calibri" pitchFamily="34" charset="0"/>
              </a:rPr>
              <a:t>free</a:t>
            </a:r>
            <a:r>
              <a:rPr lang="de-DE" sz="2000" dirty="0">
                <a:latin typeface="Calibri" pitchFamily="34" charset="0"/>
              </a:rPr>
              <a:t> </a:t>
            </a:r>
            <a:r>
              <a:rPr lang="de-DE" sz="2000" dirty="0" err="1">
                <a:latin typeface="Calibri" pitchFamily="34" charset="0"/>
              </a:rPr>
              <a:t>from</a:t>
            </a:r>
            <a:r>
              <a:rPr lang="de-DE" sz="2000" dirty="0">
                <a:latin typeface="Calibri" pitchFamily="34" charset="0"/>
              </a:rPr>
              <a:t> </a:t>
            </a:r>
            <a:r>
              <a:rPr lang="de-DE" sz="2000" dirty="0" err="1">
                <a:latin typeface="Calibri" pitchFamily="34" charset="0"/>
              </a:rPr>
              <a:t>observation</a:t>
            </a:r>
            <a:r>
              <a:rPr lang="de-DE" sz="2000" dirty="0">
                <a:latin typeface="Calibri" pitchFamily="34" charset="0"/>
              </a:rPr>
              <a:t> </a:t>
            </a:r>
            <a:r>
              <a:rPr lang="de-DE" sz="2000" dirty="0" err="1">
                <a:latin typeface="Calibri" pitchFamily="34" charset="0"/>
              </a:rPr>
              <a:t>errors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lnSpc>
                <a:spcPct val="115000"/>
              </a:lnSpc>
              <a:spcAft>
                <a:spcPts val="600"/>
              </a:spcAft>
              <a:buFontTx/>
              <a:buChar char="•"/>
            </a:pPr>
            <a:r>
              <a:rPr lang="de-CH" sz="2000" dirty="0" err="1" smtClean="0">
                <a:latin typeface="Calibri" pitchFamily="34" charset="0"/>
              </a:rPr>
              <a:t>Idea</a:t>
            </a:r>
            <a:r>
              <a:rPr lang="de-CH" sz="2000" dirty="0" smtClean="0">
                <a:latin typeface="Calibri" pitchFamily="34" charset="0"/>
              </a:rPr>
              <a:t>: </a:t>
            </a:r>
            <a:r>
              <a:rPr lang="de-CH" sz="2000" dirty="0" err="1" smtClean="0">
                <a:latin typeface="Calibri" pitchFamily="34" charset="0"/>
              </a:rPr>
              <a:t>use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state-space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models</a:t>
            </a:r>
            <a:r>
              <a:rPr lang="de-CH" sz="2000" dirty="0">
                <a:latin typeface="Calibri" pitchFamily="34" charset="0"/>
              </a:rPr>
              <a:t> (SSM) </a:t>
            </a:r>
            <a:r>
              <a:rPr lang="de-CH" sz="2000" dirty="0" err="1" smtClean="0">
                <a:latin typeface="Calibri" pitchFamily="34" charset="0"/>
              </a:rPr>
              <a:t>to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analyse</a:t>
            </a:r>
            <a:r>
              <a:rPr lang="de-CH" sz="2000" dirty="0" smtClean="0">
                <a:latin typeface="Calibri" pitchFamily="34" charset="0"/>
              </a:rPr>
              <a:t> such time-</a:t>
            </a:r>
            <a:r>
              <a:rPr lang="de-CH" sz="2000" dirty="0" err="1" smtClean="0">
                <a:latin typeface="Calibri" pitchFamily="34" charset="0"/>
              </a:rPr>
              <a:t>series</a:t>
            </a:r>
            <a:r>
              <a:rPr lang="de-CH" sz="2000" dirty="0" smtClean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of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 smtClean="0">
                <a:latin typeface="Calibri" pitchFamily="34" charset="0"/>
              </a:rPr>
              <a:t>counts</a:t>
            </a:r>
            <a:r>
              <a:rPr lang="de-CH" sz="2000" dirty="0" smtClean="0">
                <a:latin typeface="Calibri" pitchFamily="34" charset="0"/>
              </a:rPr>
              <a:t> (e.g. Lindley 2003; </a:t>
            </a:r>
            <a:r>
              <a:rPr lang="de-CH" sz="2000" dirty="0" err="1" smtClean="0">
                <a:latin typeface="Calibri" pitchFamily="34" charset="0"/>
              </a:rPr>
              <a:t>Buckland</a:t>
            </a:r>
            <a:r>
              <a:rPr lang="de-CH" sz="2000" dirty="0" smtClean="0">
                <a:latin typeface="Calibri" pitchFamily="34" charset="0"/>
              </a:rPr>
              <a:t> et al. 2004; Dennis et al. 2006; Flesch 2014)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spcAft>
                <a:spcPts val="600"/>
              </a:spcAft>
              <a:buFontTx/>
              <a:buChar char="•"/>
            </a:pPr>
            <a:endParaRPr lang="de-DE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0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5563"/>
            <a:ext cx="7772400" cy="952500"/>
          </a:xfrm>
        </p:spPr>
        <p:txBody>
          <a:bodyPr/>
          <a:lstStyle/>
          <a:p>
            <a:pPr algn="l" eaLnBrk="1" hangingPunct="1"/>
            <a:r>
              <a:rPr lang="de-DE" sz="3200" b="1" dirty="0" smtClean="0">
                <a:latin typeface="Calibri" pitchFamily="34" charset="0"/>
              </a:rPr>
              <a:t>Time-</a:t>
            </a:r>
            <a:r>
              <a:rPr lang="de-DE" sz="3200" b="1" dirty="0" err="1" smtClean="0">
                <a:latin typeface="Calibri" pitchFamily="34" charset="0"/>
              </a:rPr>
              <a:t>series</a:t>
            </a:r>
            <a:r>
              <a:rPr lang="de-DE" sz="3200" b="1" dirty="0" smtClean="0">
                <a:latin typeface="Calibri" pitchFamily="34" charset="0"/>
              </a:rPr>
              <a:t> </a:t>
            </a:r>
            <a:r>
              <a:rPr lang="de-DE" sz="3200" b="1" dirty="0" err="1" smtClean="0">
                <a:latin typeface="Calibri" pitchFamily="34" charset="0"/>
              </a:rPr>
              <a:t>of</a:t>
            </a:r>
            <a:r>
              <a:rPr lang="de-DE" sz="3200" b="1" dirty="0" smtClean="0">
                <a:latin typeface="Calibri" pitchFamily="34" charset="0"/>
              </a:rPr>
              <a:t> </a:t>
            </a:r>
            <a:r>
              <a:rPr lang="de-DE" sz="3200" b="1" dirty="0" err="1" smtClean="0">
                <a:latin typeface="Calibri" pitchFamily="34" charset="0"/>
              </a:rPr>
              <a:t>counts</a:t>
            </a:r>
            <a:endParaRPr lang="en-GB" sz="3200" b="1" dirty="0" smtClean="0">
              <a:latin typeface="Calibri" pitchFamily="34" charset="0"/>
            </a:endParaRPr>
          </a:p>
        </p:txBody>
      </p:sp>
      <p:sp>
        <p:nvSpPr>
          <p:cNvPr id="6147" name="Text Box 18"/>
          <p:cNvSpPr txBox="1">
            <a:spLocks noChangeArrowheads="1"/>
          </p:cNvSpPr>
          <p:nvPr/>
        </p:nvSpPr>
        <p:spPr bwMode="auto">
          <a:xfrm>
            <a:off x="454890" y="1012259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latin typeface="Calibri" pitchFamily="34" charset="0"/>
              </a:rPr>
              <a:t>State </a:t>
            </a:r>
            <a:r>
              <a:rPr lang="de-CH" i="1" dirty="0" err="1">
                <a:latin typeface="Calibri" pitchFamily="34" charset="0"/>
              </a:rPr>
              <a:t>process</a:t>
            </a:r>
            <a:endParaRPr lang="de-CH" i="1" dirty="0">
              <a:latin typeface="Calibri" pitchFamily="34" charset="0"/>
            </a:endParaRPr>
          </a:p>
        </p:txBody>
      </p:sp>
      <p:sp>
        <p:nvSpPr>
          <p:cNvPr id="6148" name="Text Box 19"/>
          <p:cNvSpPr txBox="1">
            <a:spLocks noChangeArrowheads="1"/>
          </p:cNvSpPr>
          <p:nvPr/>
        </p:nvSpPr>
        <p:spPr bwMode="auto">
          <a:xfrm>
            <a:off x="463551" y="1382448"/>
            <a:ext cx="23300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True </a:t>
            </a:r>
            <a:r>
              <a:rPr lang="de-CH" sz="2000" b="1" dirty="0" err="1">
                <a:solidFill>
                  <a:srgbClr val="3333CC"/>
                </a:solidFill>
                <a:latin typeface="Calibri" pitchFamily="34" charset="0"/>
              </a:rPr>
              <a:t>population</a:t>
            </a:r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2000" b="1" dirty="0" err="1">
                <a:solidFill>
                  <a:srgbClr val="3333CC"/>
                </a:solidFill>
                <a:latin typeface="Calibri" pitchFamily="34" charset="0"/>
              </a:rPr>
              <a:t>size</a:t>
            </a:r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6149" name="Oval 20"/>
          <p:cNvSpPr>
            <a:spLocks noChangeArrowheads="1"/>
          </p:cNvSpPr>
          <p:nvPr/>
        </p:nvSpPr>
        <p:spPr bwMode="auto">
          <a:xfrm>
            <a:off x="41433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6150" name="Oval 21"/>
          <p:cNvSpPr>
            <a:spLocks noChangeArrowheads="1"/>
          </p:cNvSpPr>
          <p:nvPr/>
        </p:nvSpPr>
        <p:spPr bwMode="auto">
          <a:xfrm>
            <a:off x="4991101" y="1412875"/>
            <a:ext cx="328613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6151" name="Oval 22"/>
          <p:cNvSpPr>
            <a:spLocks noChangeArrowheads="1"/>
          </p:cNvSpPr>
          <p:nvPr/>
        </p:nvSpPr>
        <p:spPr bwMode="auto">
          <a:xfrm>
            <a:off x="5791201" y="1412875"/>
            <a:ext cx="328613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6152" name="Oval 23"/>
          <p:cNvSpPr>
            <a:spLocks noChangeArrowheads="1"/>
          </p:cNvSpPr>
          <p:nvPr/>
        </p:nvSpPr>
        <p:spPr bwMode="auto">
          <a:xfrm>
            <a:off x="6624638" y="1412875"/>
            <a:ext cx="328612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6153" name="Oval 24"/>
          <p:cNvSpPr>
            <a:spLocks noChangeArrowheads="1"/>
          </p:cNvSpPr>
          <p:nvPr/>
        </p:nvSpPr>
        <p:spPr bwMode="auto">
          <a:xfrm>
            <a:off x="75088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6154" name="AutoShape 29"/>
          <p:cNvCxnSpPr>
            <a:cxnSpLocks noChangeShapeType="1"/>
            <a:stCxn id="6149" idx="6"/>
            <a:endCxn id="6150" idx="2"/>
          </p:cNvCxnSpPr>
          <p:nvPr/>
        </p:nvCxnSpPr>
        <p:spPr bwMode="auto">
          <a:xfrm>
            <a:off x="4467376" y="1574875"/>
            <a:ext cx="5237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" name="AutoShape 30"/>
          <p:cNvCxnSpPr>
            <a:cxnSpLocks noChangeShapeType="1"/>
            <a:stCxn id="6150" idx="6"/>
            <a:endCxn id="6151" idx="2"/>
          </p:cNvCxnSpPr>
          <p:nvPr/>
        </p:nvCxnSpPr>
        <p:spPr bwMode="auto">
          <a:xfrm>
            <a:off x="5319714" y="1574875"/>
            <a:ext cx="47148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6" name="AutoShape 31"/>
          <p:cNvCxnSpPr>
            <a:cxnSpLocks noChangeShapeType="1"/>
            <a:stCxn id="6151" idx="6"/>
            <a:endCxn id="6152" idx="2"/>
          </p:cNvCxnSpPr>
          <p:nvPr/>
        </p:nvCxnSpPr>
        <p:spPr bwMode="auto">
          <a:xfrm>
            <a:off x="6119814" y="1574875"/>
            <a:ext cx="50482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AutoShape 32"/>
          <p:cNvCxnSpPr>
            <a:cxnSpLocks noChangeShapeType="1"/>
            <a:stCxn id="6152" idx="6"/>
            <a:endCxn id="6153" idx="2"/>
          </p:cNvCxnSpPr>
          <p:nvPr/>
        </p:nvCxnSpPr>
        <p:spPr bwMode="auto">
          <a:xfrm>
            <a:off x="6953250" y="1574875"/>
            <a:ext cx="55562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AutoShape 32"/>
          <p:cNvCxnSpPr>
            <a:cxnSpLocks noChangeShapeType="1"/>
            <a:stCxn id="6153" idx="6"/>
          </p:cNvCxnSpPr>
          <p:nvPr/>
        </p:nvCxnSpPr>
        <p:spPr bwMode="auto">
          <a:xfrm>
            <a:off x="7832876" y="1574875"/>
            <a:ext cx="5602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9" name="TextBox 22"/>
          <p:cNvSpPr txBox="1">
            <a:spLocks noChangeArrowheads="1"/>
          </p:cNvSpPr>
          <p:nvPr/>
        </p:nvSpPr>
        <p:spPr bwMode="auto">
          <a:xfrm>
            <a:off x="4103688" y="1008062"/>
            <a:ext cx="4122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dirty="0" smtClean="0">
                <a:latin typeface="Calibri" pitchFamily="34" charset="0"/>
              </a:rPr>
              <a:t>N</a:t>
            </a:r>
            <a:r>
              <a:rPr lang="de-CH" sz="1800" baseline="-25000" dirty="0" smtClean="0">
                <a:latin typeface="Calibri" pitchFamily="34" charset="0"/>
              </a:rPr>
              <a:t>1</a:t>
            </a:r>
            <a:endParaRPr lang="de-CH" sz="1800" baseline="-25000" dirty="0">
              <a:latin typeface="Calibri" pitchFamily="34" charset="0"/>
            </a:endParaRPr>
          </a:p>
        </p:txBody>
      </p:sp>
      <p:sp>
        <p:nvSpPr>
          <p:cNvPr id="6160" name="TextBox 23"/>
          <p:cNvSpPr txBox="1">
            <a:spLocks noChangeArrowheads="1"/>
          </p:cNvSpPr>
          <p:nvPr/>
        </p:nvSpPr>
        <p:spPr bwMode="auto">
          <a:xfrm>
            <a:off x="4944792" y="1008062"/>
            <a:ext cx="4122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dirty="0" smtClean="0">
                <a:latin typeface="Calibri" pitchFamily="34" charset="0"/>
              </a:rPr>
              <a:t>N</a:t>
            </a:r>
            <a:r>
              <a:rPr lang="de-CH" sz="1800" baseline="-25000" dirty="0" smtClean="0">
                <a:latin typeface="Calibri" pitchFamily="34" charset="0"/>
              </a:rPr>
              <a:t>2</a:t>
            </a:r>
            <a:endParaRPr lang="de-CH" sz="1800" baseline="-25000" dirty="0">
              <a:latin typeface="Calibri" pitchFamily="34" charset="0"/>
            </a:endParaRPr>
          </a:p>
        </p:txBody>
      </p:sp>
      <p:sp>
        <p:nvSpPr>
          <p:cNvPr id="6161" name="TextBox 24"/>
          <p:cNvSpPr txBox="1">
            <a:spLocks noChangeArrowheads="1"/>
          </p:cNvSpPr>
          <p:nvPr/>
        </p:nvSpPr>
        <p:spPr bwMode="auto">
          <a:xfrm>
            <a:off x="5744166" y="1008062"/>
            <a:ext cx="4122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dirty="0" smtClean="0">
                <a:latin typeface="Calibri" pitchFamily="34" charset="0"/>
              </a:rPr>
              <a:t>N</a:t>
            </a:r>
            <a:r>
              <a:rPr lang="de-CH" sz="1800" baseline="-25000" dirty="0" smtClean="0">
                <a:latin typeface="Calibri" pitchFamily="34" charset="0"/>
              </a:rPr>
              <a:t>3</a:t>
            </a:r>
            <a:endParaRPr lang="de-CH" sz="1800" baseline="-25000" dirty="0">
              <a:latin typeface="Calibri" pitchFamily="34" charset="0"/>
            </a:endParaRPr>
          </a:p>
        </p:txBody>
      </p:sp>
      <p:sp>
        <p:nvSpPr>
          <p:cNvPr id="6162" name="TextBox 25"/>
          <p:cNvSpPr txBox="1">
            <a:spLocks noChangeArrowheads="1"/>
          </p:cNvSpPr>
          <p:nvPr/>
        </p:nvSpPr>
        <p:spPr bwMode="auto">
          <a:xfrm>
            <a:off x="6624638" y="1008062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>
                <a:latin typeface="Calibri" pitchFamily="34" charset="0"/>
              </a:rPr>
              <a:t>…</a:t>
            </a:r>
            <a:endParaRPr lang="de-CH" sz="1800" baseline="-25000">
              <a:latin typeface="Calibri" pitchFamily="34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455613" y="1736875"/>
            <a:ext cx="7377263" cy="2836448"/>
            <a:chOff x="455613" y="1736875"/>
            <a:chExt cx="7377263" cy="2836448"/>
          </a:xfrm>
        </p:grpSpPr>
        <p:sp>
          <p:nvSpPr>
            <p:cNvPr id="6166" name="Text Box 19"/>
            <p:cNvSpPr txBox="1">
              <a:spLocks noChangeArrowheads="1"/>
            </p:cNvSpPr>
            <p:nvPr/>
          </p:nvSpPr>
          <p:spPr bwMode="auto">
            <a:xfrm>
              <a:off x="463551" y="3657864"/>
              <a:ext cx="1870075" cy="399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b="1" dirty="0" err="1">
                  <a:solidFill>
                    <a:srgbClr val="FF0000"/>
                  </a:solidFill>
                  <a:latin typeface="Calibri" pitchFamily="34" charset="0"/>
                </a:rPr>
                <a:t>Observed</a:t>
              </a:r>
              <a:r>
                <a:rPr lang="de-CH" sz="2000" b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2000" b="1" dirty="0" err="1">
                  <a:solidFill>
                    <a:srgbClr val="FF0000"/>
                  </a:solidFill>
                  <a:latin typeface="Calibri" pitchFamily="34" charset="0"/>
                </a:rPr>
                <a:t>count</a:t>
              </a:r>
              <a:endParaRPr lang="de-CH" sz="20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6167" name="Oval 20"/>
            <p:cNvSpPr>
              <a:spLocks noChangeArrowheads="1"/>
            </p:cNvSpPr>
            <p:nvPr/>
          </p:nvSpPr>
          <p:spPr bwMode="auto">
            <a:xfrm>
              <a:off x="4143376" y="3688292"/>
              <a:ext cx="324000" cy="324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de-CH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6168" name="Oval 21"/>
            <p:cNvSpPr>
              <a:spLocks noChangeArrowheads="1"/>
            </p:cNvSpPr>
            <p:nvPr/>
          </p:nvSpPr>
          <p:spPr bwMode="auto">
            <a:xfrm>
              <a:off x="4991101" y="3688292"/>
              <a:ext cx="324000" cy="324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de-CH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6169" name="Oval 22"/>
            <p:cNvSpPr>
              <a:spLocks noChangeArrowheads="1"/>
            </p:cNvSpPr>
            <p:nvPr/>
          </p:nvSpPr>
          <p:spPr bwMode="auto">
            <a:xfrm>
              <a:off x="5791201" y="3688292"/>
              <a:ext cx="324000" cy="324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de-CH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6170" name="Oval 23"/>
            <p:cNvSpPr>
              <a:spLocks noChangeArrowheads="1"/>
            </p:cNvSpPr>
            <p:nvPr/>
          </p:nvSpPr>
          <p:spPr bwMode="auto">
            <a:xfrm>
              <a:off x="6624639" y="3688292"/>
              <a:ext cx="324000" cy="324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de-CH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6171" name="Oval 24"/>
            <p:cNvSpPr>
              <a:spLocks noChangeArrowheads="1"/>
            </p:cNvSpPr>
            <p:nvPr/>
          </p:nvSpPr>
          <p:spPr bwMode="auto">
            <a:xfrm>
              <a:off x="7508876" y="3688292"/>
              <a:ext cx="324000" cy="324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de-CH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cxnSp>
          <p:nvCxnSpPr>
            <p:cNvPr id="6172" name="AutoShape 30"/>
            <p:cNvCxnSpPr>
              <a:cxnSpLocks noChangeShapeType="1"/>
              <a:stCxn id="6168" idx="0"/>
              <a:endCxn id="6150" idx="4"/>
            </p:cNvCxnSpPr>
            <p:nvPr/>
          </p:nvCxnSpPr>
          <p:spPr bwMode="auto">
            <a:xfrm flipV="1">
              <a:off x="5153101" y="1736875"/>
              <a:ext cx="2307" cy="195141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3" name="AutoShape 31"/>
            <p:cNvCxnSpPr>
              <a:cxnSpLocks noChangeShapeType="1"/>
              <a:stCxn id="6169" idx="0"/>
              <a:endCxn id="6151" idx="4"/>
            </p:cNvCxnSpPr>
            <p:nvPr/>
          </p:nvCxnSpPr>
          <p:spPr bwMode="auto">
            <a:xfrm flipV="1">
              <a:off x="5953201" y="1736875"/>
              <a:ext cx="2307" cy="195141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4" name="AutoShape 32"/>
            <p:cNvCxnSpPr>
              <a:cxnSpLocks noChangeShapeType="1"/>
              <a:stCxn id="6170" idx="0"/>
              <a:endCxn id="6152" idx="4"/>
            </p:cNvCxnSpPr>
            <p:nvPr/>
          </p:nvCxnSpPr>
          <p:spPr bwMode="auto">
            <a:xfrm flipV="1">
              <a:off x="6786639" y="1736875"/>
              <a:ext cx="2305" cy="195141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5" name="AutoShape 32"/>
            <p:cNvCxnSpPr>
              <a:cxnSpLocks noChangeShapeType="1"/>
              <a:stCxn id="6171" idx="0"/>
              <a:endCxn id="6153" idx="4"/>
            </p:cNvCxnSpPr>
            <p:nvPr/>
          </p:nvCxnSpPr>
          <p:spPr bwMode="auto">
            <a:xfrm flipV="1">
              <a:off x="7670876" y="1736875"/>
              <a:ext cx="0" cy="195141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76" name="TextBox 38"/>
            <p:cNvSpPr txBox="1">
              <a:spLocks noChangeArrowheads="1"/>
            </p:cNvSpPr>
            <p:nvPr/>
          </p:nvSpPr>
          <p:spPr bwMode="auto">
            <a:xfrm>
              <a:off x="4129088" y="4204229"/>
              <a:ext cx="366713" cy="369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dirty="0" smtClean="0">
                  <a:latin typeface="Calibri" pitchFamily="34" charset="0"/>
                </a:rPr>
                <a:t>y</a:t>
              </a:r>
              <a:r>
                <a:rPr lang="de-CH" sz="1800" baseline="-25000" dirty="0" smtClean="0">
                  <a:latin typeface="Calibri" pitchFamily="34" charset="0"/>
                </a:rPr>
                <a:t>1</a:t>
              </a:r>
              <a:endParaRPr lang="de-CH" sz="1800" baseline="-25000" dirty="0">
                <a:latin typeface="Calibri" pitchFamily="34" charset="0"/>
              </a:endParaRPr>
            </a:p>
          </p:txBody>
        </p:sp>
        <p:sp>
          <p:nvSpPr>
            <p:cNvPr id="6177" name="TextBox 39"/>
            <p:cNvSpPr txBox="1">
              <a:spLocks noChangeArrowheads="1"/>
            </p:cNvSpPr>
            <p:nvPr/>
          </p:nvSpPr>
          <p:spPr bwMode="auto">
            <a:xfrm>
              <a:off x="4979989" y="4204229"/>
              <a:ext cx="366713" cy="369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dirty="0" smtClean="0">
                  <a:latin typeface="Calibri" pitchFamily="34" charset="0"/>
                </a:rPr>
                <a:t>y</a:t>
              </a:r>
              <a:r>
                <a:rPr lang="de-CH" sz="1800" baseline="-25000" dirty="0" smtClean="0">
                  <a:latin typeface="Calibri" pitchFamily="34" charset="0"/>
                </a:rPr>
                <a:t>2</a:t>
              </a:r>
              <a:endParaRPr lang="de-CH" sz="1800" baseline="-25000" dirty="0">
                <a:latin typeface="Calibri" pitchFamily="34" charset="0"/>
              </a:endParaRPr>
            </a:p>
          </p:txBody>
        </p:sp>
        <p:sp>
          <p:nvSpPr>
            <p:cNvPr id="6178" name="TextBox 40"/>
            <p:cNvSpPr txBox="1">
              <a:spLocks noChangeArrowheads="1"/>
            </p:cNvSpPr>
            <p:nvPr/>
          </p:nvSpPr>
          <p:spPr bwMode="auto">
            <a:xfrm>
              <a:off x="5780089" y="4204229"/>
              <a:ext cx="366713" cy="369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dirty="0" smtClean="0">
                  <a:latin typeface="Calibri" pitchFamily="34" charset="0"/>
                </a:rPr>
                <a:t>y</a:t>
              </a:r>
              <a:r>
                <a:rPr lang="de-CH" sz="1800" baseline="-25000" dirty="0" smtClean="0">
                  <a:latin typeface="Calibri" pitchFamily="34" charset="0"/>
                </a:rPr>
                <a:t>3</a:t>
              </a:r>
              <a:endParaRPr lang="de-CH" sz="1800" baseline="-25000" dirty="0">
                <a:latin typeface="Calibri" pitchFamily="34" charset="0"/>
              </a:endParaRPr>
            </a:p>
          </p:txBody>
        </p:sp>
        <p:sp>
          <p:nvSpPr>
            <p:cNvPr id="6179" name="TextBox 41"/>
            <p:cNvSpPr txBox="1">
              <a:spLocks noChangeArrowheads="1"/>
            </p:cNvSpPr>
            <p:nvPr/>
          </p:nvSpPr>
          <p:spPr bwMode="auto">
            <a:xfrm>
              <a:off x="6624639" y="4204229"/>
              <a:ext cx="342900" cy="369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>
                  <a:latin typeface="Calibri" pitchFamily="34" charset="0"/>
                </a:rPr>
                <a:t>…</a:t>
              </a:r>
              <a:endParaRPr lang="de-CH" sz="1800" baseline="-25000">
                <a:latin typeface="Calibri" pitchFamily="34" charset="0"/>
              </a:endParaRPr>
            </a:p>
          </p:txBody>
        </p:sp>
        <p:cxnSp>
          <p:nvCxnSpPr>
            <p:cNvPr id="6180" name="AutoShape 30"/>
            <p:cNvCxnSpPr>
              <a:cxnSpLocks noChangeShapeType="1"/>
              <a:stCxn id="6167" idx="0"/>
              <a:endCxn id="6149" idx="4"/>
            </p:cNvCxnSpPr>
            <p:nvPr/>
          </p:nvCxnSpPr>
          <p:spPr bwMode="auto">
            <a:xfrm flipV="1">
              <a:off x="4305376" y="1736875"/>
              <a:ext cx="0" cy="195141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81" name="Text Box 18"/>
            <p:cNvSpPr txBox="1">
              <a:spLocks noChangeArrowheads="1"/>
            </p:cNvSpPr>
            <p:nvPr/>
          </p:nvSpPr>
          <p:spPr bwMode="auto">
            <a:xfrm>
              <a:off x="455613" y="3266281"/>
              <a:ext cx="2713038" cy="46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i="1" dirty="0">
                  <a:latin typeface="Calibri" pitchFamily="34" charset="0"/>
                </a:rPr>
                <a:t>Observation </a:t>
              </a:r>
              <a:r>
                <a:rPr lang="de-CH" i="1" dirty="0" err="1">
                  <a:latin typeface="Calibri" pitchFamily="34" charset="0"/>
                </a:rPr>
                <a:t>process</a:t>
              </a:r>
              <a:endParaRPr lang="de-CH" i="1" dirty="0">
                <a:latin typeface="Calibri" pitchFamily="34" charset="0"/>
              </a:endParaRPr>
            </a:p>
          </p:txBody>
        </p:sp>
      </p:grpSp>
      <p:sp>
        <p:nvSpPr>
          <p:cNvPr id="38" name="Line 62"/>
          <p:cNvSpPr>
            <a:spLocks noChangeShapeType="1"/>
          </p:cNvSpPr>
          <p:nvPr/>
        </p:nvSpPr>
        <p:spPr bwMode="auto">
          <a:xfrm>
            <a:off x="463551" y="4881563"/>
            <a:ext cx="5127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>
              <a:latin typeface="Calibri" pitchFamily="34" charset="0"/>
            </a:endParaRP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1025526" y="4722813"/>
            <a:ext cx="17079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600">
                <a:latin typeface="Calibri" pitchFamily="34" charset="0"/>
              </a:rPr>
              <a:t>Stochastic process</a:t>
            </a:r>
          </a:p>
        </p:txBody>
      </p:sp>
      <p:sp>
        <p:nvSpPr>
          <p:cNvPr id="40" name="Line 64"/>
          <p:cNvSpPr>
            <a:spLocks noChangeShapeType="1"/>
          </p:cNvSpPr>
          <p:nvPr/>
        </p:nvSpPr>
        <p:spPr bwMode="auto">
          <a:xfrm>
            <a:off x="463551" y="5119688"/>
            <a:ext cx="512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>
              <a:latin typeface="Calibri" pitchFamily="34" charset="0"/>
            </a:endParaRPr>
          </a:p>
        </p:txBody>
      </p:sp>
      <p:sp>
        <p:nvSpPr>
          <p:cNvPr id="41" name="Text Box 65"/>
          <p:cNvSpPr txBox="1">
            <a:spLocks noChangeArrowheads="1"/>
          </p:cNvSpPr>
          <p:nvPr/>
        </p:nvSpPr>
        <p:spPr bwMode="auto">
          <a:xfrm>
            <a:off x="1025525" y="4960938"/>
            <a:ext cx="19791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600" dirty="0" err="1">
                <a:latin typeface="Calibri" pitchFamily="34" charset="0"/>
              </a:rPr>
              <a:t>Deterministic</a:t>
            </a:r>
            <a:r>
              <a:rPr lang="de-CH" sz="1600" dirty="0">
                <a:latin typeface="Calibri" pitchFamily="34" charset="0"/>
              </a:rPr>
              <a:t> </a:t>
            </a:r>
            <a:r>
              <a:rPr lang="de-CH" sz="1600" dirty="0" err="1">
                <a:latin typeface="Calibri" pitchFamily="34" charset="0"/>
              </a:rPr>
              <a:t>process</a:t>
            </a:r>
            <a:endParaRPr lang="de-CH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69925" y="291042"/>
            <a:ext cx="56577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latin typeface="Calibri" pitchFamily="34" charset="0"/>
              </a:rPr>
              <a:t>State-</a:t>
            </a:r>
            <a:r>
              <a:rPr lang="de-CH" i="1" dirty="0" err="1">
                <a:latin typeface="Calibri" pitchFamily="34" charset="0"/>
              </a:rPr>
              <a:t>space</a:t>
            </a:r>
            <a:r>
              <a:rPr lang="de-CH" i="1" dirty="0">
                <a:latin typeface="Calibri" pitchFamily="34" charset="0"/>
              </a:rPr>
              <a:t> </a:t>
            </a:r>
            <a:r>
              <a:rPr lang="de-CH" i="1" dirty="0" err="1">
                <a:latin typeface="Calibri" pitchFamily="34" charset="0"/>
              </a:rPr>
              <a:t>likelihood</a:t>
            </a:r>
            <a:r>
              <a:rPr lang="de-CH" i="1" dirty="0">
                <a:latin typeface="Calibri" pitchFamily="34" charset="0"/>
              </a:rPr>
              <a:t> </a:t>
            </a:r>
            <a:r>
              <a:rPr lang="de-CH" i="1" dirty="0" err="1">
                <a:latin typeface="Calibri" pitchFamily="34" charset="0"/>
              </a:rPr>
              <a:t>to</a:t>
            </a:r>
            <a:r>
              <a:rPr lang="de-CH" i="1" dirty="0">
                <a:latin typeface="Calibri" pitchFamily="34" charset="0"/>
              </a:rPr>
              <a:t> </a:t>
            </a:r>
            <a:r>
              <a:rPr lang="de-CH" i="1" dirty="0" err="1">
                <a:latin typeface="Calibri" pitchFamily="34" charset="0"/>
              </a:rPr>
              <a:t>analyse</a:t>
            </a:r>
            <a:r>
              <a:rPr lang="de-CH" i="1" dirty="0">
                <a:latin typeface="Calibri" pitchFamily="34" charset="0"/>
              </a:rPr>
              <a:t> </a:t>
            </a:r>
            <a:r>
              <a:rPr lang="de-CH" i="1" dirty="0" err="1" smtClean="0">
                <a:latin typeface="Calibri" pitchFamily="34" charset="0"/>
              </a:rPr>
              <a:t>count</a:t>
            </a:r>
            <a:r>
              <a:rPr lang="de-CH" i="1" dirty="0" smtClean="0">
                <a:latin typeface="Calibri" pitchFamily="34" charset="0"/>
              </a:rPr>
              <a:t> </a:t>
            </a:r>
            <a:r>
              <a:rPr lang="de-CH" i="1" dirty="0" err="1">
                <a:latin typeface="Calibri" pitchFamily="34" charset="0"/>
              </a:rPr>
              <a:t>data</a:t>
            </a:r>
            <a:endParaRPr lang="en-GB" i="1" dirty="0">
              <a:latin typeface="Calibri" pitchFamily="34" charset="0"/>
            </a:endParaRPr>
          </a:p>
        </p:txBody>
      </p:sp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669925" y="790527"/>
            <a:ext cx="18233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>
                <a:solidFill>
                  <a:schemeClr val="accent2"/>
                </a:solidFill>
                <a:latin typeface="Calibri" pitchFamily="34" charset="0"/>
              </a:rPr>
              <a:t>1. </a:t>
            </a:r>
            <a:r>
              <a:rPr lang="de-CH" sz="2000" dirty="0" smtClean="0">
                <a:solidFill>
                  <a:schemeClr val="accent2"/>
                </a:solidFill>
                <a:latin typeface="Calibri" pitchFamily="34" charset="0"/>
              </a:rPr>
              <a:t>State </a:t>
            </a:r>
            <a:r>
              <a:rPr lang="de-CH" sz="2000" dirty="0" err="1" smtClean="0">
                <a:solidFill>
                  <a:schemeClr val="accent2"/>
                </a:solidFill>
                <a:latin typeface="Calibri" pitchFamily="34" charset="0"/>
              </a:rPr>
              <a:t>process</a:t>
            </a:r>
            <a:endParaRPr lang="de-DE" sz="2000" dirty="0">
              <a:solidFill>
                <a:schemeClr val="accent2"/>
              </a:solidFill>
              <a:latin typeface="Calibri" pitchFamily="34" charset="0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230281"/>
              </p:ext>
            </p:extLst>
          </p:nvPr>
        </p:nvGraphicFramePr>
        <p:xfrm>
          <a:off x="727076" y="1133741"/>
          <a:ext cx="1845731" cy="388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51" name="Equation" r:id="rId4" imgW="1206360" imgH="253800" progId="Equation.DSMT4">
                  <p:embed/>
                </p:oleObj>
              </mc:Choice>
              <mc:Fallback>
                <p:oleObj name="Equation" r:id="rId4" imgW="120636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6" y="1133741"/>
                        <a:ext cx="1845731" cy="388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221576"/>
              </p:ext>
            </p:extLst>
          </p:nvPr>
        </p:nvGraphicFramePr>
        <p:xfrm>
          <a:off x="727075" y="1622425"/>
          <a:ext cx="1903413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52" name="Equation" r:id="rId6" imgW="1244520" imgH="507960" progId="Equation.DSMT4">
                  <p:embed/>
                </p:oleObj>
              </mc:Choice>
              <mc:Fallback>
                <p:oleObj name="Equation" r:id="rId6" imgW="1244520" imgH="507960" progId="Equation.DSMT4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1622425"/>
                        <a:ext cx="1903413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uppieren 5"/>
          <p:cNvGrpSpPr/>
          <p:nvPr/>
        </p:nvGrpSpPr>
        <p:grpSpPr>
          <a:xfrm>
            <a:off x="771163" y="2414202"/>
            <a:ext cx="7902575" cy="1569660"/>
            <a:chOff x="771162" y="2897042"/>
            <a:chExt cx="7902575" cy="1883592"/>
          </a:xfrm>
        </p:grpSpPr>
        <p:sp>
          <p:nvSpPr>
            <p:cNvPr id="10245" name="Text Box 19"/>
            <p:cNvSpPr txBox="1">
              <a:spLocks noChangeArrowheads="1"/>
            </p:cNvSpPr>
            <p:nvPr/>
          </p:nvSpPr>
          <p:spPr bwMode="auto">
            <a:xfrm>
              <a:off x="771162" y="2897042"/>
              <a:ext cx="7902575" cy="1883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5763" indent="-38576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 err="1">
                  <a:solidFill>
                    <a:schemeClr val="accent2"/>
                  </a:solidFill>
                  <a:latin typeface="Calibri" pitchFamily="34" charset="0"/>
                </a:rPr>
                <a:t>where</a:t>
              </a:r>
              <a:r>
                <a:rPr lang="de-CH" sz="1600" dirty="0">
                  <a:solidFill>
                    <a:schemeClr val="accent2"/>
                  </a:solidFill>
                  <a:latin typeface="Calibri" pitchFamily="34" charset="0"/>
                </a:rPr>
                <a:t>,</a:t>
              </a:r>
            </a:p>
            <a:p>
              <a:pPr eaLnBrk="1" hangingPunct="1"/>
              <a:r>
                <a:rPr lang="de-CH" sz="1600" i="1" dirty="0" err="1" smtClean="0">
                  <a:solidFill>
                    <a:schemeClr val="accent2"/>
                  </a:solidFill>
                  <a:latin typeface="Calibri" pitchFamily="34" charset="0"/>
                </a:rPr>
                <a:t>N</a:t>
              </a:r>
              <a:r>
                <a:rPr lang="de-CH" sz="1600" i="1" baseline="-25000" dirty="0" err="1" smtClean="0">
                  <a:solidFill>
                    <a:schemeClr val="accent2"/>
                  </a:solidFill>
                  <a:latin typeface="Calibri" pitchFamily="34" charset="0"/>
                </a:rPr>
                <a:t>t</a:t>
              </a:r>
              <a:r>
                <a:rPr lang="de-CH" sz="1600" i="1" baseline="-25000" dirty="0" smtClean="0">
                  <a:solidFill>
                    <a:schemeClr val="accent2"/>
                  </a:solidFill>
                  <a:latin typeface="Calibri" pitchFamily="34" charset="0"/>
                </a:rPr>
                <a:t> 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</a:rPr>
                <a:t>: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</a:rPr>
                <a:t>true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</a:rPr>
                <a:t>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</a:rPr>
                <a:t>population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</a:rPr>
                <a:t>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</a:rPr>
                <a:t>size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</a:rPr>
                <a:t> at </a:t>
              </a:r>
              <a:r>
                <a:rPr lang="de-CH" sz="1600" dirty="0">
                  <a:solidFill>
                    <a:schemeClr val="accent2"/>
                  </a:solidFill>
                  <a:latin typeface="Calibri" pitchFamily="34" charset="0"/>
                </a:rPr>
                <a:t>time </a:t>
              </a:r>
              <a:r>
                <a:rPr lang="de-CH" sz="1600" i="1" dirty="0" smtClean="0">
                  <a:solidFill>
                    <a:schemeClr val="accent2"/>
                  </a:solidFill>
                  <a:latin typeface="Calibri" pitchFamily="34" charset="0"/>
                </a:rPr>
                <a:t>t</a:t>
              </a:r>
              <a:endParaRPr lang="de-CH" sz="1600" dirty="0">
                <a:solidFill>
                  <a:schemeClr val="accent2"/>
                </a:solidFill>
                <a:latin typeface="Calibri" pitchFamily="34" charset="0"/>
              </a:endParaRPr>
            </a:p>
            <a:p>
              <a:pPr eaLnBrk="1" hangingPunct="1"/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/>
                </a:rPr>
                <a:t></a:t>
              </a:r>
              <a:r>
                <a:rPr lang="de-CH" sz="1600" i="1" baseline="-250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t 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: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population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growth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rate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between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1600" i="1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and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1600" i="1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+1</a:t>
              </a:r>
            </a:p>
            <a:p>
              <a:pPr eaLnBrk="1" hangingPunct="1"/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   :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mean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population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growth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rate («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population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trend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»)</a:t>
              </a:r>
            </a:p>
            <a:p>
              <a:pPr eaLnBrk="1" hangingPunct="1"/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   : temporal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variation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of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the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population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growth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 rate (environmental </a:t>
              </a:r>
              <a:r>
                <a:rPr lang="de-CH" sz="1600" dirty="0" err="1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stochasticity</a:t>
              </a:r>
              <a:r>
                <a:rPr lang="de-CH" sz="1600" dirty="0" smtClean="0">
                  <a:solidFill>
                    <a:schemeClr val="accent2"/>
                  </a:solidFill>
                  <a:latin typeface="Calibri" pitchFamily="34" charset="0"/>
                  <a:sym typeface="Symbol" pitchFamily="18" charset="2"/>
                </a:rPr>
                <a:t>)</a:t>
              </a:r>
            </a:p>
            <a:p>
              <a:pPr eaLnBrk="1" hangingPunct="1"/>
              <a:endParaRPr lang="de-CH" sz="1600" dirty="0">
                <a:solidFill>
                  <a:schemeClr val="accent2"/>
                </a:solidFill>
                <a:latin typeface="Calibri" pitchFamily="34" charset="0"/>
              </a:endParaRPr>
            </a:p>
          </p:txBody>
        </p:sp>
        <p:graphicFrame>
          <p:nvGraphicFramePr>
            <p:cNvPr id="4" name="Objek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0146685"/>
                </p:ext>
              </p:extLst>
            </p:nvPr>
          </p:nvGraphicFramePr>
          <p:xfrm>
            <a:off x="840249" y="3869329"/>
            <a:ext cx="133056" cy="2558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553" name="Equation" r:id="rId8" imgW="126720" imgH="203040" progId="Equation.DSMT4">
                    <p:embed/>
                  </p:oleObj>
                </mc:Choice>
                <mc:Fallback>
                  <p:oleObj name="Equation" r:id="rId8" imgW="126720" imgH="203040" progId="Equation.DSMT4">
                    <p:embed/>
                    <p:pic>
                      <p:nvPicPr>
                        <p:cNvPr id="0" name="Objek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249" y="3869329"/>
                          <a:ext cx="133056" cy="2558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k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4091883"/>
                </p:ext>
              </p:extLst>
            </p:nvPr>
          </p:nvGraphicFramePr>
          <p:xfrm>
            <a:off x="830096" y="4141423"/>
            <a:ext cx="199962" cy="303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554" name="Equation" r:id="rId10" imgW="190440" imgH="241200" progId="Equation.DSMT4">
                    <p:embed/>
                  </p:oleObj>
                </mc:Choice>
                <mc:Fallback>
                  <p:oleObj name="Equation" r:id="rId10" imgW="190440" imgH="241200" progId="Equation.DSMT4">
                    <p:embed/>
                    <p:pic>
                      <p:nvPicPr>
                        <p:cNvPr id="0" name="Objek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096" y="4141423"/>
                          <a:ext cx="199962" cy="303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uppieren 6"/>
          <p:cNvGrpSpPr/>
          <p:nvPr/>
        </p:nvGrpSpPr>
        <p:grpSpPr>
          <a:xfrm>
            <a:off x="681076" y="3871247"/>
            <a:ext cx="7902575" cy="1668198"/>
            <a:chOff x="681076" y="4645496"/>
            <a:chExt cx="7902575" cy="2001838"/>
          </a:xfrm>
        </p:grpSpPr>
        <p:grpSp>
          <p:nvGrpSpPr>
            <p:cNvPr id="3088" name="Group 16"/>
            <p:cNvGrpSpPr>
              <a:grpSpLocks/>
            </p:cNvGrpSpPr>
            <p:nvPr/>
          </p:nvGrpSpPr>
          <p:grpSpPr bwMode="auto">
            <a:xfrm>
              <a:off x="681076" y="4645496"/>
              <a:ext cx="7902575" cy="2001838"/>
              <a:chOff x="422" y="2752"/>
              <a:chExt cx="4978" cy="1261"/>
            </a:xfrm>
          </p:grpSpPr>
          <p:sp>
            <p:nvSpPr>
              <p:cNvPr id="10248" name="Text Box 23"/>
              <p:cNvSpPr txBox="1">
                <a:spLocks noChangeArrowheads="1"/>
              </p:cNvSpPr>
              <p:nvPr/>
            </p:nvSpPr>
            <p:spPr bwMode="auto">
              <a:xfrm>
                <a:off x="422" y="2752"/>
                <a:ext cx="161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2000" dirty="0">
                    <a:solidFill>
                      <a:srgbClr val="FF0000"/>
                    </a:solidFill>
                    <a:latin typeface="Calibri" pitchFamily="34" charset="0"/>
                  </a:rPr>
                  <a:t>2. Observation </a:t>
                </a:r>
                <a:r>
                  <a:rPr lang="de-CH" sz="2000" dirty="0" err="1">
                    <a:solidFill>
                      <a:srgbClr val="FF0000"/>
                    </a:solidFill>
                    <a:latin typeface="Calibri" pitchFamily="34" charset="0"/>
                  </a:rPr>
                  <a:t>process</a:t>
                </a:r>
                <a:endParaRPr lang="de-DE" sz="2000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  <p:graphicFrame>
            <p:nvGraphicFramePr>
              <p:cNvPr id="10249" name="Object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7214902"/>
                  </p:ext>
                </p:extLst>
              </p:nvPr>
            </p:nvGraphicFramePr>
            <p:xfrm>
              <a:off x="479" y="3041"/>
              <a:ext cx="1269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555" name="Equation" r:id="rId12" imgW="1282680" imgH="279360" progId="Equation.DSMT4">
                      <p:embed/>
                    </p:oleObj>
                  </mc:Choice>
                  <mc:Fallback>
                    <p:oleObj name="Equation" r:id="rId12" imgW="128268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" y="3041"/>
                            <a:ext cx="1269" cy="3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50" name="Text Box 26"/>
              <p:cNvSpPr txBox="1">
                <a:spLocks noChangeArrowheads="1"/>
              </p:cNvSpPr>
              <p:nvPr/>
            </p:nvSpPr>
            <p:spPr bwMode="auto">
              <a:xfrm>
                <a:off x="422" y="3385"/>
                <a:ext cx="4978" cy="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600" dirty="0" err="1">
                    <a:solidFill>
                      <a:srgbClr val="FF0000"/>
                    </a:solidFill>
                    <a:latin typeface="Calibri" pitchFamily="34" charset="0"/>
                  </a:rPr>
                  <a:t>where</a:t>
                </a:r>
                <a:r>
                  <a:rPr lang="de-CH" sz="1600" dirty="0">
                    <a:solidFill>
                      <a:srgbClr val="FF0000"/>
                    </a:solidFill>
                    <a:latin typeface="Calibri" pitchFamily="34" charset="0"/>
                  </a:rPr>
                  <a:t>,</a:t>
                </a:r>
              </a:p>
              <a:p>
                <a:pPr eaLnBrk="1" hangingPunct="1"/>
                <a:r>
                  <a:rPr lang="de-CH" sz="1600" i="1" dirty="0" err="1">
                    <a:solidFill>
                      <a:srgbClr val="FF0000"/>
                    </a:solidFill>
                    <a:latin typeface="Calibri" pitchFamily="34" charset="0"/>
                  </a:rPr>
                  <a:t>y</a:t>
                </a:r>
                <a:r>
                  <a:rPr lang="de-CH" sz="1600" i="1" baseline="-25000" dirty="0" err="1" smtClean="0">
                    <a:solidFill>
                      <a:srgbClr val="FF0000"/>
                    </a:solidFill>
                    <a:latin typeface="Calibri" pitchFamily="34" charset="0"/>
                  </a:rPr>
                  <a:t>t</a:t>
                </a:r>
                <a:r>
                  <a:rPr lang="de-CH" sz="1600" i="1" baseline="-25000" dirty="0" smtClean="0">
                    <a:solidFill>
                      <a:srgbClr val="FF0000"/>
                    </a:solidFill>
                    <a:latin typeface="Calibri" pitchFamily="34" charset="0"/>
                  </a:rPr>
                  <a:t> </a:t>
                </a:r>
                <a:r>
                  <a:rPr lang="de-CH" sz="1600" dirty="0" smtClean="0">
                    <a:solidFill>
                      <a:srgbClr val="FF0000"/>
                    </a:solidFill>
                    <a:latin typeface="Calibri" pitchFamily="34" charset="0"/>
                  </a:rPr>
                  <a:t>: </a:t>
                </a:r>
                <a:r>
                  <a:rPr lang="de-CH" sz="1600" dirty="0" err="1" smtClean="0">
                    <a:solidFill>
                      <a:srgbClr val="FF0000"/>
                    </a:solidFill>
                    <a:latin typeface="Calibri" pitchFamily="34" charset="0"/>
                  </a:rPr>
                  <a:t>population</a:t>
                </a:r>
                <a:r>
                  <a:rPr lang="de-CH" sz="1600" dirty="0" smtClean="0">
                    <a:solidFill>
                      <a:srgbClr val="FF0000"/>
                    </a:solidFill>
                    <a:latin typeface="Calibri" pitchFamily="34" charset="0"/>
                  </a:rPr>
                  <a:t> </a:t>
                </a:r>
                <a:r>
                  <a:rPr lang="de-CH" sz="1600" dirty="0" err="1" smtClean="0">
                    <a:solidFill>
                      <a:srgbClr val="FF0000"/>
                    </a:solidFill>
                    <a:latin typeface="Calibri" pitchFamily="34" charset="0"/>
                  </a:rPr>
                  <a:t>count</a:t>
                </a:r>
                <a:r>
                  <a:rPr lang="de-CH" sz="1600" dirty="0" smtClean="0">
                    <a:solidFill>
                      <a:srgbClr val="FF0000"/>
                    </a:solidFill>
                    <a:latin typeface="Calibri" pitchFamily="34" charset="0"/>
                  </a:rPr>
                  <a:t> </a:t>
                </a:r>
                <a:r>
                  <a:rPr lang="de-CH" sz="1600" dirty="0">
                    <a:solidFill>
                      <a:srgbClr val="FF0000"/>
                    </a:solidFill>
                    <a:latin typeface="Calibri" pitchFamily="34" charset="0"/>
                  </a:rPr>
                  <a:t>at time </a:t>
                </a:r>
                <a:r>
                  <a:rPr lang="de-CH" sz="1600" i="1" dirty="0" smtClean="0">
                    <a:solidFill>
                      <a:srgbClr val="FF0000"/>
                    </a:solidFill>
                    <a:latin typeface="Calibri" pitchFamily="34" charset="0"/>
                  </a:rPr>
                  <a:t>t</a:t>
                </a:r>
                <a:r>
                  <a:rPr lang="de-CH" sz="1600" dirty="0" smtClean="0">
                    <a:solidFill>
                      <a:srgbClr val="FF0000"/>
                    </a:solidFill>
                    <a:latin typeface="Calibri" pitchFamily="34" charset="0"/>
                  </a:rPr>
                  <a:t> (</a:t>
                </a:r>
                <a:r>
                  <a:rPr lang="de-CH" sz="1600" dirty="0" err="1" smtClean="0">
                    <a:solidFill>
                      <a:srgbClr val="FF0000"/>
                    </a:solidFill>
                    <a:latin typeface="Calibri" pitchFamily="34" charset="0"/>
                  </a:rPr>
                  <a:t>our</a:t>
                </a:r>
                <a:r>
                  <a:rPr lang="de-CH" sz="1600" dirty="0" smtClean="0">
                    <a:solidFill>
                      <a:srgbClr val="FF0000"/>
                    </a:solidFill>
                    <a:latin typeface="Calibri" pitchFamily="34" charset="0"/>
                  </a:rPr>
                  <a:t> </a:t>
                </a:r>
                <a:r>
                  <a:rPr lang="de-CH" sz="1600" dirty="0" err="1" smtClean="0">
                    <a:solidFill>
                      <a:srgbClr val="FF0000"/>
                    </a:solidFill>
                    <a:latin typeface="Calibri" pitchFamily="34" charset="0"/>
                  </a:rPr>
                  <a:t>data</a:t>
                </a:r>
                <a:r>
                  <a:rPr lang="de-CH" sz="1600" dirty="0" smtClean="0">
                    <a:solidFill>
                      <a:srgbClr val="FF0000"/>
                    </a:solidFill>
                    <a:latin typeface="Calibri" pitchFamily="34" charset="0"/>
                  </a:rPr>
                  <a:t>)</a:t>
                </a:r>
                <a:endParaRPr lang="de-CH" sz="1600" dirty="0">
                  <a:solidFill>
                    <a:srgbClr val="FF0000"/>
                  </a:solidFill>
                  <a:latin typeface="Calibri" pitchFamily="34" charset="0"/>
                </a:endParaRPr>
              </a:p>
              <a:p>
                <a:pPr eaLnBrk="1" hangingPunct="1"/>
                <a:r>
                  <a:rPr lang="de-CH" sz="1600" i="1" dirty="0">
                    <a:solidFill>
                      <a:srgbClr val="FF0000"/>
                    </a:solidFill>
                    <a:latin typeface="Calibri" pitchFamily="34" charset="0"/>
                    <a:sym typeface="Symbol" pitchFamily="18" charset="2"/>
                  </a:rPr>
                  <a:t> </a:t>
                </a:r>
                <a:r>
                  <a:rPr lang="de-CH" sz="1600" i="1" dirty="0" smtClean="0">
                    <a:solidFill>
                      <a:srgbClr val="FF0000"/>
                    </a:solidFill>
                    <a:latin typeface="Calibri" pitchFamily="34" charset="0"/>
                    <a:sym typeface="Symbol" pitchFamily="18" charset="2"/>
                  </a:rPr>
                  <a:t>   </a:t>
                </a:r>
                <a:r>
                  <a:rPr lang="de-CH" sz="1600" dirty="0" smtClean="0">
                    <a:solidFill>
                      <a:srgbClr val="FF0000"/>
                    </a:solidFill>
                    <a:latin typeface="Calibri" pitchFamily="34" charset="0"/>
                    <a:sym typeface="Symbol" pitchFamily="18" charset="2"/>
                  </a:rPr>
                  <a:t>: residual </a:t>
                </a:r>
                <a:r>
                  <a:rPr lang="de-CH" sz="1600" dirty="0" err="1" smtClean="0">
                    <a:solidFill>
                      <a:srgbClr val="FF0000"/>
                    </a:solidFill>
                    <a:latin typeface="Calibri" pitchFamily="34" charset="0"/>
                    <a:sym typeface="Symbol" pitchFamily="18" charset="2"/>
                  </a:rPr>
                  <a:t>variation</a:t>
                </a:r>
                <a:r>
                  <a:rPr lang="de-CH" sz="1600" dirty="0" smtClean="0">
                    <a:solidFill>
                      <a:srgbClr val="FF0000"/>
                    </a:solidFill>
                    <a:latin typeface="Calibri" pitchFamily="34" charset="0"/>
                    <a:sym typeface="Symbol" pitchFamily="18" charset="2"/>
                  </a:rPr>
                  <a:t> («</a:t>
                </a:r>
                <a:r>
                  <a:rPr lang="de-CH" sz="1600" dirty="0" err="1" smtClean="0">
                    <a:solidFill>
                      <a:srgbClr val="FF0000"/>
                    </a:solidFill>
                    <a:latin typeface="Calibri" pitchFamily="34" charset="0"/>
                    <a:sym typeface="Symbol" pitchFamily="18" charset="2"/>
                  </a:rPr>
                  <a:t>observation</a:t>
                </a:r>
                <a:r>
                  <a:rPr lang="de-CH" sz="1600" dirty="0" smtClean="0">
                    <a:solidFill>
                      <a:srgbClr val="FF0000"/>
                    </a:solidFill>
                    <a:latin typeface="Calibri" pitchFamily="34" charset="0"/>
                    <a:sym typeface="Symbol" pitchFamily="18" charset="2"/>
                  </a:rPr>
                  <a:t> </a:t>
                </a:r>
                <a:r>
                  <a:rPr lang="de-CH" sz="1600" dirty="0" err="1" smtClean="0">
                    <a:solidFill>
                      <a:srgbClr val="FF0000"/>
                    </a:solidFill>
                    <a:latin typeface="Calibri" pitchFamily="34" charset="0"/>
                    <a:sym typeface="Symbol" pitchFamily="18" charset="2"/>
                  </a:rPr>
                  <a:t>error</a:t>
                </a:r>
                <a:r>
                  <a:rPr lang="de-CH" sz="1600" dirty="0" smtClean="0">
                    <a:solidFill>
                      <a:srgbClr val="FF0000"/>
                    </a:solidFill>
                    <a:latin typeface="Calibri" pitchFamily="34" charset="0"/>
                    <a:sym typeface="Symbol" pitchFamily="18" charset="2"/>
                  </a:rPr>
                  <a:t>»)</a:t>
                </a:r>
                <a:endParaRPr lang="de-CH" sz="1600" i="1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p:grpSp>
        <p:graphicFrame>
          <p:nvGraphicFramePr>
            <p:cNvPr id="16" name="Objek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2355937"/>
                </p:ext>
              </p:extLst>
            </p:nvPr>
          </p:nvGraphicFramePr>
          <p:xfrm>
            <a:off x="742613" y="6294918"/>
            <a:ext cx="190440" cy="304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556" name="Equation" r:id="rId14" imgW="190440" imgH="253800" progId="Equation.DSMT4">
                    <p:embed/>
                  </p:oleObj>
                </mc:Choice>
                <mc:Fallback>
                  <p:oleObj name="Equation" r:id="rId14" imgW="19044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613" y="6294918"/>
                          <a:ext cx="190440" cy="304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uppieren 9"/>
          <p:cNvGrpSpPr/>
          <p:nvPr/>
        </p:nvGrpSpPr>
        <p:grpSpPr>
          <a:xfrm>
            <a:off x="4309497" y="1109127"/>
            <a:ext cx="4323428" cy="891123"/>
            <a:chOff x="4309497" y="1109127"/>
            <a:chExt cx="4323428" cy="891123"/>
          </a:xfrm>
        </p:grpSpPr>
        <p:sp>
          <p:nvSpPr>
            <p:cNvPr id="8" name="Textfeld 7"/>
            <p:cNvSpPr txBox="1"/>
            <p:nvPr/>
          </p:nvSpPr>
          <p:spPr>
            <a:xfrm>
              <a:off x="4309497" y="1109127"/>
              <a:ext cx="4323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i="1" dirty="0" smtClean="0">
                  <a:solidFill>
                    <a:srgbClr val="3333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Alternative </a:t>
              </a:r>
              <a:r>
                <a:rPr lang="de-DE" sz="2000" i="1" dirty="0" err="1" smtClean="0">
                  <a:solidFill>
                    <a:srgbClr val="3333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formulation</a:t>
              </a:r>
              <a:r>
                <a:rPr lang="de-DE" sz="2000" i="1" dirty="0" smtClean="0">
                  <a:solidFill>
                    <a:srgbClr val="3333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de-DE" sz="2000" i="1" dirty="0" err="1" smtClean="0">
                  <a:solidFill>
                    <a:srgbClr val="3333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</a:t>
              </a:r>
              <a:r>
                <a:rPr lang="de-DE" sz="2000" i="1" dirty="0" smtClean="0">
                  <a:solidFill>
                    <a:srgbClr val="3333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de-DE" sz="2000" i="1" dirty="0" err="1" smtClean="0">
                  <a:solidFill>
                    <a:srgbClr val="3333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state</a:t>
              </a:r>
              <a:r>
                <a:rPr lang="de-DE" sz="2000" i="1" dirty="0" smtClean="0">
                  <a:solidFill>
                    <a:srgbClr val="3333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de-DE" sz="2000" i="1" dirty="0" err="1" smtClean="0">
                  <a:solidFill>
                    <a:srgbClr val="3333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process</a:t>
              </a:r>
              <a:endParaRPr lang="de-CH" sz="2000" i="1" dirty="0">
                <a:solidFill>
                  <a:srgbClr val="3333CC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aphicFrame>
          <p:nvGraphicFramePr>
            <p:cNvPr id="9" name="Objek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5921351"/>
                </p:ext>
              </p:extLst>
            </p:nvPr>
          </p:nvGraphicFramePr>
          <p:xfrm>
            <a:off x="4392613" y="1571625"/>
            <a:ext cx="2309812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557" name="Equation" r:id="rId16" imgW="1511280" imgH="279360" progId="Equation.DSMT4">
                    <p:embed/>
                  </p:oleObj>
                </mc:Choice>
                <mc:Fallback>
                  <p:oleObj name="Equation" r:id="rId16" imgW="1511280" imgH="279360" progId="Equation.DSMT4">
                    <p:embed/>
                    <p:pic>
                      <p:nvPicPr>
                        <p:cNvPr id="0" name="Objek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2613" y="1571625"/>
                          <a:ext cx="2309812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2066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1015</Words>
  <Application>Microsoft Office PowerPoint</Application>
  <PresentationFormat>Bildschirmpräsentation (16:10)</PresentationFormat>
  <Paragraphs>121</Paragraphs>
  <Slides>11</Slides>
  <Notes>11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Default Design</vt:lpstr>
      <vt:lpstr>Equation</vt:lpstr>
      <vt:lpstr>  Bayesian integrated population modeling using JAGS     State-space models      </vt:lpstr>
      <vt:lpstr>Introduction</vt:lpstr>
      <vt:lpstr>Example 1: random walk with noise</vt:lpstr>
      <vt:lpstr>Example 1: random walk with noise</vt:lpstr>
      <vt:lpstr>Example 2: movement pattern with noise</vt:lpstr>
      <vt:lpstr>Example 2: movement pattern with noise</vt:lpstr>
      <vt:lpstr>Application to count data</vt:lpstr>
      <vt:lpstr>Time-series of counts</vt:lpstr>
      <vt:lpstr>PowerPoint-Präsentation</vt:lpstr>
      <vt:lpstr>PowerPoint-Präsentation</vt:lpstr>
      <vt:lpstr>PowerPoint-Präsentation</vt:lpstr>
    </vt:vector>
  </TitlesOfParts>
  <Company>Bern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Schätzung von Überlebensraten aus „unvollständigen“ Daten</dc:title>
  <dc:creator>Conservation Biology</dc:creator>
  <cp:lastModifiedBy>Schaub Michael</cp:lastModifiedBy>
  <cp:revision>838</cp:revision>
  <cp:lastPrinted>2002-12-02T08:17:39Z</cp:lastPrinted>
  <dcterms:created xsi:type="dcterms:W3CDTF">2002-07-08T11:29:57Z</dcterms:created>
  <dcterms:modified xsi:type="dcterms:W3CDTF">2019-10-15T09:54:21Z</dcterms:modified>
</cp:coreProperties>
</file>