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48" r:id="rId2"/>
    <p:sldId id="549" r:id="rId3"/>
    <p:sldId id="616" r:id="rId4"/>
    <p:sldId id="617" r:id="rId5"/>
    <p:sldId id="542" r:id="rId6"/>
    <p:sldId id="517" r:id="rId7"/>
    <p:sldId id="580" r:id="rId8"/>
    <p:sldId id="581" r:id="rId9"/>
    <p:sldId id="582" r:id="rId10"/>
    <p:sldId id="583" r:id="rId11"/>
    <p:sldId id="584" r:id="rId12"/>
    <p:sldId id="585" r:id="rId13"/>
    <p:sldId id="619" r:id="rId14"/>
    <p:sldId id="620" r:id="rId15"/>
    <p:sldId id="621" r:id="rId16"/>
    <p:sldId id="622" r:id="rId17"/>
    <p:sldId id="610" r:id="rId18"/>
    <p:sldId id="614" r:id="rId19"/>
    <p:sldId id="615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623" r:id="rId28"/>
    <p:sldId id="624" r:id="rId29"/>
    <p:sldId id="625" r:id="rId30"/>
    <p:sldId id="626" r:id="rId31"/>
    <p:sldId id="627" r:id="rId32"/>
    <p:sldId id="629" r:id="rId33"/>
    <p:sldId id="631" r:id="rId34"/>
    <p:sldId id="630" r:id="rId35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9900"/>
    <a:srgbClr val="FF9900"/>
    <a:srgbClr val="FF9933"/>
    <a:srgbClr val="FF0000"/>
    <a:srgbClr val="FF00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705" autoAdjust="0"/>
    <p:restoredTop sz="96547" autoAdjust="0"/>
  </p:normalViewPr>
  <p:slideViewPr>
    <p:cSldViewPr snapToGrid="0" snapToObjects="1">
      <p:cViewPr>
        <p:scale>
          <a:sx n="100" d="100"/>
          <a:sy n="100" d="100"/>
        </p:scale>
        <p:origin x="-725" y="-58"/>
      </p:cViewPr>
      <p:guideLst>
        <p:guide orient="horz" pos="3599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747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8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2515D6-57B5-4555-AB7A-898273FCB45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D8EA5-57AF-4059-B69E-BC9EF086811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14DC4F07-1C64-43E1-BE81-AC5D56BD9E97}" type="slidenum">
              <a:rPr lang="de-DE" sz="1200" smtClean="0"/>
              <a:pPr eaLnBrk="1" hangingPunct="1"/>
              <a:t>1</a:t>
            </a:fld>
            <a:endParaRPr lang="de-DE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F99F3049-96FA-4913-BE9B-72A6B3558FD7}" type="slidenum">
              <a:rPr lang="de-DE" sz="1200"/>
              <a:pPr algn="r" eaLnBrk="1" hangingPunct="1"/>
              <a:t>12</a:t>
            </a:fld>
            <a:endParaRPr lang="de-DE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smtClean="0"/>
              <a:t> The modeling is just usualy GLM modelling</a:t>
            </a:r>
          </a:p>
          <a:p>
            <a:pPr eaLnBrk="1" hangingPunct="1">
              <a:buFontTx/>
              <a:buChar char="-"/>
            </a:pPr>
            <a:r>
              <a:rPr lang="de-DE" smtClean="0"/>
              <a:t> write an equation somewhere:</a:t>
            </a:r>
          </a:p>
          <a:p>
            <a:pPr eaLnBrk="1" hangingPunct="1">
              <a:buFontTx/>
              <a:buChar char="-"/>
            </a:pPr>
            <a:r>
              <a:rPr lang="de-DE" smtClean="0"/>
              <a:t> logit(phi [i,t]) = alpha + beta*temp[t]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1AD28FF-8F9A-4DC8-8195-7A8E979B3DB5}" type="slidenum">
              <a:rPr lang="de-DE" sz="1200" smtClean="0"/>
              <a:pPr eaLnBrk="1" hangingPunct="1"/>
              <a:t>17</a:t>
            </a:fld>
            <a:endParaRPr lang="de-DE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18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19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BDDA26BB-40E7-42D1-B833-BCA790609BBC}" type="slidenum">
              <a:rPr lang="de-DE" sz="1200" smtClean="0"/>
              <a:pPr eaLnBrk="1" hangingPunct="1"/>
              <a:t>20</a:t>
            </a:fld>
            <a:endParaRPr lang="de-DE" sz="1200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DA200E24-83E9-44CE-9D0E-3C1D2DF1A8C5}" type="slidenum">
              <a:rPr lang="de-DE" sz="1200" smtClean="0"/>
              <a:pPr eaLnBrk="1" hangingPunct="1"/>
              <a:t>21</a:t>
            </a:fld>
            <a:endParaRPr lang="de-DE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D0C6DD6-FC6E-4A26-9A6C-EEF138D9670A}" type="slidenum">
              <a:rPr lang="de-DE" sz="1200" smtClean="0"/>
              <a:pPr eaLnBrk="1" hangingPunct="1"/>
              <a:t>22</a:t>
            </a:fld>
            <a:endParaRPr lang="de-DE" sz="12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3AD43149-FCB1-43D4-BDE7-554CA53DF81A}" type="slidenum">
              <a:rPr lang="de-DE" sz="1200" smtClean="0"/>
              <a:pPr eaLnBrk="1" hangingPunct="1"/>
              <a:t>23</a:t>
            </a:fld>
            <a:endParaRPr lang="de-DE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CF28771E-EE7A-42C9-978C-F518B40BC5C6}" type="slidenum">
              <a:rPr lang="de-DE" sz="1200" smtClean="0"/>
              <a:pPr eaLnBrk="1" hangingPunct="1"/>
              <a:t>24</a:t>
            </a:fld>
            <a:endParaRPr lang="de-DE" sz="12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6361E3F-88B1-433B-8C45-EA03C1450CF9}" type="slidenum">
              <a:rPr lang="de-DE" sz="1200" smtClean="0"/>
              <a:pPr eaLnBrk="1" hangingPunct="1"/>
              <a:t>25</a:t>
            </a:fld>
            <a:endParaRPr lang="de-DE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1AD28FF-8F9A-4DC8-8195-7A8E979B3DB5}" type="slidenum">
              <a:rPr lang="de-DE" sz="1200" smtClean="0"/>
              <a:pPr eaLnBrk="1" hangingPunct="1"/>
              <a:t>2</a:t>
            </a:fld>
            <a:endParaRPr lang="de-DE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GB" dirty="0" smtClean="0"/>
              <a:t>Knowing survival rates is important for studies in different fields. You know this better than me, and I think that you have decided to join this course because you are aware of this.</a:t>
            </a:r>
          </a:p>
          <a:p>
            <a:pPr eaLnBrk="1" hangingPunct="1">
              <a:buFontTx/>
              <a:buChar char="-"/>
            </a:pPr>
            <a:endParaRPr lang="en-GB" dirty="0" smtClean="0"/>
          </a:p>
          <a:p>
            <a:pPr eaLnBrk="1" hangingPunct="1">
              <a:buFontTx/>
              <a:buChar char="-"/>
            </a:pPr>
            <a:r>
              <a:rPr lang="en-GB" dirty="0" smtClean="0"/>
              <a:t>The principle is easy: give an example.</a:t>
            </a:r>
          </a:p>
          <a:p>
            <a:pPr eaLnBrk="1" hangingPunct="1">
              <a:buFontTx/>
              <a:buChar char="-"/>
            </a:pPr>
            <a:endParaRPr lang="en-GB" dirty="0" smtClean="0"/>
          </a:p>
          <a:p>
            <a:pPr eaLnBrk="1" hangingPunct="1">
              <a:buFontTx/>
              <a:buChar char="-"/>
            </a:pPr>
            <a:r>
              <a:rPr lang="en-GB" dirty="0" smtClean="0"/>
              <a:t>Big problem: some individuals are overseen. This results in an underestimation of the survival rate.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26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27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28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29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30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31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32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33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5753645-66AF-491C-BCE8-B8F2F51F9710}" type="slidenum">
              <a:rPr lang="de-DE" sz="1200" smtClean="0"/>
              <a:pPr eaLnBrk="1" hangingPunct="1"/>
              <a:t>34</a:t>
            </a:fld>
            <a:endParaRPr lang="de-DE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6EFD6954-498C-4B88-8A40-B3764F87F973}" type="slidenum">
              <a:rPr lang="de-DE" sz="1200"/>
              <a:pPr algn="r" eaLnBrk="1" hangingPunct="1"/>
              <a:t>5</a:t>
            </a:fld>
            <a:endParaRPr lang="de-DE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smtClean="0"/>
              <a:t>Note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occasion</a:t>
            </a:r>
            <a:r>
              <a:rPr lang="de-DE" dirty="0" smtClean="0"/>
              <a:t> of </a:t>
            </a:r>
            <a:r>
              <a:rPr lang="de-DE" dirty="0" err="1" smtClean="0"/>
              <a:t>release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recapture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„</a:t>
            </a:r>
            <a:r>
              <a:rPr lang="de-DE" dirty="0" err="1" smtClean="0"/>
              <a:t>alive</a:t>
            </a:r>
            <a:r>
              <a:rPr lang="de-DE" dirty="0" smtClean="0"/>
              <a:t>“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endParaRPr lang="de-DE" dirty="0" smtClean="0"/>
          </a:p>
          <a:p>
            <a:pPr eaLnBrk="1" hangingPunct="1">
              <a:buFontTx/>
              <a:buChar char="-"/>
            </a:pPr>
            <a:r>
              <a:rPr lang="de-DE" dirty="0" smtClean="0"/>
              <a:t>Individual </a:t>
            </a:r>
            <a:r>
              <a:rPr lang="de-DE" dirty="0" err="1" smtClean="0"/>
              <a:t>capture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1010000</a:t>
            </a:r>
          </a:p>
          <a:p>
            <a:pPr eaLnBrk="1" hangingPunct="1">
              <a:buFontTx/>
              <a:buChar char="-"/>
            </a:pPr>
            <a:r>
              <a:rPr lang="de-DE" dirty="0" smtClean="0"/>
              <a:t>a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estimating</a:t>
            </a:r>
            <a:r>
              <a:rPr lang="de-DE" dirty="0" smtClean="0"/>
              <a:t> </a:t>
            </a:r>
            <a:r>
              <a:rPr lang="de-DE" dirty="0" err="1" smtClean="0"/>
              <a:t>survival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follow</a:t>
            </a:r>
            <a:r>
              <a:rPr lang="de-DE" dirty="0" smtClean="0"/>
              <a:t> </a:t>
            </a:r>
            <a:r>
              <a:rPr lang="de-DE" dirty="0" err="1" smtClean="0"/>
              <a:t>individuals</a:t>
            </a:r>
            <a:r>
              <a:rPr lang="de-DE" dirty="0" smtClean="0"/>
              <a:t> </a:t>
            </a:r>
            <a:r>
              <a:rPr lang="de-DE" dirty="0" err="1" smtClean="0"/>
              <a:t>across</a:t>
            </a:r>
            <a:r>
              <a:rPr lang="de-DE" dirty="0" smtClean="0"/>
              <a:t> time. Thus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distinguish</a:t>
            </a:r>
            <a:r>
              <a:rPr lang="de-DE" dirty="0" smtClean="0"/>
              <a:t> </a:t>
            </a:r>
            <a:r>
              <a:rPr lang="de-DE" dirty="0" err="1" smtClean="0"/>
              <a:t>individuals</a:t>
            </a:r>
            <a:r>
              <a:rPr lang="de-DE" dirty="0" smtClean="0"/>
              <a:t>. This </a:t>
            </a:r>
            <a:r>
              <a:rPr lang="de-DE" dirty="0" err="1" smtClean="0"/>
              <a:t>ususally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individuals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rings, </a:t>
            </a:r>
            <a:r>
              <a:rPr lang="de-DE" dirty="0" err="1" smtClean="0"/>
              <a:t>wingmarks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– </a:t>
            </a:r>
            <a:r>
              <a:rPr lang="de-DE" dirty="0" err="1" smtClean="0"/>
              <a:t>sometimes</a:t>
            </a:r>
            <a:r>
              <a:rPr lang="de-DE" dirty="0" smtClean="0"/>
              <a:t> </a:t>
            </a:r>
            <a:r>
              <a:rPr lang="de-DE" dirty="0" err="1" smtClean="0"/>
              <a:t>natural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genetic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.</a:t>
            </a:r>
          </a:p>
          <a:p>
            <a:pPr eaLnBrk="1" hangingPunct="1">
              <a:buFontTx/>
              <a:buChar char="-"/>
            </a:pPr>
            <a:endParaRPr lang="de-DE" dirty="0" smtClean="0"/>
          </a:p>
          <a:p>
            <a:pPr eaLnBrk="1" hangingPunct="1"/>
            <a:endParaRPr lang="de-DE" dirty="0" smtClean="0"/>
          </a:p>
          <a:p>
            <a:pPr eaLnBrk="1" hangingPunct="1">
              <a:buFontTx/>
              <a:buChar char="-"/>
            </a:pPr>
            <a:endParaRPr lang="de-DE" dirty="0" smtClean="0"/>
          </a:p>
          <a:p>
            <a:pPr eaLnBrk="1" hangingPunct="1"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97066E8-66EA-454B-9F0D-95D4B7B2D6A8}" type="slidenum">
              <a:rPr lang="de-DE" sz="1200" smtClean="0"/>
              <a:pPr eaLnBrk="1" hangingPunct="1"/>
              <a:t>6</a:t>
            </a:fld>
            <a:endParaRPr lang="de-DE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2657183-667E-4917-A637-EF98057BBDE4}" type="slidenum">
              <a:rPr lang="de-DE" sz="1200"/>
              <a:pPr algn="r" eaLnBrk="1" hangingPunct="1"/>
              <a:t>7</a:t>
            </a:fld>
            <a:endParaRPr lang="de-DE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5F508815-58AD-4E4E-B1A7-407B25ECC040}" type="slidenum">
              <a:rPr lang="de-DE" sz="1200"/>
              <a:pPr algn="r" eaLnBrk="1" hangingPunct="1"/>
              <a:t>8</a:t>
            </a:fld>
            <a:endParaRPr lang="de-DE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6D250310-C57A-497A-BB4C-E4D77AA0F696}" type="slidenum">
              <a:rPr lang="de-DE" sz="1200"/>
              <a:pPr algn="r" eaLnBrk="1" hangingPunct="1"/>
              <a:t>9</a:t>
            </a:fld>
            <a:endParaRPr lang="de-DE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82790FCB-07F6-4F65-AFFC-49648DFE7CBA}" type="slidenum">
              <a:rPr lang="de-DE" sz="1200"/>
              <a:pPr algn="r" eaLnBrk="1" hangingPunct="1"/>
              <a:t>10</a:t>
            </a:fld>
            <a:endParaRPr lang="de-DE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9DDF097F-6061-42C8-9292-116B5447E8BD}" type="slidenum">
              <a:rPr lang="de-DE" sz="1200"/>
              <a:pPr algn="r" eaLnBrk="1" hangingPunct="1"/>
              <a:t>11</a:t>
            </a:fld>
            <a:endParaRPr lang="de-DE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yesian workshop\Buch Projekt\Bilder\557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0"/>
            <a:ext cx="904258" cy="60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9C24-2857-4926-988C-4590BE06CB3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B60A-AEAB-449C-84AA-B1BEA67E0F3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080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080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436F-6A39-444F-9271-7B9FED03A21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630F-D6C7-4F9F-A2A2-75EA103AA87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94D-FB95-402C-899C-7E435BD46F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AC5D-3212-4F14-A676-B874C3F8008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B390-6840-480D-A526-1B8C2FDF3DC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82F3-17FD-44B5-A32B-51C0CD791BC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B661-FEA0-465F-9745-6A4783D5717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9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3738-61FA-486D-BD4B-C76C5F046C5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3F4D-3DBF-42F7-AF19-BB06B91B02E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2F5730-CAC2-427D-9848-0ECC8BA0852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3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66450"/>
            <a:ext cx="7772400" cy="9525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/>
              </a:rPr>
              <a:t>Bayesian integrated population modeling using JAGS</a:t>
            </a:r>
            <a:r>
              <a:rPr lang="de-CH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40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40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Estimation</a:t>
            </a:r>
            <a:r>
              <a:rPr lang="de-DE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of</a:t>
            </a:r>
            <a:r>
              <a:rPr lang="de-DE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survival</a:t>
            </a:r>
            <a:r>
              <a:rPr lang="de-DE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probabilities</a:t>
            </a:r>
            <a:r>
              <a:rPr lang="de-DE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using</a:t>
            </a:r>
            <a:r>
              <a:rPr lang="de-DE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capture-recapture</a:t>
            </a:r>
            <a:r>
              <a:rPr lang="de-DE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 smtClean="0">
                <a:solidFill>
                  <a:schemeClr val="tx1"/>
                </a:solidFill>
                <a:latin typeface="Calibri" pitchFamily="34" charset="0"/>
              </a:rPr>
              <a:t>data</a:t>
            </a:r>
            <a:r>
              <a:rPr lang="de-CH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Verdana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Verdana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Verdana" pitchFamily="34" charset="0"/>
              </a:rPr>
            </a:br>
            <a:r>
              <a:rPr lang="de-CH" sz="1800" dirty="0" smtClean="0"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de-CH" sz="1800" dirty="0" smtClean="0">
                <a:solidFill>
                  <a:schemeClr val="tx1"/>
                </a:solidFill>
                <a:latin typeface="Verdana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Verdana" pitchFamily="34" charset="0"/>
              </a:rPr>
            </a:br>
            <a:endParaRPr lang="en-GB" sz="32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862665"/>
              </p:ext>
            </p:extLst>
          </p:nvPr>
        </p:nvGraphicFramePr>
        <p:xfrm>
          <a:off x="381001" y="1852084"/>
          <a:ext cx="2046744" cy="212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7" name="Equation" r:id="rId4" imgW="1320480" imgH="1371600" progId="Equation.DSMT4">
                  <p:embed/>
                </p:oleObj>
              </mc:Choice>
              <mc:Fallback>
                <p:oleObj name="Equation" r:id="rId4" imgW="13204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1852084"/>
                        <a:ext cx="2046744" cy="2125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742267"/>
              </p:ext>
            </p:extLst>
          </p:nvPr>
        </p:nvGraphicFramePr>
        <p:xfrm>
          <a:off x="4151314" y="859895"/>
          <a:ext cx="2614788" cy="194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8" name="Equation" r:id="rId6" imgW="1841400" imgH="1371600" progId="Equation.DSMT4">
                  <p:embed/>
                </p:oleObj>
              </mc:Choice>
              <mc:Fallback>
                <p:oleObj name="Equation" r:id="rId6" imgW="18414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859895"/>
                        <a:ext cx="2614788" cy="194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33906"/>
              </p:ext>
            </p:extLst>
          </p:nvPr>
        </p:nvGraphicFramePr>
        <p:xfrm>
          <a:off x="4214814" y="3495145"/>
          <a:ext cx="2687771" cy="196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9" name="Equation" r:id="rId8" imgW="1879560" imgH="1371600" progId="Equation.DSMT4">
                  <p:embed/>
                </p:oleObj>
              </mc:Choice>
              <mc:Fallback>
                <p:oleObj name="Equation" r:id="rId8" imgW="18795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4" y="3495145"/>
                        <a:ext cx="2687771" cy="196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feld 4"/>
          <p:cNvSpPr txBox="1">
            <a:spLocks noChangeArrowheads="1"/>
          </p:cNvSpPr>
          <p:nvPr/>
        </p:nvSpPr>
        <p:spPr bwMode="auto">
          <a:xfrm>
            <a:off x="977900" y="170657"/>
            <a:ext cx="806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Data</a:t>
            </a:r>
            <a:endParaRPr lang="en-GB" b="1" i="1">
              <a:latin typeface="Calibri" pitchFamily="34" charset="0"/>
            </a:endParaRPr>
          </a:p>
        </p:txBody>
      </p:sp>
      <p:sp>
        <p:nvSpPr>
          <p:cNvPr id="10246" name="Textfeld 17"/>
          <p:cNvSpPr txBox="1">
            <a:spLocks noChangeArrowheads="1"/>
          </p:cNvSpPr>
          <p:nvPr/>
        </p:nvSpPr>
        <p:spPr bwMode="auto">
          <a:xfrm>
            <a:off x="4686300" y="211667"/>
            <a:ext cx="1658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Parameters</a:t>
            </a:r>
            <a:endParaRPr lang="en-GB" b="1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44131"/>
              </p:ext>
            </p:extLst>
          </p:nvPr>
        </p:nvGraphicFramePr>
        <p:xfrm>
          <a:off x="381001" y="1852084"/>
          <a:ext cx="2046744" cy="212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11" name="Equation" r:id="rId4" imgW="1320480" imgH="1371600" progId="Equation.DSMT4">
                  <p:embed/>
                </p:oleObj>
              </mc:Choice>
              <mc:Fallback>
                <p:oleObj name="Equation" r:id="rId4" imgW="13204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1852084"/>
                        <a:ext cx="2046744" cy="2125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21540"/>
              </p:ext>
            </p:extLst>
          </p:nvPr>
        </p:nvGraphicFramePr>
        <p:xfrm>
          <a:off x="4151314" y="859895"/>
          <a:ext cx="2614788" cy="194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12" name="Equation" r:id="rId6" imgW="1841400" imgH="1371600" progId="Equation.DSMT4">
                  <p:embed/>
                </p:oleObj>
              </mc:Choice>
              <mc:Fallback>
                <p:oleObj name="Equation" r:id="rId6" imgW="18414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859895"/>
                        <a:ext cx="2614788" cy="194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31675"/>
              </p:ext>
            </p:extLst>
          </p:nvPr>
        </p:nvGraphicFramePr>
        <p:xfrm>
          <a:off x="4214814" y="3495145"/>
          <a:ext cx="2687771" cy="196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13" name="Equation" r:id="rId8" imgW="1879560" imgH="1371600" progId="Equation.DSMT4">
                  <p:embed/>
                </p:oleObj>
              </mc:Choice>
              <mc:Fallback>
                <p:oleObj name="Equation" r:id="rId8" imgW="18795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4" y="3495145"/>
                        <a:ext cx="2687771" cy="196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feld 4"/>
          <p:cNvSpPr txBox="1">
            <a:spLocks noChangeArrowheads="1"/>
          </p:cNvSpPr>
          <p:nvPr/>
        </p:nvSpPr>
        <p:spPr bwMode="auto">
          <a:xfrm>
            <a:off x="977900" y="170657"/>
            <a:ext cx="806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Data</a:t>
            </a:r>
            <a:endParaRPr lang="en-GB" b="1" i="1">
              <a:latin typeface="Calibri" pitchFamily="34" charset="0"/>
            </a:endParaRPr>
          </a:p>
        </p:txBody>
      </p:sp>
      <p:sp>
        <p:nvSpPr>
          <p:cNvPr id="11270" name="Textfeld 17"/>
          <p:cNvSpPr txBox="1">
            <a:spLocks noChangeArrowheads="1"/>
          </p:cNvSpPr>
          <p:nvPr/>
        </p:nvSpPr>
        <p:spPr bwMode="auto">
          <a:xfrm>
            <a:off x="4686300" y="211667"/>
            <a:ext cx="1658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Parameters</a:t>
            </a:r>
            <a:endParaRPr lang="en-GB" b="1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69926" y="291042"/>
            <a:ext cx="1691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800" b="1" dirty="0" err="1">
                <a:latin typeface="Calibri" pitchFamily="34" charset="0"/>
              </a:rPr>
              <a:t>Modelling</a:t>
            </a:r>
            <a:endParaRPr lang="en-GB" sz="2800" b="1" dirty="0">
              <a:latin typeface="Calibri" pitchFamily="34" charset="0"/>
            </a:endParaRPr>
          </a:p>
        </p:txBody>
      </p:sp>
      <p:grpSp>
        <p:nvGrpSpPr>
          <p:cNvPr id="123920" name="Group 2064"/>
          <p:cNvGrpSpPr>
            <a:grpSpLocks/>
          </p:cNvGrpSpPr>
          <p:nvPr/>
        </p:nvGrpSpPr>
        <p:grpSpPr bwMode="auto">
          <a:xfrm>
            <a:off x="662305" y="1063625"/>
            <a:ext cx="2049463" cy="466990"/>
            <a:chOff x="716" y="804"/>
            <a:chExt cx="1291" cy="353"/>
          </a:xfrm>
        </p:grpSpPr>
        <p:sp>
          <p:nvSpPr>
            <p:cNvPr id="12300" name="Line 2060"/>
            <p:cNvSpPr>
              <a:spLocks noChangeShapeType="1"/>
            </p:cNvSpPr>
            <p:nvPr/>
          </p:nvSpPr>
          <p:spPr bwMode="auto">
            <a:xfrm flipV="1">
              <a:off x="792" y="1153"/>
              <a:ext cx="1215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12301" name="Text Box 2061"/>
            <p:cNvSpPr txBox="1">
              <a:spLocks noChangeArrowheads="1"/>
            </p:cNvSpPr>
            <p:nvPr/>
          </p:nvSpPr>
          <p:spPr bwMode="auto">
            <a:xfrm>
              <a:off x="716" y="804"/>
              <a:ext cx="129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dirty="0" err="1">
                  <a:solidFill>
                    <a:srgbClr val="FF0000"/>
                  </a:solidFill>
                  <a:latin typeface="Calibri" pitchFamily="34" charset="0"/>
                </a:rPr>
                <a:t>along</a:t>
              </a:r>
              <a:r>
                <a:rPr lang="de-CH" dirty="0">
                  <a:solidFill>
                    <a:srgbClr val="FF0000"/>
                  </a:solidFill>
                  <a:latin typeface="Calibri" pitchFamily="34" charset="0"/>
                </a:rPr>
                <a:t> time </a:t>
              </a:r>
              <a:r>
                <a:rPr lang="de-CH" dirty="0" err="1">
                  <a:solidFill>
                    <a:srgbClr val="FF0000"/>
                  </a:solidFill>
                  <a:latin typeface="Calibri" pitchFamily="34" charset="0"/>
                </a:rPr>
                <a:t>axis</a:t>
              </a:r>
              <a:endParaRPr lang="de-CH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23921" name="Group 2065"/>
          <p:cNvGrpSpPr>
            <a:grpSpLocks/>
          </p:cNvGrpSpPr>
          <p:nvPr/>
        </p:nvGrpSpPr>
        <p:grpSpPr bwMode="auto">
          <a:xfrm>
            <a:off x="3081342" y="1565011"/>
            <a:ext cx="711200" cy="2693458"/>
            <a:chOff x="2307" y="1183"/>
            <a:chExt cx="448" cy="2036"/>
          </a:xfrm>
        </p:grpSpPr>
        <p:sp>
          <p:nvSpPr>
            <p:cNvPr id="12298" name="Line 2062"/>
            <p:cNvSpPr>
              <a:spLocks noChangeShapeType="1"/>
            </p:cNvSpPr>
            <p:nvPr/>
          </p:nvSpPr>
          <p:spPr bwMode="auto">
            <a:xfrm>
              <a:off x="2307" y="1349"/>
              <a:ext cx="0" cy="175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12299" name="Text Box 2063"/>
            <p:cNvSpPr txBox="1">
              <a:spLocks noChangeArrowheads="1"/>
            </p:cNvSpPr>
            <p:nvPr/>
          </p:nvSpPr>
          <p:spPr bwMode="auto">
            <a:xfrm rot="5400000">
              <a:off x="1592" y="2055"/>
              <a:ext cx="20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dirty="0" err="1">
                  <a:solidFill>
                    <a:srgbClr val="3333CC"/>
                  </a:solidFill>
                  <a:latin typeface="Calibri" pitchFamily="34" charset="0"/>
                </a:rPr>
                <a:t>along</a:t>
              </a:r>
              <a:r>
                <a:rPr lang="de-CH" dirty="0">
                  <a:solidFill>
                    <a:srgbClr val="3333CC"/>
                  </a:solidFill>
                  <a:latin typeface="Calibri" pitchFamily="34" charset="0"/>
                </a:rPr>
                <a:t> individual </a:t>
              </a:r>
              <a:r>
                <a:rPr lang="de-CH" dirty="0" err="1">
                  <a:solidFill>
                    <a:srgbClr val="3333CC"/>
                  </a:solidFill>
                  <a:latin typeface="Calibri" pitchFamily="34" charset="0"/>
                </a:rPr>
                <a:t>axis</a:t>
              </a:r>
              <a:endParaRPr lang="de-CH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</p:grpSp>
      <p:grpSp>
        <p:nvGrpSpPr>
          <p:cNvPr id="123925" name="Group 2069"/>
          <p:cNvGrpSpPr>
            <a:grpSpLocks/>
          </p:cNvGrpSpPr>
          <p:nvPr/>
        </p:nvGrpSpPr>
        <p:grpSpPr bwMode="auto">
          <a:xfrm>
            <a:off x="4492626" y="1166813"/>
            <a:ext cx="3609975" cy="2106084"/>
            <a:chOff x="2854" y="882"/>
            <a:chExt cx="2274" cy="1592"/>
          </a:xfrm>
        </p:grpSpPr>
        <p:sp>
          <p:nvSpPr>
            <p:cNvPr id="12296" name="Text Box 2066"/>
            <p:cNvSpPr txBox="1">
              <a:spLocks noChangeArrowheads="1"/>
            </p:cNvSpPr>
            <p:nvPr/>
          </p:nvSpPr>
          <p:spPr bwMode="auto">
            <a:xfrm>
              <a:off x="2854" y="882"/>
              <a:ext cx="2274" cy="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93675" indent="-1936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dirty="0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de-CH" sz="1800" dirty="0" smtClean="0">
                  <a:solidFill>
                    <a:srgbClr val="FF0000"/>
                  </a:solidFill>
                  <a:latin typeface="Calibri" pitchFamily="34" charset="0"/>
                </a:rPr>
                <a:t>ime </a:t>
              </a:r>
              <a:r>
                <a:rPr lang="de-CH" sz="1800" dirty="0" err="1">
                  <a:solidFill>
                    <a:srgbClr val="FF0000"/>
                  </a:solidFill>
                  <a:latin typeface="Calibri" pitchFamily="34" charset="0"/>
                </a:rPr>
                <a:t>axis</a:t>
              </a:r>
              <a:r>
                <a:rPr lang="de-CH" sz="1800" dirty="0">
                  <a:solidFill>
                    <a:srgbClr val="FF0000"/>
                  </a:solidFill>
                  <a:latin typeface="Calibri" pitchFamily="34" charset="0"/>
                </a:rPr>
                <a:t>:</a:t>
              </a:r>
            </a:p>
            <a:p>
              <a:pPr eaLnBrk="1" hangingPunct="1">
                <a:buFontTx/>
                <a:buChar char="•"/>
              </a:pPr>
              <a:r>
                <a:rPr lang="de-CH" sz="1800" dirty="0">
                  <a:solidFill>
                    <a:srgbClr val="FF0000"/>
                  </a:solidFill>
                  <a:latin typeface="Calibri" pitchFamily="34" charset="0"/>
                </a:rPr>
                <a:t>temporal </a:t>
              </a:r>
              <a:r>
                <a:rPr lang="de-CH" sz="1800" dirty="0" err="1">
                  <a:solidFill>
                    <a:srgbClr val="FF0000"/>
                  </a:solidFill>
                  <a:latin typeface="Calibri" pitchFamily="34" charset="0"/>
                </a:rPr>
                <a:t>variation</a:t>
              </a:r>
              <a:r>
                <a:rPr lang="de-CH" sz="1800" dirty="0">
                  <a:solidFill>
                    <a:srgbClr val="FF0000"/>
                  </a:solidFill>
                  <a:latin typeface="Calibri" pitchFamily="34" charset="0"/>
                </a:rPr>
                <a:t> (</a:t>
              </a:r>
              <a:r>
                <a:rPr lang="de-CH" sz="1800" dirty="0" err="1">
                  <a:solidFill>
                    <a:srgbClr val="FF0000"/>
                  </a:solidFill>
                  <a:latin typeface="Calibri" pitchFamily="34" charset="0"/>
                </a:rPr>
                <a:t>fixed</a:t>
              </a:r>
              <a:r>
                <a:rPr lang="de-CH" sz="1800" dirty="0">
                  <a:solidFill>
                    <a:srgbClr val="FF0000"/>
                  </a:solidFill>
                  <a:latin typeface="Calibri" pitchFamily="34" charset="0"/>
                </a:rPr>
                <a:t>, </a:t>
              </a:r>
              <a:r>
                <a:rPr lang="de-CH" sz="1800" dirty="0" err="1">
                  <a:solidFill>
                    <a:srgbClr val="FF0000"/>
                  </a:solidFill>
                  <a:latin typeface="Calibri" pitchFamily="34" charset="0"/>
                </a:rPr>
                <a:t>random</a:t>
              </a:r>
              <a:r>
                <a:rPr lang="de-CH" sz="1800" dirty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</a:p>
            <a:p>
              <a:pPr eaLnBrk="1" hangingPunct="1">
                <a:buFontTx/>
                <a:buChar char="•"/>
              </a:pPr>
              <a:r>
                <a:rPr lang="de-CH" sz="1800" dirty="0">
                  <a:solidFill>
                    <a:srgbClr val="FF0000"/>
                  </a:solidFill>
                  <a:latin typeface="Calibri" pitchFamily="34" charset="0"/>
                </a:rPr>
                <a:t>temporal </a:t>
              </a:r>
              <a:r>
                <a:rPr lang="de-CH" sz="1800" dirty="0" err="1">
                  <a:solidFill>
                    <a:srgbClr val="FF0000"/>
                  </a:solidFill>
                  <a:latin typeface="Calibri" pitchFamily="34" charset="0"/>
                </a:rPr>
                <a:t>covariates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de-CH" sz="1800" dirty="0">
                  <a:solidFill>
                    <a:srgbClr val="FF0000"/>
                  </a:solidFill>
                  <a:latin typeface="Calibri" pitchFamily="34" charset="0"/>
                </a:rPr>
                <a:t>time-</a:t>
              </a:r>
              <a:r>
                <a:rPr lang="de-CH" sz="1800" dirty="0" err="1">
                  <a:solidFill>
                    <a:srgbClr val="FF0000"/>
                  </a:solidFill>
                  <a:latin typeface="Calibri" pitchFamily="34" charset="0"/>
                </a:rPr>
                <a:t>constant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2297" name="Text Box 2067"/>
            <p:cNvSpPr txBox="1">
              <a:spLocks noChangeArrowheads="1"/>
            </p:cNvSpPr>
            <p:nvPr/>
          </p:nvSpPr>
          <p:spPr bwMode="auto">
            <a:xfrm>
              <a:off x="2856" y="1776"/>
              <a:ext cx="1584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93675" indent="-1936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dirty="0" smtClean="0">
                  <a:solidFill>
                    <a:srgbClr val="3333CC"/>
                  </a:solidFill>
                  <a:latin typeface="Calibri" pitchFamily="34" charset="0"/>
                </a:rPr>
                <a:t>Individual </a:t>
              </a:r>
              <a:r>
                <a:rPr lang="de-CH" sz="1800" dirty="0" err="1">
                  <a:solidFill>
                    <a:srgbClr val="3333CC"/>
                  </a:solidFill>
                  <a:latin typeface="Calibri" pitchFamily="34" charset="0"/>
                </a:rPr>
                <a:t>axis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:</a:t>
              </a:r>
            </a:p>
            <a:p>
              <a:pPr eaLnBrk="1" hangingPunct="1">
                <a:buFontTx/>
                <a:buChar char="•"/>
              </a:pPr>
              <a:r>
                <a:rPr lang="de-CH" sz="1800" dirty="0" err="1">
                  <a:solidFill>
                    <a:srgbClr val="3333CC"/>
                  </a:solidFill>
                  <a:latin typeface="Calibri" pitchFamily="34" charset="0"/>
                </a:rPr>
                <a:t>groups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 (</a:t>
              </a:r>
              <a:r>
                <a:rPr lang="de-CH" sz="1800" dirty="0" err="1">
                  <a:solidFill>
                    <a:srgbClr val="3333CC"/>
                  </a:solidFill>
                  <a:latin typeface="Calibri" pitchFamily="34" charset="0"/>
                </a:rPr>
                <a:t>fixed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, </a:t>
              </a:r>
              <a:r>
                <a:rPr lang="de-CH" sz="1800" dirty="0" err="1">
                  <a:solidFill>
                    <a:srgbClr val="3333CC"/>
                  </a:solidFill>
                  <a:latin typeface="Calibri" pitchFamily="34" charset="0"/>
                </a:rPr>
                <a:t>random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)</a:t>
              </a:r>
            </a:p>
            <a:p>
              <a:pPr eaLnBrk="1" hangingPunct="1">
                <a:buFontTx/>
                <a:buChar char="•"/>
              </a:pP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individual </a:t>
              </a:r>
              <a:r>
                <a:rPr lang="de-CH" sz="1800" dirty="0" err="1">
                  <a:solidFill>
                    <a:srgbClr val="3333CC"/>
                  </a:solidFill>
                  <a:latin typeface="Calibri" pitchFamily="34" charset="0"/>
                </a:rPr>
                <a:t>covariates</a:t>
              </a:r>
              <a:endParaRPr lang="de-CH" sz="18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</p:grpSp>
      <p:sp>
        <p:nvSpPr>
          <p:cNvPr id="123924" name="Text Box 2068"/>
          <p:cNvSpPr txBox="1">
            <a:spLocks noChangeArrowheads="1"/>
          </p:cNvSpPr>
          <p:nvPr/>
        </p:nvSpPr>
        <p:spPr bwMode="auto">
          <a:xfrm>
            <a:off x="4495801" y="3373437"/>
            <a:ext cx="38331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I</a:t>
            </a:r>
            <a:r>
              <a:rPr lang="de-CH" sz="1800" dirty="0" smtClean="0">
                <a:solidFill>
                  <a:srgbClr val="CC0066"/>
                </a:solidFill>
                <a:latin typeface="Calibri" pitchFamily="34" charset="0"/>
              </a:rPr>
              <a:t>nteraction </a:t>
            </a:r>
            <a:r>
              <a:rPr lang="de-CH" sz="1800" dirty="0" err="1">
                <a:solidFill>
                  <a:srgbClr val="CC0066"/>
                </a:solidFill>
                <a:latin typeface="Calibri" pitchFamily="34" charset="0"/>
              </a:rPr>
              <a:t>of</a:t>
            </a: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 time </a:t>
            </a:r>
            <a:r>
              <a:rPr lang="de-CH" sz="1800" dirty="0" err="1">
                <a:solidFill>
                  <a:srgbClr val="CC0066"/>
                </a:solidFill>
                <a:latin typeface="Calibri" pitchFamily="34" charset="0"/>
              </a:rPr>
              <a:t>and</a:t>
            </a: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 individual </a:t>
            </a:r>
            <a:r>
              <a:rPr lang="de-CH" sz="1800" dirty="0" err="1" smtClean="0">
                <a:solidFill>
                  <a:srgbClr val="CC0066"/>
                </a:solidFill>
                <a:latin typeface="Calibri" pitchFamily="34" charset="0"/>
              </a:rPr>
              <a:t>axes</a:t>
            </a: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:</a:t>
            </a:r>
          </a:p>
          <a:p>
            <a:pPr eaLnBrk="1" hangingPunct="1">
              <a:buFontTx/>
              <a:buChar char="•"/>
            </a:pPr>
            <a:r>
              <a:rPr lang="de-CH" sz="1800" dirty="0" err="1">
                <a:solidFill>
                  <a:srgbClr val="CC0066"/>
                </a:solidFill>
                <a:latin typeface="Calibri" pitchFamily="34" charset="0"/>
              </a:rPr>
              <a:t>age</a:t>
            </a: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 </a:t>
            </a:r>
            <a:r>
              <a:rPr lang="de-CH" sz="1800" dirty="0" err="1">
                <a:solidFill>
                  <a:srgbClr val="CC0066"/>
                </a:solidFill>
                <a:latin typeface="Calibri" pitchFamily="34" charset="0"/>
              </a:rPr>
              <a:t>effect</a:t>
            </a: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 (</a:t>
            </a:r>
            <a:r>
              <a:rPr lang="de-CH" sz="1800" dirty="0" err="1">
                <a:solidFill>
                  <a:srgbClr val="CC0066"/>
                </a:solidFill>
                <a:latin typeface="Calibri" pitchFamily="34" charset="0"/>
              </a:rPr>
              <a:t>transients</a:t>
            </a: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additive </a:t>
            </a:r>
            <a:r>
              <a:rPr lang="de-CH" sz="1800" dirty="0" err="1">
                <a:solidFill>
                  <a:srgbClr val="CC0066"/>
                </a:solidFill>
                <a:latin typeface="Calibri" pitchFamily="34" charset="0"/>
              </a:rPr>
              <a:t>effects</a:t>
            </a: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 (</a:t>
            </a:r>
            <a:r>
              <a:rPr lang="de-CH" sz="1800" dirty="0" err="1">
                <a:solidFill>
                  <a:srgbClr val="CC0066"/>
                </a:solidFill>
                <a:latin typeface="Calibri" pitchFamily="34" charset="0"/>
              </a:rPr>
              <a:t>group</a:t>
            </a: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 + time)</a:t>
            </a:r>
          </a:p>
          <a:p>
            <a:pPr eaLnBrk="1" hangingPunct="1">
              <a:buFontTx/>
              <a:buChar char="•"/>
            </a:pPr>
            <a:r>
              <a:rPr lang="de-CH" sz="1800" dirty="0" err="1">
                <a:solidFill>
                  <a:srgbClr val="CC0066"/>
                </a:solidFill>
                <a:latin typeface="Calibri" pitchFamily="34" charset="0"/>
              </a:rPr>
              <a:t>cohort</a:t>
            </a: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 </a:t>
            </a:r>
            <a:r>
              <a:rPr lang="de-CH" sz="1800" dirty="0" err="1">
                <a:solidFill>
                  <a:srgbClr val="CC0066"/>
                </a:solidFill>
                <a:latin typeface="Calibri" pitchFamily="34" charset="0"/>
              </a:rPr>
              <a:t>effects</a:t>
            </a:r>
            <a:endParaRPr lang="de-CH" sz="1800" dirty="0">
              <a:solidFill>
                <a:srgbClr val="CC0066"/>
              </a:solidFill>
              <a:latin typeface="Calibri" pitchFamily="34" charset="0"/>
            </a:endParaRPr>
          </a:p>
          <a:p>
            <a:pPr eaLnBrk="1" hangingPunct="1">
              <a:buFontTx/>
              <a:buChar char="•"/>
            </a:pPr>
            <a:r>
              <a:rPr lang="de-CH" sz="1800" dirty="0">
                <a:solidFill>
                  <a:srgbClr val="CC0066"/>
                </a:solidFill>
                <a:latin typeface="Calibri" pitchFamily="34" charset="0"/>
              </a:rPr>
              <a:t>trap-response</a:t>
            </a:r>
          </a:p>
        </p:txBody>
      </p:sp>
      <p:graphicFrame>
        <p:nvGraphicFramePr>
          <p:cNvPr id="12295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891336"/>
              </p:ext>
            </p:extLst>
          </p:nvPr>
        </p:nvGraphicFramePr>
        <p:xfrm>
          <a:off x="303214" y="1841499"/>
          <a:ext cx="2614788" cy="194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5" name="Equation" r:id="rId4" imgW="1841400" imgH="1371600" progId="Equation.DSMT4">
                  <p:embed/>
                </p:oleObj>
              </mc:Choice>
              <mc:Fallback>
                <p:oleObj name="Equation" r:id="rId4" imgW="18414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4" y="1841499"/>
                        <a:ext cx="2614788" cy="194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190500" y="4357688"/>
            <a:ext cx="3622082" cy="461665"/>
          </a:xfrm>
          <a:prstGeom prst="rect">
            <a:avLst/>
          </a:prstGeom>
          <a:noFill/>
          <a:scene3d>
            <a:camera prst="orthographicFront">
              <a:rot lat="0" lon="0" rev="19499999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009900"/>
                </a:solidFill>
                <a:latin typeface="Calibri" panose="020F0502020204030204" pitchFamily="34" charset="0"/>
              </a:rPr>
              <a:t>Same </a:t>
            </a:r>
            <a:r>
              <a:rPr lang="de-CH" dirty="0" err="1" smtClean="0">
                <a:solidFill>
                  <a:srgbClr val="009900"/>
                </a:solidFill>
                <a:latin typeface="Calibri" panose="020F0502020204030204" pitchFamily="34" charset="0"/>
              </a:rPr>
              <a:t>story</a:t>
            </a:r>
            <a:r>
              <a:rPr lang="de-CH" dirty="0" smtClean="0">
                <a:solidFill>
                  <a:srgbClr val="009900"/>
                </a:solidFill>
                <a:latin typeface="Calibri" panose="020F0502020204030204" pitchFamily="34" charset="0"/>
              </a:rPr>
              <a:t> </a:t>
            </a:r>
            <a:r>
              <a:rPr lang="de-CH" dirty="0" err="1" smtClean="0">
                <a:solidFill>
                  <a:srgbClr val="009900"/>
                </a:solidFill>
                <a:latin typeface="Calibri" panose="020F0502020204030204" pitchFamily="34" charset="0"/>
              </a:rPr>
              <a:t>for</a:t>
            </a:r>
            <a:r>
              <a:rPr lang="de-CH" dirty="0" smtClean="0">
                <a:solidFill>
                  <a:srgbClr val="009900"/>
                </a:solidFill>
                <a:latin typeface="Calibri" panose="020F0502020204030204" pitchFamily="34" charset="0"/>
              </a:rPr>
              <a:t> </a:t>
            </a:r>
            <a:r>
              <a:rPr lang="de-CH" dirty="0" err="1" smtClean="0">
                <a:solidFill>
                  <a:srgbClr val="009900"/>
                </a:solidFill>
                <a:latin typeface="Calibri" panose="020F0502020204030204" pitchFamily="34" charset="0"/>
              </a:rPr>
              <a:t>detectability</a:t>
            </a:r>
            <a:endParaRPr lang="de-CH" dirty="0">
              <a:solidFill>
                <a:srgbClr val="0099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4" grpId="0" autoUpdateAnimBg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1325" y="291042"/>
            <a:ext cx="3869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800" b="1" dirty="0" smtClean="0">
                <a:latin typeface="Calibri" pitchFamily="34" charset="0"/>
              </a:rPr>
              <a:t>A simple </a:t>
            </a:r>
            <a:r>
              <a:rPr lang="de-CH" sz="2800" b="1" dirty="0" err="1" smtClean="0">
                <a:latin typeface="Calibri" pitchFamily="34" charset="0"/>
              </a:rPr>
              <a:t>model</a:t>
            </a:r>
            <a:r>
              <a:rPr lang="de-CH" sz="2800" b="1" dirty="0" smtClean="0">
                <a:latin typeface="Calibri" pitchFamily="34" charset="0"/>
              </a:rPr>
              <a:t>: </a:t>
            </a:r>
            <a:r>
              <a:rPr lang="de-CH" sz="2800" b="1" dirty="0" smtClean="0">
                <a:latin typeface="Calibri" pitchFamily="34" charset="0"/>
                <a:sym typeface="Symbol"/>
              </a:rPr>
              <a:t>(.), </a:t>
            </a:r>
            <a:r>
              <a:rPr lang="de-CH" sz="2800" b="1" i="1" dirty="0" smtClean="0">
                <a:latin typeface="Calibri" pitchFamily="34" charset="0"/>
                <a:sym typeface="Symbol"/>
              </a:rPr>
              <a:t>p</a:t>
            </a:r>
            <a:r>
              <a:rPr lang="de-CH" sz="2800" b="1" dirty="0" smtClean="0">
                <a:latin typeface="Calibri" pitchFamily="34" charset="0"/>
                <a:sym typeface="Symbol"/>
              </a:rPr>
              <a:t>(.)</a:t>
            </a:r>
            <a:endParaRPr lang="en-GB" sz="2800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09575" y="896937"/>
            <a:ext cx="597471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 err="1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endParaRPr lang="de-CH" sz="1800" dirty="0" smtClean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 in 1:nind){</a:t>
            </a:r>
          </a:p>
          <a:p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latent state at first capture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z[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i,f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&lt;- 1 </a:t>
            </a: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 in (f[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]+1):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n.occasions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de-CH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z[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800" b="1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z[i,t-1]) </a:t>
            </a:r>
          </a:p>
          <a:p>
            <a:endParaRPr lang="de-CH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Observation </a:t>
            </a:r>
            <a:r>
              <a:rPr lang="de-CH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z[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69925" y="4714875"/>
            <a:ext cx="542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phi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(0,1)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Prior for survival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(0,1)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 for recapture</a:t>
            </a:r>
            <a:endParaRPr lang="de-CH" sz="18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08774"/>
              </p:ext>
            </p:extLst>
          </p:nvPr>
        </p:nvGraphicFramePr>
        <p:xfrm>
          <a:off x="6727826" y="2088886"/>
          <a:ext cx="1045516" cy="44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5" name="Equation" r:id="rId3" imgW="571320" imgH="241200" progId="Equation.DSMT4">
                  <p:embed/>
                </p:oleObj>
              </mc:Choice>
              <mc:Fallback>
                <p:oleObj name="Equation" r:id="rId3" imgW="57132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6" y="2088886"/>
                        <a:ext cx="1045516" cy="441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26656"/>
              </p:ext>
            </p:extLst>
          </p:nvPr>
        </p:nvGraphicFramePr>
        <p:xfrm>
          <a:off x="6753225" y="2514865"/>
          <a:ext cx="2034072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6" name="Equation" r:id="rId5" imgW="1130040" imgH="253800" progId="Equation.DSMT4">
                  <p:embed/>
                </p:oleObj>
              </mc:Choice>
              <mc:Fallback>
                <p:oleObj name="Equation" r:id="rId5" imgW="113004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2514865"/>
                        <a:ext cx="2034072" cy="45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29963"/>
              </p:ext>
            </p:extLst>
          </p:nvPr>
        </p:nvGraphicFramePr>
        <p:xfrm>
          <a:off x="6753225" y="2988469"/>
          <a:ext cx="187549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7" name="Equation" r:id="rId7" imgW="1041120" imgH="253800" progId="Equation.DSMT4">
                  <p:embed/>
                </p:oleObj>
              </mc:Choice>
              <mc:Fallback>
                <p:oleObj name="Equation" r:id="rId7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2988469"/>
                        <a:ext cx="187549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5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1326" y="291042"/>
            <a:ext cx="49391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800" b="1" dirty="0" err="1" smtClean="0">
                <a:latin typeface="Calibri" pitchFamily="34" charset="0"/>
              </a:rPr>
              <a:t>Another</a:t>
            </a:r>
            <a:r>
              <a:rPr lang="de-CH" sz="2800" b="1" dirty="0" smtClean="0">
                <a:latin typeface="Calibri" pitchFamily="34" charset="0"/>
              </a:rPr>
              <a:t> simple </a:t>
            </a:r>
            <a:r>
              <a:rPr lang="de-CH" sz="2800" b="1" dirty="0" err="1" smtClean="0">
                <a:latin typeface="Calibri" pitchFamily="34" charset="0"/>
              </a:rPr>
              <a:t>model</a:t>
            </a:r>
            <a:r>
              <a:rPr lang="de-CH" sz="2800" b="1" dirty="0" smtClean="0">
                <a:latin typeface="Calibri" pitchFamily="34" charset="0"/>
              </a:rPr>
              <a:t>: </a:t>
            </a:r>
            <a:r>
              <a:rPr lang="de-CH" sz="2800" b="1" dirty="0" smtClean="0">
                <a:latin typeface="Calibri" pitchFamily="34" charset="0"/>
                <a:sym typeface="Symbol"/>
              </a:rPr>
              <a:t>(t), </a:t>
            </a:r>
            <a:r>
              <a:rPr lang="de-CH" sz="2800" b="1" i="1" dirty="0" smtClean="0">
                <a:latin typeface="Calibri" pitchFamily="34" charset="0"/>
                <a:sym typeface="Symbol"/>
              </a:rPr>
              <a:t>p</a:t>
            </a:r>
            <a:r>
              <a:rPr lang="de-CH" sz="2800" b="1" dirty="0" smtClean="0">
                <a:latin typeface="Calibri" pitchFamily="34" charset="0"/>
                <a:sym typeface="Symbol"/>
              </a:rPr>
              <a:t>(t)</a:t>
            </a:r>
            <a:endParaRPr lang="en-GB" sz="2800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09575" y="896937"/>
            <a:ext cx="597471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 err="1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endParaRPr lang="de-CH" sz="1800" dirty="0" smtClean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 in 1:nind){</a:t>
            </a:r>
          </a:p>
          <a:p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latent state at first capture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z[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i,f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&lt;- 1 </a:t>
            </a: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 in (f[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]+1):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n.occasions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de-CH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z[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800" b="1" dirty="0" err="1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de-CH" sz="18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[t-1]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z[i,t-1]) </a:t>
            </a:r>
          </a:p>
          <a:p>
            <a:endParaRPr lang="de-CH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Observation </a:t>
            </a:r>
            <a:r>
              <a:rPr lang="de-CH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p[t-1]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z[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69925" y="4714875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phi[t]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(0,1)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Prior for survival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p[t]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(0,1)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 for recapture</a:t>
            </a:r>
            <a:endParaRPr lang="de-CH" sz="18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35128"/>
              </p:ext>
            </p:extLst>
          </p:nvPr>
        </p:nvGraphicFramePr>
        <p:xfrm>
          <a:off x="6667501" y="2088886"/>
          <a:ext cx="1045516" cy="44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8" name="Equation" r:id="rId3" imgW="571320" imgH="241200" progId="Equation.DSMT4">
                  <p:embed/>
                </p:oleObj>
              </mc:Choice>
              <mc:Fallback>
                <p:oleObj name="Equation" r:id="rId3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1" y="2088886"/>
                        <a:ext cx="1045516" cy="441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089164"/>
              </p:ext>
            </p:extLst>
          </p:nvPr>
        </p:nvGraphicFramePr>
        <p:xfrm>
          <a:off x="6667501" y="2514865"/>
          <a:ext cx="2308824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9" name="Equation" r:id="rId5" imgW="1282680" imgH="253800" progId="Equation.DSMT4">
                  <p:embed/>
                </p:oleObj>
              </mc:Choice>
              <mc:Fallback>
                <p:oleObj name="Equation" r:id="rId5" imgW="1282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1" y="2514865"/>
                        <a:ext cx="2308824" cy="45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583166"/>
              </p:ext>
            </p:extLst>
          </p:nvPr>
        </p:nvGraphicFramePr>
        <p:xfrm>
          <a:off x="6667500" y="2988469"/>
          <a:ext cx="196693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0" name="Equation" r:id="rId7" imgW="1091880" imgH="253800" progId="Equation.DSMT4">
                  <p:embed/>
                </p:oleObj>
              </mc:Choice>
              <mc:Fallback>
                <p:oleObj name="Equation" r:id="rId7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988469"/>
                        <a:ext cx="1966934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2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1325" y="291042"/>
            <a:ext cx="43813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800" b="1" dirty="0" smtClean="0">
                <a:latin typeface="Calibri" pitchFamily="34" charset="0"/>
              </a:rPr>
              <a:t>A </a:t>
            </a:r>
            <a:r>
              <a:rPr lang="de-CH" sz="2800" b="1" dirty="0" err="1" smtClean="0">
                <a:latin typeface="Calibri" pitchFamily="34" charset="0"/>
              </a:rPr>
              <a:t>general</a:t>
            </a:r>
            <a:r>
              <a:rPr lang="de-CH" sz="2800" b="1" dirty="0" smtClean="0">
                <a:latin typeface="Calibri" pitchFamily="34" charset="0"/>
              </a:rPr>
              <a:t> </a:t>
            </a:r>
            <a:r>
              <a:rPr lang="de-CH" sz="2800" b="1" dirty="0" err="1" smtClean="0">
                <a:latin typeface="Calibri" pitchFamily="34" charset="0"/>
              </a:rPr>
              <a:t>program</a:t>
            </a:r>
            <a:r>
              <a:rPr lang="de-CH" sz="2800" b="1" dirty="0" smtClean="0">
                <a:latin typeface="Calibri" pitchFamily="34" charset="0"/>
              </a:rPr>
              <a:t> </a:t>
            </a:r>
            <a:r>
              <a:rPr lang="de-CH" sz="2800" b="1" dirty="0" err="1" smtClean="0">
                <a:latin typeface="Calibri" pitchFamily="34" charset="0"/>
              </a:rPr>
              <a:t>structure</a:t>
            </a:r>
            <a:endParaRPr lang="en-GB" sz="2800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09575" y="896937"/>
            <a:ext cx="625042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 err="1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endParaRPr lang="de-CH" sz="1800" dirty="0" smtClean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 in 1:nind){</a:t>
            </a:r>
          </a:p>
          <a:p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latent state at first capture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z[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i,f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&lt;- 1 </a:t>
            </a: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 in (f[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]+1):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n.occasions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de-CH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z[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800" b="1" dirty="0" err="1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de-CH" sz="18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[i,t-1]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z[i,t-1]) </a:t>
            </a:r>
          </a:p>
          <a:p>
            <a:endParaRPr lang="de-CH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Observation </a:t>
            </a:r>
            <a:r>
              <a:rPr lang="de-CH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p[i,t-1]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z[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de-CH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325713"/>
              </p:ext>
            </p:extLst>
          </p:nvPr>
        </p:nvGraphicFramePr>
        <p:xfrm>
          <a:off x="6667501" y="2088886"/>
          <a:ext cx="1045516" cy="44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7" name="Equation" r:id="rId3" imgW="571320" imgH="241200" progId="Equation.DSMT4">
                  <p:embed/>
                </p:oleObj>
              </mc:Choice>
              <mc:Fallback>
                <p:oleObj name="Equation" r:id="rId3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1" y="2088886"/>
                        <a:ext cx="1045516" cy="441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016198"/>
              </p:ext>
            </p:extLst>
          </p:nvPr>
        </p:nvGraphicFramePr>
        <p:xfrm>
          <a:off x="6619875" y="2514865"/>
          <a:ext cx="2400192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8" name="Equation" r:id="rId5" imgW="1333440" imgH="253800" progId="Equation.DSMT4">
                  <p:embed/>
                </p:oleObj>
              </mc:Choice>
              <mc:Fallback>
                <p:oleObj name="Equation" r:id="rId5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2514865"/>
                        <a:ext cx="2400192" cy="45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910549"/>
              </p:ext>
            </p:extLst>
          </p:nvPr>
        </p:nvGraphicFramePr>
        <p:xfrm>
          <a:off x="6623050" y="2988469"/>
          <a:ext cx="205902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9" name="Equation" r:id="rId7" imgW="1143000" imgH="253800" progId="Equation.DSMT4">
                  <p:embed/>
                </p:oleObj>
              </mc:Choice>
              <mc:Fallback>
                <p:oleObj name="Equation" r:id="rId7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2988469"/>
                        <a:ext cx="2059021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495698"/>
              </p:ext>
            </p:extLst>
          </p:nvPr>
        </p:nvGraphicFramePr>
        <p:xfrm>
          <a:off x="6397309" y="3730624"/>
          <a:ext cx="2614788" cy="194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0" name="Equation" r:id="rId9" imgW="1841400" imgH="1371600" progId="Equation.DSMT4">
                  <p:embed/>
                </p:oleObj>
              </mc:Choice>
              <mc:Fallback>
                <p:oleObj name="Equation" r:id="rId9" imgW="1841400" imgH="137160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309" y="3730624"/>
                        <a:ext cx="2614788" cy="194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1325" y="291042"/>
            <a:ext cx="43813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800" b="1" dirty="0" smtClean="0">
                <a:latin typeface="Calibri" pitchFamily="34" charset="0"/>
              </a:rPr>
              <a:t>A </a:t>
            </a:r>
            <a:r>
              <a:rPr lang="de-CH" sz="2800" b="1" dirty="0" err="1" smtClean="0">
                <a:latin typeface="Calibri" pitchFamily="34" charset="0"/>
              </a:rPr>
              <a:t>general</a:t>
            </a:r>
            <a:r>
              <a:rPr lang="de-CH" sz="2800" b="1" dirty="0" smtClean="0">
                <a:latin typeface="Calibri" pitchFamily="34" charset="0"/>
              </a:rPr>
              <a:t> </a:t>
            </a:r>
            <a:r>
              <a:rPr lang="de-CH" sz="2800" b="1" dirty="0" err="1" smtClean="0">
                <a:latin typeface="Calibri" pitchFamily="34" charset="0"/>
              </a:rPr>
              <a:t>program</a:t>
            </a:r>
            <a:r>
              <a:rPr lang="de-CH" sz="2800" b="1" dirty="0" smtClean="0">
                <a:latin typeface="Calibri" pitchFamily="34" charset="0"/>
              </a:rPr>
              <a:t> </a:t>
            </a:r>
            <a:r>
              <a:rPr lang="de-CH" sz="2800" b="1" dirty="0" err="1" smtClean="0">
                <a:latin typeface="Calibri" pitchFamily="34" charset="0"/>
              </a:rPr>
              <a:t>structure</a:t>
            </a:r>
            <a:endParaRPr lang="en-GB" sz="2800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916" y="960120"/>
            <a:ext cx="392286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100" dirty="0" err="1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endParaRPr lang="de-CH" sz="1100" dirty="0" smtClean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 in 1:nind){</a:t>
            </a:r>
          </a:p>
          <a:p>
            <a:endParaRPr lang="de-CH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latent state at first capture 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z[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i,f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de-CH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&lt;- 1 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 in (f[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]+1):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n.occasions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1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de-CH" sz="11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CH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z[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100" b="1" dirty="0" err="1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de-CH" sz="11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[i,t-1]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 z[i,t-1]) </a:t>
            </a:r>
          </a:p>
          <a:p>
            <a:endParaRPr lang="de-CH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1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Observation </a:t>
            </a:r>
            <a:r>
              <a:rPr lang="de-CH" sz="11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CH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p[i,t-1]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 z[</a:t>
            </a:r>
            <a:r>
              <a:rPr lang="de-CH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de-CH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  <a:r>
              <a:rPr lang="de-CH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CH" sz="11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4024124" y="1119188"/>
            <a:ext cx="5119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latin typeface="Calibri" panose="020F0502020204030204" pitchFamily="34" charset="0"/>
              </a:rPr>
              <a:t>Example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err="1" smtClean="0">
                <a:latin typeface="Calibri" panose="020F0502020204030204" pitchFamily="34" charset="0"/>
              </a:rPr>
              <a:t>for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r>
              <a:rPr lang="de-CH" dirty="0" smtClean="0">
                <a:latin typeface="Calibri" panose="020F0502020204030204" pitchFamily="34" charset="0"/>
                <a:sym typeface="Symbol"/>
              </a:rPr>
              <a:t>(.), </a:t>
            </a:r>
            <a:r>
              <a:rPr lang="de-CH" i="1" dirty="0" smtClean="0">
                <a:latin typeface="Calibri" panose="020F0502020204030204" pitchFamily="34" charset="0"/>
                <a:sym typeface="Symbol"/>
              </a:rPr>
              <a:t>p</a:t>
            </a:r>
            <a:r>
              <a:rPr lang="de-CH" dirty="0" smtClean="0">
                <a:latin typeface="Calibri" panose="020F0502020204030204" pitchFamily="34" charset="0"/>
                <a:sym typeface="Symbol"/>
              </a:rPr>
              <a:t>(.):</a:t>
            </a:r>
            <a:endParaRPr lang="de-CH" dirty="0" smtClean="0">
              <a:latin typeface="Calibri" panose="020F0502020204030204" pitchFamily="34" charset="0"/>
            </a:endParaRPr>
          </a:p>
          <a:p>
            <a:r>
              <a:rPr lang="de-CH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Priors </a:t>
            </a:r>
            <a:r>
              <a:rPr lang="de-CH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  <a:endParaRPr lang="de-CH" sz="18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in 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1:nind){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 in 1:(n.occasions-1)){</a:t>
            </a:r>
          </a:p>
          <a:p>
            <a:r>
              <a:rPr lang="de-CH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800" b="1" dirty="0" err="1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de-CH" sz="18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800" b="1" dirty="0" err="1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mean.phi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de-CH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de-CH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de-CH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mean.p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r>
              <a:rPr lang="de-CH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CH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</a:t>
            </a: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mean.phi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(0,1)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Prior mean </a:t>
            </a:r>
            <a:r>
              <a:rPr lang="en-US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endParaRPr lang="en-US" sz="18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mean.p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(0,1)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 mean recap</a:t>
            </a:r>
            <a:endParaRPr lang="de-CH" sz="18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4"/>
          <p:cNvSpPr txBox="1">
            <a:spLocks noChangeArrowheads="1"/>
          </p:cNvSpPr>
          <p:nvPr/>
        </p:nvSpPr>
        <p:spPr bwMode="auto">
          <a:xfrm>
            <a:off x="468313" y="1112255"/>
            <a:ext cx="83708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62000" indent="-185738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lnSpc>
                <a:spcPct val="115000"/>
              </a:lnSpc>
            </a:pPr>
            <a:r>
              <a:rPr lang="de-CH" sz="2000" dirty="0" err="1" smtClean="0">
                <a:latin typeface="Calibri" pitchFamily="34" charset="0"/>
              </a:rPr>
              <a:t>Survival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refers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to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the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study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area</a:t>
            </a:r>
            <a:r>
              <a:rPr lang="de-CH" sz="2000" dirty="0" smtClean="0">
                <a:latin typeface="Calibri" pitchFamily="34" charset="0"/>
              </a:rPr>
              <a:t>: </a:t>
            </a:r>
            <a:r>
              <a:rPr lang="de-CH" sz="2000" dirty="0" err="1" smtClean="0">
                <a:latin typeface="Calibri" pitchFamily="34" charset="0"/>
              </a:rPr>
              <a:t>mortality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and</a:t>
            </a:r>
            <a:r>
              <a:rPr lang="de-CH" sz="2000" dirty="0" smtClean="0">
                <a:latin typeface="Calibri" pitchFamily="34" charset="0"/>
              </a:rPr>
              <a:t> permanent </a:t>
            </a:r>
            <a:r>
              <a:rPr lang="de-CH" sz="2000" dirty="0" err="1" smtClean="0">
                <a:latin typeface="Calibri" pitchFamily="34" charset="0"/>
              </a:rPr>
              <a:t>emigration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are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confounded</a:t>
            </a:r>
            <a:r>
              <a:rPr lang="de-CH" sz="2000" dirty="0" smtClean="0">
                <a:latin typeface="Calibri" pitchFamily="34" charset="0"/>
              </a:rPr>
              <a:t>. </a:t>
            </a:r>
            <a:r>
              <a:rPr lang="de-CH" sz="2000" dirty="0" err="1" smtClean="0">
                <a:latin typeface="Calibri" pitchFamily="34" charset="0"/>
              </a:rPr>
              <a:t>Therefore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we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estimate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b="1" dirty="0" err="1" smtClean="0">
                <a:latin typeface="Calibri" pitchFamily="34" charset="0"/>
              </a:rPr>
              <a:t>apparent</a:t>
            </a:r>
            <a:r>
              <a:rPr lang="de-CH" sz="2000" b="1" dirty="0">
                <a:latin typeface="Calibri" pitchFamily="34" charset="0"/>
              </a:rPr>
              <a:t> </a:t>
            </a:r>
            <a:r>
              <a:rPr lang="de-CH" sz="2000" b="1" dirty="0" err="1" smtClean="0">
                <a:latin typeface="Calibri" pitchFamily="34" charset="0"/>
              </a:rPr>
              <a:t>survival</a:t>
            </a:r>
            <a:r>
              <a:rPr lang="de-CH" sz="2000" dirty="0" smtClean="0">
                <a:latin typeface="Calibri" pitchFamily="34" charset="0"/>
              </a:rPr>
              <a:t>, but not </a:t>
            </a:r>
            <a:r>
              <a:rPr lang="de-CH" sz="2000" i="1" dirty="0" err="1" smtClean="0">
                <a:latin typeface="Calibri" pitchFamily="34" charset="0"/>
              </a:rPr>
              <a:t>true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survival</a:t>
            </a:r>
            <a:r>
              <a:rPr lang="de-CH" sz="2000" dirty="0" smtClean="0">
                <a:latin typeface="Calibri" pitchFamily="34" charset="0"/>
              </a:rPr>
              <a:t>.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buFontTx/>
              <a:buChar char="•"/>
            </a:pPr>
            <a:endParaRPr lang="de-DE" sz="1800" dirty="0">
              <a:latin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17526" y="1983980"/>
            <a:ext cx="8245475" cy="3677930"/>
            <a:chOff x="517525" y="2476026"/>
            <a:chExt cx="8245475" cy="4413515"/>
          </a:xfrm>
        </p:grpSpPr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517525" y="2937691"/>
              <a:ext cx="8245475" cy="395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4163" indent="-2841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5000"/>
                </a:lnSpc>
                <a:buFontTx/>
                <a:buChar char="•"/>
              </a:pPr>
              <a:r>
                <a:rPr lang="de-CH" sz="2000" dirty="0" smtClean="0">
                  <a:latin typeface="Calibri" pitchFamily="34" charset="0"/>
                </a:rPr>
                <a:t>Design:</a:t>
              </a:r>
            </a:p>
            <a:p>
              <a:pPr lvl="1" eaLnBrk="1" hangingPunct="1">
                <a:lnSpc>
                  <a:spcPct val="115000"/>
                </a:lnSpc>
                <a:buFontTx/>
                <a:buChar char="•"/>
              </a:pPr>
              <a:r>
                <a:rPr lang="de-CH" sz="2000" dirty="0" err="1" smtClean="0">
                  <a:latin typeface="Calibri" pitchFamily="34" charset="0"/>
                </a:rPr>
                <a:t>No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mark</a:t>
              </a:r>
              <a:r>
                <a:rPr lang="de-CH" sz="2000" dirty="0" smtClean="0">
                  <a:latin typeface="Calibri" pitchFamily="34" charset="0"/>
                </a:rPr>
                <a:t> lost</a:t>
              </a:r>
            </a:p>
            <a:p>
              <a:pPr lvl="1" eaLnBrk="1" hangingPunct="1">
                <a:lnSpc>
                  <a:spcPct val="115000"/>
                </a:lnSpc>
                <a:buFontTx/>
                <a:buChar char="•"/>
              </a:pPr>
              <a:r>
                <a:rPr lang="de-CH" sz="2000" dirty="0" smtClean="0">
                  <a:latin typeface="Calibri" pitchFamily="34" charset="0"/>
                </a:rPr>
                <a:t>Identity </a:t>
              </a:r>
              <a:r>
                <a:rPr lang="de-CH" sz="2000" dirty="0" err="1" smtClean="0">
                  <a:latin typeface="Calibri" pitchFamily="34" charset="0"/>
                </a:rPr>
                <a:t>of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individuals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recorded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without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error</a:t>
              </a:r>
              <a:r>
                <a:rPr lang="de-CH" sz="2000" dirty="0" smtClean="0">
                  <a:latin typeface="Calibri" pitchFamily="34" charset="0"/>
                </a:rPr>
                <a:t> (</a:t>
              </a:r>
              <a:r>
                <a:rPr lang="de-CH" sz="2000" dirty="0" err="1" smtClean="0">
                  <a:latin typeface="Calibri" pitchFamily="34" charset="0"/>
                </a:rPr>
                <a:t>no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i="1" dirty="0" err="1" smtClean="0">
                  <a:latin typeface="Calibri" pitchFamily="34" charset="0"/>
                </a:rPr>
                <a:t>false</a:t>
              </a:r>
              <a:r>
                <a:rPr lang="de-CH" sz="2000" i="1" dirty="0" smtClean="0">
                  <a:latin typeface="Calibri" pitchFamily="34" charset="0"/>
                </a:rPr>
                <a:t> positives</a:t>
              </a:r>
              <a:r>
                <a:rPr lang="de-CH" sz="2000" dirty="0" smtClean="0">
                  <a:latin typeface="Calibri" pitchFamily="34" charset="0"/>
                </a:rPr>
                <a:t>)</a:t>
              </a:r>
            </a:p>
            <a:p>
              <a:pPr lvl="1" eaLnBrk="1" hangingPunct="1">
                <a:lnSpc>
                  <a:spcPct val="115000"/>
                </a:lnSpc>
                <a:buFontTx/>
                <a:buChar char="•"/>
              </a:pPr>
              <a:r>
                <a:rPr lang="de-CH" sz="2000" dirty="0" err="1" smtClean="0">
                  <a:latin typeface="Calibri" pitchFamily="34" charset="0"/>
                </a:rPr>
                <a:t>Captured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individuals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are</a:t>
              </a:r>
              <a:r>
                <a:rPr lang="de-CH" sz="2000" dirty="0" smtClean="0">
                  <a:latin typeface="Calibri" pitchFamily="34" charset="0"/>
                </a:rPr>
                <a:t> a </a:t>
              </a:r>
              <a:r>
                <a:rPr lang="de-CH" sz="2000" dirty="0" err="1" smtClean="0">
                  <a:latin typeface="Calibri" pitchFamily="34" charset="0"/>
                </a:rPr>
                <a:t>random</a:t>
              </a:r>
              <a:r>
                <a:rPr lang="de-CH" sz="2000" dirty="0" smtClean="0">
                  <a:latin typeface="Calibri" pitchFamily="34" charset="0"/>
                </a:rPr>
                <a:t> sample</a:t>
              </a:r>
            </a:p>
            <a:p>
              <a:pPr eaLnBrk="1" hangingPunct="1">
                <a:lnSpc>
                  <a:spcPct val="115000"/>
                </a:lnSpc>
                <a:buFontTx/>
                <a:buChar char="•"/>
              </a:pPr>
              <a:r>
                <a:rPr lang="de-CH" sz="2000" dirty="0" smtClean="0">
                  <a:latin typeface="Calibri" pitchFamily="34" charset="0"/>
                </a:rPr>
                <a:t>Model:</a:t>
              </a:r>
            </a:p>
            <a:p>
              <a:pPr lvl="1" eaLnBrk="1" hangingPunct="1">
                <a:lnSpc>
                  <a:spcPct val="115000"/>
                </a:lnSpc>
                <a:buFontTx/>
                <a:buChar char="•"/>
              </a:pPr>
              <a:r>
                <a:rPr lang="de-CH" sz="2000" dirty="0" err="1" smtClean="0">
                  <a:latin typeface="Calibri" pitchFamily="34" charset="0"/>
                </a:rPr>
                <a:t>Homeogeneity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of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survival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and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recapture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probabilities</a:t>
              </a:r>
              <a:endParaRPr lang="de-CH" sz="2000" dirty="0" smtClean="0">
                <a:latin typeface="Calibri" pitchFamily="34" charset="0"/>
              </a:endParaRPr>
            </a:p>
            <a:p>
              <a:pPr lvl="1" eaLnBrk="1" hangingPunct="1">
                <a:lnSpc>
                  <a:spcPct val="115000"/>
                </a:lnSpc>
                <a:buFontTx/>
                <a:buChar char="•"/>
              </a:pPr>
              <a:r>
                <a:rPr lang="de-CH" sz="2000" dirty="0" smtClean="0">
                  <a:latin typeface="Calibri" pitchFamily="34" charset="0"/>
                </a:rPr>
                <a:t>Independence </a:t>
              </a:r>
              <a:r>
                <a:rPr lang="de-CH" sz="2000" dirty="0" err="1" smtClean="0">
                  <a:latin typeface="Calibri" pitchFamily="34" charset="0"/>
                </a:rPr>
                <a:t>between</a:t>
              </a:r>
              <a:r>
                <a:rPr lang="de-CH" sz="2000" dirty="0" smtClean="0">
                  <a:latin typeface="Calibri" pitchFamily="34" charset="0"/>
                </a:rPr>
                <a:t> </a:t>
              </a:r>
              <a:r>
                <a:rPr lang="de-CH" sz="2000" dirty="0" err="1" smtClean="0">
                  <a:latin typeface="Calibri" pitchFamily="34" charset="0"/>
                </a:rPr>
                <a:t>individuals</a:t>
              </a:r>
              <a:endParaRPr lang="de-CH" sz="2000" dirty="0">
                <a:latin typeface="Calibri" pitchFamily="34" charset="0"/>
              </a:endParaRPr>
            </a:p>
            <a:p>
              <a:pPr eaLnBrk="1" hangingPunct="1">
                <a:lnSpc>
                  <a:spcPct val="115000"/>
                </a:lnSpc>
                <a:buFontTx/>
                <a:buChar char="•"/>
              </a:pPr>
              <a:endParaRPr lang="de-CH" sz="2000" dirty="0">
                <a:latin typeface="Calibri" pitchFamily="34" charset="0"/>
              </a:endParaRPr>
            </a:p>
            <a:p>
              <a:pPr eaLnBrk="1" hangingPunct="1"/>
              <a:endParaRPr lang="de-CH" dirty="0">
                <a:latin typeface="Calibri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517525" y="2476026"/>
              <a:ext cx="18329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>
                  <a:latin typeface="Calibri" pitchFamily="34" charset="0"/>
                  <a:ea typeface="Verdana" pitchFamily="34" charset="0"/>
                  <a:cs typeface="Verdana" pitchFamily="34" charset="0"/>
                </a:rPr>
                <a:t>Assumptions</a:t>
              </a:r>
              <a:endParaRPr lang="de-CH" b="1" dirty="0">
                <a:latin typeface="Calibri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468313" y="741920"/>
            <a:ext cx="311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Definition </a:t>
            </a:r>
            <a:r>
              <a:rPr lang="de-DE" b="1" dirty="0" err="1" smtClean="0">
                <a:latin typeface="Calibri" pitchFamily="34" charset="0"/>
                <a:ea typeface="Verdana" pitchFamily="34" charset="0"/>
                <a:cs typeface="Verdana" pitchFamily="34" charset="0"/>
              </a:rPr>
              <a:t>of</a:t>
            </a:r>
            <a:r>
              <a:rPr lang="de-DE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 „</a:t>
            </a:r>
            <a:r>
              <a:rPr lang="de-DE" b="1" dirty="0" err="1" smtClean="0">
                <a:latin typeface="Calibri" pitchFamily="34" charset="0"/>
                <a:ea typeface="Verdana" pitchFamily="34" charset="0"/>
                <a:cs typeface="Verdana" pitchFamily="34" charset="0"/>
              </a:rPr>
              <a:t>survival</a:t>
            </a:r>
            <a:r>
              <a:rPr lang="de-DE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“</a:t>
            </a:r>
            <a:endParaRPr lang="de-CH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74675" y="291042"/>
            <a:ext cx="3300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Parameter </a:t>
            </a:r>
            <a:r>
              <a:rPr lang="de-CH" b="1" dirty="0" err="1">
                <a:latin typeface="Calibri" pitchFamily="34" charset="0"/>
              </a:rPr>
              <a:t>identifiability</a:t>
            </a:r>
            <a:endParaRPr lang="de-CH" b="1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0225" y="775230"/>
            <a:ext cx="8537575" cy="423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45000"/>
              </a:spcBef>
              <a:buFontTx/>
              <a:buChar char="•"/>
            </a:pPr>
            <a:r>
              <a:rPr lang="de-CH" sz="2000" b="1" dirty="0" err="1" smtClean="0">
                <a:latin typeface="Calibri" pitchFamily="34" charset="0"/>
              </a:rPr>
              <a:t>Intrinsic</a:t>
            </a:r>
            <a:r>
              <a:rPr lang="de-CH" sz="2000" dirty="0" smtClean="0">
                <a:latin typeface="Calibri" pitchFamily="34" charset="0"/>
              </a:rPr>
              <a:t> non-</a:t>
            </a:r>
            <a:r>
              <a:rPr lang="de-CH" sz="2000" dirty="0" err="1" smtClean="0">
                <a:latin typeface="Calibri" pitchFamily="34" charset="0"/>
              </a:rPr>
              <a:t>identifiability</a:t>
            </a:r>
            <a:endParaRPr lang="de-CH" sz="2000" dirty="0">
              <a:latin typeface="Calibri" pitchFamily="34" charset="0"/>
            </a:endParaRPr>
          </a:p>
          <a:p>
            <a:pPr lvl="1" eaLnBrk="1" hangingPunct="1">
              <a:spcBef>
                <a:spcPct val="45000"/>
              </a:spcBef>
              <a:buFontTx/>
              <a:buChar char="•"/>
            </a:pPr>
            <a:r>
              <a:rPr lang="de-CH" sz="2000" dirty="0" err="1" smtClean="0">
                <a:latin typeface="Calibri" pitchFamily="34" charset="0"/>
              </a:rPr>
              <a:t>Likelihood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can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be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expressed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by</a:t>
            </a:r>
            <a:r>
              <a:rPr lang="de-CH" sz="2000" dirty="0" smtClean="0">
                <a:latin typeface="Calibri" pitchFamily="34" charset="0"/>
              </a:rPr>
              <a:t> a </a:t>
            </a:r>
            <a:r>
              <a:rPr lang="de-CH" sz="2000" dirty="0" err="1" smtClean="0">
                <a:latin typeface="Calibri" pitchFamily="34" charset="0"/>
              </a:rPr>
              <a:t>smaller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number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of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parameters</a:t>
            </a:r>
            <a:endParaRPr lang="de-CH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450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</a:rPr>
              <a:t>Feature </a:t>
            </a:r>
            <a:r>
              <a:rPr lang="de-CH" sz="2000" dirty="0" err="1" smtClean="0">
                <a:latin typeface="Calibri" pitchFamily="34" charset="0"/>
              </a:rPr>
              <a:t>of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the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model</a:t>
            </a:r>
            <a:endParaRPr lang="de-CH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45000"/>
              </a:spcBef>
              <a:buFontTx/>
              <a:buChar char="•"/>
            </a:pP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ct val="45000"/>
              </a:spcBef>
              <a:buFontTx/>
              <a:buChar char="•"/>
            </a:pPr>
            <a:r>
              <a:rPr lang="de-CH" sz="2000" b="1" dirty="0" err="1" smtClean="0">
                <a:latin typeface="Calibri" pitchFamily="34" charset="0"/>
              </a:rPr>
              <a:t>Extrinsic</a:t>
            </a:r>
            <a:r>
              <a:rPr lang="de-CH" sz="2000" dirty="0" smtClean="0">
                <a:latin typeface="Calibri" pitchFamily="34" charset="0"/>
              </a:rPr>
              <a:t> non-</a:t>
            </a:r>
            <a:r>
              <a:rPr lang="de-CH" sz="2000" dirty="0" err="1" smtClean="0">
                <a:latin typeface="Calibri" pitchFamily="34" charset="0"/>
              </a:rPr>
              <a:t>identifiability</a:t>
            </a:r>
            <a:endParaRPr lang="de-CH" sz="2000" dirty="0">
              <a:latin typeface="Calibri" pitchFamily="34" charset="0"/>
            </a:endParaRPr>
          </a:p>
          <a:p>
            <a:pPr lvl="1" eaLnBrk="1" hangingPunct="1">
              <a:spcBef>
                <a:spcPct val="450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</a:rPr>
              <a:t>Model </a:t>
            </a:r>
            <a:r>
              <a:rPr lang="de-CH" sz="2000" dirty="0" err="1" smtClean="0">
                <a:latin typeface="Calibri" pitchFamily="34" charset="0"/>
              </a:rPr>
              <a:t>structure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is</a:t>
            </a:r>
            <a:r>
              <a:rPr lang="de-CH" sz="2000" dirty="0" smtClean="0">
                <a:latin typeface="Calibri" pitchFamily="34" charset="0"/>
              </a:rPr>
              <a:t> OK, but due </a:t>
            </a:r>
            <a:r>
              <a:rPr lang="de-CH" sz="2000" dirty="0" err="1" smtClean="0">
                <a:latin typeface="Calibri" pitchFamily="34" charset="0"/>
              </a:rPr>
              <a:t>to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lacking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data</a:t>
            </a:r>
            <a:r>
              <a:rPr lang="de-CH" sz="2000" dirty="0" smtClean="0">
                <a:latin typeface="Calibri" pitchFamily="34" charset="0"/>
              </a:rPr>
              <a:t> a </a:t>
            </a:r>
            <a:r>
              <a:rPr lang="de-CH" sz="2000" dirty="0" err="1" smtClean="0">
                <a:latin typeface="Calibri" pitchFamily="34" charset="0"/>
              </a:rPr>
              <a:t>parameter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cannot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be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estimated</a:t>
            </a:r>
            <a:endParaRPr lang="de-CH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45000"/>
              </a:spcBef>
              <a:buFontTx/>
              <a:buChar char="•"/>
            </a:pPr>
            <a:r>
              <a:rPr lang="de-CH" sz="2000" dirty="0" smtClean="0">
                <a:latin typeface="Calibri" pitchFamily="34" charset="0"/>
              </a:rPr>
              <a:t>Feature </a:t>
            </a:r>
            <a:r>
              <a:rPr lang="de-CH" sz="2000" dirty="0" err="1" smtClean="0">
                <a:latin typeface="Calibri" pitchFamily="34" charset="0"/>
              </a:rPr>
              <a:t>of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the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data</a:t>
            </a:r>
            <a:endParaRPr lang="de-CH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45000"/>
              </a:spcBef>
              <a:buFontTx/>
              <a:buChar char="•"/>
            </a:pP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ct val="45000"/>
              </a:spcBef>
              <a:buFontTx/>
              <a:buChar char="•"/>
            </a:pP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1" y="922907"/>
            <a:ext cx="3994099" cy="398815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304800" y="1182688"/>
            <a:ext cx="4038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45000"/>
              </a:spcBef>
            </a:pPr>
            <a:r>
              <a:rPr lang="de-CH" sz="2000" dirty="0" err="1">
                <a:latin typeface="Calibri" pitchFamily="34" charset="0"/>
              </a:rPr>
              <a:t>Slightly</a:t>
            </a:r>
            <a:r>
              <a:rPr lang="de-CH" sz="2000" dirty="0">
                <a:latin typeface="Calibri" pitchFamily="34" charset="0"/>
              </a:rPr>
              <a:t> different in </a:t>
            </a:r>
            <a:r>
              <a:rPr lang="de-CH" sz="2000" dirty="0" err="1">
                <a:latin typeface="Calibri" pitchFamily="34" charset="0"/>
              </a:rPr>
              <a:t>Bayesian</a:t>
            </a:r>
            <a:endParaRPr lang="de-CH" sz="2000" dirty="0">
              <a:latin typeface="Calibri" pitchFamily="34" charset="0"/>
            </a:endParaRPr>
          </a:p>
          <a:p>
            <a:pPr marL="266700" lvl="1" indent="-266700" eaLnBrk="1" hangingPunct="1">
              <a:spcBef>
                <a:spcPct val="450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Due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prior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knowledge</a:t>
            </a:r>
            <a:r>
              <a:rPr lang="de-CH" sz="2000" dirty="0">
                <a:latin typeface="Calibri" pitchFamily="34" charset="0"/>
              </a:rPr>
              <a:t>, </a:t>
            </a:r>
            <a:r>
              <a:rPr lang="de-CH" sz="2000" b="1" dirty="0">
                <a:latin typeface="Calibri" pitchFamily="34" charset="0"/>
              </a:rPr>
              <a:t>all </a:t>
            </a:r>
            <a:r>
              <a:rPr lang="de-CH" sz="2000" b="1" dirty="0" err="1">
                <a:latin typeface="Calibri" pitchFamily="34" charset="0"/>
              </a:rPr>
              <a:t>parameters</a:t>
            </a:r>
            <a:r>
              <a:rPr lang="de-CH" sz="2000" b="1" dirty="0">
                <a:latin typeface="Calibri" pitchFamily="34" charset="0"/>
              </a:rPr>
              <a:t> </a:t>
            </a:r>
            <a:r>
              <a:rPr lang="de-CH" sz="2000" b="1" dirty="0" err="1">
                <a:latin typeface="Calibri" pitchFamily="34" charset="0"/>
              </a:rPr>
              <a:t>are</a:t>
            </a:r>
            <a:r>
              <a:rPr lang="de-CH" sz="2000" b="1" dirty="0">
                <a:latin typeface="Calibri" pitchFamily="34" charset="0"/>
              </a:rPr>
              <a:t> </a:t>
            </a:r>
            <a:r>
              <a:rPr lang="de-CH" sz="2000" b="1" dirty="0" err="1">
                <a:latin typeface="Calibri" pitchFamily="34" charset="0"/>
              </a:rPr>
              <a:t>defined</a:t>
            </a:r>
            <a:r>
              <a:rPr lang="de-CH" sz="2000" dirty="0">
                <a:latin typeface="Calibri" pitchFamily="34" charset="0"/>
              </a:rPr>
              <a:t>, but </a:t>
            </a:r>
            <a:r>
              <a:rPr lang="de-CH" sz="2000" dirty="0" err="1">
                <a:latin typeface="Calibri" pitchFamily="34" charset="0"/>
              </a:rPr>
              <a:t>they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b="1" dirty="0" err="1">
                <a:latin typeface="Calibri" pitchFamily="34" charset="0"/>
              </a:rPr>
              <a:t>may</a:t>
            </a:r>
            <a:r>
              <a:rPr lang="de-CH" sz="2000" b="1" dirty="0">
                <a:latin typeface="Calibri" pitchFamily="34" charset="0"/>
              </a:rPr>
              <a:t> not </a:t>
            </a:r>
            <a:r>
              <a:rPr lang="de-CH" sz="2000" b="1" dirty="0" err="1">
                <a:latin typeface="Calibri" pitchFamily="34" charset="0"/>
              </a:rPr>
              <a:t>be</a:t>
            </a:r>
            <a:r>
              <a:rPr lang="de-CH" sz="2000" b="1" dirty="0">
                <a:latin typeface="Calibri" pitchFamily="34" charset="0"/>
              </a:rPr>
              <a:t> </a:t>
            </a:r>
            <a:r>
              <a:rPr lang="de-CH" sz="2000" b="1" dirty="0" err="1">
                <a:latin typeface="Calibri" pitchFamily="34" charset="0"/>
              </a:rPr>
              <a:t>informed</a:t>
            </a:r>
            <a:r>
              <a:rPr lang="de-CH" sz="2000" b="1" dirty="0">
                <a:latin typeface="Calibri" pitchFamily="34" charset="0"/>
              </a:rPr>
              <a:t> </a:t>
            </a:r>
            <a:r>
              <a:rPr lang="de-CH" sz="2000" b="1" dirty="0" err="1">
                <a:latin typeface="Calibri" pitchFamily="34" charset="0"/>
              </a:rPr>
              <a:t>by</a:t>
            </a:r>
            <a:r>
              <a:rPr lang="de-CH" sz="2000" b="1" dirty="0">
                <a:latin typeface="Calibri" pitchFamily="34" charset="0"/>
              </a:rPr>
              <a:t> </a:t>
            </a:r>
            <a:r>
              <a:rPr lang="de-CH" sz="2000" b="1" dirty="0" err="1" smtClean="0">
                <a:latin typeface="Calibri" pitchFamily="34" charset="0"/>
              </a:rPr>
              <a:t>the</a:t>
            </a:r>
            <a:r>
              <a:rPr lang="de-CH" sz="2000" b="1" dirty="0" smtClean="0">
                <a:latin typeface="Calibri" pitchFamily="34" charset="0"/>
              </a:rPr>
              <a:t> </a:t>
            </a:r>
            <a:r>
              <a:rPr lang="de-CH" sz="2000" b="1" dirty="0" err="1">
                <a:latin typeface="Calibri" pitchFamily="34" charset="0"/>
              </a:rPr>
              <a:t>data</a:t>
            </a:r>
            <a:r>
              <a:rPr lang="de-CH" sz="2000" b="1" dirty="0">
                <a:latin typeface="Calibri" pitchFamily="34" charset="0"/>
              </a:rPr>
              <a:t> </a:t>
            </a:r>
          </a:p>
          <a:p>
            <a:pPr marL="266700" lvl="1" indent="-266700" eaLnBrk="1" hangingPunct="1">
              <a:spcBef>
                <a:spcPct val="450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Compare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prior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and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posterior</a:t>
            </a:r>
            <a:endParaRPr lang="de-CH" sz="2000" dirty="0">
              <a:latin typeface="Calibri" pitchFamily="34" charset="0"/>
            </a:endParaRPr>
          </a:p>
          <a:p>
            <a:endParaRPr lang="de-CH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4675" y="291042"/>
            <a:ext cx="3300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Parameter </a:t>
            </a:r>
            <a:r>
              <a:rPr lang="de-CH" b="1" dirty="0" err="1">
                <a:latin typeface="Calibri" pitchFamily="34" charset="0"/>
              </a:rPr>
              <a:t>identifiability</a:t>
            </a:r>
            <a:endParaRPr lang="de-CH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089525" y="4933950"/>
            <a:ext cx="355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 smtClean="0">
                <a:latin typeface="Calibri" panose="020F0502020204030204" pitchFamily="34" charset="0"/>
              </a:rPr>
              <a:t>Example</a:t>
            </a:r>
            <a:r>
              <a:rPr lang="de-CH" sz="2000" dirty="0" smtClean="0">
                <a:latin typeface="Calibri" panose="020F0502020204030204" pitchFamily="34" charset="0"/>
              </a:rPr>
              <a:t>: classic CJS (</a:t>
            </a:r>
            <a:r>
              <a:rPr lang="de-CH" sz="2000" dirty="0" smtClean="0">
                <a:latin typeface="Calibri" panose="020F0502020204030204" pitchFamily="34" charset="0"/>
                <a:sym typeface="Symbol"/>
              </a:rPr>
              <a:t></a:t>
            </a:r>
            <a:r>
              <a:rPr lang="de-CH" sz="2000" baseline="-25000" dirty="0" smtClean="0">
                <a:latin typeface="Calibri" panose="020F0502020204030204" pitchFamily="34" charset="0"/>
                <a:sym typeface="Symbol"/>
              </a:rPr>
              <a:t>t</a:t>
            </a:r>
            <a:r>
              <a:rPr lang="de-CH" sz="2000" dirty="0" smtClean="0">
                <a:latin typeface="Calibri" panose="020F0502020204030204" pitchFamily="34" charset="0"/>
                <a:sym typeface="Symbol"/>
              </a:rPr>
              <a:t>, </a:t>
            </a:r>
            <a:r>
              <a:rPr lang="de-CH" sz="2000" i="1" dirty="0" err="1" smtClean="0">
                <a:latin typeface="Calibri" panose="020F0502020204030204" pitchFamily="34" charset="0"/>
                <a:sym typeface="Symbol"/>
              </a:rPr>
              <a:t>p</a:t>
            </a:r>
            <a:r>
              <a:rPr lang="de-CH" sz="2000" baseline="-25000" dirty="0" err="1" smtClean="0">
                <a:latin typeface="Calibri" panose="020F0502020204030204" pitchFamily="34" charset="0"/>
                <a:sym typeface="Symbol"/>
              </a:rPr>
              <a:t>t</a:t>
            </a:r>
            <a:r>
              <a:rPr lang="de-CH" sz="2000" dirty="0" smtClean="0">
                <a:latin typeface="Calibri" panose="020F0502020204030204" pitchFamily="34" charset="0"/>
              </a:rPr>
              <a:t>) </a:t>
            </a:r>
            <a:r>
              <a:rPr lang="de-CH" sz="2000" dirty="0" err="1" smtClean="0">
                <a:latin typeface="Calibri" panose="020F0502020204030204" pitchFamily="34" charset="0"/>
              </a:rPr>
              <a:t>with</a:t>
            </a:r>
            <a:r>
              <a:rPr lang="de-CH" sz="2000" dirty="0" smtClean="0">
                <a:latin typeface="Calibri" panose="020F0502020204030204" pitchFamily="34" charset="0"/>
              </a:rPr>
              <a:t> 12 </a:t>
            </a:r>
            <a:r>
              <a:rPr lang="de-CH" sz="2000" dirty="0" err="1" smtClean="0">
                <a:latin typeface="Calibri" panose="020F0502020204030204" pitchFamily="34" charset="0"/>
              </a:rPr>
              <a:t>years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and</a:t>
            </a:r>
            <a:r>
              <a:rPr lang="de-CH" sz="2000" dirty="0" smtClean="0">
                <a:latin typeface="Calibri" panose="020F0502020204030204" pitchFamily="34" charset="0"/>
              </a:rPr>
              <a:t> uniform </a:t>
            </a:r>
            <a:r>
              <a:rPr lang="de-CH" sz="2000" dirty="0" err="1" smtClean="0">
                <a:latin typeface="Calibri" panose="020F0502020204030204" pitchFamily="34" charset="0"/>
              </a:rPr>
              <a:t>priors</a:t>
            </a:r>
            <a:endParaRPr lang="de-CH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" y="55563"/>
            <a:ext cx="7772400" cy="952500"/>
          </a:xfrm>
        </p:spPr>
        <p:txBody>
          <a:bodyPr/>
          <a:lstStyle/>
          <a:p>
            <a:pPr algn="l" eaLnBrk="1" hangingPunct="1"/>
            <a:r>
              <a:rPr lang="de-DE" sz="2800" b="1" dirty="0" err="1" smtClean="0">
                <a:latin typeface="Calibri" pitchFamily="34" charset="0"/>
              </a:rPr>
              <a:t>Estimation</a:t>
            </a:r>
            <a:r>
              <a:rPr lang="de-DE" sz="2800" b="1" dirty="0" smtClean="0">
                <a:latin typeface="Calibri" pitchFamily="34" charset="0"/>
              </a:rPr>
              <a:t> </a:t>
            </a:r>
            <a:r>
              <a:rPr lang="de-DE" sz="2800" b="1" dirty="0" err="1" smtClean="0">
                <a:latin typeface="Calibri" pitchFamily="34" charset="0"/>
              </a:rPr>
              <a:t>of</a:t>
            </a:r>
            <a:r>
              <a:rPr lang="de-DE" sz="2800" b="1" dirty="0" smtClean="0">
                <a:latin typeface="Calibri" pitchFamily="34" charset="0"/>
              </a:rPr>
              <a:t> </a:t>
            </a:r>
            <a:r>
              <a:rPr lang="de-DE" sz="2800" b="1" dirty="0" err="1" smtClean="0">
                <a:latin typeface="Calibri" pitchFamily="34" charset="0"/>
              </a:rPr>
              <a:t>survival</a:t>
            </a:r>
            <a:endParaRPr lang="en-GB" sz="2800" b="1" dirty="0" smtClean="0">
              <a:latin typeface="Calibri" pitchFamily="34" charset="0"/>
            </a:endParaRPr>
          </a:p>
        </p:txBody>
      </p:sp>
      <p:sp>
        <p:nvSpPr>
          <p:cNvPr id="8195" name="Text Box 14"/>
          <p:cNvSpPr txBox="1">
            <a:spLocks noChangeArrowheads="1"/>
          </p:cNvSpPr>
          <p:nvPr/>
        </p:nvSpPr>
        <p:spPr bwMode="auto">
          <a:xfrm>
            <a:off x="308293" y="875952"/>
            <a:ext cx="8607107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62000" indent="-185738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lnSpc>
                <a:spcPct val="115000"/>
              </a:lnSpc>
            </a:pPr>
            <a:r>
              <a:rPr lang="de-CH" sz="2000" dirty="0">
                <a:latin typeface="Calibri" pitchFamily="34" charset="0"/>
              </a:rPr>
              <a:t>The </a:t>
            </a:r>
            <a:r>
              <a:rPr lang="de-CH" sz="2000" dirty="0" err="1">
                <a:latin typeface="Calibri" pitchFamily="34" charset="0"/>
              </a:rPr>
              <a:t>principle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estimate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survival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fairly</a:t>
            </a:r>
            <a:r>
              <a:rPr lang="de-CH" sz="2000" dirty="0">
                <a:latin typeface="Calibri" pitchFamily="34" charset="0"/>
              </a:rPr>
              <a:t> easy: </a:t>
            </a:r>
          </a:p>
          <a:p>
            <a:pPr marL="361950" lvl="1" indent="-276225" eaLnBrk="1" hangingPunct="1">
              <a:lnSpc>
                <a:spcPct val="115000"/>
              </a:lnSpc>
              <a:buFontTx/>
              <a:buChar char="•"/>
            </a:pPr>
            <a:r>
              <a:rPr lang="de-CH" sz="2000" dirty="0">
                <a:latin typeface="Calibri" pitchFamily="34" charset="0"/>
              </a:rPr>
              <a:t> Follow </a:t>
            </a:r>
            <a:r>
              <a:rPr lang="de-CH" sz="2000" dirty="0" err="1">
                <a:latin typeface="Calibri" pitchFamily="34" charset="0"/>
              </a:rPr>
              <a:t>individuals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across</a:t>
            </a:r>
            <a:r>
              <a:rPr lang="de-CH" sz="2000" dirty="0">
                <a:latin typeface="Calibri" pitchFamily="34" charset="0"/>
              </a:rPr>
              <a:t> time</a:t>
            </a:r>
          </a:p>
          <a:p>
            <a:pPr marL="361950" lvl="1" indent="-276225" eaLnBrk="1" hangingPunct="1">
              <a:lnSpc>
                <a:spcPct val="115000"/>
              </a:lnSpc>
              <a:buFontTx/>
              <a:buChar char="•"/>
            </a:pPr>
            <a:r>
              <a:rPr lang="de-CH" sz="2000" dirty="0">
                <a:latin typeface="Calibri" pitchFamily="34" charset="0"/>
              </a:rPr>
              <a:t> Count </a:t>
            </a:r>
            <a:r>
              <a:rPr lang="de-CH" sz="2000" dirty="0" err="1">
                <a:latin typeface="Calibri" pitchFamily="34" charset="0"/>
              </a:rPr>
              <a:t>individuals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i="1" dirty="0" err="1">
                <a:latin typeface="Calibri" pitchFamily="34" charset="0"/>
              </a:rPr>
              <a:t>C</a:t>
            </a:r>
            <a:r>
              <a:rPr lang="de-CH" sz="2000" baseline="-25000" dirty="0" err="1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) </a:t>
            </a:r>
            <a:r>
              <a:rPr lang="de-CH" sz="2000" dirty="0" err="1">
                <a:latin typeface="Calibri" pitchFamily="34" charset="0"/>
              </a:rPr>
              <a:t>and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assess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how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many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are</a:t>
            </a:r>
            <a:r>
              <a:rPr lang="de-CH" sz="2000" dirty="0">
                <a:latin typeface="Calibri" pitchFamily="34" charset="0"/>
              </a:rPr>
              <a:t> still </a:t>
            </a:r>
            <a:r>
              <a:rPr lang="de-CH" sz="2000" dirty="0" err="1">
                <a:latin typeface="Calibri" pitchFamily="34" charset="0"/>
              </a:rPr>
              <a:t>alive</a:t>
            </a:r>
            <a:r>
              <a:rPr lang="de-CH" sz="2000" dirty="0">
                <a:latin typeface="Calibri" pitchFamily="34" charset="0"/>
              </a:rPr>
              <a:t> after time 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t (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L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t</a:t>
            </a:r>
            <a:r>
              <a:rPr lang="de-CH" sz="2000" baseline="-25000" dirty="0">
                <a:latin typeface="Calibri" pitchFamily="34" charset="0"/>
                <a:sym typeface="Symbol" pitchFamily="18" charset="2"/>
              </a:rPr>
              <a:t>+t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  <a:endParaRPr lang="de-CH" sz="2000" dirty="0">
              <a:latin typeface="Calibri" pitchFamily="34" charset="0"/>
            </a:endParaRPr>
          </a:p>
          <a:p>
            <a:pPr marL="361950" lvl="1" indent="-276225" eaLnBrk="1" hangingPunct="1">
              <a:lnSpc>
                <a:spcPct val="115000"/>
              </a:lnSpc>
              <a:buFontTx/>
              <a:buChar char="•"/>
            </a:pP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Survival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then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buFontTx/>
              <a:buChar char="•"/>
            </a:pPr>
            <a:endParaRPr lang="de-DE" sz="1800" dirty="0">
              <a:latin typeface="Calibri" pitchFamily="34" charset="0"/>
            </a:endParaRPr>
          </a:p>
        </p:txBody>
      </p:sp>
      <p:graphicFrame>
        <p:nvGraphicFramePr>
          <p:cNvPr id="819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43309"/>
              </p:ext>
            </p:extLst>
          </p:nvPr>
        </p:nvGraphicFramePr>
        <p:xfrm>
          <a:off x="3604896" y="2228956"/>
          <a:ext cx="945554" cy="63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4" imgW="647640" imgH="431640" progId="Equation.DSMT4">
                  <p:embed/>
                </p:oleObj>
              </mc:Choice>
              <mc:Fallback>
                <p:oleObj name="Equation" r:id="rId4" imgW="64764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896" y="2228956"/>
                        <a:ext cx="945554" cy="630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357506" y="2891251"/>
            <a:ext cx="8557894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lnSpc>
                <a:spcPct val="115000"/>
              </a:lnSpc>
            </a:pPr>
            <a:r>
              <a:rPr lang="de-CH" sz="2000" dirty="0" smtClean="0">
                <a:latin typeface="Calibri" pitchFamily="34" charset="0"/>
              </a:rPr>
              <a:t>But </a:t>
            </a:r>
            <a:r>
              <a:rPr lang="de-CH" sz="2000" dirty="0" err="1">
                <a:latin typeface="Calibri" pitchFamily="34" charset="0"/>
              </a:rPr>
              <a:t>major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problem</a:t>
            </a:r>
            <a:r>
              <a:rPr lang="de-CH" sz="2000" dirty="0">
                <a:latin typeface="Calibri" pitchFamily="34" charset="0"/>
              </a:rPr>
              <a:t>: all </a:t>
            </a:r>
            <a:r>
              <a:rPr lang="de-CH" sz="2000" dirty="0" err="1">
                <a:latin typeface="Calibri" pitchFamily="34" charset="0"/>
              </a:rPr>
              <a:t>individuals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are</a:t>
            </a:r>
            <a:r>
              <a:rPr lang="de-CH" sz="2000" dirty="0">
                <a:latin typeface="Calibri" pitchFamily="34" charset="0"/>
              </a:rPr>
              <a:t> still </a:t>
            </a:r>
            <a:r>
              <a:rPr lang="de-CH" sz="2000" dirty="0" err="1">
                <a:latin typeface="Calibri" pitchFamily="34" charset="0"/>
              </a:rPr>
              <a:t>alive</a:t>
            </a:r>
            <a:r>
              <a:rPr lang="de-CH" sz="2000" dirty="0">
                <a:latin typeface="Calibri" pitchFamily="34" charset="0"/>
              </a:rPr>
              <a:t>, but </a:t>
            </a:r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 smtClean="0">
                <a:latin typeface="Calibri" pitchFamily="34" charset="0"/>
              </a:rPr>
              <a:t>seen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smtClean="0">
                <a:latin typeface="Calibri" pitchFamily="34" charset="0"/>
                <a:sym typeface="Wingdings" panose="05000000000000000000" pitchFamily="2" charset="2"/>
              </a:rPr>
              <a:t>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classified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b="1" dirty="0" err="1" smtClean="0">
                <a:latin typeface="Calibri" pitchFamily="34" charset="0"/>
              </a:rPr>
              <a:t>dead</a:t>
            </a:r>
            <a:endParaRPr lang="de-CH" sz="2000" b="1" dirty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Typically</a:t>
            </a:r>
            <a:r>
              <a:rPr lang="de-CH" sz="2000" dirty="0">
                <a:latin typeface="Calibri" pitchFamily="34" charset="0"/>
              </a:rPr>
              <a:t>, </a:t>
            </a:r>
            <a:r>
              <a:rPr lang="de-CH" sz="2000" dirty="0" err="1">
                <a:latin typeface="Calibri" pitchFamily="34" charset="0"/>
              </a:rPr>
              <a:t>we</a:t>
            </a:r>
            <a:r>
              <a:rPr lang="de-CH" sz="2000" dirty="0">
                <a:latin typeface="Calibri" pitchFamily="34" charset="0"/>
              </a:rPr>
              <a:t> do not </a:t>
            </a:r>
            <a:r>
              <a:rPr lang="de-CH" sz="2000" dirty="0" err="1">
                <a:latin typeface="Calibri" pitchFamily="34" charset="0"/>
              </a:rPr>
              <a:t>know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L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t</a:t>
            </a:r>
            <a:r>
              <a:rPr lang="de-CH" sz="2000" baseline="-25000" dirty="0">
                <a:latin typeface="Calibri" pitchFamily="34" charset="0"/>
                <a:sym typeface="Symbol" pitchFamily="18" charset="2"/>
              </a:rPr>
              <a:t>+t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, but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only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>
                <a:latin typeface="Calibri" pitchFamily="34" charset="0"/>
                <a:sym typeface="Symbol" pitchFamily="18" charset="2"/>
              </a:rPr>
              <a:t>p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*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L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t</a:t>
            </a:r>
            <a:r>
              <a:rPr lang="de-CH" sz="2000" baseline="-25000" dirty="0">
                <a:latin typeface="Calibri" pitchFamily="34" charset="0"/>
                <a:sym typeface="Symbol" pitchFamily="18" charset="2"/>
              </a:rPr>
              <a:t>+t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where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>
                <a:latin typeface="Calibri" pitchFamily="34" charset="0"/>
                <a:sym typeface="Symbol" pitchFamily="18" charset="2"/>
              </a:rPr>
              <a:t>p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detection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probability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Detection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be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estimated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we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extend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experiment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at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least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one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further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occasion</a:t>
            </a:r>
            <a:endParaRPr lang="de-CH" sz="2000" dirty="0" smtClean="0">
              <a:latin typeface="Calibri" pitchFamily="34" charset="0"/>
              <a:sym typeface="Symbol" pitchFamily="18" charset="2"/>
            </a:endParaRPr>
          </a:p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de-CH" sz="2000" dirty="0" smtClean="0">
                <a:latin typeface="Calibri" pitchFamily="34" charset="0"/>
                <a:sym typeface="Symbol" pitchFamily="18" charset="2"/>
              </a:rPr>
              <a:t>Thus,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collect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 smtClean="0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b="1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 smtClean="0">
                <a:latin typeface="Calibri" pitchFamily="34" charset="0"/>
                <a:sym typeface="Symbol" pitchFamily="18" charset="2"/>
              </a:rPr>
              <a:t>data</a:t>
            </a:r>
            <a:r>
              <a:rPr lang="de-CH" sz="2000" b="1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(individual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capture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 smtClean="0">
                <a:latin typeface="Calibri" pitchFamily="34" charset="0"/>
                <a:sym typeface="Symbol" pitchFamily="18" charset="2"/>
              </a:rPr>
              <a:t>histories</a:t>
            </a:r>
            <a:r>
              <a:rPr lang="de-CH" sz="2000" dirty="0" smtClean="0">
                <a:latin typeface="Calibri" pitchFamily="34" charset="0"/>
                <a:sym typeface="Symbol" pitchFamily="18" charset="2"/>
              </a:rPr>
              <a:t>)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buFontTx/>
              <a:buChar char="•"/>
            </a:pPr>
            <a:endParaRPr lang="de-CH" sz="2000" dirty="0">
              <a:latin typeface="Verdana" pitchFamily="34" charset="0"/>
            </a:endParaRPr>
          </a:p>
          <a:p>
            <a:pPr eaLnBrk="1" hangingPunct="1"/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60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capture-recapture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663576" y="971021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12292" name="Text Box 12"/>
          <p:cNvSpPr txBox="1">
            <a:spLocks noChangeArrowheads="1"/>
          </p:cNvSpPr>
          <p:nvPr/>
        </p:nvSpPr>
        <p:spPr bwMode="auto">
          <a:xfrm>
            <a:off x="723900" y="19460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dirty="0">
                <a:latin typeface="Courier New" pitchFamily="49" charset="0"/>
              </a:rPr>
              <a:t>1 0 1 0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1 1 0 0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1 0 1 1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12293" name="Text Box 13"/>
          <p:cNvSpPr txBox="1">
            <a:spLocks noChangeArrowheads="1"/>
          </p:cNvSpPr>
          <p:nvPr/>
        </p:nvSpPr>
        <p:spPr bwMode="auto">
          <a:xfrm>
            <a:off x="708026" y="1594115"/>
            <a:ext cx="1762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latin typeface="Calibri" pitchFamily="34" charset="0"/>
              </a:rPr>
              <a:t>Capture histories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17551" y="3276865"/>
            <a:ext cx="7542213" cy="1878542"/>
            <a:chOff x="452" y="2477"/>
            <a:chExt cx="4751" cy="1420"/>
          </a:xfrm>
        </p:grpSpPr>
        <p:sp>
          <p:nvSpPr>
            <p:cNvPr id="12295" name="Text Box 11"/>
            <p:cNvSpPr txBox="1">
              <a:spLocks noChangeArrowheads="1"/>
            </p:cNvSpPr>
            <p:nvPr/>
          </p:nvSpPr>
          <p:spPr bwMode="auto">
            <a:xfrm>
              <a:off x="460" y="2780"/>
              <a:ext cx="4743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286000" algn="l"/>
                  <a:tab pos="2479675" algn="l"/>
                  <a:tab pos="3048000" algn="l"/>
                  <a:tab pos="3810000" algn="l"/>
                  <a:tab pos="4664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tabLst>
                  <a:tab pos="2286000" algn="l"/>
                  <a:tab pos="2479675" algn="l"/>
                  <a:tab pos="3048000" algn="l"/>
                  <a:tab pos="3810000" algn="l"/>
                  <a:tab pos="4664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tabLst>
                  <a:tab pos="2286000" algn="l"/>
                  <a:tab pos="2479675" algn="l"/>
                  <a:tab pos="3048000" algn="l"/>
                  <a:tab pos="3810000" algn="l"/>
                  <a:tab pos="4664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tabLst>
                  <a:tab pos="2286000" algn="l"/>
                  <a:tab pos="2479675" algn="l"/>
                  <a:tab pos="3048000" algn="l"/>
                  <a:tab pos="3810000" algn="l"/>
                  <a:tab pos="4664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tabLst>
                  <a:tab pos="2286000" algn="l"/>
                  <a:tab pos="2479675" algn="l"/>
                  <a:tab pos="3048000" algn="l"/>
                  <a:tab pos="3810000" algn="l"/>
                  <a:tab pos="4664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  <a:tab pos="2479675" algn="l"/>
                  <a:tab pos="3048000" algn="l"/>
                  <a:tab pos="3810000" algn="l"/>
                  <a:tab pos="4664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  <a:tab pos="2479675" algn="l"/>
                  <a:tab pos="3048000" algn="l"/>
                  <a:tab pos="3810000" algn="l"/>
                  <a:tab pos="4664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  <a:tab pos="2479675" algn="l"/>
                  <a:tab pos="3048000" algn="l"/>
                  <a:tab pos="3810000" algn="l"/>
                  <a:tab pos="4664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  <a:tab pos="2479675" algn="l"/>
                  <a:tab pos="3048000" algn="l"/>
                  <a:tab pos="3810000" algn="l"/>
                  <a:tab pos="4664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>
                  <a:latin typeface="Courier New" pitchFamily="49" charset="0"/>
                </a:rPr>
                <a:t>	Recapture occ.</a:t>
              </a:r>
            </a:p>
            <a:p>
              <a:pPr eaLnBrk="1" hangingPunct="1"/>
              <a:r>
                <a:rPr lang="de-CH" sz="1800">
                  <a:latin typeface="Courier New" pitchFamily="49" charset="0"/>
                </a:rPr>
                <a:t>Release occ.	2		3	4	Never recaptured</a:t>
              </a:r>
            </a:p>
            <a:p>
              <a:pPr eaLnBrk="1" hangingPunct="1"/>
              <a:r>
                <a:rPr lang="de-CH" sz="1800">
                  <a:latin typeface="Courier New" pitchFamily="49" charset="0"/>
                </a:rPr>
                <a:t>1</a:t>
              </a:r>
            </a:p>
            <a:p>
              <a:pPr eaLnBrk="1" hangingPunct="1"/>
              <a:r>
                <a:rPr lang="de-CH" sz="1800">
                  <a:latin typeface="Courier New" pitchFamily="49" charset="0"/>
                </a:rPr>
                <a:t>2	-</a:t>
              </a:r>
            </a:p>
            <a:p>
              <a:pPr eaLnBrk="1" hangingPunct="1"/>
              <a:r>
                <a:rPr lang="de-CH" sz="1800">
                  <a:latin typeface="Courier New" pitchFamily="49" charset="0"/>
                </a:rPr>
                <a:t>3	-		-</a:t>
              </a:r>
            </a:p>
          </p:txBody>
        </p:sp>
        <p:sp>
          <p:nvSpPr>
            <p:cNvPr id="12296" name="Text Box 14"/>
            <p:cNvSpPr txBox="1">
              <a:spLocks noChangeArrowheads="1"/>
            </p:cNvSpPr>
            <p:nvPr/>
          </p:nvSpPr>
          <p:spPr bwMode="auto">
            <a:xfrm>
              <a:off x="452" y="2477"/>
              <a:ext cx="58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latin typeface="Calibri" pitchFamily="34" charset="0"/>
                </a:rPr>
                <a:t>m-array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663576" y="971021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13316" name="Text Box 1028"/>
          <p:cNvSpPr txBox="1">
            <a:spLocks noChangeArrowheads="1"/>
          </p:cNvSpPr>
          <p:nvPr/>
        </p:nvSpPr>
        <p:spPr bwMode="auto">
          <a:xfrm>
            <a:off x="723900" y="19460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1 0 1 0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1 1 0 0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1 0 1 1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0 1 0 0</a:t>
            </a:r>
          </a:p>
        </p:txBody>
      </p:sp>
      <p:sp>
        <p:nvSpPr>
          <p:cNvPr id="13317" name="Text Box 1029"/>
          <p:cNvSpPr txBox="1">
            <a:spLocks noChangeArrowheads="1"/>
          </p:cNvSpPr>
          <p:nvPr/>
        </p:nvSpPr>
        <p:spPr bwMode="auto">
          <a:xfrm>
            <a:off x="708026" y="1594115"/>
            <a:ext cx="1762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latin typeface="Calibri" pitchFamily="34" charset="0"/>
              </a:rPr>
              <a:t>Capture histories</a:t>
            </a:r>
          </a:p>
        </p:txBody>
      </p:sp>
      <p:sp>
        <p:nvSpPr>
          <p:cNvPr id="13318" name="Text Box 1031"/>
          <p:cNvSpPr txBox="1">
            <a:spLocks noChangeArrowheads="1"/>
          </p:cNvSpPr>
          <p:nvPr/>
        </p:nvSpPr>
        <p:spPr bwMode="auto">
          <a:xfrm>
            <a:off x="730251" y="3677709"/>
            <a:ext cx="75295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>
                <a:latin typeface="Courier New" pitchFamily="49" charset="0"/>
              </a:rPr>
              <a:t>	Recapture occ.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Release occ.	2		3	4	Never recaptured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			</a:t>
            </a:r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2	-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3	-		-		</a:t>
            </a:r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3319" name="Text Box 1032"/>
          <p:cNvSpPr txBox="1">
            <a:spLocks noChangeArrowheads="1"/>
          </p:cNvSpPr>
          <p:nvPr/>
        </p:nvSpPr>
        <p:spPr bwMode="auto">
          <a:xfrm>
            <a:off x="717550" y="3276865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latin typeface="Calibri" pitchFamily="34" charset="0"/>
              </a:rPr>
              <a:t>m-array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60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capture-recapture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63576" y="971021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latin typeface="Calibri" pitchFamily="34" charset="0"/>
              </a:rPr>
              <a:t>From the capture-histories to the m-array data format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23900" y="19460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1 0 1 0</a:t>
            </a:r>
          </a:p>
          <a:p>
            <a:pPr eaLnBrk="1" hangingPunct="1"/>
            <a:r>
              <a:rPr lang="de-CH" sz="1800" b="1">
                <a:solidFill>
                  <a:srgbClr val="3333CC"/>
                </a:solidFill>
                <a:latin typeface="Courier New" pitchFamily="49" charset="0"/>
              </a:rPr>
              <a:t>1 1 0 0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1 0 1 1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0 1 0 0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08026" y="1594115"/>
            <a:ext cx="1762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latin typeface="Calibri" pitchFamily="34" charset="0"/>
              </a:rPr>
              <a:t>Capture histories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30251" y="3677709"/>
            <a:ext cx="75295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>
                <a:latin typeface="Courier New" pitchFamily="49" charset="0"/>
              </a:rPr>
              <a:t>	Recapture occ.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Release occ.	2		3	4	Never recaptured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	</a:t>
            </a:r>
            <a:r>
              <a:rPr lang="de-CH" sz="1800" b="1">
                <a:solidFill>
                  <a:srgbClr val="3333CC"/>
                </a:solidFill>
                <a:latin typeface="Courier New" pitchFamily="49" charset="0"/>
              </a:rPr>
              <a:t>1</a:t>
            </a:r>
            <a:r>
              <a:rPr lang="de-CH" sz="1800">
                <a:latin typeface="Courier New" pitchFamily="49" charset="0"/>
              </a:rPr>
              <a:t>		</a:t>
            </a:r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2	-				</a:t>
            </a:r>
            <a:r>
              <a:rPr lang="de-CH" sz="1800" b="1">
                <a:solidFill>
                  <a:srgbClr val="3333CC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3	-		-		</a:t>
            </a:r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17550" y="3276865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latin typeface="Calibri" pitchFamily="34" charset="0"/>
              </a:rPr>
              <a:t>m-array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60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capture-recapture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63576" y="971021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latin typeface="Calibri" pitchFamily="34" charset="0"/>
              </a:rPr>
              <a:t>From the capture-histories to the m-array data format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23900" y="19460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1 0 1 0</a:t>
            </a:r>
          </a:p>
          <a:p>
            <a:pPr eaLnBrk="1" hangingPunct="1"/>
            <a:r>
              <a:rPr lang="de-CH" sz="1800" b="1">
                <a:solidFill>
                  <a:srgbClr val="3333CC"/>
                </a:solidFill>
                <a:latin typeface="Courier New" pitchFamily="49" charset="0"/>
              </a:rPr>
              <a:t>1 1 0 0</a:t>
            </a:r>
          </a:p>
          <a:p>
            <a:pPr eaLnBrk="1" hangingPunct="1"/>
            <a:r>
              <a:rPr lang="de-CH" sz="1800" b="1">
                <a:solidFill>
                  <a:srgbClr val="009900"/>
                </a:solidFill>
                <a:latin typeface="Courier New" pitchFamily="49" charset="0"/>
              </a:rPr>
              <a:t>1 0 1 1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0 1 0 0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08026" y="1594115"/>
            <a:ext cx="1762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latin typeface="Calibri" pitchFamily="34" charset="0"/>
              </a:rPr>
              <a:t>Capture histories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30251" y="3677709"/>
            <a:ext cx="75295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>
                <a:latin typeface="Courier New" pitchFamily="49" charset="0"/>
              </a:rPr>
              <a:t>	Recapture occ.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Release occ.	2		3	4	Never recaptured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	</a:t>
            </a:r>
            <a:r>
              <a:rPr lang="de-CH" sz="1800" b="1">
                <a:solidFill>
                  <a:srgbClr val="3333CC"/>
                </a:solidFill>
                <a:latin typeface="Courier New" pitchFamily="49" charset="0"/>
              </a:rPr>
              <a:t>1</a:t>
            </a:r>
            <a:r>
              <a:rPr lang="de-CH" sz="1800">
                <a:latin typeface="Courier New" pitchFamily="49" charset="0"/>
              </a:rPr>
              <a:t>		</a:t>
            </a:r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de-CH" sz="1800" b="1">
                <a:latin typeface="Courier New" pitchFamily="49" charset="0"/>
              </a:rPr>
              <a:t>+</a:t>
            </a:r>
            <a:r>
              <a:rPr lang="de-CH" sz="1800" b="1">
                <a:solidFill>
                  <a:srgbClr val="009900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2	-				</a:t>
            </a:r>
            <a:r>
              <a:rPr lang="de-CH" sz="1800" b="1">
                <a:solidFill>
                  <a:srgbClr val="3333CC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3	-		-	</a:t>
            </a:r>
            <a:r>
              <a:rPr lang="de-CH" sz="1800" b="1">
                <a:solidFill>
                  <a:srgbClr val="009900"/>
                </a:solidFill>
                <a:latin typeface="Courier New" pitchFamily="49" charset="0"/>
              </a:rPr>
              <a:t>1</a:t>
            </a:r>
            <a:r>
              <a:rPr lang="de-CH" sz="1800">
                <a:latin typeface="Courier New" pitchFamily="49" charset="0"/>
              </a:rPr>
              <a:t>	</a:t>
            </a:r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17550" y="3276865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latin typeface="Calibri" pitchFamily="34" charset="0"/>
              </a:rPr>
              <a:t>m-array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60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capture-recapture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63576" y="971021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latin typeface="Calibri" pitchFamily="34" charset="0"/>
              </a:rPr>
              <a:t>From the capture-histories to the m-array data format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23900" y="19460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1 0 1 0</a:t>
            </a:r>
          </a:p>
          <a:p>
            <a:pPr eaLnBrk="1" hangingPunct="1"/>
            <a:r>
              <a:rPr lang="de-CH" sz="1800" b="1">
                <a:solidFill>
                  <a:srgbClr val="3333CC"/>
                </a:solidFill>
                <a:latin typeface="Courier New" pitchFamily="49" charset="0"/>
              </a:rPr>
              <a:t>1 1 0 0</a:t>
            </a:r>
          </a:p>
          <a:p>
            <a:pPr eaLnBrk="1" hangingPunct="1"/>
            <a:r>
              <a:rPr lang="de-CH" sz="1800" b="1">
                <a:solidFill>
                  <a:srgbClr val="009900"/>
                </a:solidFill>
                <a:latin typeface="Courier New" pitchFamily="49" charset="0"/>
              </a:rPr>
              <a:t>1 0 1 1</a:t>
            </a:r>
          </a:p>
          <a:p>
            <a:pPr eaLnBrk="1" hangingPunct="1"/>
            <a:r>
              <a:rPr lang="de-CH" sz="1800" b="1">
                <a:solidFill>
                  <a:srgbClr val="FF9900"/>
                </a:solidFill>
                <a:latin typeface="Courier New" pitchFamily="49" charset="0"/>
              </a:rPr>
              <a:t>0 1 0 0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08026" y="1594115"/>
            <a:ext cx="1762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latin typeface="Calibri" pitchFamily="34" charset="0"/>
              </a:rPr>
              <a:t>Capture histories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30251" y="3677709"/>
            <a:ext cx="75295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>
                <a:latin typeface="Courier New" pitchFamily="49" charset="0"/>
              </a:rPr>
              <a:t>	Recapture occ.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Release occ.	2		3	4	Never recaptured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	</a:t>
            </a:r>
            <a:r>
              <a:rPr lang="de-CH" sz="1800" b="1">
                <a:solidFill>
                  <a:srgbClr val="3333CC"/>
                </a:solidFill>
                <a:latin typeface="Courier New" pitchFamily="49" charset="0"/>
              </a:rPr>
              <a:t>1</a:t>
            </a:r>
            <a:r>
              <a:rPr lang="de-CH" sz="1800">
                <a:latin typeface="Courier New" pitchFamily="49" charset="0"/>
              </a:rPr>
              <a:t>		</a:t>
            </a:r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de-CH" sz="1800" b="1">
                <a:latin typeface="Courier New" pitchFamily="49" charset="0"/>
              </a:rPr>
              <a:t>+</a:t>
            </a:r>
            <a:r>
              <a:rPr lang="de-CH" sz="1800" b="1">
                <a:solidFill>
                  <a:srgbClr val="009900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2	-				</a:t>
            </a:r>
            <a:r>
              <a:rPr lang="de-CH" sz="1800" b="1">
                <a:solidFill>
                  <a:srgbClr val="3333CC"/>
                </a:solidFill>
                <a:latin typeface="Courier New" pitchFamily="49" charset="0"/>
              </a:rPr>
              <a:t>1</a:t>
            </a:r>
            <a:r>
              <a:rPr lang="de-CH" sz="1800" b="1">
                <a:latin typeface="Courier New" pitchFamily="49" charset="0"/>
              </a:rPr>
              <a:t>+</a:t>
            </a:r>
            <a:r>
              <a:rPr lang="de-CH" sz="1800" b="1">
                <a:solidFill>
                  <a:srgbClr val="FF9900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3	-		-	</a:t>
            </a:r>
            <a:r>
              <a:rPr lang="de-CH" sz="1800" b="1">
                <a:solidFill>
                  <a:srgbClr val="009900"/>
                </a:solidFill>
                <a:latin typeface="Courier New" pitchFamily="49" charset="0"/>
              </a:rPr>
              <a:t>1</a:t>
            </a:r>
            <a:r>
              <a:rPr lang="de-CH" sz="1800">
                <a:latin typeface="Courier New" pitchFamily="49" charset="0"/>
              </a:rPr>
              <a:t>	</a:t>
            </a:r>
            <a:r>
              <a:rPr lang="de-CH" sz="1800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17550" y="3276865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latin typeface="Calibri" pitchFamily="34" charset="0"/>
              </a:rPr>
              <a:t>m-array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60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capture-recapture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63576" y="971021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latin typeface="Calibri" pitchFamily="34" charset="0"/>
              </a:rPr>
              <a:t>From the capture-histories to the m-array data format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23900" y="19460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>
                <a:latin typeface="Courier New" pitchFamily="49" charset="0"/>
              </a:rPr>
              <a:t>1 0 1 0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1 1 0 0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1 0 1 1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0 1 0 0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08026" y="1594115"/>
            <a:ext cx="1762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latin typeface="Calibri" pitchFamily="34" charset="0"/>
              </a:rPr>
              <a:t>Capture histories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30251" y="3677709"/>
            <a:ext cx="75295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479675" algn="l"/>
                <a:tab pos="3048000" algn="l"/>
                <a:tab pos="3810000" algn="l"/>
                <a:tab pos="46640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>
                <a:latin typeface="Courier New" pitchFamily="49" charset="0"/>
              </a:rPr>
              <a:t>	Recapture occ.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Release occ.	2		3	4	Never recaptured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1	1		2	0	0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2	-		0	0	2</a:t>
            </a:r>
          </a:p>
          <a:p>
            <a:pPr eaLnBrk="1" hangingPunct="1"/>
            <a:r>
              <a:rPr lang="de-CH" sz="1800">
                <a:latin typeface="Courier New" pitchFamily="49" charset="0"/>
              </a:rPr>
              <a:t>3	-		-	1	1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17550" y="3276865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latin typeface="Calibri" pitchFamily="34" charset="0"/>
              </a:rPr>
              <a:t>m-array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60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capture-recapture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63575" y="856721"/>
            <a:ext cx="3546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Cell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probabilities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m-array: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63576" y="1237086"/>
            <a:ext cx="822642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2000" indent="-762000" eaLnBrk="0" hangingPunct="0">
              <a:tabLst>
                <a:tab pos="762000" algn="l"/>
                <a:tab pos="1717675" algn="l"/>
                <a:tab pos="3525838" algn="l"/>
                <a:tab pos="4195763" algn="l"/>
                <a:tab pos="657383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762000" algn="l"/>
                <a:tab pos="1717675" algn="l"/>
                <a:tab pos="3525838" algn="l"/>
                <a:tab pos="4195763" algn="l"/>
                <a:tab pos="657383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762000" algn="l"/>
                <a:tab pos="1717675" algn="l"/>
                <a:tab pos="3525838" algn="l"/>
                <a:tab pos="4195763" algn="l"/>
                <a:tab pos="657383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762000" algn="l"/>
                <a:tab pos="1717675" algn="l"/>
                <a:tab pos="3525838" algn="l"/>
                <a:tab pos="4195763" algn="l"/>
                <a:tab pos="657383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762000" algn="l"/>
                <a:tab pos="1717675" algn="l"/>
                <a:tab pos="3525838" algn="l"/>
                <a:tab pos="4195763" algn="l"/>
                <a:tab pos="657383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717675" algn="l"/>
                <a:tab pos="3525838" algn="l"/>
                <a:tab pos="4195763" algn="l"/>
                <a:tab pos="657383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717675" algn="l"/>
                <a:tab pos="3525838" algn="l"/>
                <a:tab pos="4195763" algn="l"/>
                <a:tab pos="657383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717675" algn="l"/>
                <a:tab pos="3525838" algn="l"/>
                <a:tab pos="4195763" algn="l"/>
                <a:tab pos="657383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717675" algn="l"/>
                <a:tab pos="3525838" algn="l"/>
                <a:tab pos="4195763" algn="l"/>
                <a:tab pos="657383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dirty="0">
                <a:latin typeface="Courier New" pitchFamily="49" charset="0"/>
              </a:rPr>
              <a:t>	</a:t>
            </a:r>
            <a:r>
              <a:rPr lang="de-CH" sz="1800" dirty="0" err="1">
                <a:latin typeface="Courier New" pitchFamily="49" charset="0"/>
              </a:rPr>
              <a:t>Recapture</a:t>
            </a:r>
            <a:r>
              <a:rPr lang="de-CH" sz="1800" dirty="0">
                <a:latin typeface="Courier New" pitchFamily="49" charset="0"/>
              </a:rPr>
              <a:t> </a:t>
            </a:r>
            <a:r>
              <a:rPr lang="de-CH" sz="1800" dirty="0" err="1">
                <a:latin typeface="Courier New" pitchFamily="49" charset="0"/>
              </a:rPr>
              <a:t>occ</a:t>
            </a:r>
            <a:r>
              <a:rPr lang="de-CH" sz="1800" dirty="0">
                <a:latin typeface="Courier New" pitchFamily="49" charset="0"/>
              </a:rPr>
              <a:t>.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Rel.	2	3	4		Never</a:t>
            </a:r>
          </a:p>
          <a:p>
            <a:pPr eaLnBrk="1" hangingPunct="1"/>
            <a:endParaRPr lang="de-CH" sz="1800" dirty="0">
              <a:latin typeface="Courier New" pitchFamily="49" charset="0"/>
            </a:endParaRPr>
          </a:p>
          <a:p>
            <a:pPr eaLnBrk="1" hangingPunct="1">
              <a:buFontTx/>
              <a:buAutoNum type="arabicPlain"/>
            </a:pPr>
            <a:r>
              <a:rPr lang="de-CH" sz="1800" dirty="0">
                <a:latin typeface="Courier New" pitchFamily="49" charset="0"/>
                <a:sym typeface="Symbol" pitchFamily="18" charset="2"/>
              </a:rPr>
              <a:t>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de-CH" sz="1800" dirty="0">
                <a:latin typeface="Courier New" pitchFamily="49" charset="0"/>
              </a:rPr>
              <a:t>	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(1-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)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de-CH" sz="1800" dirty="0">
                <a:latin typeface="Courier New" pitchFamily="49" charset="0"/>
              </a:rPr>
              <a:t> 	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(1-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)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(1-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)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de-CH" sz="1800" dirty="0">
                <a:latin typeface="Courier New" pitchFamily="49" charset="0"/>
              </a:rPr>
              <a:t> 	1-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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1</a:t>
            </a:r>
          </a:p>
          <a:p>
            <a:pPr eaLnBrk="1" hangingPunct="1">
              <a:buFontTx/>
              <a:buAutoNum type="arabicPlain"/>
            </a:pPr>
            <a:endParaRPr lang="de-CH" sz="1800" baseline="-25000" dirty="0">
              <a:latin typeface="Courier New" pitchFamily="49" charset="0"/>
            </a:endParaRPr>
          </a:p>
          <a:p>
            <a:pPr eaLnBrk="1" hangingPunct="1">
              <a:buFontTx/>
              <a:buAutoNum type="arabicPlain" startAt="2"/>
            </a:pPr>
            <a:r>
              <a:rPr lang="de-CH" sz="1800" dirty="0">
                <a:latin typeface="Courier New" pitchFamily="49" charset="0"/>
              </a:rPr>
              <a:t>-	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de-CH" sz="1800" dirty="0">
                <a:latin typeface="Courier New" pitchFamily="49" charset="0"/>
              </a:rPr>
              <a:t> 	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(1-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)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de-CH" sz="1800" dirty="0">
                <a:latin typeface="Courier New" pitchFamily="49" charset="0"/>
              </a:rPr>
              <a:t> 	1-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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2</a:t>
            </a:r>
          </a:p>
          <a:p>
            <a:pPr eaLnBrk="1" hangingPunct="1">
              <a:buFontTx/>
              <a:buAutoNum type="arabicPlain" startAt="2"/>
            </a:pPr>
            <a:endParaRPr lang="de-CH" sz="1800" dirty="0">
              <a:latin typeface="Courier New" pitchFamily="49" charset="0"/>
            </a:endParaRP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3	-	-	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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de-CH" sz="1800" i="1" dirty="0">
                <a:latin typeface="Courier New" pitchFamily="49" charset="0"/>
                <a:sym typeface="Symbol" pitchFamily="18" charset="2"/>
              </a:rPr>
              <a:t>p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de-CH" sz="1800" dirty="0">
                <a:latin typeface="Courier New" pitchFamily="49" charset="0"/>
              </a:rPr>
              <a:t> 		1-</a:t>
            </a:r>
            <a:r>
              <a:rPr lang="de-CH" sz="1800" dirty="0">
                <a:latin typeface="Courier New" pitchFamily="49" charset="0"/>
                <a:sym typeface="Symbol" pitchFamily="18" charset="2"/>
              </a:rPr>
              <a:t></a:t>
            </a:r>
            <a:r>
              <a:rPr lang="de-CH" sz="1800" baseline="-25000" dirty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49288" y="3685647"/>
            <a:ext cx="8037512" cy="1821657"/>
            <a:chOff x="409" y="2786"/>
            <a:chExt cx="5063" cy="1377"/>
          </a:xfrm>
        </p:grpSpPr>
        <p:sp>
          <p:nvSpPr>
            <p:cNvPr id="18438" name="Text Box 8"/>
            <p:cNvSpPr txBox="1">
              <a:spLocks noChangeArrowheads="1"/>
            </p:cNvSpPr>
            <p:nvPr/>
          </p:nvSpPr>
          <p:spPr bwMode="auto">
            <a:xfrm>
              <a:off x="409" y="2786"/>
              <a:ext cx="180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 err="1">
                  <a:latin typeface="Calibri" pitchFamily="34" charset="0"/>
                </a:rPr>
                <a:t>Likelihood</a:t>
              </a:r>
              <a:r>
                <a:rPr lang="de-CH" sz="2000" dirty="0">
                  <a:latin typeface="Calibri" pitchFamily="34" charset="0"/>
                </a:rPr>
                <a:t> </a:t>
              </a:r>
              <a:r>
                <a:rPr lang="de-CH" sz="2000" dirty="0" err="1">
                  <a:latin typeface="Calibri" pitchFamily="34" charset="0"/>
                </a:rPr>
                <a:t>of</a:t>
              </a:r>
              <a:r>
                <a:rPr lang="de-CH" sz="2000" dirty="0">
                  <a:latin typeface="Calibri" pitchFamily="34" charset="0"/>
                </a:rPr>
                <a:t> </a:t>
              </a:r>
              <a:r>
                <a:rPr lang="de-CH" sz="2000" dirty="0" err="1">
                  <a:latin typeface="Calibri" pitchFamily="34" charset="0"/>
                </a:rPr>
                <a:t>the</a:t>
              </a:r>
              <a:r>
                <a:rPr lang="de-CH" sz="2000" dirty="0">
                  <a:latin typeface="Calibri" pitchFamily="34" charset="0"/>
                </a:rPr>
                <a:t> m-array:</a:t>
              </a:r>
            </a:p>
          </p:txBody>
        </p:sp>
        <p:graphicFrame>
          <p:nvGraphicFramePr>
            <p:cNvPr id="18439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9761521"/>
                </p:ext>
              </p:extLst>
            </p:nvPr>
          </p:nvGraphicFramePr>
          <p:xfrm>
            <a:off x="473" y="3090"/>
            <a:ext cx="135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3" name="Equation" r:id="rId4" imgW="1587240" imgH="253800" progId="Equation.DSMT4">
                    <p:embed/>
                  </p:oleObj>
                </mc:Choice>
                <mc:Fallback>
                  <p:oleObj name="Equation" r:id="rId4" imgW="1587240" imgH="253800" progId="Equation.DSMT4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3090"/>
                          <a:ext cx="135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409" y="3349"/>
              <a:ext cx="5063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 err="1">
                  <a:latin typeface="Calibri" pitchFamily="34" charset="0"/>
                </a:rPr>
                <a:t>where</a:t>
              </a:r>
              <a:r>
                <a:rPr lang="de-CH" sz="1600" dirty="0">
                  <a:latin typeface="Calibri" pitchFamily="34" charset="0"/>
                </a:rPr>
                <a:t> </a:t>
              </a:r>
            </a:p>
            <a:p>
              <a:pPr eaLnBrk="1" hangingPunct="1"/>
              <a:r>
                <a:rPr lang="de-CH" sz="1600" b="1" i="1" dirty="0" err="1" smtClean="0">
                  <a:latin typeface="Calibri" pitchFamily="34" charset="0"/>
                </a:rPr>
                <a:t>m</a:t>
              </a:r>
              <a:r>
                <a:rPr lang="de-CH" sz="1600" b="1" i="1" baseline="-25000" dirty="0" err="1" smtClean="0">
                  <a:latin typeface="Calibri" pitchFamily="34" charset="0"/>
                </a:rPr>
                <a:t>t</a:t>
              </a:r>
              <a:r>
                <a:rPr lang="de-CH" sz="1600" i="1" dirty="0" smtClean="0">
                  <a:latin typeface="Calibri" pitchFamily="34" charset="0"/>
                </a:rPr>
                <a:t> = </a:t>
              </a:r>
              <a:r>
                <a:rPr lang="de-CH" sz="1600" i="1" dirty="0" err="1" smtClean="0">
                  <a:latin typeface="Calibri" pitchFamily="34" charset="0"/>
                </a:rPr>
                <a:t>t</a:t>
              </a:r>
              <a:r>
                <a:rPr lang="de-CH" sz="1600" i="1" baseline="30000" dirty="0" err="1" smtClean="0">
                  <a:latin typeface="Calibri" pitchFamily="34" charset="0"/>
                </a:rPr>
                <a:t>th</a:t>
              </a:r>
              <a:r>
                <a:rPr lang="de-CH" sz="1600" i="1" dirty="0" smtClean="0">
                  <a:latin typeface="Calibri" pitchFamily="34" charset="0"/>
                </a:rPr>
                <a:t> </a:t>
              </a:r>
              <a:r>
                <a:rPr lang="de-CH" sz="1600" i="1" dirty="0" err="1" smtClean="0">
                  <a:latin typeface="Calibri" pitchFamily="34" charset="0"/>
                </a:rPr>
                <a:t>row</a:t>
              </a:r>
              <a:r>
                <a:rPr lang="de-CH" sz="1600" i="1" dirty="0" smtClean="0">
                  <a:latin typeface="Calibri" pitchFamily="34" charset="0"/>
                </a:rPr>
                <a:t> </a:t>
              </a:r>
              <a:r>
                <a:rPr lang="de-CH" sz="1600" i="1" dirty="0" err="1" smtClean="0">
                  <a:latin typeface="Calibri" pitchFamily="34" charset="0"/>
                </a:rPr>
                <a:t>of</a:t>
              </a:r>
              <a:r>
                <a:rPr lang="de-CH" sz="1600" i="1" dirty="0" smtClean="0">
                  <a:latin typeface="Calibri" pitchFamily="34" charset="0"/>
                </a:rPr>
                <a:t> m-array</a:t>
              </a:r>
            </a:p>
            <a:p>
              <a:pPr eaLnBrk="1" hangingPunct="1"/>
              <a:r>
                <a:rPr lang="de-CH" sz="1600" b="1" i="1" dirty="0" err="1" smtClean="0">
                  <a:latin typeface="Calibri" pitchFamily="34" charset="0"/>
                </a:rPr>
                <a:t>q</a:t>
              </a:r>
              <a:r>
                <a:rPr lang="de-CH" sz="1600" b="1" i="1" baseline="-25000" dirty="0" err="1" smtClean="0">
                  <a:latin typeface="Calibri" pitchFamily="34" charset="0"/>
                </a:rPr>
                <a:t>t</a:t>
              </a:r>
              <a:r>
                <a:rPr lang="de-CH" sz="1600" dirty="0" smtClean="0">
                  <a:latin typeface="Calibri" pitchFamily="34" charset="0"/>
                </a:rPr>
                <a:t> = </a:t>
              </a:r>
              <a:r>
                <a:rPr lang="de-CH" sz="1600" dirty="0" err="1">
                  <a:latin typeface="Calibri" pitchFamily="34" charset="0"/>
                </a:rPr>
                <a:t>cell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dirty="0" err="1">
                  <a:latin typeface="Calibri" pitchFamily="34" charset="0"/>
                </a:rPr>
                <a:t>probabilities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dirty="0" err="1">
                  <a:latin typeface="Calibri" pitchFamily="34" charset="0"/>
                </a:rPr>
                <a:t>of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dirty="0" err="1">
                  <a:latin typeface="Calibri" pitchFamily="34" charset="0"/>
                </a:rPr>
                <a:t>the</a:t>
              </a:r>
              <a:r>
                <a:rPr lang="de-CH" sz="1600" dirty="0">
                  <a:latin typeface="Calibri" pitchFamily="34" charset="0"/>
                </a:rPr>
                <a:t> m-array </a:t>
              </a:r>
              <a:r>
                <a:rPr lang="de-CH" sz="1600" dirty="0" err="1">
                  <a:latin typeface="Calibri" pitchFamily="34" charset="0"/>
                </a:rPr>
                <a:t>for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dirty="0" err="1">
                  <a:latin typeface="Calibri" pitchFamily="34" charset="0"/>
                </a:rPr>
                <a:t>release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dirty="0" err="1">
                  <a:latin typeface="Calibri" pitchFamily="34" charset="0"/>
                </a:rPr>
                <a:t>occasion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i="1" dirty="0">
                  <a:latin typeface="Calibri" pitchFamily="34" charset="0"/>
                </a:rPr>
                <a:t>t</a:t>
              </a:r>
            </a:p>
            <a:p>
              <a:pPr eaLnBrk="1" hangingPunct="1"/>
              <a:r>
                <a:rPr lang="de-CH" sz="1600" i="1" dirty="0" err="1" smtClean="0">
                  <a:latin typeface="Calibri" pitchFamily="34" charset="0"/>
                </a:rPr>
                <a:t>R</a:t>
              </a:r>
              <a:r>
                <a:rPr lang="de-CH" sz="1600" i="1" baseline="-25000" dirty="0" err="1" smtClean="0">
                  <a:latin typeface="Calibri" pitchFamily="34" charset="0"/>
                </a:rPr>
                <a:t>t</a:t>
              </a:r>
              <a:r>
                <a:rPr lang="de-CH" sz="1600" dirty="0" smtClean="0">
                  <a:latin typeface="Calibri" pitchFamily="34" charset="0"/>
                </a:rPr>
                <a:t> = </a:t>
              </a:r>
              <a:r>
                <a:rPr lang="de-CH" sz="1600" dirty="0" err="1">
                  <a:latin typeface="Calibri" pitchFamily="34" charset="0"/>
                </a:rPr>
                <a:t>number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dirty="0" err="1">
                  <a:latin typeface="Calibri" pitchFamily="34" charset="0"/>
                </a:rPr>
                <a:t>of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dirty="0" err="1">
                  <a:latin typeface="Calibri" pitchFamily="34" charset="0"/>
                </a:rPr>
                <a:t>released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dirty="0" err="1">
                  <a:latin typeface="Calibri" pitchFamily="34" charset="0"/>
                </a:rPr>
                <a:t>individuals</a:t>
              </a:r>
              <a:r>
                <a:rPr lang="de-CH" sz="1600" dirty="0">
                  <a:latin typeface="Calibri" pitchFamily="34" charset="0"/>
                </a:rPr>
                <a:t> at </a:t>
              </a:r>
              <a:r>
                <a:rPr lang="de-CH" sz="1600" dirty="0" err="1">
                  <a:latin typeface="Calibri" pitchFamily="34" charset="0"/>
                </a:rPr>
                <a:t>occasion</a:t>
              </a:r>
              <a:r>
                <a:rPr lang="de-CH" sz="1600" dirty="0">
                  <a:latin typeface="Calibri" pitchFamily="34" charset="0"/>
                </a:rPr>
                <a:t> </a:t>
              </a:r>
              <a:r>
                <a:rPr lang="de-CH" sz="1600" i="1" dirty="0">
                  <a:latin typeface="Calibri" pitchFamily="34" charset="0"/>
                </a:rPr>
                <a:t>t</a:t>
              </a: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60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model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for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capture-recapture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4334" y="291042"/>
            <a:ext cx="6137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 smtClean="0">
                <a:latin typeface="Calibri" pitchFamily="34" charset="0"/>
              </a:rPr>
              <a:t>Bayesian</a:t>
            </a:r>
            <a:r>
              <a:rPr lang="de-CH" b="1" dirty="0" smtClean="0">
                <a:latin typeface="Calibri" pitchFamily="34" charset="0"/>
              </a:rPr>
              <a:t> GOF: </a:t>
            </a:r>
            <a:r>
              <a:rPr lang="de-CH" b="1" dirty="0" err="1" smtClean="0">
                <a:latin typeface="Calibri" pitchFamily="34" charset="0"/>
              </a:rPr>
              <a:t>Posterior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predictive</a:t>
            </a:r>
            <a:r>
              <a:rPr lang="de-CH" b="1" dirty="0" smtClean="0">
                <a:latin typeface="Calibri" pitchFamily="34" charset="0"/>
              </a:rPr>
              <a:t> check (PPC)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4334" y="873443"/>
            <a:ext cx="84524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Calibri" panose="020F0502020204030204" pitchFamily="34" charset="0"/>
              </a:rPr>
              <a:t>Several</a:t>
            </a:r>
            <a:r>
              <a:rPr lang="de-DE" sz="2000" dirty="0" smtClean="0"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latin typeface="Calibri" panose="020F0502020204030204" pitchFamily="34" charset="0"/>
              </a:rPr>
              <a:t>Bayesian</a:t>
            </a:r>
            <a:r>
              <a:rPr lang="de-DE" sz="2000" dirty="0" smtClean="0">
                <a:latin typeface="Calibri" panose="020F0502020204030204" pitchFamily="34" charset="0"/>
              </a:rPr>
              <a:t> GOF </a:t>
            </a:r>
            <a:r>
              <a:rPr lang="de-DE" sz="2000" dirty="0" err="1" smtClean="0">
                <a:latin typeface="Calibri" panose="020F0502020204030204" pitchFamily="34" charset="0"/>
              </a:rPr>
              <a:t>are</a:t>
            </a:r>
            <a:r>
              <a:rPr lang="de-DE" sz="2000" dirty="0" smtClean="0"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latin typeface="Calibri" panose="020F0502020204030204" pitchFamily="34" charset="0"/>
              </a:rPr>
              <a:t>possible</a:t>
            </a:r>
            <a:r>
              <a:rPr lang="de-DE" sz="2000" dirty="0" smtClean="0">
                <a:latin typeface="Calibri" panose="020F0502020204030204" pitchFamily="34" charset="0"/>
              </a:rPr>
              <a:t> (</a:t>
            </a:r>
            <a:r>
              <a:rPr lang="de-DE" sz="2000" dirty="0" err="1" smtClean="0">
                <a:latin typeface="Calibri" panose="020F0502020204030204" pitchFamily="34" charset="0"/>
              </a:rPr>
              <a:t>reviewed</a:t>
            </a:r>
            <a:r>
              <a:rPr lang="de-DE" sz="2000" dirty="0" smtClean="0"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latin typeface="Calibri" panose="020F0502020204030204" pitchFamily="34" charset="0"/>
              </a:rPr>
              <a:t>by</a:t>
            </a:r>
            <a:r>
              <a:rPr lang="de-DE" sz="2000" dirty="0" smtClean="0"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latin typeface="Calibri" panose="020F0502020204030204" pitchFamily="34" charset="0"/>
              </a:rPr>
              <a:t>Conn</a:t>
            </a:r>
            <a:r>
              <a:rPr lang="de-DE" sz="2000" dirty="0" smtClean="0">
                <a:latin typeface="Calibri" panose="020F0502020204030204" pitchFamily="34" charset="0"/>
              </a:rPr>
              <a:t> </a:t>
            </a:r>
            <a:r>
              <a:rPr lang="de-DE" sz="2000" i="1" dirty="0" smtClean="0">
                <a:latin typeface="Calibri" panose="020F0502020204030204" pitchFamily="34" charset="0"/>
              </a:rPr>
              <a:t>et al.</a:t>
            </a:r>
            <a:r>
              <a:rPr lang="de-DE" sz="2000" dirty="0" smtClean="0">
                <a:latin typeface="Calibri" panose="020F0502020204030204" pitchFamily="34" charset="0"/>
              </a:rPr>
              <a:t> 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b="1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 err="1" smtClean="0">
                <a:latin typeface="Calibri" panose="020F0502020204030204" pitchFamily="34" charset="0"/>
              </a:rPr>
              <a:t>Here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we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use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smtClean="0">
                <a:latin typeface="Calibri" panose="020F0502020204030204" pitchFamily="34" charset="0"/>
              </a:rPr>
              <a:t>a </a:t>
            </a:r>
            <a:r>
              <a:rPr lang="de-CH" sz="2000" dirty="0" err="1" smtClean="0">
                <a:latin typeface="Calibri" panose="020F0502020204030204" pitchFamily="34" charset="0"/>
              </a:rPr>
              <a:t>general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and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very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common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Bayesian</a:t>
            </a:r>
            <a:r>
              <a:rPr lang="de-CH" sz="2000" dirty="0" smtClean="0">
                <a:latin typeface="Calibri" panose="020F0502020204030204" pitchFamily="34" charset="0"/>
              </a:rPr>
              <a:t> model-</a:t>
            </a:r>
            <a:r>
              <a:rPr lang="de-CH" sz="2000" dirty="0" err="1" smtClean="0">
                <a:latin typeface="Calibri" panose="020F0502020204030204" pitchFamily="34" charset="0"/>
              </a:rPr>
              <a:t>checking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procedure</a:t>
            </a:r>
            <a:r>
              <a:rPr lang="de-CH" sz="2000" dirty="0" smtClean="0">
                <a:latin typeface="Calibri" panose="020F0502020204030204" pitchFamily="34" charset="0"/>
              </a:rPr>
              <a:t>, </a:t>
            </a:r>
            <a:r>
              <a:rPr lang="de-CH" sz="2000" dirty="0" err="1" smtClean="0">
                <a:latin typeface="Calibri" panose="020F0502020204030204" pitchFamily="34" charset="0"/>
              </a:rPr>
              <a:t>the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b="1" dirty="0" err="1" smtClean="0">
                <a:latin typeface="Calibri" panose="020F0502020204030204" pitchFamily="34" charset="0"/>
              </a:rPr>
              <a:t>posterior</a:t>
            </a:r>
            <a:r>
              <a:rPr lang="de-CH" sz="2000" b="1" dirty="0" smtClean="0">
                <a:latin typeface="Calibri" panose="020F0502020204030204" pitchFamily="34" charset="0"/>
              </a:rPr>
              <a:t> </a:t>
            </a:r>
            <a:r>
              <a:rPr lang="de-CH" sz="2000" b="1" dirty="0" err="1">
                <a:latin typeface="Calibri" panose="020F0502020204030204" pitchFamily="34" charset="0"/>
              </a:rPr>
              <a:t>predictive</a:t>
            </a:r>
            <a:r>
              <a:rPr lang="de-CH" sz="2000" b="1" dirty="0">
                <a:latin typeface="Calibri" panose="020F0502020204030204" pitchFamily="34" charset="0"/>
              </a:rPr>
              <a:t> </a:t>
            </a:r>
            <a:r>
              <a:rPr lang="de-CH" sz="2000" b="1" dirty="0" smtClean="0">
                <a:latin typeface="Calibri" panose="020F0502020204030204" pitchFamily="34" charset="0"/>
              </a:rPr>
              <a:t>check</a:t>
            </a:r>
            <a:endParaRPr lang="de-CH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latin typeface="Calibri" panose="020F0502020204030204" pitchFamily="34" charset="0"/>
              </a:rPr>
              <a:t>In a </a:t>
            </a:r>
            <a:r>
              <a:rPr lang="de-CH" sz="2000" dirty="0" err="1" smtClean="0">
                <a:latin typeface="Calibri" panose="020F0502020204030204" pitchFamily="34" charset="0"/>
              </a:rPr>
              <a:t>nutshell</a:t>
            </a:r>
            <a:r>
              <a:rPr lang="de-CH" sz="2000" dirty="0" smtClean="0">
                <a:latin typeface="Calibri" panose="020F05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Quantify how different the </a:t>
            </a:r>
            <a:r>
              <a:rPr lang="en-US" sz="2000" b="1" i="1" dirty="0" smtClean="0">
                <a:latin typeface="Calibri" panose="020F0502020204030204" pitchFamily="34" charset="0"/>
              </a:rPr>
              <a:t>observed </a:t>
            </a:r>
            <a:r>
              <a:rPr lang="en-US" sz="2000" dirty="0" smtClean="0">
                <a:latin typeface="Calibri" panose="020F0502020204030204" pitchFamily="34" charset="0"/>
              </a:rPr>
              <a:t>data </a:t>
            </a:r>
            <a:r>
              <a:rPr lang="en-US" sz="2000" dirty="0">
                <a:latin typeface="Calibri" panose="020F0502020204030204" pitchFamily="34" charset="0"/>
              </a:rPr>
              <a:t>is compared to what we </a:t>
            </a:r>
            <a:r>
              <a:rPr lang="en-US" sz="2000" b="1" i="1" dirty="0">
                <a:latin typeface="Calibri" panose="020F0502020204030204" pitchFamily="34" charset="0"/>
              </a:rPr>
              <a:t>expect </a:t>
            </a:r>
            <a:r>
              <a:rPr lang="en-US" sz="2000" dirty="0">
                <a:latin typeface="Calibri" panose="020F0502020204030204" pitchFamily="34" charset="0"/>
              </a:rPr>
              <a:t>from the estimated parameters [measure of </a:t>
            </a:r>
            <a:r>
              <a:rPr lang="en-US" sz="2000" b="1" dirty="0">
                <a:latin typeface="Calibri" panose="020F0502020204030204" pitchFamily="34" charset="0"/>
              </a:rPr>
              <a:t>discrepancy</a:t>
            </a:r>
            <a:r>
              <a:rPr lang="en-US" sz="2000" dirty="0" smtClean="0">
                <a:latin typeface="Calibri" panose="020F0502020204030204" pitchFamily="34" charset="0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To assess how “bad” or “good” that difference is, compare to the same measure of discrepancy obtained for ideal data </a:t>
            </a:r>
            <a:r>
              <a:rPr lang="en-US" sz="2000" b="1" i="1" dirty="0" smtClean="0">
                <a:latin typeface="Calibri" panose="020F0502020204030204" pitchFamily="34" charset="0"/>
              </a:rPr>
              <a:t>simulated </a:t>
            </a:r>
            <a:r>
              <a:rPr lang="en-US" sz="2000" dirty="0" smtClean="0">
                <a:latin typeface="Calibri" panose="020F0502020204030204" pitchFamily="34" charset="0"/>
              </a:rPr>
              <a:t>from </a:t>
            </a:r>
            <a:r>
              <a:rPr lang="en-US" sz="2000" dirty="0">
                <a:latin typeface="Calibri" panose="020F0502020204030204" pitchFamily="34" charset="0"/>
              </a:rPr>
              <a:t>the estimated </a:t>
            </a:r>
            <a:r>
              <a:rPr lang="en-US" sz="2000" dirty="0" smtClean="0">
                <a:latin typeface="Calibri" panose="020F0502020204030204" pitchFamily="34" charset="0"/>
              </a:rPr>
              <a:t>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This double comparison is done for each sample of the MCMC </a:t>
            </a:r>
            <a:r>
              <a:rPr lang="en-US" sz="2000" dirty="0" smtClean="0">
                <a:latin typeface="Calibri" panose="020F0502020204030204" pitchFamily="34" charset="0"/>
              </a:rPr>
              <a:t>chains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Generally </a:t>
            </a:r>
            <a:r>
              <a:rPr lang="en-US" sz="2000" dirty="0">
                <a:latin typeface="Calibri" panose="020F0502020204030204" pitchFamily="34" charset="0"/>
              </a:rPr>
              <a:t>straightforward to implement in BUGS or in R after the analysis (from the MCMC chains)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4334" y="1603376"/>
            <a:ext cx="846010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 sz="2000" dirty="0" smtClean="0">
                <a:latin typeface="Calibri" panose="020F0502020204030204" pitchFamily="34" charset="0"/>
              </a:rPr>
              <a:t>At </a:t>
            </a:r>
            <a:r>
              <a:rPr lang="en-US" sz="2000" dirty="0">
                <a:latin typeface="Calibri" panose="020F0502020204030204" pitchFamily="34" charset="0"/>
              </a:rPr>
              <a:t>each MCMC iteration 𝑡:</a:t>
            </a:r>
          </a:p>
          <a:p>
            <a:pPr marL="457200" indent="-457200">
              <a:lnSpc>
                <a:spcPts val="2400"/>
              </a:lnSpc>
              <a:spcBef>
                <a:spcPts val="600"/>
              </a:spcBef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Calculate </a:t>
            </a:r>
            <a:r>
              <a:rPr lang="en-US" sz="2000" dirty="0">
                <a:latin typeface="Calibri" panose="020F0502020204030204" pitchFamily="34" charset="0"/>
              </a:rPr>
              <a:t>a </a:t>
            </a:r>
            <a:r>
              <a:rPr lang="en-US" sz="2000" b="1" dirty="0">
                <a:latin typeface="Calibri" panose="020F0502020204030204" pitchFamily="34" charset="0"/>
              </a:rPr>
              <a:t>discrepancy statistic </a:t>
            </a:r>
            <a:r>
              <a:rPr lang="en-US" sz="2000" dirty="0">
                <a:latin typeface="Calibri" panose="020F0502020204030204" pitchFamily="34" charset="0"/>
              </a:rPr>
              <a:t>𝐷(𝑥;𝑒</a:t>
            </a:r>
            <a:r>
              <a:rPr lang="en-US" sz="2000" baseline="-25000" dirty="0">
                <a:latin typeface="Calibri" panose="020F0502020204030204" pitchFamily="34" charset="0"/>
              </a:rPr>
              <a:t>𝑡</a:t>
            </a:r>
            <a:r>
              <a:rPr lang="en-US" sz="2000" dirty="0" smtClean="0">
                <a:latin typeface="Calibri" panose="020F0502020204030204" pitchFamily="34" charset="0"/>
              </a:rPr>
              <a:t>) to </a:t>
            </a:r>
            <a:r>
              <a:rPr lang="en-US" sz="2000" dirty="0">
                <a:latin typeface="Calibri" panose="020F0502020204030204" pitchFamily="34" charset="0"/>
              </a:rPr>
              <a:t>measure some “distance” between the </a:t>
            </a:r>
            <a:r>
              <a:rPr lang="en-US" sz="2000" b="1" dirty="0">
                <a:latin typeface="Calibri" panose="020F0502020204030204" pitchFamily="34" charset="0"/>
              </a:rPr>
              <a:t>observed data </a:t>
            </a:r>
            <a:r>
              <a:rPr lang="en-US" sz="2000" dirty="0" smtClean="0">
                <a:latin typeface="Calibri" panose="020F0502020204030204" pitchFamily="34" charset="0"/>
              </a:rPr>
              <a:t>𝒙 and </a:t>
            </a:r>
            <a:r>
              <a:rPr lang="en-US" sz="2000" dirty="0">
                <a:latin typeface="Calibri" panose="020F0502020204030204" pitchFamily="34" charset="0"/>
              </a:rPr>
              <a:t>the corresponding expected values, </a:t>
            </a:r>
            <a:r>
              <a:rPr lang="en-US" sz="2000" dirty="0" smtClean="0">
                <a:latin typeface="Calibri" panose="020F0502020204030204" pitchFamily="34" charset="0"/>
              </a:rPr>
              <a:t>𝑒</a:t>
            </a:r>
            <a:r>
              <a:rPr lang="en-US" sz="2000" baseline="-25000" dirty="0" smtClean="0">
                <a:latin typeface="Calibri" panose="020F0502020204030204" pitchFamily="34" charset="0"/>
              </a:rPr>
              <a:t>𝑡</a:t>
            </a:r>
            <a:r>
              <a:rPr lang="en-US" sz="2000" dirty="0" smtClean="0">
                <a:latin typeface="Calibri" panose="020F0502020204030204" pitchFamily="34" charset="0"/>
              </a:rPr>
              <a:t> at </a:t>
            </a:r>
            <a:r>
              <a:rPr lang="en-US" sz="2000" dirty="0">
                <a:latin typeface="Calibri" panose="020F0502020204030204" pitchFamily="34" charset="0"/>
              </a:rPr>
              <a:t>that iteration (based on the MCMC chain values of the parameters</a:t>
            </a:r>
            <a:r>
              <a:rPr lang="en-US" sz="2000" dirty="0" smtClean="0">
                <a:latin typeface="Calibri" panose="020F0502020204030204" pitchFamily="34" charset="0"/>
              </a:rPr>
              <a:t>)</a:t>
            </a:r>
          </a:p>
          <a:p>
            <a:pPr marL="457200" indent="-457200">
              <a:lnSpc>
                <a:spcPts val="2400"/>
              </a:lnSpc>
              <a:spcBef>
                <a:spcPts val="600"/>
              </a:spcBef>
              <a:buFontTx/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Generate a new data set </a:t>
            </a:r>
            <a:r>
              <a:rPr lang="en-US" sz="2000" dirty="0" smtClean="0">
                <a:latin typeface="Calibri" panose="020F0502020204030204" pitchFamily="34" charset="0"/>
              </a:rPr>
              <a:t>𝑥</a:t>
            </a:r>
            <a:r>
              <a:rPr lang="en-US" sz="2000" baseline="-25000" dirty="0" smtClean="0">
                <a:latin typeface="Calibri" panose="020F0502020204030204" pitchFamily="34" charset="0"/>
              </a:rPr>
              <a:t>𝑡</a:t>
            </a:r>
            <a:r>
              <a:rPr lang="en-US" sz="2000" dirty="0" smtClean="0">
                <a:latin typeface="Calibri" panose="020F0502020204030204" pitchFamily="34" charset="0"/>
              </a:rPr>
              <a:t> from </a:t>
            </a:r>
            <a:r>
              <a:rPr lang="en-US" sz="2000" dirty="0">
                <a:latin typeface="Calibri" panose="020F0502020204030204" pitchFamily="34" charset="0"/>
              </a:rPr>
              <a:t>the fitted model (using the MCMC chain value of the parameters)</a:t>
            </a:r>
          </a:p>
          <a:p>
            <a:pPr marL="457200" indent="-457200">
              <a:lnSpc>
                <a:spcPts val="2400"/>
              </a:lnSpc>
              <a:spcBef>
                <a:spcPts val="600"/>
              </a:spcBef>
              <a:buFontTx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Calculate </a:t>
            </a:r>
            <a:r>
              <a:rPr lang="en-US" sz="2000" dirty="0">
                <a:latin typeface="Calibri" panose="020F0502020204030204" pitchFamily="34" charset="0"/>
              </a:rPr>
              <a:t>a discrepancy statistic 𝐷(𝑥</a:t>
            </a:r>
            <a:r>
              <a:rPr lang="en-US" sz="2000" baseline="-25000" dirty="0">
                <a:latin typeface="Calibri" panose="020F0502020204030204" pitchFamily="34" charset="0"/>
              </a:rPr>
              <a:t>𝑡</a:t>
            </a:r>
            <a:r>
              <a:rPr lang="en-US" sz="2000" dirty="0">
                <a:latin typeface="Calibri" panose="020F0502020204030204" pitchFamily="34" charset="0"/>
              </a:rPr>
              <a:t>;𝑒</a:t>
            </a:r>
            <a:r>
              <a:rPr lang="en-US" sz="2000" baseline="-25000" dirty="0">
                <a:latin typeface="Calibri" panose="020F0502020204030204" pitchFamily="34" charset="0"/>
              </a:rPr>
              <a:t>𝑡</a:t>
            </a:r>
            <a:r>
              <a:rPr lang="en-US" sz="2000" dirty="0" smtClean="0">
                <a:latin typeface="Calibri" panose="020F0502020204030204" pitchFamily="34" charset="0"/>
              </a:rPr>
              <a:t>) to </a:t>
            </a:r>
            <a:r>
              <a:rPr lang="en-US" sz="2000" dirty="0">
                <a:latin typeface="Calibri" panose="020F0502020204030204" pitchFamily="34" charset="0"/>
              </a:rPr>
              <a:t>measure the “distance” between the </a:t>
            </a:r>
            <a:r>
              <a:rPr lang="en-US" sz="2000" b="1" dirty="0">
                <a:latin typeface="Calibri" panose="020F0502020204030204" pitchFamily="34" charset="0"/>
              </a:rPr>
              <a:t>simulated data </a:t>
            </a:r>
            <a:r>
              <a:rPr lang="en-US" sz="2000" dirty="0" smtClean="0">
                <a:latin typeface="Calibri" panose="020F0502020204030204" pitchFamily="34" charset="0"/>
              </a:rPr>
              <a:t>𝒙</a:t>
            </a:r>
            <a:r>
              <a:rPr lang="en-US" sz="2000" baseline="-25000" dirty="0" smtClean="0">
                <a:latin typeface="Calibri" panose="020F0502020204030204" pitchFamily="34" charset="0"/>
              </a:rPr>
              <a:t>𝒕</a:t>
            </a:r>
            <a:r>
              <a:rPr lang="en-US" sz="2000" dirty="0" smtClean="0">
                <a:latin typeface="Calibri" panose="020F0502020204030204" pitchFamily="34" charset="0"/>
              </a:rPr>
              <a:t> and </a:t>
            </a:r>
            <a:r>
              <a:rPr lang="en-US" sz="2000" dirty="0">
                <a:latin typeface="Calibri" panose="020F0502020204030204" pitchFamily="34" charset="0"/>
              </a:rPr>
              <a:t>the corresponding expected values, </a:t>
            </a:r>
            <a:r>
              <a:rPr lang="en-US" sz="2000" dirty="0" smtClean="0">
                <a:latin typeface="Calibri" panose="020F0502020204030204" pitchFamily="34" charset="0"/>
              </a:rPr>
              <a:t>𝑒</a:t>
            </a:r>
            <a:r>
              <a:rPr lang="en-US" sz="2000" baseline="-25000" dirty="0" smtClean="0">
                <a:latin typeface="Calibri" panose="020F0502020204030204" pitchFamily="34" charset="0"/>
              </a:rPr>
              <a:t>𝑡</a:t>
            </a:r>
            <a:r>
              <a:rPr lang="en-US" sz="2000" dirty="0" smtClean="0">
                <a:latin typeface="Calibri" panose="020F0502020204030204" pitchFamily="34" charset="0"/>
              </a:rPr>
              <a:t> at </a:t>
            </a:r>
            <a:r>
              <a:rPr lang="en-US" sz="2000" dirty="0">
                <a:latin typeface="Calibri" panose="020F0502020204030204" pitchFamily="34" charset="0"/>
              </a:rPr>
              <a:t>that </a:t>
            </a:r>
            <a:r>
              <a:rPr lang="en-US" sz="2000" dirty="0" smtClean="0">
                <a:latin typeface="Calibri" panose="020F0502020204030204" pitchFamily="34" charset="0"/>
              </a:rPr>
              <a:t>iteration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94335" y="1095375"/>
            <a:ext cx="237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Calibri" panose="020F0502020204030204" pitchFamily="34" charset="0"/>
              </a:rPr>
              <a:t>Basic </a:t>
            </a:r>
            <a:r>
              <a:rPr lang="de-CH" b="1" dirty="0" err="1" smtClean="0">
                <a:latin typeface="Calibri" panose="020F0502020204030204" pitchFamily="34" charset="0"/>
              </a:rPr>
              <a:t>algorithm</a:t>
            </a:r>
            <a:r>
              <a:rPr lang="de-CH" b="1" dirty="0" smtClean="0">
                <a:latin typeface="Calibri" panose="020F0502020204030204" pitchFamily="34" charset="0"/>
              </a:rPr>
              <a:t>:</a:t>
            </a:r>
            <a:endParaRPr lang="de-CH" b="1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4334" y="291042"/>
            <a:ext cx="6137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 smtClean="0">
                <a:latin typeface="Calibri" pitchFamily="34" charset="0"/>
              </a:rPr>
              <a:t>Bayesian</a:t>
            </a:r>
            <a:r>
              <a:rPr lang="de-CH" b="1" dirty="0" smtClean="0">
                <a:latin typeface="Calibri" pitchFamily="34" charset="0"/>
              </a:rPr>
              <a:t> GOF: </a:t>
            </a:r>
            <a:r>
              <a:rPr lang="de-CH" b="1" dirty="0" err="1" smtClean="0">
                <a:latin typeface="Calibri" pitchFamily="34" charset="0"/>
              </a:rPr>
              <a:t>Posterior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predictive</a:t>
            </a:r>
            <a:r>
              <a:rPr lang="de-CH" b="1" dirty="0" smtClean="0">
                <a:latin typeface="Calibri" pitchFamily="34" charset="0"/>
              </a:rPr>
              <a:t> check (PPC)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9081" y="974452"/>
            <a:ext cx="660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Then, use the values of 𝐷(𝑥; </a:t>
            </a:r>
            <a:r>
              <a:rPr lang="en-US" sz="2000" dirty="0" smtClean="0">
                <a:latin typeface="Calibri" panose="020F0502020204030204" pitchFamily="34" charset="0"/>
              </a:rPr>
              <a:t>𝑒</a:t>
            </a:r>
            <a:r>
              <a:rPr lang="en-US" sz="2000" baseline="-25000" dirty="0" smtClean="0">
                <a:latin typeface="Calibri" panose="020F0502020204030204" pitchFamily="34" charset="0"/>
              </a:rPr>
              <a:t>𝑡</a:t>
            </a:r>
            <a:r>
              <a:rPr lang="en-US" sz="2000" dirty="0" smtClean="0">
                <a:latin typeface="Calibri" panose="020F0502020204030204" pitchFamily="34" charset="0"/>
              </a:rPr>
              <a:t>) </a:t>
            </a:r>
            <a:r>
              <a:rPr lang="en-US" sz="2000" dirty="0">
                <a:latin typeface="Calibri" panose="020F0502020204030204" pitchFamily="34" charset="0"/>
              </a:rPr>
              <a:t>and 𝐷(</a:t>
            </a:r>
            <a:r>
              <a:rPr lang="en-US" sz="2000" dirty="0" smtClean="0">
                <a:latin typeface="Calibri" panose="020F0502020204030204" pitchFamily="34" charset="0"/>
              </a:rPr>
              <a:t>𝑥</a:t>
            </a:r>
            <a:r>
              <a:rPr lang="en-US" sz="2000" baseline="-25000" dirty="0" smtClean="0">
                <a:latin typeface="Calibri" panose="020F0502020204030204" pitchFamily="34" charset="0"/>
              </a:rPr>
              <a:t>𝑡</a:t>
            </a:r>
            <a:r>
              <a:rPr lang="en-US" sz="2000" dirty="0" smtClean="0">
                <a:latin typeface="Calibri" panose="020F0502020204030204" pitchFamily="34" charset="0"/>
              </a:rPr>
              <a:t>; 𝑒</a:t>
            </a:r>
            <a:r>
              <a:rPr lang="en-US" sz="2000" baseline="-25000" dirty="0" smtClean="0">
                <a:latin typeface="Calibri" panose="020F0502020204030204" pitchFamily="34" charset="0"/>
              </a:rPr>
              <a:t>𝑡</a:t>
            </a:r>
            <a:r>
              <a:rPr lang="en-US" sz="2000" dirty="0" smtClean="0">
                <a:latin typeface="Calibri" panose="020F0502020204030204" pitchFamily="34" charset="0"/>
              </a:rPr>
              <a:t>) </a:t>
            </a:r>
            <a:r>
              <a:rPr lang="en-US" sz="2000" dirty="0">
                <a:latin typeface="Calibri" panose="020F0502020204030204" pitchFamily="34" charset="0"/>
              </a:rPr>
              <a:t>to check the fit</a:t>
            </a:r>
            <a:r>
              <a:rPr lang="en-US" sz="2000" dirty="0" smtClean="0">
                <a:latin typeface="Calibri" panose="020F0502020204030204" pitchFamily="34" charset="0"/>
              </a:rPr>
              <a:t>…</a:t>
            </a:r>
            <a:endParaRPr lang="de-CH" sz="2000" b="1" dirty="0">
              <a:latin typeface="Calibri" panose="020F050202020403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9080" y="1428750"/>
            <a:ext cx="55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) ...graphically: </a:t>
            </a:r>
            <a:r>
              <a:rPr lang="en-US" sz="2000" dirty="0" smtClean="0">
                <a:latin typeface="Calibri" panose="020F0502020204030204" pitchFamily="34" charset="0"/>
              </a:rPr>
              <a:t>scatterplot of </a:t>
            </a:r>
            <a:r>
              <a:rPr lang="en-US" sz="2000" dirty="0">
                <a:latin typeface="Calibri" panose="020F0502020204030204" pitchFamily="34" charset="0"/>
              </a:rPr>
              <a:t>𝐷(𝑥; 𝑒</a:t>
            </a:r>
            <a:r>
              <a:rPr lang="en-US" sz="2000" baseline="-25000" dirty="0">
                <a:latin typeface="Calibri" panose="020F0502020204030204" pitchFamily="34" charset="0"/>
              </a:rPr>
              <a:t>𝑡</a:t>
            </a:r>
            <a:r>
              <a:rPr lang="en-US" sz="2000" dirty="0">
                <a:latin typeface="Calibri" panose="020F0502020204030204" pitchFamily="34" charset="0"/>
              </a:rPr>
              <a:t>) </a:t>
            </a:r>
            <a:r>
              <a:rPr lang="en-US" sz="2000" dirty="0" smtClean="0">
                <a:latin typeface="Calibri" panose="020F0502020204030204" pitchFamily="34" charset="0"/>
              </a:rPr>
              <a:t>and </a:t>
            </a:r>
            <a:r>
              <a:rPr lang="en-US" sz="2000" dirty="0">
                <a:latin typeface="Calibri" panose="020F0502020204030204" pitchFamily="34" charset="0"/>
              </a:rPr>
              <a:t>𝐷(𝑥</a:t>
            </a:r>
            <a:r>
              <a:rPr lang="en-US" sz="2000" baseline="-25000" dirty="0">
                <a:latin typeface="Calibri" panose="020F0502020204030204" pitchFamily="34" charset="0"/>
              </a:rPr>
              <a:t>𝑡</a:t>
            </a:r>
            <a:r>
              <a:rPr lang="en-US" sz="2000" dirty="0">
                <a:latin typeface="Calibri" panose="020F0502020204030204" pitchFamily="34" charset="0"/>
              </a:rPr>
              <a:t>; 𝑒</a:t>
            </a:r>
            <a:r>
              <a:rPr lang="en-US" sz="2000" baseline="-25000" dirty="0">
                <a:latin typeface="Calibri" panose="020F0502020204030204" pitchFamily="34" charset="0"/>
              </a:rPr>
              <a:t>𝑡</a:t>
            </a:r>
            <a:r>
              <a:rPr lang="en-US" sz="2000" dirty="0">
                <a:latin typeface="Calibri" panose="020F0502020204030204" pitchFamily="34" charset="0"/>
              </a:rPr>
              <a:t>) 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59081" y="4211955"/>
            <a:ext cx="8191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</a:rPr>
              <a:t>) …numerically by calculating a </a:t>
            </a:r>
            <a:r>
              <a:rPr lang="en-US" sz="2000" b="1" dirty="0">
                <a:latin typeface="Calibri" panose="020F0502020204030204" pitchFamily="34" charset="0"/>
              </a:rPr>
              <a:t>Bayesian p-value </a:t>
            </a:r>
            <a:r>
              <a:rPr lang="en-US" sz="2000" dirty="0">
                <a:latin typeface="Calibri" panose="020F0502020204030204" pitchFamily="34" charset="0"/>
              </a:rPr>
              <a:t>= proportion of times that 𝐷(𝑥; 𝑒</a:t>
            </a:r>
            <a:r>
              <a:rPr lang="en-US" sz="2000" baseline="-25000" dirty="0">
                <a:latin typeface="Calibri" panose="020F0502020204030204" pitchFamily="34" charset="0"/>
              </a:rPr>
              <a:t>𝑡</a:t>
            </a:r>
            <a:r>
              <a:rPr lang="en-US" sz="2000" dirty="0">
                <a:latin typeface="Calibri" panose="020F0502020204030204" pitchFamily="34" charset="0"/>
              </a:rPr>
              <a:t>) </a:t>
            </a:r>
            <a:r>
              <a:rPr lang="en-US" sz="2000" dirty="0" smtClean="0">
                <a:latin typeface="Calibri" panose="020F0502020204030204" pitchFamily="34" charset="0"/>
              </a:rPr>
              <a:t>&lt; </a:t>
            </a:r>
            <a:r>
              <a:rPr lang="en-US" sz="2000" dirty="0">
                <a:latin typeface="Calibri" panose="020F0502020204030204" pitchFamily="34" charset="0"/>
              </a:rPr>
              <a:t>𝐷(𝑥</a:t>
            </a:r>
            <a:r>
              <a:rPr lang="en-US" sz="2000" baseline="-25000" dirty="0">
                <a:latin typeface="Calibri" panose="020F0502020204030204" pitchFamily="34" charset="0"/>
              </a:rPr>
              <a:t>𝑡</a:t>
            </a:r>
            <a:r>
              <a:rPr lang="en-US" sz="2000" dirty="0">
                <a:latin typeface="Calibri" panose="020F0502020204030204" pitchFamily="34" charset="0"/>
              </a:rPr>
              <a:t>; 𝑒</a:t>
            </a:r>
            <a:r>
              <a:rPr lang="en-US" sz="2000" baseline="-25000" dirty="0">
                <a:latin typeface="Calibri" panose="020F0502020204030204" pitchFamily="34" charset="0"/>
              </a:rPr>
              <a:t>𝑡</a:t>
            </a:r>
            <a:r>
              <a:rPr lang="en-US" sz="2000" dirty="0">
                <a:latin typeface="Calibri" panose="020F0502020204030204" pitchFamily="34" charset="0"/>
              </a:rPr>
              <a:t>) 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             </a:t>
            </a:r>
            <a:r>
              <a:rPr lang="en-US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Calibri" panose="020F0502020204030204" pitchFamily="34" charset="0"/>
              </a:rPr>
              <a:t>close </a:t>
            </a:r>
            <a:r>
              <a:rPr lang="en-US" sz="2000" dirty="0">
                <a:latin typeface="Calibri" panose="020F0502020204030204" pitchFamily="34" charset="0"/>
              </a:rPr>
              <a:t>to 0.5: good </a:t>
            </a:r>
            <a:r>
              <a:rPr lang="en-US" sz="2000" dirty="0" smtClean="0">
                <a:latin typeface="Calibri" panose="020F0502020204030204" pitchFamily="34" charset="0"/>
              </a:rPr>
              <a:t>fit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            </a:t>
            </a:r>
            <a:r>
              <a:rPr lang="en-US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Calibri" panose="020F0502020204030204" pitchFamily="34" charset="0"/>
              </a:rPr>
              <a:t>close </a:t>
            </a:r>
            <a:r>
              <a:rPr lang="en-US" sz="2000" dirty="0">
                <a:latin typeface="Calibri" panose="020F0502020204030204" pitchFamily="34" charset="0"/>
              </a:rPr>
              <a:t>to 0 or 1: suggests doubtful fit</a:t>
            </a:r>
            <a:endParaRPr lang="de-CH" sz="2000" dirty="0">
              <a:latin typeface="Calibri" panose="020F0502020204030204" pitchFamily="34" charset="0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47" y="1956594"/>
            <a:ext cx="2695651" cy="208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95996" y="2416505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No evidence of lack of fit if ~½ points above and </a:t>
            </a:r>
          </a:p>
          <a:p>
            <a:r>
              <a:rPr lang="de-CH" sz="1600" dirty="0">
                <a:latin typeface="Calibri" panose="020F0502020204030204" pitchFamily="34" charset="0"/>
              </a:rPr>
              <a:t>~½ </a:t>
            </a:r>
            <a:r>
              <a:rPr lang="de-CH" sz="1600" dirty="0" err="1">
                <a:latin typeface="Calibri" panose="020F0502020204030204" pitchFamily="34" charset="0"/>
              </a:rPr>
              <a:t>below</a:t>
            </a:r>
            <a:r>
              <a:rPr lang="de-CH" sz="1600" dirty="0">
                <a:latin typeface="Calibri" panose="020F0502020204030204" pitchFamily="34" charset="0"/>
              </a:rPr>
              <a:t> a 1:1 </a:t>
            </a:r>
            <a:r>
              <a:rPr lang="de-CH" sz="1600" dirty="0" err="1">
                <a:latin typeface="Calibri" panose="020F0502020204030204" pitchFamily="34" charset="0"/>
              </a:rPr>
              <a:t>line</a:t>
            </a:r>
            <a:endParaRPr lang="de-CH" sz="1600" dirty="0">
              <a:latin typeface="Calibri" panose="020F050202020403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4334" y="291042"/>
            <a:ext cx="6137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 smtClean="0">
                <a:latin typeface="Calibri" pitchFamily="34" charset="0"/>
              </a:rPr>
              <a:t>Bayesian</a:t>
            </a:r>
            <a:r>
              <a:rPr lang="de-CH" b="1" dirty="0" smtClean="0">
                <a:latin typeface="Calibri" pitchFamily="34" charset="0"/>
              </a:rPr>
              <a:t> GOF: </a:t>
            </a:r>
            <a:r>
              <a:rPr lang="de-CH" b="1" dirty="0" err="1" smtClean="0">
                <a:latin typeface="Calibri" pitchFamily="34" charset="0"/>
              </a:rPr>
              <a:t>Posterior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predictive</a:t>
            </a:r>
            <a:r>
              <a:rPr lang="de-CH" b="1" dirty="0" smtClean="0">
                <a:latin typeface="Calibri" pitchFamily="34" charset="0"/>
              </a:rPr>
              <a:t> check (PPC)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66" y="1055688"/>
            <a:ext cx="1676095" cy="178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42925" y="261938"/>
            <a:ext cx="77724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de-DE" sz="2800" b="1" kern="0" dirty="0" err="1" smtClean="0">
                <a:latin typeface="Calibri" pitchFamily="34" charset="0"/>
              </a:rPr>
              <a:t>Marking</a:t>
            </a:r>
            <a:r>
              <a:rPr lang="de-DE" sz="2800" b="1" kern="0" dirty="0" smtClean="0">
                <a:latin typeface="Calibri" pitchFamily="34" charset="0"/>
              </a:rPr>
              <a:t>, </a:t>
            </a:r>
            <a:r>
              <a:rPr lang="de-DE" sz="2800" b="1" kern="0" dirty="0" err="1" smtClean="0">
                <a:latin typeface="Calibri" pitchFamily="34" charset="0"/>
              </a:rPr>
              <a:t>recaptures</a:t>
            </a:r>
            <a:r>
              <a:rPr lang="de-DE" sz="2800" b="1" kern="0" dirty="0" smtClean="0">
                <a:latin typeface="Calibri" pitchFamily="34" charset="0"/>
              </a:rPr>
              <a:t> </a:t>
            </a:r>
            <a:r>
              <a:rPr lang="de-DE" sz="2800" b="1" kern="0" dirty="0" err="1" smtClean="0">
                <a:latin typeface="Calibri" pitchFamily="34" charset="0"/>
              </a:rPr>
              <a:t>and</a:t>
            </a:r>
            <a:r>
              <a:rPr lang="de-DE" sz="2800" b="1" kern="0" dirty="0" smtClean="0">
                <a:latin typeface="Calibri" pitchFamily="34" charset="0"/>
              </a:rPr>
              <a:t> </a:t>
            </a:r>
            <a:r>
              <a:rPr lang="de-DE" sz="2800" b="1" kern="0" dirty="0" err="1" smtClean="0">
                <a:latin typeface="Calibri" pitchFamily="34" charset="0"/>
              </a:rPr>
              <a:t>resightings</a:t>
            </a:r>
            <a:endParaRPr lang="en-GB" sz="2800" b="1" kern="0" dirty="0" smtClean="0">
              <a:latin typeface="Calibri" pitchFamily="34" charset="0"/>
            </a:endParaRP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8" y="3115469"/>
            <a:ext cx="2362200" cy="179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901484" y="1460500"/>
            <a:ext cx="2128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i="1" dirty="0" err="1" smtClean="0">
                <a:latin typeface="Calibri" panose="020F0502020204030204" pitchFamily="34" charset="0"/>
              </a:rPr>
              <a:t>Artificial</a:t>
            </a:r>
            <a:r>
              <a:rPr lang="de-CH" b="1" i="1" dirty="0" smtClean="0">
                <a:latin typeface="Calibri" panose="020F0502020204030204" pitchFamily="34" charset="0"/>
              </a:rPr>
              <a:t> </a:t>
            </a:r>
            <a:r>
              <a:rPr lang="de-CH" b="1" i="1" dirty="0" err="1" smtClean="0">
                <a:latin typeface="Calibri" panose="020F0502020204030204" pitchFamily="34" charset="0"/>
              </a:rPr>
              <a:t>marks</a:t>
            </a:r>
            <a:endParaRPr lang="de-CH" b="1" i="1" dirty="0">
              <a:latin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01483" y="3823109"/>
            <a:ext cx="201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i="1" dirty="0" smtClean="0">
                <a:latin typeface="Calibri" panose="020F0502020204030204" pitchFamily="34" charset="0"/>
              </a:rPr>
              <a:t>Natural </a:t>
            </a:r>
            <a:r>
              <a:rPr lang="de-CH" b="1" i="1" dirty="0" err="1" smtClean="0">
                <a:latin typeface="Calibri" panose="020F0502020204030204" pitchFamily="34" charset="0"/>
              </a:rPr>
              <a:t>marks</a:t>
            </a:r>
            <a:endParaRPr lang="de-CH" b="1" i="1" dirty="0">
              <a:latin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82358" y="5029609"/>
            <a:ext cx="465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i="1" dirty="0" smtClean="0">
                <a:latin typeface="Calibri" panose="020F0502020204030204" pitchFamily="34" charset="0"/>
              </a:rPr>
              <a:t>… also </a:t>
            </a:r>
            <a:r>
              <a:rPr lang="de-CH" b="1" i="1" dirty="0" err="1" smtClean="0">
                <a:latin typeface="Calibri" panose="020F0502020204030204" pitchFamily="34" charset="0"/>
              </a:rPr>
              <a:t>genetic</a:t>
            </a:r>
            <a:r>
              <a:rPr lang="de-CH" b="1" i="1" dirty="0" smtClean="0">
                <a:latin typeface="Calibri" panose="020F0502020204030204" pitchFamily="34" charset="0"/>
              </a:rPr>
              <a:t> </a:t>
            </a:r>
            <a:r>
              <a:rPr lang="de-CH" b="1" i="1" dirty="0" err="1" smtClean="0">
                <a:latin typeface="Calibri" panose="020F0502020204030204" pitchFamily="34" charset="0"/>
              </a:rPr>
              <a:t>or</a:t>
            </a:r>
            <a:r>
              <a:rPr lang="de-CH" b="1" i="1" dirty="0" smtClean="0">
                <a:latin typeface="Calibri" panose="020F0502020204030204" pitchFamily="34" charset="0"/>
              </a:rPr>
              <a:t> </a:t>
            </a:r>
            <a:r>
              <a:rPr lang="de-CH" b="1" i="1" dirty="0" err="1" smtClean="0">
                <a:latin typeface="Calibri" panose="020F0502020204030204" pitchFamily="34" charset="0"/>
              </a:rPr>
              <a:t>acustic</a:t>
            </a:r>
            <a:r>
              <a:rPr lang="de-CH" b="1" i="1" dirty="0" smtClean="0">
                <a:latin typeface="Calibri" panose="020F0502020204030204" pitchFamily="34" charset="0"/>
              </a:rPr>
              <a:t>  </a:t>
            </a:r>
            <a:r>
              <a:rPr lang="de-CH" b="1" i="1" dirty="0" err="1" smtClean="0">
                <a:latin typeface="Calibri" panose="020F0502020204030204" pitchFamily="34" charset="0"/>
              </a:rPr>
              <a:t>recapture</a:t>
            </a:r>
            <a:endParaRPr lang="de-CH" b="1" i="1" dirty="0">
              <a:latin typeface="Calibri" panose="020F050202020403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036312"/>
            <a:ext cx="2754000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34341" y="947147"/>
            <a:ext cx="67669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</a:rPr>
              <a:t>On what response to define </a:t>
            </a:r>
            <a:r>
              <a:rPr lang="en-US" sz="2000" i="1" dirty="0">
                <a:latin typeface="Calibri" panose="020F0502020204030204" pitchFamily="34" charset="0"/>
              </a:rPr>
              <a:t>observed </a:t>
            </a:r>
            <a:r>
              <a:rPr lang="en-US" sz="2000" dirty="0">
                <a:latin typeface="Calibri" panose="020F0502020204030204" pitchFamily="34" charset="0"/>
              </a:rPr>
              <a:t>and </a:t>
            </a:r>
            <a:r>
              <a:rPr lang="en-US" sz="2000" i="1" dirty="0">
                <a:latin typeface="Calibri" panose="020F0502020204030204" pitchFamily="34" charset="0"/>
              </a:rPr>
              <a:t>expected </a:t>
            </a:r>
            <a:r>
              <a:rPr lang="en-US" sz="2000" dirty="0">
                <a:latin typeface="Calibri" panose="020F0502020204030204" pitchFamily="34" charset="0"/>
              </a:rPr>
              <a:t>values?</a:t>
            </a:r>
          </a:p>
          <a:p>
            <a:pPr marL="266700" indent="-266700">
              <a:lnSpc>
                <a:spcPts val="2400"/>
              </a:lnSpc>
              <a:spcBef>
                <a:spcPts val="600"/>
              </a:spcBef>
            </a:pPr>
            <a:r>
              <a:rPr lang="en-US" sz="2000" dirty="0" smtClean="0">
                <a:latin typeface="Calibri" panose="020F0502020204030204" pitchFamily="34" charset="0"/>
              </a:rPr>
              <a:t>•	Not </a:t>
            </a:r>
            <a:r>
              <a:rPr lang="en-US" sz="2000" dirty="0">
                <a:latin typeface="Calibri" panose="020F0502020204030204" pitchFamily="34" charset="0"/>
              </a:rPr>
              <a:t>on binary responses (i.e. detection histories) themselves</a:t>
            </a:r>
          </a:p>
          <a:p>
            <a:pPr marL="266700" indent="-266700">
              <a:lnSpc>
                <a:spcPts val="2400"/>
              </a:lnSpc>
              <a:spcBef>
                <a:spcPts val="600"/>
              </a:spcBef>
            </a:pPr>
            <a:r>
              <a:rPr lang="en-US" sz="2000" dirty="0" smtClean="0">
                <a:latin typeface="Calibri" panose="020F0502020204030204" pitchFamily="34" charset="0"/>
              </a:rPr>
              <a:t>•	Use </a:t>
            </a:r>
            <a:r>
              <a:rPr lang="en-US" sz="2000" dirty="0">
                <a:latin typeface="Calibri" panose="020F0502020204030204" pitchFamily="34" charset="0"/>
              </a:rPr>
              <a:t>some aggregating: </a:t>
            </a:r>
            <a:r>
              <a:rPr lang="en-US" sz="2000" b="1" dirty="0">
                <a:latin typeface="Calibri" panose="020F0502020204030204" pitchFamily="34" charset="0"/>
              </a:rPr>
              <a:t>m-array in CR data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03860" y="2344738"/>
            <a:ext cx="838962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CH" sz="2000" dirty="0" err="1">
                <a:latin typeface="Calibri" panose="020F0502020204030204" pitchFamily="34" charset="0"/>
              </a:rPr>
              <a:t>What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measure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of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discrepancy</a:t>
            </a:r>
            <a:r>
              <a:rPr lang="de-CH" sz="2000" dirty="0">
                <a:latin typeface="Calibri" panose="020F0502020204030204" pitchFamily="34" charset="0"/>
              </a:rPr>
              <a:t>?</a:t>
            </a:r>
          </a:p>
          <a:p>
            <a:pPr marL="266700" indent="-266700">
              <a:spcBef>
                <a:spcPts val="600"/>
              </a:spcBef>
            </a:pPr>
            <a:r>
              <a:rPr lang="de-CH" sz="2000" dirty="0" smtClean="0">
                <a:latin typeface="Calibri" panose="020F0502020204030204" pitchFamily="34" charset="0"/>
              </a:rPr>
              <a:t>•	Different </a:t>
            </a:r>
            <a:r>
              <a:rPr lang="de-CH" sz="2000" dirty="0" err="1">
                <a:latin typeface="Calibri" panose="020F0502020204030204" pitchFamily="34" charset="0"/>
              </a:rPr>
              <a:t>options</a:t>
            </a:r>
            <a:r>
              <a:rPr lang="de-CH" sz="2000" dirty="0">
                <a:latin typeface="Calibri" panose="020F0502020204030204" pitchFamily="34" charset="0"/>
              </a:rPr>
              <a:t>, e.g.</a:t>
            </a:r>
          </a:p>
          <a:p>
            <a:pPr defTabSz="895350">
              <a:spcBef>
                <a:spcPts val="600"/>
              </a:spcBef>
            </a:pPr>
            <a:r>
              <a:rPr lang="de-CH" sz="2000" dirty="0" smtClean="0">
                <a:latin typeface="Calibri" panose="020F0502020204030204" pitchFamily="34" charset="0"/>
              </a:rPr>
              <a:t>	–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b="1" dirty="0" smtClean="0">
                <a:latin typeface="Calibri" panose="020F0502020204030204" pitchFamily="34" charset="0"/>
              </a:rPr>
              <a:t>Pearson </a:t>
            </a:r>
            <a:r>
              <a:rPr lang="de-CH" sz="2000" b="1" dirty="0" err="1">
                <a:latin typeface="Calibri" panose="020F0502020204030204" pitchFamily="34" charset="0"/>
              </a:rPr>
              <a:t>chi-squared</a:t>
            </a:r>
            <a:r>
              <a:rPr lang="de-CH" sz="2000" b="1" dirty="0">
                <a:latin typeface="Calibri" panose="020F0502020204030204" pitchFamily="34" charset="0"/>
              </a:rPr>
              <a:t> </a:t>
            </a:r>
            <a:r>
              <a:rPr lang="de-CH" sz="2000" b="1" dirty="0" err="1">
                <a:latin typeface="Calibri" panose="020F0502020204030204" pitchFamily="34" charset="0"/>
              </a:rPr>
              <a:t>statistic</a:t>
            </a:r>
            <a:endParaRPr lang="de-CH" sz="2000" dirty="0"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de-CH" sz="2000" dirty="0" smtClean="0">
                <a:latin typeface="Calibri" panose="020F0502020204030204" pitchFamily="34" charset="0"/>
              </a:rPr>
              <a:t>	–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b="1" dirty="0" smtClean="0">
                <a:latin typeface="Calibri" panose="020F0502020204030204" pitchFamily="34" charset="0"/>
              </a:rPr>
              <a:t>Freeman-</a:t>
            </a:r>
            <a:r>
              <a:rPr lang="de-CH" sz="2000" b="1" dirty="0" err="1" smtClean="0">
                <a:latin typeface="Calibri" panose="020F0502020204030204" pitchFamily="34" charset="0"/>
              </a:rPr>
              <a:t>Tukey</a:t>
            </a:r>
            <a:r>
              <a:rPr lang="de-CH" sz="2000" b="1" dirty="0" smtClean="0">
                <a:latin typeface="Calibri" panose="020F0502020204030204" pitchFamily="34" charset="0"/>
              </a:rPr>
              <a:t> </a:t>
            </a:r>
            <a:r>
              <a:rPr lang="de-CH" sz="2000" b="1" dirty="0" err="1">
                <a:latin typeface="Calibri" panose="020F0502020204030204" pitchFamily="34" charset="0"/>
              </a:rPr>
              <a:t>statistic</a:t>
            </a:r>
            <a:endParaRPr lang="de-CH" sz="2000" dirty="0">
              <a:latin typeface="Calibri" panose="020F0502020204030204" pitchFamily="34" charset="0"/>
            </a:endParaRPr>
          </a:p>
          <a:p>
            <a:pPr marL="266700" indent="-266700">
              <a:spcBef>
                <a:spcPts val="600"/>
              </a:spcBef>
            </a:pPr>
            <a:r>
              <a:rPr lang="en-US" sz="2000" dirty="0" smtClean="0">
                <a:latin typeface="Calibri" panose="020F0502020204030204" pitchFamily="34" charset="0"/>
              </a:rPr>
              <a:t>•	Different </a:t>
            </a:r>
            <a:r>
              <a:rPr lang="en-US" sz="2000" dirty="0">
                <a:latin typeface="Calibri" panose="020F0502020204030204" pitchFamily="34" charset="0"/>
              </a:rPr>
              <a:t>measures sensible to different kinds of lack of fit; resulting </a:t>
            </a:r>
            <a:r>
              <a:rPr lang="en-US" sz="2000" dirty="0" smtClean="0">
                <a:latin typeface="Calibri" panose="020F0502020204030204" pitchFamily="34" charset="0"/>
              </a:rPr>
              <a:t>P-values </a:t>
            </a:r>
            <a:r>
              <a:rPr lang="en-US" sz="2000" dirty="0">
                <a:latin typeface="Calibri" panose="020F0502020204030204" pitchFamily="34" charset="0"/>
              </a:rPr>
              <a:t>may differ substantially</a:t>
            </a:r>
          </a:p>
          <a:p>
            <a:pPr>
              <a:spcBef>
                <a:spcPts val="600"/>
              </a:spcBef>
              <a:tabLst>
                <a:tab pos="266700" algn="l"/>
              </a:tabLst>
            </a:pPr>
            <a:r>
              <a:rPr lang="en-US" sz="2000" dirty="0" smtClean="0">
                <a:latin typeface="Calibri" panose="020F0502020204030204" pitchFamily="34" charset="0"/>
              </a:rPr>
              <a:t>•	Normally </a:t>
            </a:r>
            <a:r>
              <a:rPr lang="en-US" sz="2000" dirty="0">
                <a:latin typeface="Calibri" panose="020F0502020204030204" pitchFamily="34" charset="0"/>
              </a:rPr>
              <a:t>assess some global measure of lack of fit; can also assess </a:t>
            </a:r>
            <a:r>
              <a:rPr lang="en-US" sz="2000" dirty="0" smtClean="0">
                <a:latin typeface="Calibri" panose="020F0502020204030204" pitchFamily="34" charset="0"/>
              </a:rPr>
              <a:t>	particular </a:t>
            </a:r>
            <a:r>
              <a:rPr lang="en-US" sz="2000" dirty="0">
                <a:latin typeface="Calibri" panose="020F0502020204030204" pitchFamily="34" charset="0"/>
              </a:rPr>
              <a:t>features of the model (e.g. extreme values)</a:t>
            </a:r>
          </a:p>
          <a:p>
            <a:endParaRPr lang="de-CH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32353"/>
              </p:ext>
            </p:extLst>
          </p:nvPr>
        </p:nvGraphicFramePr>
        <p:xfrm>
          <a:off x="6210300" y="2504281"/>
          <a:ext cx="1606792" cy="5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8" name="Equation" r:id="rId4" imgW="1447560" imgH="495000" progId="Equation.DSMT4">
                  <p:embed/>
                </p:oleObj>
              </mc:Choice>
              <mc:Fallback>
                <p:oleObj name="Equation" r:id="rId4" imgW="1447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0300" y="2504281"/>
                        <a:ext cx="1606792" cy="54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151009"/>
              </p:ext>
            </p:extLst>
          </p:nvPr>
        </p:nvGraphicFramePr>
        <p:xfrm>
          <a:off x="6210301" y="3176323"/>
          <a:ext cx="1865585" cy="45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9" name="Equation" r:id="rId6" imgW="1650960" imgH="406080" progId="Equation.DSMT4">
                  <p:embed/>
                </p:oleObj>
              </mc:Choice>
              <mc:Fallback>
                <p:oleObj name="Equation" r:id="rId6" imgW="1650960" imgH="40608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3176323"/>
                        <a:ext cx="1865585" cy="45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V="1">
            <a:off x="4678680" y="2833688"/>
            <a:ext cx="1455421" cy="4505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191000" y="3389315"/>
            <a:ext cx="1943100" cy="3063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94334" y="291042"/>
            <a:ext cx="6137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 smtClean="0">
                <a:latin typeface="Calibri" pitchFamily="34" charset="0"/>
              </a:rPr>
              <a:t>Bayesian</a:t>
            </a:r>
            <a:r>
              <a:rPr lang="de-CH" b="1" dirty="0" smtClean="0">
                <a:latin typeface="Calibri" pitchFamily="34" charset="0"/>
              </a:rPr>
              <a:t> GOF: </a:t>
            </a:r>
            <a:r>
              <a:rPr lang="de-CH" b="1" dirty="0" err="1" smtClean="0">
                <a:latin typeface="Calibri" pitchFamily="34" charset="0"/>
              </a:rPr>
              <a:t>Posterior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predictive</a:t>
            </a:r>
            <a:r>
              <a:rPr lang="de-CH" b="1" dirty="0" smtClean="0">
                <a:latin typeface="Calibri" pitchFamily="34" charset="0"/>
              </a:rPr>
              <a:t> check (PPC)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19100" y="1109389"/>
            <a:ext cx="803148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Implicitly depend on priors</a:t>
            </a:r>
          </a:p>
          <a:p>
            <a:pPr marL="342900" indent="-34290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Bayesian P-values </a:t>
            </a:r>
            <a:r>
              <a:rPr lang="en-US" sz="2000" dirty="0">
                <a:latin typeface="Calibri" panose="020F0502020204030204" pitchFamily="34" charset="0"/>
              </a:rPr>
              <a:t>have been </a:t>
            </a:r>
            <a:r>
              <a:rPr lang="en-US" sz="2000" dirty="0" err="1">
                <a:latin typeface="Calibri" panose="020F0502020204030204" pitchFamily="34" charset="0"/>
              </a:rPr>
              <a:t>criticised</a:t>
            </a:r>
            <a:endParaRPr lang="en-US" sz="2000" dirty="0"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000" dirty="0" err="1" smtClean="0">
                <a:latin typeface="Calibri" panose="020F0502020204030204" pitchFamily="34" charset="0"/>
              </a:rPr>
              <a:t>They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use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data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twice</a:t>
            </a:r>
            <a:r>
              <a:rPr lang="de-CH" sz="2000" dirty="0" smtClean="0">
                <a:latin typeface="Calibri" panose="020F0502020204030204" pitchFamily="34" charset="0"/>
              </a:rPr>
              <a:t>:</a:t>
            </a:r>
            <a:endParaRPr lang="de-CH" sz="2000" dirty="0">
              <a:latin typeface="Calibri" panose="020F0502020204030204" pitchFamily="34" charset="0"/>
            </a:endParaRPr>
          </a:p>
          <a:p>
            <a:pPr defTabSz="809625"/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</a:rPr>
              <a:t>simulate </a:t>
            </a:r>
            <a:r>
              <a:rPr lang="en-US" sz="2000" dirty="0">
                <a:latin typeface="Calibri" panose="020F0502020204030204" pitchFamily="34" charset="0"/>
              </a:rPr>
              <a:t>data; compare them to these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Not </a:t>
            </a:r>
            <a:r>
              <a:rPr lang="en-US" sz="2000" dirty="0">
                <a:latin typeface="Calibri" panose="020F0502020204030204" pitchFamily="34" charset="0"/>
              </a:rPr>
              <a:t>clear what values represent a good fit </a:t>
            </a:r>
          </a:p>
          <a:p>
            <a:endParaRPr lang="de-CH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Calibri" panose="020F0502020204030204" pitchFamily="34" charset="0"/>
              </a:rPr>
              <a:t>Descriptive </a:t>
            </a:r>
            <a:r>
              <a:rPr lang="en-US" sz="2000" dirty="0">
                <a:latin typeface="Calibri" panose="020F0502020204030204" pitchFamily="34" charset="0"/>
              </a:rPr>
              <a:t>only! (not for model selection)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4334" y="291042"/>
            <a:ext cx="6137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 smtClean="0">
                <a:latin typeface="Calibri" pitchFamily="34" charset="0"/>
              </a:rPr>
              <a:t>Bayesian</a:t>
            </a:r>
            <a:r>
              <a:rPr lang="de-CH" b="1" dirty="0" smtClean="0">
                <a:latin typeface="Calibri" pitchFamily="34" charset="0"/>
              </a:rPr>
              <a:t> GOF: </a:t>
            </a:r>
            <a:r>
              <a:rPr lang="de-CH" b="1" dirty="0" err="1" smtClean="0">
                <a:latin typeface="Calibri" pitchFamily="34" charset="0"/>
              </a:rPr>
              <a:t>Posterior</a:t>
            </a:r>
            <a:r>
              <a:rPr lang="de-CH" b="1" dirty="0" smtClean="0">
                <a:latin typeface="Calibri" pitchFamily="34" charset="0"/>
              </a:rPr>
              <a:t> </a:t>
            </a:r>
            <a:r>
              <a:rPr lang="de-CH" b="1" dirty="0" err="1" smtClean="0">
                <a:latin typeface="Calibri" pitchFamily="34" charset="0"/>
              </a:rPr>
              <a:t>predictive</a:t>
            </a:r>
            <a:r>
              <a:rPr lang="de-CH" b="1" dirty="0" smtClean="0">
                <a:latin typeface="Calibri" pitchFamily="34" charset="0"/>
              </a:rPr>
              <a:t> check (PPC)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4545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DE" b="1" dirty="0" err="1" smtClean="0">
                <a:latin typeface="Calibri" pitchFamily="34" charset="0"/>
              </a:rPr>
              <a:t>Jolly-Seber</a:t>
            </a:r>
            <a:r>
              <a:rPr lang="de-DE" b="1" dirty="0" smtClean="0">
                <a:latin typeface="Calibri" pitchFamily="34" charset="0"/>
              </a:rPr>
              <a:t> </a:t>
            </a:r>
            <a:r>
              <a:rPr lang="de-DE" b="1" dirty="0" err="1" smtClean="0">
                <a:latin typeface="Calibri" pitchFamily="34" charset="0"/>
              </a:rPr>
              <a:t>model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23900" y="855389"/>
            <a:ext cx="60388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The CJS model is </a:t>
            </a:r>
            <a:r>
              <a:rPr lang="en-US" sz="2000" i="1" dirty="0" smtClean="0">
                <a:latin typeface="Calibri" panose="020F0502020204030204" pitchFamily="34" charset="0"/>
              </a:rPr>
              <a:t>conditional</a:t>
            </a:r>
            <a:r>
              <a:rPr lang="en-US" sz="2000" dirty="0" smtClean="0">
                <a:latin typeface="Calibri" panose="020F0502020204030204" pitchFamily="34" charset="0"/>
              </a:rPr>
              <a:t> on first capture</a:t>
            </a: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55421" y="173101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0 0 0 1 0 1 0 0 0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4545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DE" b="1" dirty="0" err="1" smtClean="0">
                <a:latin typeface="Calibri" pitchFamily="34" charset="0"/>
              </a:rPr>
              <a:t>Jolly-Seber</a:t>
            </a:r>
            <a:r>
              <a:rPr lang="de-DE" b="1" dirty="0" smtClean="0">
                <a:latin typeface="Calibri" pitchFamily="34" charset="0"/>
              </a:rPr>
              <a:t> </a:t>
            </a:r>
            <a:r>
              <a:rPr lang="de-DE" b="1" dirty="0" err="1" smtClean="0">
                <a:latin typeface="Calibri" pitchFamily="34" charset="0"/>
              </a:rPr>
              <a:t>model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23900" y="855389"/>
            <a:ext cx="60388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The CJS model is </a:t>
            </a:r>
            <a:r>
              <a:rPr lang="en-US" sz="2000" i="1" dirty="0" smtClean="0">
                <a:latin typeface="Calibri" panose="020F0502020204030204" pitchFamily="34" charset="0"/>
              </a:rPr>
              <a:t>conditional</a:t>
            </a:r>
            <a:r>
              <a:rPr lang="en-US" sz="2000" dirty="0" smtClean="0">
                <a:latin typeface="Calibri" panose="020F0502020204030204" pitchFamily="34" charset="0"/>
              </a:rPr>
              <a:t> on first capture</a:t>
            </a: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55421" y="173101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</a:t>
            </a:r>
            <a:r>
              <a:rPr 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1 0 1 0 0 0</a:t>
            </a:r>
            <a:endParaRPr lang="de-CH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2727960" y="1686560"/>
            <a:ext cx="1927860" cy="63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008009" y="1358712"/>
            <a:ext cx="1111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conditional</a:t>
            </a:r>
            <a:endParaRPr lang="de-CH" sz="16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4545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DE" b="1" dirty="0" err="1" smtClean="0">
                <a:latin typeface="Calibri" pitchFamily="34" charset="0"/>
              </a:rPr>
              <a:t>Jolly-Seber</a:t>
            </a:r>
            <a:r>
              <a:rPr lang="de-DE" b="1" dirty="0" smtClean="0">
                <a:latin typeface="Calibri" pitchFamily="34" charset="0"/>
              </a:rPr>
              <a:t> </a:t>
            </a:r>
            <a:r>
              <a:rPr lang="de-DE" b="1" dirty="0" err="1" smtClean="0">
                <a:latin typeface="Calibri" pitchFamily="34" charset="0"/>
              </a:rPr>
              <a:t>model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23900" y="855390"/>
            <a:ext cx="786384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The CJS model is </a:t>
            </a:r>
            <a:r>
              <a:rPr lang="en-US" sz="2000" i="1" dirty="0" smtClean="0">
                <a:latin typeface="Calibri" panose="020F0502020204030204" pitchFamily="34" charset="0"/>
              </a:rPr>
              <a:t>conditional</a:t>
            </a:r>
            <a:r>
              <a:rPr lang="en-US" sz="2000" dirty="0" smtClean="0">
                <a:latin typeface="Calibri" panose="020F0502020204030204" pitchFamily="34" charset="0"/>
              </a:rPr>
              <a:t> on first capture</a:t>
            </a: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 marL="361950" indent="-361950">
              <a:lnSpc>
                <a:spcPts val="2400"/>
              </a:lnSpc>
              <a:spcBef>
                <a:spcPts val="600"/>
              </a:spcBef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61950" indent="-3619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61950" indent="-3619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The Jolly-</a:t>
            </a:r>
            <a:r>
              <a:rPr lang="en-US" sz="2000" dirty="0" err="1" smtClean="0">
                <a:latin typeface="Calibri" panose="020F0502020204030204" pitchFamily="34" charset="0"/>
              </a:rPr>
              <a:t>Seber</a:t>
            </a:r>
            <a:r>
              <a:rPr lang="en-US" sz="2000" dirty="0" smtClean="0">
                <a:latin typeface="Calibri" panose="020F0502020204030204" pitchFamily="34" charset="0"/>
              </a:rPr>
              <a:t> model is </a:t>
            </a:r>
            <a:r>
              <a:rPr lang="en-US" sz="2000" i="1" dirty="0" smtClean="0">
                <a:latin typeface="Calibri" panose="020F0502020204030204" pitchFamily="34" charset="0"/>
              </a:rPr>
              <a:t>unconditional</a:t>
            </a:r>
          </a:p>
          <a:p>
            <a:pPr marL="361950" indent="-3619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Estimation of </a:t>
            </a:r>
            <a:r>
              <a:rPr lang="en-US" sz="2000" i="1" dirty="0" smtClean="0">
                <a:latin typeface="Calibri" panose="020F0502020204030204" pitchFamily="34" charset="0"/>
              </a:rPr>
              <a:t>recruitment</a:t>
            </a:r>
            <a:r>
              <a:rPr lang="en-US" sz="2000" dirty="0" smtClean="0">
                <a:latin typeface="Calibri" panose="020F0502020204030204" pitchFamily="34" charset="0"/>
              </a:rPr>
              <a:t> and </a:t>
            </a:r>
            <a:r>
              <a:rPr lang="en-US" sz="2000" i="1" dirty="0" smtClean="0">
                <a:latin typeface="Calibri" panose="020F0502020204030204" pitchFamily="34" charset="0"/>
              </a:rPr>
              <a:t>population size</a:t>
            </a:r>
            <a:r>
              <a:rPr lang="en-US" sz="2000" dirty="0" smtClean="0">
                <a:latin typeface="Calibri" panose="020F0502020204030204" pitchFamily="34" charset="0"/>
              </a:rPr>
              <a:t> is possible</a:t>
            </a:r>
          </a:p>
          <a:p>
            <a:pPr marL="361950" indent="-3619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Requires an additional assumption (capture = recapture)</a:t>
            </a:r>
          </a:p>
          <a:p>
            <a:pPr marL="361950" indent="-3619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See chapter 10 in BPA book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455421" y="173101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0 0 0 1 0 1 0 0 0</a:t>
            </a:r>
            <a:endParaRPr lang="de-CH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2727960" y="1686560"/>
            <a:ext cx="1927860" cy="635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07820" y="2112010"/>
            <a:ext cx="3040380" cy="63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008009" y="1358712"/>
            <a:ext cx="1111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Calibri" panose="020F0502020204030204" pitchFamily="34" charset="0"/>
              </a:rPr>
              <a:t>conditional</a:t>
            </a:r>
            <a:endParaRPr lang="de-CH" sz="1600" i="1" dirty="0">
              <a:latin typeface="Calibri" panose="020F0502020204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482228" y="2141032"/>
            <a:ext cx="1322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unconditional</a:t>
            </a:r>
            <a:endParaRPr lang="de-CH" sz="16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6" y="2623925"/>
            <a:ext cx="4916804" cy="303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75285" y="140018"/>
            <a:ext cx="77724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de-DE" sz="2800" b="1" kern="0" dirty="0" smtClean="0">
                <a:latin typeface="Calibri" pitchFamily="34" charset="0"/>
              </a:rPr>
              <a:t>Individual </a:t>
            </a:r>
            <a:r>
              <a:rPr lang="de-DE" sz="2800" b="1" kern="0" dirty="0" err="1" smtClean="0">
                <a:latin typeface="Calibri" pitchFamily="34" charset="0"/>
              </a:rPr>
              <a:t>capture</a:t>
            </a:r>
            <a:r>
              <a:rPr lang="de-DE" sz="2800" b="1" kern="0" dirty="0" smtClean="0">
                <a:latin typeface="Calibri" pitchFamily="34" charset="0"/>
              </a:rPr>
              <a:t> </a:t>
            </a:r>
            <a:r>
              <a:rPr lang="de-DE" sz="2800" b="1" kern="0" dirty="0" err="1" smtClean="0">
                <a:latin typeface="Calibri" pitchFamily="34" charset="0"/>
              </a:rPr>
              <a:t>history</a:t>
            </a:r>
            <a:endParaRPr lang="en-GB" sz="2800" b="1" kern="0" dirty="0" smtClean="0">
              <a:latin typeface="Calibri" pitchFamily="34" charset="0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" y="788671"/>
            <a:ext cx="6839102" cy="171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6" y="3754745"/>
            <a:ext cx="1075334" cy="190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80" y="2618902"/>
            <a:ext cx="1540840" cy="150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2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8000" y="291042"/>
            <a:ext cx="7616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800" b="1" dirty="0">
                <a:latin typeface="Calibri" pitchFamily="34" charset="0"/>
              </a:rPr>
              <a:t>Individual </a:t>
            </a:r>
            <a:r>
              <a:rPr lang="de-CH" sz="2800" b="1" dirty="0" err="1">
                <a:latin typeface="Calibri" pitchFamily="34" charset="0"/>
              </a:rPr>
              <a:t>capture</a:t>
            </a:r>
            <a:r>
              <a:rPr lang="de-CH" sz="2800" b="1" dirty="0">
                <a:latin typeface="Calibri" pitchFamily="34" charset="0"/>
              </a:rPr>
              <a:t> </a:t>
            </a:r>
            <a:r>
              <a:rPr lang="de-CH" sz="2800" b="1" dirty="0" err="1">
                <a:latin typeface="Calibri" pitchFamily="34" charset="0"/>
              </a:rPr>
              <a:t>history</a:t>
            </a:r>
            <a:r>
              <a:rPr lang="de-CH" sz="2800" b="1" dirty="0">
                <a:latin typeface="Calibri" pitchFamily="34" charset="0"/>
              </a:rPr>
              <a:t>: </a:t>
            </a:r>
            <a:r>
              <a:rPr lang="de-CH" sz="2800" b="1" dirty="0" err="1">
                <a:latin typeface="Calibri" pitchFamily="34" charset="0"/>
              </a:rPr>
              <a:t>result</a:t>
            </a:r>
            <a:r>
              <a:rPr lang="de-CH" sz="2800" b="1" dirty="0">
                <a:latin typeface="Calibri" pitchFamily="34" charset="0"/>
              </a:rPr>
              <a:t> </a:t>
            </a:r>
            <a:r>
              <a:rPr lang="de-CH" sz="2800" b="1" dirty="0" err="1">
                <a:latin typeface="Calibri" pitchFamily="34" charset="0"/>
              </a:rPr>
              <a:t>of</a:t>
            </a:r>
            <a:r>
              <a:rPr lang="de-CH" sz="2800" b="1" dirty="0">
                <a:latin typeface="Calibri" pitchFamily="34" charset="0"/>
              </a:rPr>
              <a:t> </a:t>
            </a:r>
            <a:r>
              <a:rPr lang="de-CH" sz="2800" b="1" dirty="0" err="1" smtClean="0">
                <a:latin typeface="Calibri" pitchFamily="34" charset="0"/>
              </a:rPr>
              <a:t>two</a:t>
            </a:r>
            <a:r>
              <a:rPr lang="de-CH" sz="2800" b="1" dirty="0" smtClean="0">
                <a:latin typeface="Calibri" pitchFamily="34" charset="0"/>
              </a:rPr>
              <a:t> </a:t>
            </a:r>
            <a:r>
              <a:rPr lang="de-CH" sz="2800" b="1" dirty="0" err="1">
                <a:latin typeface="Calibri" pitchFamily="34" charset="0"/>
              </a:rPr>
              <a:t>processes</a:t>
            </a:r>
            <a:endParaRPr lang="en-GB" sz="2800" b="1" dirty="0">
              <a:latin typeface="Calibri" pitchFamily="34" charset="0"/>
            </a:endParaRPr>
          </a:p>
        </p:txBody>
      </p:sp>
      <p:sp>
        <p:nvSpPr>
          <p:cNvPr id="9219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9220" name="Text Box 19"/>
          <p:cNvSpPr txBox="1">
            <a:spLocks noChangeArrowheads="1"/>
          </p:cNvSpPr>
          <p:nvPr/>
        </p:nvSpPr>
        <p:spPr bwMode="auto">
          <a:xfrm>
            <a:off x="463550" y="1382449"/>
            <a:ext cx="74090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9221" name="Oval 21"/>
          <p:cNvSpPr>
            <a:spLocks noChangeArrowheads="1"/>
          </p:cNvSpPr>
          <p:nvPr/>
        </p:nvSpPr>
        <p:spPr bwMode="auto">
          <a:xfrm>
            <a:off x="3124201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9222" name="Oval 22"/>
          <p:cNvSpPr>
            <a:spLocks noChangeArrowheads="1"/>
          </p:cNvSpPr>
          <p:nvPr/>
        </p:nvSpPr>
        <p:spPr bwMode="auto">
          <a:xfrm>
            <a:off x="3924301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9223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9224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9225" name="Oval 25"/>
          <p:cNvSpPr>
            <a:spLocks noChangeArrowheads="1"/>
          </p:cNvSpPr>
          <p:nvPr/>
        </p:nvSpPr>
        <p:spPr bwMode="auto">
          <a:xfrm>
            <a:off x="6486526" y="1915584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9226" name="Oval 27"/>
          <p:cNvSpPr>
            <a:spLocks noChangeArrowheads="1"/>
          </p:cNvSpPr>
          <p:nvPr/>
        </p:nvSpPr>
        <p:spPr bwMode="auto">
          <a:xfrm>
            <a:off x="7359651" y="1915584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9227" name="Oval 28"/>
          <p:cNvSpPr>
            <a:spLocks noChangeArrowheads="1"/>
          </p:cNvSpPr>
          <p:nvPr/>
        </p:nvSpPr>
        <p:spPr bwMode="auto">
          <a:xfrm>
            <a:off x="8234363" y="1915584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9228" name="AutoShape 30"/>
          <p:cNvCxnSpPr>
            <a:cxnSpLocks noChangeShapeType="1"/>
            <a:stCxn id="9221" idx="6"/>
            <a:endCxn id="9222" idx="2"/>
          </p:cNvCxnSpPr>
          <p:nvPr/>
        </p:nvCxnSpPr>
        <p:spPr bwMode="auto">
          <a:xfrm>
            <a:off x="3448201" y="1574875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31"/>
          <p:cNvCxnSpPr>
            <a:cxnSpLocks noChangeShapeType="1"/>
            <a:stCxn id="9222" idx="6"/>
            <a:endCxn id="9223" idx="2"/>
          </p:cNvCxnSpPr>
          <p:nvPr/>
        </p:nvCxnSpPr>
        <p:spPr bwMode="auto">
          <a:xfrm>
            <a:off x="4248301" y="1574875"/>
            <a:ext cx="509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32"/>
          <p:cNvCxnSpPr>
            <a:cxnSpLocks noChangeShapeType="1"/>
            <a:stCxn id="9223" idx="6"/>
            <a:endCxn id="9224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33"/>
          <p:cNvCxnSpPr>
            <a:cxnSpLocks noChangeShapeType="1"/>
            <a:stCxn id="9224" idx="5"/>
            <a:endCxn id="9225" idx="1"/>
          </p:cNvCxnSpPr>
          <p:nvPr/>
        </p:nvCxnSpPr>
        <p:spPr bwMode="auto">
          <a:xfrm>
            <a:off x="5918527" y="1689426"/>
            <a:ext cx="615448" cy="27360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34"/>
          <p:cNvCxnSpPr>
            <a:cxnSpLocks noChangeShapeType="1"/>
            <a:stCxn id="9225" idx="6"/>
            <a:endCxn id="9226" idx="2"/>
          </p:cNvCxnSpPr>
          <p:nvPr/>
        </p:nvCxnSpPr>
        <p:spPr bwMode="auto">
          <a:xfrm>
            <a:off x="6810526" y="2077584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35"/>
          <p:cNvCxnSpPr>
            <a:cxnSpLocks noChangeShapeType="1"/>
            <a:stCxn id="9226" idx="6"/>
            <a:endCxn id="9227" idx="2"/>
          </p:cNvCxnSpPr>
          <p:nvPr/>
        </p:nvCxnSpPr>
        <p:spPr bwMode="auto">
          <a:xfrm>
            <a:off x="7683651" y="2077584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Text Box 63"/>
          <p:cNvSpPr txBox="1">
            <a:spLocks noChangeArrowheads="1"/>
          </p:cNvSpPr>
          <p:nvPr/>
        </p:nvSpPr>
        <p:spPr bwMode="auto">
          <a:xfrm>
            <a:off x="1025526" y="4722813"/>
            <a:ext cx="1707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>
                <a:latin typeface="Calibri" pitchFamily="34" charset="0"/>
              </a:rPr>
              <a:t>Stochastic process</a:t>
            </a:r>
          </a:p>
        </p:txBody>
      </p:sp>
      <p:sp>
        <p:nvSpPr>
          <p:cNvPr id="9236" name="Line 64"/>
          <p:cNvSpPr>
            <a:spLocks noChangeShapeType="1"/>
          </p:cNvSpPr>
          <p:nvPr/>
        </p:nvSpPr>
        <p:spPr bwMode="auto">
          <a:xfrm>
            <a:off x="463551" y="5119688"/>
            <a:ext cx="512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>
              <a:latin typeface="Calibri" pitchFamily="34" charset="0"/>
            </a:endParaRPr>
          </a:p>
        </p:txBody>
      </p:sp>
      <p:sp>
        <p:nvSpPr>
          <p:cNvPr id="9237" name="Text Box 65"/>
          <p:cNvSpPr txBox="1">
            <a:spLocks noChangeArrowheads="1"/>
          </p:cNvSpPr>
          <p:nvPr/>
        </p:nvSpPr>
        <p:spPr bwMode="auto">
          <a:xfrm>
            <a:off x="1025525" y="4960938"/>
            <a:ext cx="19791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 err="1">
                <a:latin typeface="Calibri" pitchFamily="34" charset="0"/>
              </a:rPr>
              <a:t>Deterministic</a:t>
            </a:r>
            <a:r>
              <a:rPr lang="de-CH" sz="1600" dirty="0">
                <a:latin typeface="Calibri" pitchFamily="34" charset="0"/>
              </a:rPr>
              <a:t> </a:t>
            </a:r>
            <a:r>
              <a:rPr lang="de-CH" sz="1600" dirty="0" err="1">
                <a:latin typeface="Calibri" pitchFamily="34" charset="0"/>
              </a:rPr>
              <a:t>process</a:t>
            </a:r>
            <a:endParaRPr lang="de-CH" sz="1600" dirty="0">
              <a:latin typeface="Calibri" pitchFamily="34" charset="0"/>
            </a:endParaRPr>
          </a:p>
        </p:txBody>
      </p:sp>
      <p:sp>
        <p:nvSpPr>
          <p:cNvPr id="9234" name="Line 62"/>
          <p:cNvSpPr>
            <a:spLocks noChangeShapeType="1"/>
          </p:cNvSpPr>
          <p:nvPr/>
        </p:nvSpPr>
        <p:spPr bwMode="auto">
          <a:xfrm>
            <a:off x="463551" y="4881563"/>
            <a:ext cx="512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>
              <a:latin typeface="Calibri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463551" y="1736875"/>
            <a:ext cx="8094813" cy="2794118"/>
            <a:chOff x="463551" y="1736875"/>
            <a:chExt cx="8094813" cy="2794118"/>
          </a:xfrm>
        </p:grpSpPr>
        <p:sp>
          <p:nvSpPr>
            <p:cNvPr id="9239" name="Rectangle 66"/>
            <p:cNvSpPr>
              <a:spLocks noChangeArrowheads="1"/>
            </p:cNvSpPr>
            <p:nvPr/>
          </p:nvSpPr>
          <p:spPr bwMode="auto">
            <a:xfrm>
              <a:off x="511176" y="3653317"/>
              <a:ext cx="1089025" cy="3280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9240" name="Text Box 36"/>
            <p:cNvSpPr txBox="1">
              <a:spLocks noChangeArrowheads="1"/>
            </p:cNvSpPr>
            <p:nvPr/>
          </p:nvSpPr>
          <p:spPr bwMode="auto">
            <a:xfrm>
              <a:off x="463551" y="4069295"/>
              <a:ext cx="2728913" cy="46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dirty="0">
                  <a:latin typeface="Calibri" pitchFamily="34" charset="0"/>
                </a:rPr>
                <a:t>Observation </a:t>
              </a:r>
              <a:r>
                <a:rPr lang="de-CH" dirty="0" err="1">
                  <a:latin typeface="Calibri" pitchFamily="34" charset="0"/>
                </a:rPr>
                <a:t>process</a:t>
              </a:r>
              <a:endParaRPr lang="de-CH" dirty="0">
                <a:latin typeface="Calibri" pitchFamily="34" charset="0"/>
              </a:endParaRPr>
            </a:p>
          </p:txBody>
        </p:sp>
        <p:sp>
          <p:nvSpPr>
            <p:cNvPr id="9241" name="Text Box 37"/>
            <p:cNvSpPr txBox="1">
              <a:spLocks noChangeArrowheads="1"/>
            </p:cNvSpPr>
            <p:nvPr/>
          </p:nvSpPr>
          <p:spPr bwMode="auto">
            <a:xfrm>
              <a:off x="463551" y="3066471"/>
              <a:ext cx="113685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b="1" dirty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  <a:p>
              <a:pPr eaLnBrk="1" hangingPunct="1"/>
              <a:endParaRPr lang="de-CH" sz="1600" dirty="0">
                <a:latin typeface="Calibri" pitchFamily="34" charset="0"/>
              </a:endParaRPr>
            </a:p>
            <a:p>
              <a:pPr eaLnBrk="1" hangingPunct="1"/>
              <a:r>
                <a:rPr lang="de-CH" sz="2000" b="1" dirty="0">
                  <a:latin typeface="Calibri" pitchFamily="34" charset="0"/>
                </a:rPr>
                <a:t>Not </a:t>
              </a:r>
              <a:r>
                <a:rPr lang="de-CH" sz="2000" b="1" dirty="0" err="1">
                  <a:latin typeface="Calibri" pitchFamily="34" charset="0"/>
                </a:rPr>
                <a:t>seen</a:t>
              </a:r>
              <a:endParaRPr lang="de-CH" sz="2000" b="1" dirty="0">
                <a:latin typeface="Calibri" pitchFamily="34" charset="0"/>
              </a:endParaRPr>
            </a:p>
          </p:txBody>
        </p:sp>
        <p:sp>
          <p:nvSpPr>
            <p:cNvPr id="9242" name="Oval 40"/>
            <p:cNvSpPr>
              <a:spLocks noChangeArrowheads="1"/>
            </p:cNvSpPr>
            <p:nvPr/>
          </p:nvSpPr>
          <p:spPr bwMode="auto">
            <a:xfrm>
              <a:off x="3124201" y="3143253"/>
              <a:ext cx="324000" cy="324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9243" name="Oval 41"/>
            <p:cNvSpPr>
              <a:spLocks noChangeArrowheads="1"/>
            </p:cNvSpPr>
            <p:nvPr/>
          </p:nvSpPr>
          <p:spPr bwMode="auto">
            <a:xfrm>
              <a:off x="3924301" y="3619503"/>
              <a:ext cx="324000" cy="324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9244" name="Oval 42"/>
            <p:cNvSpPr>
              <a:spLocks noChangeArrowheads="1"/>
            </p:cNvSpPr>
            <p:nvPr/>
          </p:nvSpPr>
          <p:spPr bwMode="auto">
            <a:xfrm>
              <a:off x="4757739" y="3143253"/>
              <a:ext cx="324000" cy="324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9245" name="Oval 43"/>
            <p:cNvSpPr>
              <a:spLocks noChangeArrowheads="1"/>
            </p:cNvSpPr>
            <p:nvPr/>
          </p:nvSpPr>
          <p:spPr bwMode="auto">
            <a:xfrm>
              <a:off x="5641976" y="3619503"/>
              <a:ext cx="324000" cy="324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9246" name="Oval 44"/>
            <p:cNvSpPr>
              <a:spLocks noChangeArrowheads="1"/>
            </p:cNvSpPr>
            <p:nvPr/>
          </p:nvSpPr>
          <p:spPr bwMode="auto">
            <a:xfrm>
              <a:off x="6486526" y="3619503"/>
              <a:ext cx="324000" cy="324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9247" name="Oval 45"/>
            <p:cNvSpPr>
              <a:spLocks noChangeArrowheads="1"/>
            </p:cNvSpPr>
            <p:nvPr/>
          </p:nvSpPr>
          <p:spPr bwMode="auto">
            <a:xfrm>
              <a:off x="7359651" y="3619503"/>
              <a:ext cx="324000" cy="324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9248" name="Oval 46"/>
            <p:cNvSpPr>
              <a:spLocks noChangeArrowheads="1"/>
            </p:cNvSpPr>
            <p:nvPr/>
          </p:nvSpPr>
          <p:spPr bwMode="auto">
            <a:xfrm>
              <a:off x="8234364" y="3619503"/>
              <a:ext cx="324000" cy="324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cxnSp>
          <p:nvCxnSpPr>
            <p:cNvPr id="9249" name="AutoShape 55"/>
            <p:cNvCxnSpPr>
              <a:cxnSpLocks noChangeShapeType="1"/>
              <a:stCxn id="9242" idx="0"/>
              <a:endCxn id="9221" idx="4"/>
            </p:cNvCxnSpPr>
            <p:nvPr/>
          </p:nvCxnSpPr>
          <p:spPr bwMode="auto">
            <a:xfrm flipV="1">
              <a:off x="3286201" y="1736875"/>
              <a:ext cx="0" cy="14063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0" name="AutoShape 56"/>
            <p:cNvCxnSpPr>
              <a:cxnSpLocks noChangeShapeType="1"/>
              <a:stCxn id="9243" idx="0"/>
              <a:endCxn id="9222" idx="4"/>
            </p:cNvCxnSpPr>
            <p:nvPr/>
          </p:nvCxnSpPr>
          <p:spPr bwMode="auto">
            <a:xfrm flipV="1">
              <a:off x="4086301" y="1736875"/>
              <a:ext cx="0" cy="18826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1" name="AutoShape 57"/>
            <p:cNvCxnSpPr>
              <a:cxnSpLocks noChangeShapeType="1"/>
              <a:stCxn id="9244" idx="0"/>
              <a:endCxn id="9223" idx="4"/>
            </p:cNvCxnSpPr>
            <p:nvPr/>
          </p:nvCxnSpPr>
          <p:spPr bwMode="auto">
            <a:xfrm flipH="1" flipV="1">
              <a:off x="4919738" y="1736875"/>
              <a:ext cx="1" cy="14063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2" name="AutoShape 58"/>
            <p:cNvCxnSpPr>
              <a:cxnSpLocks noChangeShapeType="1"/>
              <a:stCxn id="9245" idx="0"/>
              <a:endCxn id="9224" idx="4"/>
            </p:cNvCxnSpPr>
            <p:nvPr/>
          </p:nvCxnSpPr>
          <p:spPr bwMode="auto">
            <a:xfrm flipV="1">
              <a:off x="5803976" y="1736875"/>
              <a:ext cx="0" cy="18826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3" name="AutoShape 59"/>
            <p:cNvCxnSpPr>
              <a:cxnSpLocks noChangeShapeType="1"/>
              <a:stCxn id="9246" idx="0"/>
              <a:endCxn id="9225" idx="4"/>
            </p:cNvCxnSpPr>
            <p:nvPr/>
          </p:nvCxnSpPr>
          <p:spPr bwMode="auto">
            <a:xfrm flipV="1">
              <a:off x="6648526" y="2239584"/>
              <a:ext cx="0" cy="13799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4" name="AutoShape 60"/>
            <p:cNvCxnSpPr>
              <a:cxnSpLocks noChangeShapeType="1"/>
              <a:stCxn id="9247" idx="0"/>
              <a:endCxn id="9226" idx="4"/>
            </p:cNvCxnSpPr>
            <p:nvPr/>
          </p:nvCxnSpPr>
          <p:spPr bwMode="auto">
            <a:xfrm flipV="1">
              <a:off x="7521651" y="2239584"/>
              <a:ext cx="0" cy="13799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5" name="AutoShape 61"/>
            <p:cNvCxnSpPr>
              <a:cxnSpLocks noChangeShapeType="1"/>
              <a:stCxn id="9248" idx="0"/>
              <a:endCxn id="9227" idx="4"/>
            </p:cNvCxnSpPr>
            <p:nvPr/>
          </p:nvCxnSpPr>
          <p:spPr bwMode="auto">
            <a:xfrm flipH="1" flipV="1">
              <a:off x="8396363" y="2239584"/>
              <a:ext cx="1" cy="13799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6284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800" b="1" dirty="0">
                <a:latin typeface="Calibri" pitchFamily="34" charset="0"/>
              </a:rPr>
              <a:t>State-</a:t>
            </a:r>
            <a:r>
              <a:rPr lang="de-CH" sz="2800" b="1" dirty="0" err="1">
                <a:latin typeface="Calibri" pitchFamily="34" charset="0"/>
              </a:rPr>
              <a:t>space</a:t>
            </a:r>
            <a:r>
              <a:rPr lang="de-CH" sz="2800" b="1" dirty="0">
                <a:latin typeface="Calibri" pitchFamily="34" charset="0"/>
              </a:rPr>
              <a:t> </a:t>
            </a:r>
            <a:r>
              <a:rPr lang="de-CH" sz="2800" b="1" dirty="0" err="1">
                <a:latin typeface="Calibri" pitchFamily="34" charset="0"/>
              </a:rPr>
              <a:t>likelihood</a:t>
            </a:r>
            <a:r>
              <a:rPr lang="de-CH" sz="2800" b="1" dirty="0">
                <a:latin typeface="Calibri" pitchFamily="34" charset="0"/>
              </a:rPr>
              <a:t> </a:t>
            </a:r>
            <a:r>
              <a:rPr lang="de-CH" sz="2800" b="1" dirty="0" err="1" smtClean="0">
                <a:latin typeface="Calibri" pitchFamily="34" charset="0"/>
              </a:rPr>
              <a:t>to</a:t>
            </a:r>
            <a:r>
              <a:rPr lang="de-CH" sz="2800" b="1" dirty="0" smtClean="0">
                <a:latin typeface="Calibri" pitchFamily="34" charset="0"/>
              </a:rPr>
              <a:t> </a:t>
            </a:r>
            <a:r>
              <a:rPr lang="de-CH" sz="2800" b="1" dirty="0" err="1" smtClean="0">
                <a:latin typeface="Calibri" pitchFamily="34" charset="0"/>
              </a:rPr>
              <a:t>analyse</a:t>
            </a:r>
            <a:r>
              <a:rPr lang="de-CH" sz="2800" b="1" dirty="0" smtClean="0">
                <a:latin typeface="Calibri" pitchFamily="34" charset="0"/>
              </a:rPr>
              <a:t> CR </a:t>
            </a:r>
            <a:r>
              <a:rPr lang="de-CH" sz="2800" b="1" dirty="0" err="1" smtClean="0">
                <a:latin typeface="Calibri" pitchFamily="34" charset="0"/>
              </a:rPr>
              <a:t>data</a:t>
            </a:r>
            <a:endParaRPr lang="en-GB" sz="2800" b="1" dirty="0">
              <a:latin typeface="Calibri" pitchFamily="34" charset="0"/>
            </a:endParaRP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669926" y="957792"/>
            <a:ext cx="2102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chemeClr val="accent2"/>
                </a:solidFill>
                <a:latin typeface="Calibri" pitchFamily="34" charset="0"/>
              </a:rPr>
              <a:t>1. Survival process</a:t>
            </a:r>
            <a:endParaRPr lang="de-DE" sz="2000">
              <a:solidFill>
                <a:schemeClr val="accent2"/>
              </a:solidFill>
              <a:latin typeface="Calibri" pitchFamily="34" charset="0"/>
            </a:endParaRPr>
          </a:p>
        </p:txBody>
      </p:sp>
      <p:graphicFrame>
        <p:nvGraphicFramePr>
          <p:cNvPr id="1024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7407"/>
              </p:ext>
            </p:extLst>
          </p:nvPr>
        </p:nvGraphicFramePr>
        <p:xfrm>
          <a:off x="797288" y="1799354"/>
          <a:ext cx="3428568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6" name="Equation" r:id="rId4" imgW="1904760" imgH="253800" progId="Equation.DSMT4">
                  <p:embed/>
                </p:oleObj>
              </mc:Choice>
              <mc:Fallback>
                <p:oleObj name="Equation" r:id="rId4" imgW="190476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88" y="1799354"/>
                        <a:ext cx="3428568" cy="45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784225" y="2374636"/>
            <a:ext cx="7902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</a:rPr>
              <a:t>where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,</a:t>
            </a:r>
          </a:p>
          <a:p>
            <a:pPr eaLnBrk="1" hangingPunct="1"/>
            <a:r>
              <a:rPr lang="de-CH" sz="1600" i="1" dirty="0" err="1">
                <a:solidFill>
                  <a:schemeClr val="accent2"/>
                </a:solidFill>
                <a:latin typeface="Calibri" pitchFamily="34" charset="0"/>
              </a:rPr>
              <a:t>z</a:t>
            </a:r>
            <a:r>
              <a:rPr lang="de-CH" sz="1600" i="1" baseline="-25000" dirty="0" err="1">
                <a:solidFill>
                  <a:schemeClr val="accent2"/>
                </a:solidFill>
                <a:latin typeface="Calibri" pitchFamily="34" charset="0"/>
              </a:rPr>
              <a:t>i,t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: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</a:rPr>
              <a:t>matrix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,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</a:rPr>
              <a:t>indicating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</a:rPr>
              <a:t>whether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 individual </a:t>
            </a:r>
            <a:r>
              <a:rPr lang="de-CH" sz="1600" i="1" dirty="0">
                <a:solidFill>
                  <a:schemeClr val="accent2"/>
                </a:solidFill>
                <a:latin typeface="Calibri" pitchFamily="34" charset="0"/>
              </a:rPr>
              <a:t>i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</a:rPr>
              <a:t>is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</a:rPr>
              <a:t>alive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</a:rPr>
              <a:t>at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 time </a:t>
            </a:r>
            <a:r>
              <a:rPr lang="de-CH" sz="1600" i="1" dirty="0">
                <a:solidFill>
                  <a:schemeClr val="accent2"/>
                </a:solidFill>
                <a:latin typeface="Calibri" pitchFamily="34" charset="0"/>
              </a:rPr>
              <a:t>t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 (z = 1),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</a:rPr>
              <a:t>or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</a:rPr>
              <a:t>dead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</a:rPr>
              <a:t> (z = 0)</a:t>
            </a:r>
          </a:p>
          <a:p>
            <a:pPr eaLnBrk="1" hangingPunct="1"/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</a:t>
            </a:r>
            <a:r>
              <a:rPr lang="de-CH" sz="1600" i="1" baseline="-25000" dirty="0" err="1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i,t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: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apparent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survival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probability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for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 individual </a:t>
            </a:r>
            <a:r>
              <a:rPr lang="de-CH" sz="1600" i="1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i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from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 time </a:t>
            </a:r>
            <a:r>
              <a:rPr lang="de-CH" sz="1600" i="1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t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de-CH" sz="1600" dirty="0" err="1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to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de-CH" sz="1600" i="1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t</a:t>
            </a:r>
            <a:r>
              <a: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+1</a:t>
            </a:r>
            <a:endParaRPr lang="de-CH" sz="1600" i="1" dirty="0">
              <a:solidFill>
                <a:schemeClr val="accent2"/>
              </a:solidFill>
              <a:latin typeface="Calibri" pitchFamily="34" charset="0"/>
            </a:endParaRPr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669926" y="3640667"/>
            <a:ext cx="7902575" cy="1668198"/>
            <a:chOff x="422" y="2752"/>
            <a:chExt cx="4978" cy="1261"/>
          </a:xfrm>
        </p:grpSpPr>
        <p:sp>
          <p:nvSpPr>
            <p:cNvPr id="10248" name="Text Box 23"/>
            <p:cNvSpPr txBox="1">
              <a:spLocks noChangeArrowheads="1"/>
            </p:cNvSpPr>
            <p:nvPr/>
          </p:nvSpPr>
          <p:spPr bwMode="auto">
            <a:xfrm>
              <a:off x="422" y="2752"/>
              <a:ext cx="161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>
                  <a:solidFill>
                    <a:srgbClr val="FF0000"/>
                  </a:solidFill>
                  <a:latin typeface="Calibri" pitchFamily="34" charset="0"/>
                </a:rPr>
                <a:t>2. Observation process</a:t>
              </a:r>
              <a:endParaRPr lang="de-DE" sz="20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1024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3119638"/>
                </p:ext>
              </p:extLst>
            </p:nvPr>
          </p:nvGraphicFramePr>
          <p:xfrm>
            <a:off x="494" y="3064"/>
            <a:ext cx="16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7" name="Equation" r:id="rId6" imgW="1625400" imgH="253800" progId="Equation.DSMT4">
                    <p:embed/>
                  </p:oleObj>
                </mc:Choice>
                <mc:Fallback>
                  <p:oleObj name="Equation" r:id="rId6" imgW="1625400" imgH="253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" y="3064"/>
                          <a:ext cx="16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Text Box 26"/>
            <p:cNvSpPr txBox="1">
              <a:spLocks noChangeArrowheads="1"/>
            </p:cNvSpPr>
            <p:nvPr/>
          </p:nvSpPr>
          <p:spPr bwMode="auto">
            <a:xfrm>
              <a:off x="422" y="3385"/>
              <a:ext cx="497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where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,</a:t>
              </a:r>
            </a:p>
            <a:p>
              <a:pPr eaLnBrk="1" hangingPunct="1"/>
              <a:r>
                <a:rPr lang="de-CH" sz="1600" i="1" dirty="0" err="1" smtClean="0">
                  <a:solidFill>
                    <a:srgbClr val="FF0000"/>
                  </a:solidFill>
                  <a:latin typeface="Calibri" pitchFamily="34" charset="0"/>
                </a:rPr>
                <a:t>y</a:t>
              </a:r>
              <a:r>
                <a:rPr lang="de-CH" sz="1600" i="1" baseline="-25000" dirty="0" err="1" smtClean="0">
                  <a:solidFill>
                    <a:srgbClr val="FF0000"/>
                  </a:solidFill>
                  <a:latin typeface="Calibri" pitchFamily="34" charset="0"/>
                </a:rPr>
                <a:t>i,t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: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is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the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observed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capture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history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for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 individual 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i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 time 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/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p</a:t>
              </a:r>
              <a:r>
                <a:rPr lang="de-CH" sz="1600" i="1" baseline="-25000" dirty="0" err="1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i,t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recapture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for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 individual 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i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at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t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102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71573"/>
              </p:ext>
            </p:extLst>
          </p:nvPr>
        </p:nvGraphicFramePr>
        <p:xfrm>
          <a:off x="784226" y="1350699"/>
          <a:ext cx="1045516" cy="44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8" name="Equation" r:id="rId8" imgW="571320" imgH="241200" progId="Equation.DSMT4">
                  <p:embed/>
                </p:oleObj>
              </mc:Choice>
              <mc:Fallback>
                <p:oleObj name="Equation" r:id="rId8" imgW="57132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6" y="1350699"/>
                        <a:ext cx="1045516" cy="441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858776"/>
              </p:ext>
            </p:extLst>
          </p:nvPr>
        </p:nvGraphicFramePr>
        <p:xfrm>
          <a:off x="381001" y="1852084"/>
          <a:ext cx="2046744" cy="212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2" name="Equation" r:id="rId4" imgW="1320480" imgH="1371600" progId="Equation.DSMT4">
                  <p:embed/>
                </p:oleObj>
              </mc:Choice>
              <mc:Fallback>
                <p:oleObj name="Equation" r:id="rId4" imgW="13204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1852084"/>
                        <a:ext cx="2046744" cy="2125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feld 4"/>
          <p:cNvSpPr txBox="1">
            <a:spLocks noChangeArrowheads="1"/>
          </p:cNvSpPr>
          <p:nvPr/>
        </p:nvSpPr>
        <p:spPr bwMode="auto">
          <a:xfrm>
            <a:off x="977900" y="170657"/>
            <a:ext cx="806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Data</a:t>
            </a:r>
            <a:endParaRPr lang="en-GB" b="1" i="1">
              <a:latin typeface="Calibri" pitchFamily="34" charset="0"/>
            </a:endParaRPr>
          </a:p>
        </p:txBody>
      </p:sp>
      <p:sp>
        <p:nvSpPr>
          <p:cNvPr id="7172" name="Textfeld 17"/>
          <p:cNvSpPr txBox="1">
            <a:spLocks noChangeArrowheads="1"/>
          </p:cNvSpPr>
          <p:nvPr/>
        </p:nvSpPr>
        <p:spPr bwMode="auto">
          <a:xfrm>
            <a:off x="4686300" y="211667"/>
            <a:ext cx="1658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Parameters</a:t>
            </a:r>
            <a:endParaRPr lang="en-GB" b="1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3172"/>
              </p:ext>
            </p:extLst>
          </p:nvPr>
        </p:nvGraphicFramePr>
        <p:xfrm>
          <a:off x="381001" y="1852084"/>
          <a:ext cx="2046744" cy="212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6" name="Equation" r:id="rId4" imgW="1320480" imgH="1371600" progId="Equation.DSMT4">
                  <p:embed/>
                </p:oleObj>
              </mc:Choice>
              <mc:Fallback>
                <p:oleObj name="Equation" r:id="rId4" imgW="13204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1852084"/>
                        <a:ext cx="2046744" cy="2125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12929"/>
              </p:ext>
            </p:extLst>
          </p:nvPr>
        </p:nvGraphicFramePr>
        <p:xfrm>
          <a:off x="4151314" y="859895"/>
          <a:ext cx="2614788" cy="194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7" name="Equation" r:id="rId6" imgW="1841400" imgH="1371600" progId="Equation.DSMT4">
                  <p:embed/>
                </p:oleObj>
              </mc:Choice>
              <mc:Fallback>
                <p:oleObj name="Equation" r:id="rId6" imgW="18414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859895"/>
                        <a:ext cx="2614788" cy="194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977900" y="170657"/>
            <a:ext cx="806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Data</a:t>
            </a:r>
            <a:endParaRPr lang="en-GB" b="1" i="1">
              <a:latin typeface="Calibri" pitchFamily="34" charset="0"/>
            </a:endParaRPr>
          </a:p>
        </p:txBody>
      </p:sp>
      <p:sp>
        <p:nvSpPr>
          <p:cNvPr id="8197" name="Textfeld 17"/>
          <p:cNvSpPr txBox="1">
            <a:spLocks noChangeArrowheads="1"/>
          </p:cNvSpPr>
          <p:nvPr/>
        </p:nvSpPr>
        <p:spPr bwMode="auto">
          <a:xfrm>
            <a:off x="4686300" y="211667"/>
            <a:ext cx="1658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Parameters</a:t>
            </a:r>
            <a:endParaRPr lang="en-GB" b="1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978296"/>
              </p:ext>
            </p:extLst>
          </p:nvPr>
        </p:nvGraphicFramePr>
        <p:xfrm>
          <a:off x="381001" y="1852084"/>
          <a:ext cx="2046744" cy="212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2" name="Equation" r:id="rId4" imgW="1320480" imgH="1371600" progId="Equation.DSMT4">
                  <p:embed/>
                </p:oleObj>
              </mc:Choice>
              <mc:Fallback>
                <p:oleObj name="Equation" r:id="rId4" imgW="13204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1852084"/>
                        <a:ext cx="2046744" cy="2125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28181"/>
              </p:ext>
            </p:extLst>
          </p:nvPr>
        </p:nvGraphicFramePr>
        <p:xfrm>
          <a:off x="4151314" y="859895"/>
          <a:ext cx="2614788" cy="194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3" name="Equation" r:id="rId6" imgW="1841400" imgH="1371600" progId="Equation.DSMT4">
                  <p:embed/>
                </p:oleObj>
              </mc:Choice>
              <mc:Fallback>
                <p:oleObj name="Equation" r:id="rId6" imgW="18414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859895"/>
                        <a:ext cx="2614788" cy="194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977900" y="170657"/>
            <a:ext cx="806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Data</a:t>
            </a:r>
            <a:endParaRPr lang="en-GB" b="1" i="1">
              <a:latin typeface="Calibri" pitchFamily="34" charset="0"/>
            </a:endParaRPr>
          </a:p>
        </p:txBody>
      </p:sp>
      <p:sp>
        <p:nvSpPr>
          <p:cNvPr id="9221" name="Textfeld 17"/>
          <p:cNvSpPr txBox="1">
            <a:spLocks noChangeArrowheads="1"/>
          </p:cNvSpPr>
          <p:nvPr/>
        </p:nvSpPr>
        <p:spPr bwMode="auto">
          <a:xfrm>
            <a:off x="4686300" y="211667"/>
            <a:ext cx="1658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i="1">
                <a:latin typeface="Calibri" pitchFamily="34" charset="0"/>
              </a:rPr>
              <a:t>Parameters</a:t>
            </a:r>
            <a:endParaRPr lang="en-GB" b="1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Microsoft Office PowerPoint</Application>
  <PresentationFormat>Bildschirmpräsentation (16:10)</PresentationFormat>
  <Paragraphs>359</Paragraphs>
  <Slides>34</Slides>
  <Notes>28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Default Design</vt:lpstr>
      <vt:lpstr>Equation</vt:lpstr>
      <vt:lpstr>Bayesian integrated population modeling using JAGS  Estimation of survival probabilities using capture-recapture data       </vt:lpstr>
      <vt:lpstr>Estimation of survival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Schätzung von Überlebensraten aus „unvollständigen“ Daten</dc:title>
  <dc:creator>Conservation Biology</dc:creator>
  <cp:lastModifiedBy>MS</cp:lastModifiedBy>
  <cp:revision>800</cp:revision>
  <cp:lastPrinted>2002-12-02T08:17:39Z</cp:lastPrinted>
  <dcterms:created xsi:type="dcterms:W3CDTF">2002-07-08T11:29:57Z</dcterms:created>
  <dcterms:modified xsi:type="dcterms:W3CDTF">2019-10-21T16:23:35Z</dcterms:modified>
</cp:coreProperties>
</file>