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34" r:id="rId2"/>
    <p:sldId id="626" r:id="rId3"/>
    <p:sldId id="545" r:id="rId4"/>
    <p:sldId id="652" r:id="rId5"/>
    <p:sldId id="538" r:id="rId6"/>
    <p:sldId id="653" r:id="rId7"/>
    <p:sldId id="546" r:id="rId8"/>
    <p:sldId id="654" r:id="rId9"/>
    <p:sldId id="655" r:id="rId10"/>
    <p:sldId id="547" r:id="rId11"/>
    <p:sldId id="656" r:id="rId12"/>
    <p:sldId id="657" r:id="rId13"/>
    <p:sldId id="537" r:id="rId14"/>
    <p:sldId id="658" r:id="rId15"/>
    <p:sldId id="637" r:id="rId16"/>
    <p:sldId id="638" r:id="rId17"/>
    <p:sldId id="639" r:id="rId18"/>
    <p:sldId id="640" r:id="rId19"/>
    <p:sldId id="674" r:id="rId20"/>
    <p:sldId id="624" r:id="rId21"/>
    <p:sldId id="625" r:id="rId22"/>
    <p:sldId id="589" r:id="rId23"/>
    <p:sldId id="659" r:id="rId24"/>
    <p:sldId id="598" r:id="rId25"/>
    <p:sldId id="612" r:id="rId26"/>
    <p:sldId id="660" r:id="rId27"/>
    <p:sldId id="540" r:id="rId28"/>
    <p:sldId id="661" r:id="rId29"/>
    <p:sldId id="662" r:id="rId30"/>
    <p:sldId id="541" r:id="rId31"/>
    <p:sldId id="663" r:id="rId32"/>
    <p:sldId id="664" r:id="rId33"/>
    <p:sldId id="613" r:id="rId34"/>
    <p:sldId id="665" r:id="rId35"/>
    <p:sldId id="666" r:id="rId36"/>
    <p:sldId id="628" r:id="rId37"/>
    <p:sldId id="629" r:id="rId38"/>
    <p:sldId id="667" r:id="rId39"/>
    <p:sldId id="630" r:id="rId40"/>
    <p:sldId id="668" r:id="rId41"/>
    <p:sldId id="631" r:id="rId42"/>
    <p:sldId id="669" r:id="rId43"/>
    <p:sldId id="632" r:id="rId44"/>
    <p:sldId id="633" r:id="rId45"/>
    <p:sldId id="670" r:id="rId46"/>
    <p:sldId id="634" r:id="rId47"/>
    <p:sldId id="671" r:id="rId48"/>
    <p:sldId id="635" r:id="rId49"/>
    <p:sldId id="672" r:id="rId50"/>
    <p:sldId id="636" r:id="rId51"/>
    <p:sldId id="673" r:id="rId52"/>
    <p:sldId id="675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648" r:id="rId61"/>
    <p:sldId id="649" r:id="rId62"/>
    <p:sldId id="650" r:id="rId63"/>
    <p:sldId id="651" r:id="rId64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CC"/>
    <a:srgbClr val="FF0000"/>
    <a:srgbClr val="FF9900"/>
    <a:srgbClr val="FF9933"/>
    <a:srgbClr val="FF00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7" autoAdjust="0"/>
    <p:restoredTop sz="80027" autoAdjust="0"/>
  </p:normalViewPr>
  <p:slideViewPr>
    <p:cSldViewPr snapToGrid="0" snapToObjects="1">
      <p:cViewPr varScale="1">
        <p:scale>
          <a:sx n="124" d="100"/>
          <a:sy n="124" d="100"/>
        </p:scale>
        <p:origin x="1696" y="176"/>
      </p:cViewPr>
      <p:guideLst>
        <p:guide orient="horz" pos="3599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747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2515D6-57B5-4555-AB7A-898273FCB45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D8EA5-57AF-4059-B69E-BC9EF086811C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9EDF7BE-D5CB-4E18-A3FE-982D3CFD6837}" type="slidenum">
              <a:rPr lang="de-DE" sz="1200" smtClean="0"/>
              <a:pPr eaLnBrk="1" hangingPunct="1"/>
              <a:t>1</a:t>
            </a:fld>
            <a:endParaRPr lang="de-DE" sz="120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11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277438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12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315493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13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14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15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16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17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18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20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described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appendix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BPA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set</a:t>
            </a:r>
            <a:r>
              <a:rPr lang="de-DE" baseline="0" dirty="0"/>
              <a:t> </a:t>
            </a:r>
            <a:r>
              <a:rPr lang="de-DE" baseline="0" dirty="0" err="1"/>
              <a:t>includes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marked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juv</a:t>
            </a:r>
            <a:r>
              <a:rPr lang="de-DE" baseline="0" dirty="0"/>
              <a:t>.,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states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consist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„</a:t>
            </a:r>
            <a:r>
              <a:rPr lang="de-DE" baseline="0" dirty="0" err="1"/>
              <a:t>seen</a:t>
            </a:r>
            <a:r>
              <a:rPr lang="de-DE" baseline="0" dirty="0"/>
              <a:t>“ </a:t>
            </a:r>
            <a:r>
              <a:rPr lang="de-DE" baseline="0" dirty="0" err="1"/>
              <a:t>and</a:t>
            </a:r>
            <a:r>
              <a:rPr lang="de-DE" baseline="0" dirty="0"/>
              <a:t> „not </a:t>
            </a:r>
            <a:r>
              <a:rPr lang="de-DE" baseline="0" dirty="0" err="1"/>
              <a:t>seen</a:t>
            </a:r>
            <a:r>
              <a:rPr lang="de-DE" baseline="0" dirty="0"/>
              <a:t>“</a:t>
            </a:r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21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breeders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unobservable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(non-</a:t>
            </a:r>
            <a:r>
              <a:rPr lang="de-DE" dirty="0" err="1"/>
              <a:t>breeders</a:t>
            </a:r>
            <a:r>
              <a:rPr lang="de-DE" dirty="0"/>
              <a:t>). Such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identifiability</a:t>
            </a:r>
            <a:r>
              <a:rPr lang="de-DE" baseline="0" dirty="0"/>
              <a:t> </a:t>
            </a:r>
            <a:r>
              <a:rPr lang="de-DE" baseline="0" dirty="0" err="1"/>
              <a:t>issues</a:t>
            </a:r>
            <a:r>
              <a:rPr lang="de-DE" baseline="0" dirty="0"/>
              <a:t>, </a:t>
            </a:r>
            <a:r>
              <a:rPr lang="de-DE" baseline="0" dirty="0" err="1"/>
              <a:t>namely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survival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non-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cannot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estimated</a:t>
            </a:r>
            <a:r>
              <a:rPr lang="de-DE" baseline="0" dirty="0"/>
              <a:t> </a:t>
            </a:r>
            <a:r>
              <a:rPr lang="de-DE" baseline="0" dirty="0" err="1"/>
              <a:t>seperately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transitions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Markovian</a:t>
            </a:r>
            <a:r>
              <a:rPr lang="de-DE" baseline="0" dirty="0"/>
              <a:t> (non-</a:t>
            </a:r>
            <a:r>
              <a:rPr lang="de-DE" baseline="0" dirty="0" err="1"/>
              <a:t>random</a:t>
            </a:r>
            <a:r>
              <a:rPr lang="de-DE" baseline="0" dirty="0"/>
              <a:t>). The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then</a:t>
            </a:r>
            <a:r>
              <a:rPr lang="de-DE" baseline="0" dirty="0"/>
              <a:t> also </a:t>
            </a:r>
            <a:r>
              <a:rPr lang="de-DE" baseline="0" dirty="0" err="1"/>
              <a:t>identical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temporary</a:t>
            </a:r>
            <a:r>
              <a:rPr lang="de-DE" baseline="0" dirty="0"/>
              <a:t> </a:t>
            </a:r>
            <a:r>
              <a:rPr lang="de-DE" baseline="0" dirty="0" err="1"/>
              <a:t>emigration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shortly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22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23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93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24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25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26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859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27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87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30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31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7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4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925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32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11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33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34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02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35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56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3371B10-DE6D-42FF-87A2-55E802CD4B86}" type="slidenum">
              <a:rPr lang="de-DE" sz="1200"/>
              <a:pPr algn="r" eaLnBrk="1" hangingPunct="1"/>
              <a:t>36</a:t>
            </a:fld>
            <a:endParaRPr lang="de-DE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dirty="0"/>
              <a:t>- 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unknown</a:t>
            </a:r>
            <a:r>
              <a:rPr lang="de-DE" baseline="0" dirty="0"/>
              <a:t> </a:t>
            </a:r>
            <a:r>
              <a:rPr lang="de-DE" baseline="0" dirty="0" err="1"/>
              <a:t>because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observed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37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38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992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39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40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76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41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5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42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853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17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44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763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14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50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51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6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0277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54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630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63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3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7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8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1388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9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9289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10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yesian workshop\Buch Projekt\Bilder\557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0"/>
            <a:ext cx="904258" cy="60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9C24-2857-4926-988C-4590BE06CB3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B60A-AEAB-449C-84AA-B1BEA67E0F3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08000"/>
            <a:ext cx="19431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08000"/>
            <a:ext cx="56769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436F-6A39-444F-9271-7B9FED03A21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630F-D6C7-4F9F-A2A2-75EA103AA87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94D-FB95-402C-899C-7E435BD46F9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AC5D-3212-4F14-A676-B874C3F8008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B390-6840-480D-A526-1B8C2FDF3DC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82F3-17FD-44B5-A32B-51C0CD791BC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B661-FEA0-465F-9745-6A4783D5717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3738-61FA-486D-BD4B-C76C5F046C5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3F4D-3DBF-42F7-AF19-BB06B91B02E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2F5730-CAC2-427D-9848-0ECC8BA0852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2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97870"/>
            <a:ext cx="7772400" cy="9525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/>
              </a:rPr>
              <a:t>Bayesian integrated population modeling using JAGS</a:t>
            </a:r>
            <a:br>
              <a:rPr lang="de-CH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2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400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Multistate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capture-recapture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models</a:t>
            </a:r>
            <a:r>
              <a:rPr lang="de-CH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endParaRPr lang="en-GB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27" name="Equation" r:id="rId4" imgW="1104840" imgH="711000" progId="Equation.DSMT4">
                      <p:embed/>
                    </p:oleObj>
                  </mc:Choice>
                  <mc:Fallback>
                    <p:oleObj name="Equation" r:id="rId4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28" name="Equation" r:id="rId6" imgW="279360" imgH="177480" progId="Equation.DSMT4">
                    <p:embed/>
                  </p:oleObj>
                </mc:Choice>
                <mc:Fallback>
                  <p:oleObj name="Equation" r:id="rId6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721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29214" y="4243916"/>
            <a:ext cx="2202847" cy="859897"/>
            <a:chOff x="1017587" y="4084935"/>
            <a:chExt cx="2202505" cy="1032217"/>
          </a:xfrm>
        </p:grpSpPr>
        <p:graphicFrame>
          <p:nvGraphicFramePr>
            <p:cNvPr id="34839" name="Object 4"/>
            <p:cNvGraphicFramePr>
              <a:graphicFrameLocks noChangeAspect="1"/>
            </p:cNvGraphicFramePr>
            <p:nvPr/>
          </p:nvGraphicFramePr>
          <p:xfrm>
            <a:off x="1143613" y="4547368"/>
            <a:ext cx="1663442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4" name="Equation" r:id="rId4" imgW="1066680" imgH="304560" progId="Equation.DSMT4">
                    <p:embed/>
                  </p:oleObj>
                </mc:Choice>
                <mc:Fallback>
                  <p:oleObj name="Equation" r:id="rId4" imgW="1066680" imgH="304560" progId="Equation.DSMT4">
                    <p:embed/>
                    <p:pic>
                      <p:nvPicPr>
                        <p:cNvPr id="348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613" y="4547368"/>
                          <a:ext cx="1663442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505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>
                  <a:latin typeface="Calibri" pitchFamily="34" charset="0"/>
                </a:rPr>
                <a:t>BUGS language:</a:t>
              </a:r>
            </a:p>
          </p:txBody>
        </p:sp>
      </p:grp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955" name="Equation" r:id="rId6" imgW="1104840" imgH="711000" progId="Equation.DSMT4">
                      <p:embed/>
                    </p:oleObj>
                  </mc:Choice>
                  <mc:Fallback>
                    <p:oleObj name="Equation" r:id="rId6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6" name="Equation" r:id="rId8" imgW="279360" imgH="177480" progId="Equation.DSMT4">
                    <p:embed/>
                  </p:oleObj>
                </mc:Choice>
                <mc:Fallback>
                  <p:oleObj name="Equation" r:id="rId8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143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3093"/>
              </p:ext>
            </p:extLst>
          </p:nvPr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5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/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9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58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81614"/>
            <a:ext cx="8362950" cy="2480480"/>
            <a:chOff x="288" y="2130"/>
            <a:chExt cx="5268" cy="1875"/>
          </a:xfrm>
        </p:grpSpPr>
        <p:graphicFrame>
          <p:nvGraphicFramePr>
            <p:cNvPr id="35846" name="Object 5"/>
            <p:cNvGraphicFramePr>
              <a:graphicFrameLocks noChangeAspect="1"/>
            </p:cNvGraphicFramePr>
            <p:nvPr/>
          </p:nvGraphicFramePr>
          <p:xfrm>
            <a:off x="590" y="3326"/>
            <a:ext cx="170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00" name="Equation" r:id="rId6" imgW="2222280" imgH="736560" progId="Equation.DSMT4">
                    <p:embed/>
                  </p:oleObj>
                </mc:Choice>
                <mc:Fallback>
                  <p:oleObj name="Equation" r:id="rId6" imgW="2222280" imgH="736560" progId="Equation.DSMT4">
                    <p:embed/>
                    <p:pic>
                      <p:nvPicPr>
                        <p:cNvPr id="3584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326"/>
                          <a:ext cx="170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18"/>
            <p:cNvSpPr txBox="1">
              <a:spLocks noChangeArrowheads="1"/>
            </p:cNvSpPr>
            <p:nvPr/>
          </p:nvSpPr>
          <p:spPr bwMode="auto">
            <a:xfrm>
              <a:off x="288" y="2130"/>
              <a:ext cx="5268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4163" indent="-2841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</a:t>
              </a:r>
              <a:r>
                <a:rPr lang="de-CH" sz="2000" baseline="-25000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presence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in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at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</a:p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</a:t>
              </a:r>
              <a:r>
                <a:rPr lang="de-CH" sz="2000" baseline="-25000" dirty="0" err="1">
                  <a:latin typeface="Calibri" pitchFamily="34" charset="0"/>
                  <a:sym typeface="Symbol" pitchFamily="18" charset="2"/>
                </a:rPr>
                <a:t>xy,t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move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shortly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before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survival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80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4001" y="791210"/>
            <a:ext cx="39549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4351" y="791210"/>
            <a:ext cx="52292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2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254000" y="3304858"/>
            <a:ext cx="564770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survival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transitions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recapture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9854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61975" y="4258310"/>
            <a:ext cx="802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Written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generally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no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changes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regardless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which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is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fitted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1975" y="4258309"/>
            <a:ext cx="7505700" cy="8309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55" y="483235"/>
            <a:ext cx="55975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87461"/>
              </p:ext>
            </p:extLst>
          </p:nvPr>
        </p:nvGraphicFramePr>
        <p:xfrm>
          <a:off x="5618164" y="1526646"/>
          <a:ext cx="2711182" cy="89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3" name="Equation" r:id="rId4" imgW="2222280" imgH="736560" progId="Equation.DSMT4">
                  <p:embed/>
                </p:oleObj>
              </mc:Choice>
              <mc:Fallback>
                <p:oleObj name="Equation" r:id="rId4" imgW="2222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4" y="1526646"/>
                        <a:ext cx="2711182" cy="89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68563"/>
              </p:ext>
            </p:extLst>
          </p:nvPr>
        </p:nvGraphicFramePr>
        <p:xfrm>
          <a:off x="6278564" y="3418416"/>
          <a:ext cx="1502582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4" name="Equation" r:id="rId6" imgW="1104840" imgH="711000" progId="Equation.DSMT4">
                  <p:embed/>
                </p:oleObj>
              </mc:Choice>
              <mc:Fallback>
                <p:oleObj name="Equation" r:id="rId6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4" y="3418416"/>
                        <a:ext cx="1502582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998470" y="511175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structure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multistate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998470" y="5040313"/>
            <a:ext cx="5718810" cy="555625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32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0700" y="889000"/>
            <a:ext cx="37641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00150" y="4603115"/>
            <a:ext cx="774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linear </a:t>
            </a:r>
            <a:r>
              <a:rPr lang="de-CH" dirty="0" err="1">
                <a:latin typeface="Calibri" pitchFamily="34" charset="0"/>
              </a:rPr>
              <a:t>models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for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parameters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specify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priors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067003" y="4518550"/>
            <a:ext cx="7878877" cy="1000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08676"/>
              </p:ext>
            </p:extLst>
          </p:nvPr>
        </p:nvGraphicFramePr>
        <p:xfrm>
          <a:off x="5899150" y="1676136"/>
          <a:ext cx="1891588" cy="4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4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9150" y="1676136"/>
                        <a:ext cx="1891588" cy="48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9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81272-D1D1-C441-8F37-B2EB815955C1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8653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8176" y="912177"/>
            <a:ext cx="8039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Calibri" panose="020F0502020204030204" pitchFamily="34" charset="0"/>
              </a:rPr>
              <a:t>State</a:t>
            </a:r>
            <a:r>
              <a:rPr lang="de-CH" dirty="0">
                <a:latin typeface="Calibri" panose="020F0502020204030204" pitchFamily="34" charset="0"/>
              </a:rPr>
              <a:t> = individual, </a:t>
            </a:r>
            <a:r>
              <a:rPr lang="de-CH" dirty="0" err="1">
                <a:latin typeface="Calibri" panose="020F0502020204030204" pitchFamily="34" charset="0"/>
              </a:rPr>
              <a:t>categorical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covariate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that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may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change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temporally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>
              <a:latin typeface="Calibri" panose="020F0502020204030204" pitchFamily="34" charset="0"/>
            </a:endParaRPr>
          </a:p>
          <a:p>
            <a:r>
              <a:rPr lang="de-CH" dirty="0" err="1">
                <a:latin typeface="Calibri" panose="020F0502020204030204" pitchFamily="34" charset="0"/>
              </a:rPr>
              <a:t>Examples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states</a:t>
            </a:r>
            <a:r>
              <a:rPr lang="de-CH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Geographical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locations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Breeding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Disease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638177" y="317182"/>
            <a:ext cx="430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latin typeface="Calibri" panose="020F0502020204030204" pitchFamily="34" charset="0"/>
              </a:rPr>
              <a:t>Multistate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capture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histories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215610"/>
              </p:ext>
            </p:extLst>
          </p:nvPr>
        </p:nvGraphicFramePr>
        <p:xfrm>
          <a:off x="1670051" y="3761105"/>
          <a:ext cx="4264025" cy="14446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2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19"/>
          <p:cNvSpPr txBox="1">
            <a:spLocks noChangeArrowheads="1"/>
          </p:cNvSpPr>
          <p:nvPr/>
        </p:nvSpPr>
        <p:spPr bwMode="auto">
          <a:xfrm>
            <a:off x="128588" y="2690813"/>
            <a:ext cx="129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16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38124"/>
              </p:ext>
            </p:extLst>
          </p:nvPr>
        </p:nvGraphicFramePr>
        <p:xfrm>
          <a:off x="3776528" y="2454011"/>
          <a:ext cx="1408065" cy="84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8" name="Equation" r:id="rId4" imgW="1180800" imgH="711000" progId="Equation.DSMT4">
                  <p:embed/>
                </p:oleObj>
              </mc:Choice>
              <mc:Fallback>
                <p:oleObj name="Equation" r:id="rId4" imgW="1180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28" y="2454011"/>
                        <a:ext cx="1408065" cy="84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3126424" y="2463536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27762" y="1587804"/>
            <a:ext cx="6655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1744663" y="2752990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803015" y="1617557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125413" y="4853782"/>
            <a:ext cx="124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</a:p>
          <a:p>
            <a:pPr eaLnBrk="1" hangingPunct="1"/>
            <a:r>
              <a:rPr lang="de-CH" sz="1600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96249"/>
              </p:ext>
            </p:extLst>
          </p:nvPr>
        </p:nvGraphicFramePr>
        <p:xfrm>
          <a:off x="4142421" y="4696672"/>
          <a:ext cx="1103132" cy="8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9" name="Equation" r:id="rId6" imgW="901440" imgH="711000" progId="Equation.DSMT4">
                  <p:embed/>
                </p:oleObj>
              </mc:Choice>
              <mc:Fallback>
                <p:oleObj name="Equation" r:id="rId6" imgW="901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421" y="4696672"/>
                        <a:ext cx="1103132" cy="870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3531554" y="4733344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2198689" y="5004594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4083630" y="3725280"/>
            <a:ext cx="1049133" cy="93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pPr algn="r" eaLnBrk="1" hangingPunct="1">
              <a:lnSpc>
                <a:spcPts val="700"/>
              </a:lnSpc>
              <a:spcBef>
                <a:spcPts val="18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ad</a:t>
            </a:r>
          </a:p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juv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3914458" y="348435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449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1. Age-</a:t>
            </a:r>
            <a:r>
              <a:rPr lang="de-CH" dirty="0" err="1">
                <a:latin typeface="Calibri" pitchFamily="34" charset="0"/>
              </a:rPr>
              <a:t>dependent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survival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476558" y="1143000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2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10834"/>
              </p:ext>
            </p:extLst>
          </p:nvPr>
        </p:nvGraphicFramePr>
        <p:xfrm>
          <a:off x="2834866" y="2500307"/>
          <a:ext cx="2659507" cy="87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6" name="Equation" r:id="rId4" imgW="2234880" imgH="736560" progId="Equation.DSMT4">
                  <p:embed/>
                </p:oleObj>
              </mc:Choice>
              <mc:Fallback>
                <p:oleObj name="Equation" r:id="rId4" imgW="2234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866" y="2500307"/>
                        <a:ext cx="2659507" cy="876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1771969" y="2525449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66940" y="961911"/>
            <a:ext cx="73456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non-br.</a:t>
            </a: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57020" y="2764971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582417" y="1534105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59585"/>
              </p:ext>
            </p:extLst>
          </p:nvPr>
        </p:nvGraphicFramePr>
        <p:xfrm>
          <a:off x="2793998" y="4700324"/>
          <a:ext cx="1363277" cy="86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7" name="Equation" r:id="rId6" imgW="1117440" imgH="711000" progId="Equation.DSMT4">
                  <p:embed/>
                </p:oleObj>
              </mc:Choice>
              <mc:Fallback>
                <p:oleObj name="Equation" r:id="rId6" imgW="1117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8" y="4700324"/>
                        <a:ext cx="1363277" cy="867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1766889" y="4730805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633414" y="4909345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2970762" y="3590971"/>
            <a:ext cx="983154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non-br.</a:t>
            </a: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br.</a:t>
            </a: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2638425" y="349250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651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2. </a:t>
            </a:r>
            <a:r>
              <a:rPr lang="de-CH" dirty="0" err="1">
                <a:latin typeface="Calibri" pitchFamily="34" charset="0"/>
              </a:rPr>
              <a:t>Breeder</a:t>
            </a:r>
            <a:r>
              <a:rPr lang="de-CH" dirty="0">
                <a:latin typeface="Calibri" pitchFamily="34" charset="0"/>
              </a:rPr>
              <a:t> vs. non-</a:t>
            </a:r>
            <a:r>
              <a:rPr lang="de-CH" dirty="0" err="1">
                <a:latin typeface="Calibri" pitchFamily="34" charset="0"/>
              </a:rPr>
              <a:t>breeders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333853" y="1133277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0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01490"/>
              </p:ext>
            </p:extLst>
          </p:nvPr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81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9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3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7363" y="3713440"/>
            <a:ext cx="7056080" cy="1824501"/>
            <a:chOff x="487363" y="4456112"/>
            <a:chExt cx="7056080" cy="2189396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487363" y="4624388"/>
              <a:ext cx="2309094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590358" y="5665661"/>
              <a:ext cx="1610505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4855642" y="4456112"/>
              <a:ext cx="2266326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7" name="Objekt 6"/>
            <p:cNvGraphicFramePr>
              <a:graphicFrameLocks noChangeAspect="1"/>
            </p:cNvGraphicFramePr>
            <p:nvPr/>
          </p:nvGraphicFramePr>
          <p:xfrm>
            <a:off x="3638390" y="4921248"/>
            <a:ext cx="3905053" cy="172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24" name="Equation" r:id="rId6" imgW="3174840" imgH="1168200" progId="Equation.DSMT4">
                    <p:embed/>
                  </p:oleObj>
                </mc:Choice>
                <mc:Fallback>
                  <p:oleObj name="Equation" r:id="rId6" imgW="3174840" imgH="1168200" progId="Equation.DSMT4">
                    <p:embed/>
                    <p:pic>
                      <p:nvPicPr>
                        <p:cNvPr id="7" name="Objek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390" y="4921248"/>
                          <a:ext cx="3905053" cy="17242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9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623888" y="3387342"/>
            <a:ext cx="8240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de-CH" sz="2000" dirty="0" err="1">
                <a:latin typeface="Calibri" pitchFamily="34" charset="0"/>
                <a:cs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(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well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)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in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interval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[0, 1]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their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sum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≤ 1.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Two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possible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options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:</a:t>
            </a:r>
          </a:p>
          <a:p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Multinomial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logit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link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function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Dirichlet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prior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20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2000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209359" y="222096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227955" y="114702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59687"/>
              </p:ext>
            </p:extLst>
          </p:nvPr>
        </p:nvGraphicFramePr>
        <p:xfrm>
          <a:off x="3054866" y="158749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0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866" y="158749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2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961735"/>
                </p:ext>
              </p:extLst>
            </p:nvPr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91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47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57905" y="2596663"/>
            <a:ext cx="5154613" cy="2861457"/>
            <a:chOff x="158" y="2199"/>
            <a:chExt cx="3247" cy="2163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3117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333" y="3218"/>
            <a:ext cx="106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48" name="Equation" r:id="rId6" imgW="1346040" imgH="1168200" progId="Equation.DSMT4">
                    <p:embed/>
                  </p:oleObj>
                </mc:Choice>
                <mc:Fallback>
                  <p:oleObj name="Equation" r:id="rId6" imgW="1346040" imgH="11682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3218"/>
                          <a:ext cx="1060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83" y="3245"/>
              <a:ext cx="471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780" y="3711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422" y="2331"/>
              <a:ext cx="881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2y NB</a:t>
              </a: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1y NB</a:t>
              </a: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266" y="2199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9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8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5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95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47720"/>
            <a:ext cx="5953125" cy="2255573"/>
            <a:chOff x="307" y="2640"/>
            <a:chExt cx="3750" cy="1705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6876" name="Object 22"/>
            <p:cNvGraphicFramePr>
              <a:graphicFrameLocks noChangeAspect="1"/>
            </p:cNvGraphicFramePr>
            <p:nvPr/>
          </p:nvGraphicFramePr>
          <p:xfrm>
            <a:off x="2953" y="3556"/>
            <a:ext cx="600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96" name="Equation" r:id="rId6" imgW="685800" imgH="711000" progId="Equation.DSMT4">
                    <p:embed/>
                  </p:oleObj>
                </mc:Choice>
                <mc:Fallback>
                  <p:oleObj name="Equation" r:id="rId6" imgW="685800" imgH="711000" progId="Equation.DSMT4">
                    <p:embed/>
                    <p:pic>
                      <p:nvPicPr>
                        <p:cNvPr id="3687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556"/>
                          <a:ext cx="600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TextBox 14"/>
            <p:cNvSpPr txBox="1">
              <a:spLocks noChangeArrowheads="1"/>
            </p:cNvSpPr>
            <p:nvPr/>
          </p:nvSpPr>
          <p:spPr bwMode="auto">
            <a:xfrm>
              <a:off x="2275" y="3601"/>
              <a:ext cx="501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128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9" name="TextBox 18"/>
            <p:cNvSpPr txBox="1">
              <a:spLocks noChangeArrowheads="1"/>
            </p:cNvSpPr>
            <p:nvPr/>
          </p:nvSpPr>
          <p:spPr bwMode="auto">
            <a:xfrm rot="5400000">
              <a:off x="2922" y="2932"/>
              <a:ext cx="69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16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43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55340"/>
            <a:ext cx="5953125" cy="2255573"/>
            <a:chOff x="307" y="2640"/>
            <a:chExt cx="3750" cy="1705"/>
          </a:xfrm>
        </p:grpSpPr>
        <p:sp>
          <p:nvSpPr>
            <p:cNvPr id="37899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900" name="Object 22"/>
            <p:cNvGraphicFramePr>
              <a:graphicFrameLocks noChangeAspect="1"/>
            </p:cNvGraphicFramePr>
            <p:nvPr/>
          </p:nvGraphicFramePr>
          <p:xfrm>
            <a:off x="2940" y="3556"/>
            <a:ext cx="43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44" name="Equation" r:id="rId6" imgW="482400" imgH="711000" progId="Equation.DSMT4">
                    <p:embed/>
                  </p:oleObj>
                </mc:Choice>
                <mc:Fallback>
                  <p:oleObj name="Equation" r:id="rId6" imgW="482400" imgH="711000" progId="Equation.DSMT4">
                    <p:embed/>
                    <p:pic>
                      <p:nvPicPr>
                        <p:cNvPr id="3790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556"/>
                          <a:ext cx="438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Box 14"/>
            <p:cNvSpPr txBox="1">
              <a:spLocks noChangeArrowheads="1"/>
            </p:cNvSpPr>
            <p:nvPr/>
          </p:nvSpPr>
          <p:spPr bwMode="auto">
            <a:xfrm>
              <a:off x="1789" y="3601"/>
              <a:ext cx="869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902" name="TextBox 15"/>
            <p:cNvSpPr txBox="1">
              <a:spLocks noChangeArrowheads="1"/>
            </p:cNvSpPr>
            <p:nvPr/>
          </p:nvSpPr>
          <p:spPr bwMode="auto">
            <a:xfrm>
              <a:off x="527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903" name="TextBox 18"/>
            <p:cNvSpPr txBox="1">
              <a:spLocks noChangeArrowheads="1"/>
            </p:cNvSpPr>
            <p:nvPr/>
          </p:nvSpPr>
          <p:spPr bwMode="auto">
            <a:xfrm rot="5400000">
              <a:off x="2853" y="2984"/>
              <a:ext cx="69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2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7904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87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06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64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91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5145" y="3368993"/>
            <a:ext cx="5233988" cy="2209271"/>
            <a:chOff x="158" y="2610"/>
            <a:chExt cx="3297" cy="1670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2903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461" y="3565"/>
            <a:ext cx="75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92" name="Equation" r:id="rId6" imgW="901440" imgH="711000" progId="Equation.DSMT4">
                    <p:embed/>
                  </p:oleObj>
                </mc:Choice>
                <mc:Fallback>
                  <p:oleObj name="Equation" r:id="rId6" imgW="901440" imgH="7110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3565"/>
                          <a:ext cx="755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98" y="3589"/>
              <a:ext cx="538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685" y="3795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502" y="2784"/>
              <a:ext cx="680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recovered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316" y="2610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77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602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Multievent </a:t>
            </a:r>
            <a:r>
              <a:rPr lang="de-CH" b="1" dirty="0" err="1">
                <a:latin typeface="Calibri" pitchFamily="34" charset="0"/>
              </a:rPr>
              <a:t>models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9459" name="Text Box 9"/>
          <p:cNvSpPr txBox="1">
            <a:spLocks noChangeArrowheads="1"/>
          </p:cNvSpPr>
          <p:nvPr/>
        </p:nvSpPr>
        <p:spPr bwMode="auto">
          <a:xfrm>
            <a:off x="271146" y="859261"/>
            <a:ext cx="8720454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allows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errors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All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introduced</a:t>
            </a:r>
            <a:r>
              <a:rPr lang="de-CH" sz="2000" dirty="0">
                <a:latin typeface="Calibri" pitchFamily="34" charset="0"/>
              </a:rPr>
              <a:t> so </a:t>
            </a:r>
            <a:r>
              <a:rPr lang="de-CH" sz="2000" dirty="0" err="1">
                <a:latin typeface="Calibri" pitchFamily="34" charset="0"/>
              </a:rPr>
              <a:t>far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seen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special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multievent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Most </a:t>
            </a:r>
            <a:r>
              <a:rPr lang="de-CH" sz="2000" dirty="0" err="1">
                <a:latin typeface="Calibri" pitchFamily="34" charset="0"/>
              </a:rPr>
              <a:t>general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Seminal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paper</a:t>
            </a:r>
            <a:r>
              <a:rPr lang="de-CH" sz="2000" dirty="0">
                <a:latin typeface="Calibri" pitchFamily="34" charset="0"/>
              </a:rPr>
              <a:t>: Pradel (2005), </a:t>
            </a:r>
            <a:r>
              <a:rPr lang="de-CH" sz="2000" dirty="0" err="1">
                <a:latin typeface="Calibri" pitchFamily="34" charset="0"/>
              </a:rPr>
              <a:t>Biometrics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We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need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of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first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encounter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Additional </a:t>
            </a:r>
            <a:r>
              <a:rPr lang="de-CH" sz="2000" dirty="0" err="1">
                <a:latin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probabilities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Ecological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examples</a:t>
            </a:r>
            <a:r>
              <a:rPr lang="de-CH" sz="2000" dirty="0">
                <a:latin typeface="Calibri" pitchFamily="34" charset="0"/>
              </a:rPr>
              <a:t>: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Sex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(Pradel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2008, Can. J. Stat.)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Disease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status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(Cooch &amp; </a:t>
            </a:r>
            <a:r>
              <a:rPr lang="de-CH" sz="2000" dirty="0" err="1">
                <a:latin typeface="Calibri" pitchFamily="34" charset="0"/>
              </a:rPr>
              <a:t>Conn</a:t>
            </a:r>
            <a:r>
              <a:rPr lang="de-CH" sz="2000" dirty="0">
                <a:latin typeface="Calibri" pitchFamily="34" charset="0"/>
              </a:rPr>
              <a:t> 2009, J. </a:t>
            </a:r>
            <a:r>
              <a:rPr lang="de-CH" sz="2000" dirty="0" err="1">
                <a:latin typeface="Calibri" pitchFamily="34" charset="0"/>
              </a:rPr>
              <a:t>Appl</a:t>
            </a:r>
            <a:r>
              <a:rPr lang="de-CH" sz="2000" dirty="0">
                <a:latin typeface="Calibri" pitchFamily="34" charset="0"/>
              </a:rPr>
              <a:t>. </a:t>
            </a:r>
            <a:r>
              <a:rPr lang="de-CH" sz="2000" dirty="0" err="1">
                <a:latin typeface="Calibri" pitchFamily="34" charset="0"/>
              </a:rPr>
              <a:t>Ecol</a:t>
            </a:r>
            <a:r>
              <a:rPr lang="de-CH" sz="2000" dirty="0">
                <a:latin typeface="Calibri" pitchFamily="34" charset="0"/>
              </a:rPr>
              <a:t>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Memory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Rouan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2009, JABES)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Heterogeneity</a:t>
            </a:r>
            <a:r>
              <a:rPr lang="de-CH" sz="2000" dirty="0">
                <a:latin typeface="Calibri" pitchFamily="34" charset="0"/>
              </a:rPr>
              <a:t> / finite </a:t>
            </a:r>
            <a:r>
              <a:rPr lang="de-CH" sz="2000" dirty="0" err="1">
                <a:latin typeface="Calibri" pitchFamily="34" charset="0"/>
              </a:rPr>
              <a:t>mixtures</a:t>
            </a:r>
            <a:r>
              <a:rPr lang="de-CH" sz="2000" dirty="0">
                <a:latin typeface="Calibri" pitchFamily="34" charset="0"/>
              </a:rPr>
              <a:t> (Gimenez </a:t>
            </a:r>
            <a:r>
              <a:rPr lang="de-CH" sz="2000" i="1" dirty="0">
                <a:latin typeface="Calibri" pitchFamily="34" charset="0"/>
              </a:rPr>
              <a:t>et al.</a:t>
            </a:r>
            <a:r>
              <a:rPr lang="de-CH" sz="2000" dirty="0">
                <a:latin typeface="Calibri" pitchFamily="34" charset="0"/>
              </a:rPr>
              <a:t> 2018, </a:t>
            </a:r>
            <a:r>
              <a:rPr lang="de-CH" sz="2000" dirty="0" err="1">
                <a:latin typeface="Calibri" pitchFamily="34" charset="0"/>
              </a:rPr>
              <a:t>Oikos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endParaRPr lang="de-CH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2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252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00054" y="1729051"/>
            <a:ext cx="8158166" cy="3844396"/>
            <a:chOff x="400053" y="2074862"/>
            <a:chExt cx="8158166" cy="4613275"/>
          </a:xfrm>
        </p:grpSpPr>
        <p:cxnSp>
          <p:nvCxnSpPr>
            <p:cNvPr id="31767" name="AutoShape 59"/>
            <p:cNvCxnSpPr>
              <a:cxnSpLocks noChangeShapeType="1"/>
              <a:endCxn id="31749" idx="4"/>
            </p:cNvCxnSpPr>
            <p:nvPr/>
          </p:nvCxnSpPr>
          <p:spPr bwMode="auto">
            <a:xfrm flipV="1">
              <a:off x="2438400" y="2084251"/>
              <a:ext cx="75" cy="22575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pieren 2"/>
            <p:cNvGrpSpPr/>
            <p:nvPr/>
          </p:nvGrpSpPr>
          <p:grpSpPr>
            <a:xfrm>
              <a:off x="400053" y="2074862"/>
              <a:ext cx="8158166" cy="4613275"/>
              <a:chOff x="400053" y="2074862"/>
              <a:chExt cx="8158166" cy="4613275"/>
            </a:xfrm>
          </p:grpSpPr>
          <p:grpSp>
            <p:nvGrpSpPr>
              <p:cNvPr id="31766" name="Group 50"/>
              <p:cNvGrpSpPr>
                <a:grpSpLocks/>
              </p:cNvGrpSpPr>
              <p:nvPr/>
            </p:nvGrpSpPr>
            <p:grpSpPr bwMode="auto">
              <a:xfrm>
                <a:off x="400053" y="2074862"/>
                <a:ext cx="8158166" cy="4613275"/>
                <a:chOff x="252" y="1307"/>
                <a:chExt cx="5139" cy="2906"/>
              </a:xfrm>
            </p:grpSpPr>
            <p:grpSp>
              <p:nvGrpSpPr>
                <p:cNvPr id="31768" name="Group 49"/>
                <p:cNvGrpSpPr>
                  <a:grpSpLocks/>
                </p:cNvGrpSpPr>
                <p:nvPr/>
              </p:nvGrpSpPr>
              <p:grpSpPr bwMode="auto">
                <a:xfrm>
                  <a:off x="252" y="1307"/>
                  <a:ext cx="5139" cy="2906"/>
                  <a:chOff x="252" y="1307"/>
                  <a:chExt cx="5139" cy="2906"/>
                </a:xfrm>
              </p:grpSpPr>
              <p:sp>
                <p:nvSpPr>
                  <p:cNvPr id="317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52" y="3379"/>
                    <a:ext cx="880" cy="248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CH">
                      <a:latin typeface="Calibri" pitchFamily="34" charset="0"/>
                    </a:endParaRPr>
                  </a:p>
                </p:txBody>
              </p:sp>
              <p:sp>
                <p:nvSpPr>
                  <p:cNvPr id="3177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" y="3864"/>
                    <a:ext cx="1719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>
                        <a:latin typeface="Calibri" pitchFamily="34" charset="0"/>
                      </a:rPr>
                      <a:t>Observation process</a:t>
                    </a:r>
                  </a:p>
                </p:txBody>
              </p:sp>
              <p:cxnSp>
                <p:nvCxnSpPr>
                  <p:cNvPr id="31772" name="AutoShape 59"/>
                  <p:cNvCxnSpPr>
                    <a:cxnSpLocks noChangeShapeType="1"/>
                    <a:stCxn id="31780" idx="0"/>
                    <a:endCxn id="31754" idx="4"/>
                  </p:cNvCxnSpPr>
                  <p:nvPr/>
                </p:nvCxnSpPr>
                <p:spPr bwMode="auto">
                  <a:xfrm flipV="1">
                    <a:off x="418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3" name="AutoShape 60"/>
                  <p:cNvCxnSpPr>
                    <a:cxnSpLocks noChangeShapeType="1"/>
                    <a:stCxn id="31781" idx="0"/>
                    <a:endCxn id="31755" idx="4"/>
                  </p:cNvCxnSpPr>
                  <p:nvPr/>
                </p:nvCxnSpPr>
                <p:spPr bwMode="auto">
                  <a:xfrm flipV="1">
                    <a:off x="473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4" name="AutoShape 61"/>
                  <p:cNvCxnSpPr>
                    <a:cxnSpLocks noChangeShapeType="1"/>
                    <a:stCxn id="31782" idx="0"/>
                    <a:endCxn id="31756" idx="4"/>
                  </p:cNvCxnSpPr>
                  <p:nvPr/>
                </p:nvCxnSpPr>
                <p:spPr bwMode="auto">
                  <a:xfrm flipV="1">
                    <a:off x="5289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177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" y="2693"/>
                    <a:ext cx="716" cy="9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 sz="2000" b="1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Seen 1</a:t>
                    </a:r>
                  </a:p>
                  <a:p>
                    <a:pPr eaLnBrk="1" hangingPunct="1"/>
                    <a:endParaRPr lang="de-CH" sz="800" b="1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solidFill>
                          <a:srgbClr val="FF9900"/>
                        </a:solidFill>
                        <a:latin typeface="Calibri" pitchFamily="34" charset="0"/>
                      </a:rPr>
                      <a:t>Seen 2</a:t>
                    </a:r>
                  </a:p>
                  <a:p>
                    <a:pPr eaLnBrk="1" hangingPunct="1"/>
                    <a:endParaRPr lang="de-CH" sz="800" dirty="0"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latin typeface="Calibri" pitchFamily="34" charset="0"/>
                      </a:rPr>
                      <a:t>Not </a:t>
                    </a:r>
                    <a:r>
                      <a:rPr lang="de-CH" sz="2000" b="1" dirty="0" err="1">
                        <a:latin typeface="Calibri" pitchFamily="34" charset="0"/>
                      </a:rPr>
                      <a:t>seen</a:t>
                    </a:r>
                    <a:endParaRPr lang="de-CH" sz="2000" b="1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3177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096"/>
                    <a:ext cx="204" cy="245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77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63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187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31783" name="Straight Arrow Connector 48"/>
                  <p:cNvCxnSpPr>
                    <a:cxnSpLocks noChangeShapeType="1"/>
                    <a:stCxn id="31777" idx="0"/>
                    <a:endCxn id="31751" idx="4"/>
                  </p:cNvCxnSpPr>
                  <p:nvPr/>
                </p:nvCxnSpPr>
                <p:spPr bwMode="auto">
                  <a:xfrm flipV="1">
                    <a:off x="2574" y="1681"/>
                    <a:ext cx="0" cy="1783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655" y="1307"/>
                    <a:ext cx="1" cy="1441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5" name="Straight Arrow Connector 64"/>
                  <p:cNvCxnSpPr>
                    <a:cxnSpLocks noChangeShapeType="1"/>
                    <a:stCxn id="47" idx="0"/>
                    <a:endCxn id="31752" idx="4"/>
                  </p:cNvCxnSpPr>
                  <p:nvPr/>
                </p:nvCxnSpPr>
                <p:spPr bwMode="auto">
                  <a:xfrm flipH="1" flipV="1">
                    <a:off x="3099" y="1313"/>
                    <a:ext cx="11" cy="1799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6" name="Straight Arrow Connector 68"/>
                  <p:cNvCxnSpPr>
                    <a:cxnSpLocks noChangeShapeType="1"/>
                    <a:stCxn id="31776" idx="0"/>
                    <a:endCxn id="31750" idx="4"/>
                  </p:cNvCxnSpPr>
                  <p:nvPr/>
                </p:nvCxnSpPr>
                <p:spPr bwMode="auto">
                  <a:xfrm flipV="1">
                    <a:off x="2070" y="1681"/>
                    <a:ext cx="0" cy="1415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1769" name="Oval 42"/>
                <p:cNvSpPr>
                  <a:spLocks noChangeArrowheads="1"/>
                </p:cNvSpPr>
                <p:nvPr/>
              </p:nvSpPr>
              <p:spPr bwMode="auto">
                <a:xfrm>
                  <a:off x="1434" y="2741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Oval 40"/>
              <p:cNvSpPr>
                <a:spLocks noChangeArrowheads="1"/>
              </p:cNvSpPr>
              <p:nvPr/>
            </p:nvSpPr>
            <p:spPr bwMode="auto">
              <a:xfrm>
                <a:off x="4775200" y="4940298"/>
                <a:ext cx="324000" cy="3888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Oval 42"/>
              <p:cNvSpPr>
                <a:spLocks noChangeArrowheads="1"/>
              </p:cNvSpPr>
              <p:nvPr/>
            </p:nvSpPr>
            <p:spPr bwMode="auto">
              <a:xfrm>
                <a:off x="5640388" y="4371974"/>
                <a:ext cx="324000" cy="3888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66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33880"/>
              </p:ext>
            </p:extLst>
          </p:nvPr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5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42914" y="1705927"/>
            <a:ext cx="8115301" cy="3764336"/>
            <a:chOff x="442914" y="1705927"/>
            <a:chExt cx="8115301" cy="3764336"/>
          </a:xfrm>
        </p:grpSpPr>
        <p:grpSp>
          <p:nvGrpSpPr>
            <p:cNvPr id="31766" name="Group 50"/>
            <p:cNvGrpSpPr>
              <a:grpSpLocks/>
            </p:cNvGrpSpPr>
            <p:nvPr/>
          </p:nvGrpSpPr>
          <p:grpSpPr bwMode="auto">
            <a:xfrm>
              <a:off x="442914" y="1713178"/>
              <a:ext cx="8115301" cy="3757085"/>
              <a:chOff x="279" y="1295"/>
              <a:chExt cx="5112" cy="2840"/>
            </a:xfrm>
          </p:grpSpPr>
          <p:grpSp>
            <p:nvGrpSpPr>
              <p:cNvPr id="31768" name="Group 49"/>
              <p:cNvGrpSpPr>
                <a:grpSpLocks/>
              </p:cNvGrpSpPr>
              <p:nvPr/>
            </p:nvGrpSpPr>
            <p:grpSpPr bwMode="auto">
              <a:xfrm>
                <a:off x="279" y="1295"/>
                <a:ext cx="5112" cy="2840"/>
                <a:chOff x="279" y="1295"/>
                <a:chExt cx="5112" cy="2840"/>
              </a:xfrm>
            </p:grpSpPr>
            <p:sp>
              <p:nvSpPr>
                <p:cNvPr id="31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307" y="3367"/>
                  <a:ext cx="733" cy="24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CH">
                    <a:latin typeface="Calibri" pitchFamily="34" charset="0"/>
                  </a:endParaRPr>
                </a:p>
              </p:txBody>
            </p:sp>
            <p:sp>
              <p:nvSpPr>
                <p:cNvPr id="3177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9" y="3786"/>
                  <a:ext cx="1719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dirty="0">
                      <a:latin typeface="Calibri" pitchFamily="34" charset="0"/>
                    </a:rPr>
                    <a:t>Observation </a:t>
                  </a:r>
                  <a:r>
                    <a:rPr lang="de-CH" dirty="0" err="1">
                      <a:latin typeface="Calibri" pitchFamily="34" charset="0"/>
                    </a:rPr>
                    <a:t>process</a:t>
                  </a:r>
                  <a:endParaRPr lang="de-CH" dirty="0">
                    <a:latin typeface="Calibri" pitchFamily="34" charset="0"/>
                  </a:endParaRPr>
                </a:p>
              </p:txBody>
            </p:sp>
            <p:cxnSp>
              <p:nvCxnSpPr>
                <p:cNvPr id="31772" name="AutoShape 59"/>
                <p:cNvCxnSpPr>
                  <a:cxnSpLocks noChangeShapeType="1"/>
                  <a:stCxn id="31780" idx="0"/>
                  <a:endCxn id="31754" idx="4"/>
                </p:cNvCxnSpPr>
                <p:nvPr/>
              </p:nvCxnSpPr>
              <p:spPr bwMode="auto">
                <a:xfrm flipV="1">
                  <a:off x="418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3" name="AutoShape 60"/>
                <p:cNvCxnSpPr>
                  <a:cxnSpLocks noChangeShapeType="1"/>
                  <a:stCxn id="31781" idx="0"/>
                  <a:endCxn id="31755" idx="4"/>
                </p:cNvCxnSpPr>
                <p:nvPr/>
              </p:nvCxnSpPr>
              <p:spPr bwMode="auto">
                <a:xfrm flipV="1">
                  <a:off x="473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4" name="AutoShape 61"/>
                <p:cNvCxnSpPr>
                  <a:cxnSpLocks noChangeShapeType="1"/>
                  <a:stCxn id="31782" idx="0"/>
                  <a:endCxn id="31756" idx="4"/>
                </p:cNvCxnSpPr>
                <p:nvPr/>
              </p:nvCxnSpPr>
              <p:spPr bwMode="auto">
                <a:xfrm flipV="1">
                  <a:off x="5289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77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2" y="2693"/>
                  <a:ext cx="748" cy="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00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 A</a:t>
                  </a:r>
                </a:p>
                <a:p>
                  <a:pPr eaLnBrk="1" hangingPunct="1"/>
                  <a:endParaRPr lang="de-CH" sz="8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99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 B</a:t>
                  </a:r>
                </a:p>
                <a:p>
                  <a:pPr eaLnBrk="1" hangingPunct="1"/>
                  <a:endParaRPr lang="de-CH" sz="800" dirty="0"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latin typeface="Calibri" pitchFamily="34" charset="0"/>
                    </a:rPr>
                    <a:t>Not </a:t>
                  </a:r>
                  <a:r>
                    <a:rPr lang="de-CH" sz="2000" b="1" dirty="0" err="1">
                      <a:latin typeface="Calibri" pitchFamily="34" charset="0"/>
                    </a:rPr>
                    <a:t>seen</a:t>
                  </a:r>
                  <a:endParaRPr lang="de-CH" sz="2000" b="1" dirty="0">
                    <a:latin typeface="Calibri" pitchFamily="34" charset="0"/>
                  </a:endParaRPr>
                </a:p>
              </p:txBody>
            </p:sp>
            <p:sp>
              <p:nvSpPr>
                <p:cNvPr id="31776" name="Oval 40"/>
                <p:cNvSpPr>
                  <a:spLocks noChangeArrowheads="1"/>
                </p:cNvSpPr>
                <p:nvPr/>
              </p:nvSpPr>
              <p:spPr bwMode="auto">
                <a:xfrm>
                  <a:off x="1968" y="3096"/>
                  <a:ext cx="204" cy="245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7" name="Oval 41"/>
                <p:cNvSpPr>
                  <a:spLocks noChangeArrowheads="1"/>
                </p:cNvSpPr>
                <p:nvPr/>
              </p:nvSpPr>
              <p:spPr bwMode="auto">
                <a:xfrm>
                  <a:off x="2472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8" name="Oval 42"/>
                <p:cNvSpPr>
                  <a:spLocks noChangeArrowheads="1"/>
                </p:cNvSpPr>
                <p:nvPr/>
              </p:nvSpPr>
              <p:spPr bwMode="auto">
                <a:xfrm>
                  <a:off x="2997" y="2728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9" name="Oval 43"/>
                <p:cNvSpPr>
                  <a:spLocks noChangeArrowheads="1"/>
                </p:cNvSpPr>
                <p:nvPr/>
              </p:nvSpPr>
              <p:spPr bwMode="auto">
                <a:xfrm>
                  <a:off x="3554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0" name="Oval 44"/>
                <p:cNvSpPr>
                  <a:spLocks noChangeArrowheads="1"/>
                </p:cNvSpPr>
                <p:nvPr/>
              </p:nvSpPr>
              <p:spPr bwMode="auto">
                <a:xfrm>
                  <a:off x="408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1" name="Oval 45"/>
                <p:cNvSpPr>
                  <a:spLocks noChangeArrowheads="1"/>
                </p:cNvSpPr>
                <p:nvPr/>
              </p:nvSpPr>
              <p:spPr bwMode="auto">
                <a:xfrm>
                  <a:off x="463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2" name="Oval 46"/>
                <p:cNvSpPr>
                  <a:spLocks noChangeArrowheads="1"/>
                </p:cNvSpPr>
                <p:nvPr/>
              </p:nvSpPr>
              <p:spPr bwMode="auto">
                <a:xfrm>
                  <a:off x="5187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31783" name="Straight Arrow Connector 48"/>
                <p:cNvCxnSpPr>
                  <a:cxnSpLocks noChangeShapeType="1"/>
                  <a:stCxn id="31777" idx="0"/>
                  <a:endCxn id="31751" idx="4"/>
                </p:cNvCxnSpPr>
                <p:nvPr/>
              </p:nvCxnSpPr>
              <p:spPr bwMode="auto">
                <a:xfrm flipV="1">
                  <a:off x="2574" y="1681"/>
                  <a:ext cx="0" cy="178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4" name="Straight Arrow Connector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56" y="1295"/>
                  <a:ext cx="0" cy="2151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5" name="Straight Arrow Connector 64"/>
                <p:cNvCxnSpPr>
                  <a:cxnSpLocks noChangeShapeType="1"/>
                  <a:stCxn id="31778" idx="0"/>
                  <a:endCxn id="31752" idx="4"/>
                </p:cNvCxnSpPr>
                <p:nvPr/>
              </p:nvCxnSpPr>
              <p:spPr bwMode="auto">
                <a:xfrm flipV="1">
                  <a:off x="3099" y="1313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6" name="Straight Arrow Connector 68"/>
                <p:cNvCxnSpPr>
                  <a:cxnSpLocks noChangeShapeType="1"/>
                  <a:stCxn id="31776" idx="0"/>
                  <a:endCxn id="31750" idx="4"/>
                </p:cNvCxnSpPr>
                <p:nvPr/>
              </p:nvCxnSpPr>
              <p:spPr bwMode="auto">
                <a:xfrm flipV="1">
                  <a:off x="2070" y="1681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769" name="Oval 42"/>
              <p:cNvSpPr>
                <a:spLocks noChangeArrowheads="1"/>
              </p:cNvSpPr>
              <p:nvPr/>
            </p:nvSpPr>
            <p:spPr bwMode="auto">
              <a:xfrm>
                <a:off x="1425" y="2746"/>
                <a:ext cx="204" cy="2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31767" name="AutoShape 59"/>
            <p:cNvCxnSpPr>
              <a:cxnSpLocks noChangeShapeType="1"/>
            </p:cNvCxnSpPr>
            <p:nvPr/>
          </p:nvCxnSpPr>
          <p:spPr bwMode="auto">
            <a:xfrm flipV="1">
              <a:off x="2438401" y="1705927"/>
              <a:ext cx="0" cy="19274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386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5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5464" y="2849562"/>
            <a:ext cx="7086603" cy="2693458"/>
            <a:chOff x="43" y="1930"/>
            <a:chExt cx="4464" cy="203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3" y="1930"/>
              <a:ext cx="151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State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assignment</a:t>
              </a:r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905" y="3160"/>
            <a:ext cx="115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16" name="Equation" r:id="rId6" imgW="1218960" imgH="711000" progId="Equation.DSMT4">
                    <p:embed/>
                  </p:oleObj>
                </mc:Choice>
                <mc:Fallback>
                  <p:oleObj name="Equation" r:id="rId6" imgW="121896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160"/>
                          <a:ext cx="1152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330" y="3199"/>
              <a:ext cx="472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501" y="3395"/>
              <a:ext cx="15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3152" y="2262"/>
              <a:ext cx="70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600"/>
                </a:spcBef>
              </a:pPr>
              <a:endParaRPr lang="de-CH" sz="8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571" y="2156"/>
              <a:ext cx="193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64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75225"/>
              </p:ext>
            </p:extLst>
          </p:nvPr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9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5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9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87364" y="2911846"/>
            <a:ext cx="6813215" cy="2618254"/>
            <a:chOff x="487363" y="3649662"/>
            <a:chExt cx="6813215" cy="3141904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87363" y="3649662"/>
              <a:ext cx="271369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4310058" y="5465758"/>
            <a:ext cx="2990520" cy="1325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40" name="Equation" r:id="rId6" imgW="1993680" imgH="736560" progId="Equation.DSMT4">
                    <p:embed/>
                  </p:oleObj>
                </mc:Choice>
                <mc:Fallback>
                  <p:oleObj name="Equation" r:id="rId6" imgW="1993680" imgH="73656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58" y="5465758"/>
                          <a:ext cx="2990520" cy="1325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3415983" y="5521260"/>
              <a:ext cx="749629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503998" y="5846761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5346586" y="3492916"/>
              <a:ext cx="1125770" cy="260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4812983" y="3858005"/>
              <a:ext cx="2266326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8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96900" y="455083"/>
            <a:ext cx="372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An example: uncertain disease status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49581" y="973667"/>
            <a:ext cx="84810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If an individual is seen that does not have the disease, we will never diagnose that the individual is infected.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Yet, we may fail to diagnose the disease in infected individuals.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Interest: disease dependent survival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Disease state dynamics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71592" y="2930160"/>
            <a:ext cx="342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States: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without disease (Alive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 disease (Alive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63925" y="4157086"/>
            <a:ext cx="3846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Observations: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no disease recorded (Seen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disease recorded (Seen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Not seen</a:t>
            </a:r>
          </a:p>
        </p:txBody>
      </p:sp>
    </p:spTree>
    <p:extLst>
      <p:ext uri="{BB962C8B-B14F-4D97-AF65-F5344CB8AC3E}">
        <p14:creationId xmlns:p14="http://schemas.microsoft.com/office/powerpoint/2010/main" val="423137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77059"/>
              </p:ext>
            </p:extLst>
          </p:nvPr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7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</p:spTree>
    <p:extLst>
      <p:ext uri="{BB962C8B-B14F-4D97-AF65-F5344CB8AC3E}">
        <p14:creationId xmlns:p14="http://schemas.microsoft.com/office/powerpoint/2010/main" val="4237952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6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120225" y="3218709"/>
            <a:ext cx="1759014" cy="1323578"/>
            <a:chOff x="1120224" y="4447150"/>
            <a:chExt cx="1759014" cy="1588292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120224" y="4447150"/>
              <a:ext cx="1717137" cy="1588292"/>
              <a:chOff x="1017587" y="4084935"/>
              <a:chExt cx="1716750" cy="1588815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1053046" y="5216760"/>
              <a:ext cx="1523537" cy="4569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67" name="Equation" r:id="rId6" imgW="1015920" imgH="253800" progId="Equation.DSMT4">
                      <p:embed/>
                    </p:oleObj>
                  </mc:Choice>
                  <mc:Fallback>
                    <p:oleObj name="Equation" r:id="rId6" imgW="1015920" imgH="25380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046" y="5216760"/>
                            <a:ext cx="1523537" cy="4569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716750" cy="554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3" name="Objekt 2"/>
            <p:cNvGraphicFramePr>
              <a:graphicFrameLocks noChangeAspect="1"/>
            </p:cNvGraphicFramePr>
            <p:nvPr/>
          </p:nvGraphicFramePr>
          <p:xfrm>
            <a:off x="1184178" y="5058029"/>
            <a:ext cx="1695060" cy="456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68" name="Equation" r:id="rId8" imgW="1130040" imgH="253800" progId="Equation.DSMT4">
                    <p:embed/>
                  </p:oleObj>
                </mc:Choice>
                <mc:Fallback>
                  <p:oleObj name="Equation" r:id="rId8" imgW="1130040" imgH="253800" progId="Equation.DSMT4">
                    <p:embed/>
                    <p:pic>
                      <p:nvPicPr>
                        <p:cNvPr id="3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178" y="5058029"/>
                          <a:ext cx="1695060" cy="456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1513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558707"/>
                </p:ext>
              </p:extLst>
            </p:nvPr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1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495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/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90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8" name="Objek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33830" y="3772844"/>
            <a:ext cx="4609695" cy="1518140"/>
            <a:chOff x="733830" y="4838321"/>
            <a:chExt cx="4609695" cy="1821771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733830" y="4838321"/>
              <a:ext cx="4609695" cy="1482865"/>
              <a:chOff x="1017587" y="4084935"/>
              <a:chExt cx="4608649" cy="1483350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3740714" y="5019465"/>
              <a:ext cx="1885522" cy="548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91" name="Equation" r:id="rId6" imgW="1257120" imgH="304560" progId="Equation.DSMT4">
                      <p:embed/>
                    </p:oleObj>
                  </mc:Choice>
                  <mc:Fallback>
                    <p:oleObj name="Equation" r:id="rId6" imgW="1257120" imgH="30456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714" y="5019465"/>
                            <a:ext cx="1885522" cy="5488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697518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0" name="Objekt 19"/>
            <p:cNvGraphicFramePr>
              <a:graphicFrameLocks noChangeAspect="1"/>
            </p:cNvGraphicFramePr>
            <p:nvPr/>
          </p:nvGraphicFramePr>
          <p:xfrm>
            <a:off x="794883" y="5380292"/>
            <a:ext cx="171450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92" name="Equation" r:id="rId8" imgW="1143000" imgH="711000" progId="Equation.DSMT4">
                    <p:embed/>
                  </p:oleObj>
                </mc:Choice>
                <mc:Fallback>
                  <p:oleObj name="Equation" r:id="rId8" imgW="1143000" imgH="711000" progId="Equation.DSMT4">
                    <p:embed/>
                    <p:pic>
                      <p:nvPicPr>
                        <p:cNvPr id="20" name="Objek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94883" y="5380292"/>
                          <a:ext cx="171450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0423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43569"/>
              </p:ext>
            </p:extLst>
          </p:nvPr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2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</p:spTree>
    <p:extLst>
      <p:ext uri="{BB962C8B-B14F-4D97-AF65-F5344CB8AC3E}">
        <p14:creationId xmlns:p14="http://schemas.microsoft.com/office/powerpoint/2010/main" val="3953210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/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4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368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12801" y="4063495"/>
            <a:ext cx="5967413" cy="1305388"/>
            <a:chOff x="812800" y="5473322"/>
            <a:chExt cx="5967413" cy="1566466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473322"/>
              <a:ext cx="5967413" cy="1099792"/>
              <a:chOff x="398319" y="4084934"/>
              <a:chExt cx="5966066" cy="1100151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4612180" y="4636266"/>
              <a:ext cx="1752205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15" name="Equation" r:id="rId6" imgW="1168200" imgH="304560" progId="Equation.DSMT4">
                      <p:embed/>
                    </p:oleObj>
                  </mc:Choice>
                  <mc:Fallback>
                    <p:oleObj name="Equation" r:id="rId6" imgW="116820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180" y="4636266"/>
                            <a:ext cx="1752205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4084934"/>
                <a:ext cx="1697517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" name="Objekt 1"/>
            <p:cNvGraphicFramePr>
              <a:graphicFrameLocks noChangeAspect="1"/>
            </p:cNvGraphicFramePr>
            <p:nvPr/>
          </p:nvGraphicFramePr>
          <p:xfrm>
            <a:off x="904875" y="5873079"/>
            <a:ext cx="3319272" cy="1166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16" name="Equation" r:id="rId8" imgW="2514600" imgH="736560" progId="Equation.DSMT4">
                    <p:embed/>
                  </p:oleObj>
                </mc:Choice>
                <mc:Fallback>
                  <p:oleObj name="Equation" r:id="rId8" imgW="2514600" imgH="736560" progId="Equation.DSMT4">
                    <p:embed/>
                    <p:pic>
                      <p:nvPicPr>
                        <p:cNvPr id="2" name="Objek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875" y="5873079"/>
                          <a:ext cx="3319272" cy="1166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88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7129"/>
              </p:ext>
            </p:extLst>
          </p:nvPr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0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83062"/>
              </p:ext>
            </p:extLst>
          </p:nvPr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6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1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/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8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3687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770268" y="4082366"/>
            <a:ext cx="4986006" cy="1317446"/>
            <a:chOff x="812800" y="5381885"/>
            <a:chExt cx="4986006" cy="1580937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381885"/>
              <a:ext cx="4986006" cy="1204781"/>
              <a:chOff x="398319" y="3993464"/>
              <a:chExt cx="4984879" cy="1205174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3783360" y="4649819"/>
              <a:ext cx="1599838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39" name="Equation" r:id="rId6" imgW="1066680" imgH="304560" progId="Equation.DSMT4">
                      <p:embed/>
                    </p:oleObj>
                  </mc:Choice>
                  <mc:Fallback>
                    <p:oleObj name="Equation" r:id="rId6" imgW="106668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3360" y="4649819"/>
                            <a:ext cx="1599838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3993464"/>
                <a:ext cx="1697518" cy="443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12" name="Objekt 11"/>
            <p:cNvGraphicFramePr>
              <a:graphicFrameLocks noChangeAspect="1"/>
            </p:cNvGraphicFramePr>
            <p:nvPr/>
          </p:nvGraphicFramePr>
          <p:xfrm>
            <a:off x="1010907" y="5887791"/>
            <a:ext cx="2336040" cy="1075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40" name="Equation" r:id="rId8" imgW="1854000" imgH="711000" progId="Equation.DSMT4">
                    <p:embed/>
                  </p:oleObj>
                </mc:Choice>
                <mc:Fallback>
                  <p:oleObj name="Equation" r:id="rId8" imgW="1854000" imgH="711000" progId="Equation.DSMT4">
                    <p:embed/>
                    <p:pic>
                      <p:nvPicPr>
                        <p:cNvPr id="12" name="Objek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907" y="5887791"/>
                          <a:ext cx="2336040" cy="1075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8852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C0325EF-536C-3048-A68F-9989071DB8CD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852942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3340F4-77D8-1145-9268-DF929A7E8088}"/>
              </a:ext>
            </a:extLst>
          </p:cNvPr>
          <p:cNvSpPr txBox="1"/>
          <p:nvPr/>
        </p:nvSpPr>
        <p:spPr>
          <a:xfrm>
            <a:off x="191589" y="13933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492255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As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single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we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summarize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data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m-array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format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Data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analysed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using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02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9288" y="28421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24728" cy="278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71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08726" cy="272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580679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76722" cy="268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426269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7" y="2880000"/>
            <a:ext cx="5739384" cy="271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2910309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18048" cy="266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97914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5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7363" y="2745054"/>
            <a:ext cx="6038850" cy="2402416"/>
            <a:chOff x="307" y="2075"/>
            <a:chExt cx="3804" cy="181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307" y="2075"/>
              <a:ext cx="17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869" y="3160"/>
            <a:ext cx="947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56" name="Equation" r:id="rId6" imgW="1104840" imgH="711000" progId="Equation.DSMT4">
                    <p:embed/>
                  </p:oleObj>
                </mc:Choice>
                <mc:Fallback>
                  <p:oleObj name="Equation" r:id="rId6" imgW="110484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3160"/>
                          <a:ext cx="947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275" y="3145"/>
              <a:ext cx="41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013" y="3387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2965" y="2333"/>
              <a:ext cx="73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683" y="2244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67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7000"/>
            <a:ext cx="5978957" cy="246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79312"/>
            <a:ext cx="5676595" cy="25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45" y="5238750"/>
            <a:ext cx="3137306" cy="28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Gerade Verbindung 10"/>
          <p:cNvCxnSpPr>
            <a:stCxn id="175108" idx="0"/>
          </p:cNvCxnSpPr>
          <p:nvPr/>
        </p:nvCxnSpPr>
        <p:spPr>
          <a:xfrm flipH="1" flipV="1">
            <a:off x="4137660" y="4000500"/>
            <a:ext cx="3251338" cy="123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90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126998"/>
            <a:ext cx="5044745" cy="208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1063623" y="4866376"/>
          <a:ext cx="3960490" cy="35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8" name="Equation" r:id="rId4" imgW="2869920" imgH="253800" progId="Equation.DSMT4">
                  <p:embed/>
                </p:oleObj>
              </mc:Choice>
              <mc:Fallback>
                <p:oleObj name="Equation" r:id="rId4" imgW="2869920" imgH="25380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623" y="4866376"/>
                        <a:ext cx="3960490" cy="35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2349757"/>
            <a:ext cx="4700930" cy="212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623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5" y="291042"/>
            <a:ext cx="7440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How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to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write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probabilities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m-array?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1" y="936624"/>
            <a:ext cx="7221474" cy="242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0" y="3878261"/>
            <a:ext cx="6623304" cy="88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16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596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Comparison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approaches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4" y="730250"/>
            <a:ext cx="8570595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>
                <a:latin typeface="Calibri" pitchFamily="34" charset="0"/>
                <a:sym typeface="Symbol" pitchFamily="18" charset="2"/>
              </a:rPr>
              <a:t>State-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space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intuitive,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flexible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State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death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Observation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>
                <a:latin typeface="Calibri" pitchFamily="34" charset="0"/>
                <a:sym typeface="Symbol" pitchFamily="18" charset="2"/>
              </a:rPr>
              <a:t>not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seen</a:t>
            </a:r>
            <a:endParaRPr lang="de-CH" sz="2000" i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Rows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matrices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1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Computationally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demanding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b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Reduced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flexibility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no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individual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random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effects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The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vector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similar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corresponding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MARK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E-SURGE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advantages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shorter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run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-time,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faster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convergence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94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79" name="Equation" r:id="rId4" imgW="1765080" imgH="711000" progId="Equation.DSMT4">
                      <p:embed/>
                    </p:oleObj>
                  </mc:Choice>
                  <mc:Fallback>
                    <p:oleObj name="Equation" r:id="rId4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80" name="Equation" r:id="rId6" imgW="279279" imgH="165028" progId="Equation.DSMT4">
                    <p:embed/>
                  </p:oleObj>
                </mc:Choice>
                <mc:Fallback>
                  <p:oleObj name="Equation" r:id="rId6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802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87400" y="3513666"/>
            <a:ext cx="2202847" cy="859897"/>
            <a:chOff x="1017587" y="4084935"/>
            <a:chExt cx="2202352" cy="1032217"/>
          </a:xfrm>
        </p:grpSpPr>
        <p:graphicFrame>
          <p:nvGraphicFramePr>
            <p:cNvPr id="33813" name="Object 4"/>
            <p:cNvGraphicFramePr>
              <a:graphicFrameLocks noChangeAspect="1"/>
            </p:cNvGraphicFramePr>
            <p:nvPr/>
          </p:nvGraphicFramePr>
          <p:xfrm>
            <a:off x="1112499" y="4547368"/>
            <a:ext cx="1822040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6" name="Equation" r:id="rId4" imgW="1168200" imgH="304560" progId="Equation.DSMT4">
                    <p:embed/>
                  </p:oleObj>
                </mc:Choice>
                <mc:Fallback>
                  <p:oleObj name="Equation" r:id="rId4" imgW="1168200" imgH="304560" progId="Equation.DSMT4">
                    <p:embed/>
                    <p:pic>
                      <p:nvPicPr>
                        <p:cNvPr id="338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499" y="4547368"/>
                          <a:ext cx="1822040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352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 dirty="0">
                  <a:latin typeface="Calibri" pitchFamily="34" charset="0"/>
                </a:rPr>
                <a:t>BUGS </a:t>
              </a:r>
              <a:r>
                <a:rPr lang="de-CH" i="1" dirty="0" err="1">
                  <a:latin typeface="Calibri" pitchFamily="34" charset="0"/>
                </a:rPr>
                <a:t>language</a:t>
              </a:r>
              <a:r>
                <a:rPr lang="de-CH" i="1" dirty="0">
                  <a:latin typeface="Calibri" pitchFamily="34" charset="0"/>
                </a:rPr>
                <a:t>: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07" name="Equation" r:id="rId6" imgW="1765080" imgH="711000" progId="Equation.DSMT4">
                      <p:embed/>
                    </p:oleObj>
                  </mc:Choice>
                  <mc:Fallback>
                    <p:oleObj name="Equation" r:id="rId6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8" name="Equation" r:id="rId8" imgW="279279" imgH="165028" progId="Equation.DSMT4">
                    <p:embed/>
                  </p:oleObj>
                </mc:Choice>
                <mc:Fallback>
                  <p:oleObj name="Equation" r:id="rId8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5869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4382</Words>
  <Application>Microsoft Macintosh PowerPoint</Application>
  <PresentationFormat>Affichage à l'écran (16:10)</PresentationFormat>
  <Paragraphs>885</Paragraphs>
  <Slides>63</Slides>
  <Notes>51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Courier New</vt:lpstr>
      <vt:lpstr>Times New Roman</vt:lpstr>
      <vt:lpstr>Default Design</vt:lpstr>
      <vt:lpstr>Equation</vt:lpstr>
      <vt:lpstr>Bayesian integrated population modeling using JAGS   Multistate capture-recapture models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Schätzung von Überlebensraten aus „unvollständigen“ Daten</dc:title>
  <dc:creator>Conservation Biology</dc:creator>
  <cp:lastModifiedBy>Olivier Gimenez</cp:lastModifiedBy>
  <cp:revision>824</cp:revision>
  <cp:lastPrinted>2002-12-02T08:17:39Z</cp:lastPrinted>
  <dcterms:created xsi:type="dcterms:W3CDTF">2002-07-08T11:29:57Z</dcterms:created>
  <dcterms:modified xsi:type="dcterms:W3CDTF">2020-11-21T22:37:17Z</dcterms:modified>
</cp:coreProperties>
</file>