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534" r:id="rId2"/>
    <p:sldId id="626" r:id="rId3"/>
    <p:sldId id="677" r:id="rId4"/>
    <p:sldId id="678" r:id="rId5"/>
    <p:sldId id="679" r:id="rId6"/>
    <p:sldId id="545" r:id="rId7"/>
    <p:sldId id="652" r:id="rId8"/>
    <p:sldId id="538" r:id="rId9"/>
    <p:sldId id="653" r:id="rId10"/>
    <p:sldId id="546" r:id="rId11"/>
    <p:sldId id="654" r:id="rId12"/>
    <p:sldId id="655" r:id="rId13"/>
    <p:sldId id="680" r:id="rId14"/>
    <p:sldId id="676" r:id="rId15"/>
    <p:sldId id="547" r:id="rId16"/>
    <p:sldId id="656" r:id="rId17"/>
    <p:sldId id="657" r:id="rId18"/>
    <p:sldId id="681" r:id="rId19"/>
    <p:sldId id="537" r:id="rId20"/>
    <p:sldId id="658" r:id="rId21"/>
    <p:sldId id="637" r:id="rId22"/>
    <p:sldId id="638" r:id="rId23"/>
    <p:sldId id="682" r:id="rId24"/>
    <p:sldId id="684" r:id="rId25"/>
    <p:sldId id="685" r:id="rId26"/>
    <p:sldId id="686" r:id="rId27"/>
    <p:sldId id="687" r:id="rId28"/>
    <p:sldId id="639" r:id="rId29"/>
    <p:sldId id="688" r:id="rId30"/>
    <p:sldId id="689" r:id="rId31"/>
    <p:sldId id="640" r:id="rId32"/>
    <p:sldId id="691" r:id="rId33"/>
    <p:sldId id="692" r:id="rId34"/>
    <p:sldId id="693" r:id="rId35"/>
    <p:sldId id="674" r:id="rId36"/>
    <p:sldId id="625" r:id="rId37"/>
    <p:sldId id="589" r:id="rId38"/>
    <p:sldId id="659" r:id="rId39"/>
    <p:sldId id="598" r:id="rId40"/>
    <p:sldId id="612" r:id="rId41"/>
    <p:sldId id="660" r:id="rId42"/>
    <p:sldId id="540" r:id="rId43"/>
    <p:sldId id="661" r:id="rId44"/>
    <p:sldId id="662" r:id="rId45"/>
    <p:sldId id="541" r:id="rId46"/>
    <p:sldId id="663" r:id="rId47"/>
    <p:sldId id="664" r:id="rId48"/>
    <p:sldId id="613" r:id="rId49"/>
    <p:sldId id="665" r:id="rId50"/>
    <p:sldId id="666" r:id="rId51"/>
    <p:sldId id="628" r:id="rId52"/>
    <p:sldId id="629" r:id="rId53"/>
    <p:sldId id="667" r:id="rId54"/>
    <p:sldId id="630" r:id="rId55"/>
    <p:sldId id="668" r:id="rId56"/>
    <p:sldId id="631" r:id="rId57"/>
    <p:sldId id="669" r:id="rId58"/>
    <p:sldId id="632" r:id="rId59"/>
    <p:sldId id="633" r:id="rId60"/>
    <p:sldId id="670" r:id="rId61"/>
    <p:sldId id="634" r:id="rId62"/>
    <p:sldId id="671" r:id="rId63"/>
    <p:sldId id="635" r:id="rId64"/>
    <p:sldId id="672" r:id="rId65"/>
    <p:sldId id="636" r:id="rId66"/>
    <p:sldId id="673" r:id="rId67"/>
    <p:sldId id="675" r:id="rId68"/>
    <p:sldId id="641" r:id="rId69"/>
    <p:sldId id="624" r:id="rId70"/>
    <p:sldId id="642" r:id="rId71"/>
    <p:sldId id="643" r:id="rId72"/>
    <p:sldId id="644" r:id="rId73"/>
    <p:sldId id="645" r:id="rId74"/>
    <p:sldId id="646" r:id="rId75"/>
    <p:sldId id="647" r:id="rId76"/>
    <p:sldId id="648" r:id="rId77"/>
    <p:sldId id="649" r:id="rId78"/>
    <p:sldId id="650" r:id="rId79"/>
    <p:sldId id="651" r:id="rId80"/>
  </p:sldIdLst>
  <p:sldSz cx="9144000" cy="5715000" type="screen16x10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3333CC"/>
    <a:srgbClr val="FF0000"/>
    <a:srgbClr val="FF9900"/>
    <a:srgbClr val="FF9933"/>
    <a:srgbClr val="FF0066"/>
    <a:srgbClr val="CC006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31" autoAdjust="0"/>
    <p:restoredTop sz="80027" autoAdjust="0"/>
  </p:normalViewPr>
  <p:slideViewPr>
    <p:cSldViewPr snapToGrid="0" snapToObjects="1">
      <p:cViewPr varScale="1">
        <p:scale>
          <a:sx n="124" d="100"/>
          <a:sy n="124" d="100"/>
        </p:scale>
        <p:origin x="576" y="176"/>
      </p:cViewPr>
      <p:guideLst>
        <p:guide orient="horz" pos="3599"/>
        <p:guide pos="2880"/>
      </p:guideLst>
    </p:cSldViewPr>
  </p:slideViewPr>
  <p:outlineViewPr>
    <p:cViewPr>
      <p:scale>
        <a:sx n="33" d="100"/>
        <a:sy n="33" d="100"/>
      </p:scale>
      <p:origin x="0" y="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1747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42515D6-57B5-4555-AB7A-898273FCB455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368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Textformatierung des Masters zu bearbeiten.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61D8EA5-57AF-4059-B69E-BC9EF086811C}" type="slidenum">
              <a:rPr lang="de-DE"/>
              <a:pPr>
                <a:defRPr/>
              </a:pPr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15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9EDF7BE-D5CB-4E18-A3FE-982D3CFD6837}" type="slidenum">
              <a:rPr lang="de-DE" sz="1200" smtClean="0"/>
              <a:pPr eaLnBrk="1" hangingPunct="1"/>
              <a:t>1</a:t>
            </a:fld>
            <a:endParaRPr lang="de-DE" sz="1200"/>
          </a:p>
        </p:txBody>
      </p:sp>
      <p:sp>
        <p:nvSpPr>
          <p:cNvPr id="942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42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/>
              <a:t>Will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approaches</a:t>
            </a:r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D60A8EFE-3E75-4470-BC14-5A04D2D5D286}" type="slidenum">
              <a:rPr lang="de-DE" sz="1200"/>
              <a:pPr algn="r" eaLnBrk="1" hangingPunct="1"/>
              <a:t>14</a:t>
            </a:fld>
            <a:endParaRPr lang="de-DE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  <p:extLst>
      <p:ext uri="{BB962C8B-B14F-4D97-AF65-F5344CB8AC3E}">
        <p14:creationId xmlns:p14="http://schemas.microsoft.com/office/powerpoint/2010/main" val="732793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0346413-0C60-4030-A948-765ED2FB2845}" type="slidenum">
              <a:rPr lang="de-DE" sz="1200"/>
              <a:pPr algn="r" eaLnBrk="1" hangingPunct="1"/>
              <a:t>15</a:t>
            </a:fld>
            <a:endParaRPr lang="de-DE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0346413-0C60-4030-A948-765ED2FB2845}" type="slidenum">
              <a:rPr lang="de-DE" sz="1200"/>
              <a:pPr algn="r" eaLnBrk="1" hangingPunct="1"/>
              <a:t>16</a:t>
            </a:fld>
            <a:endParaRPr lang="de-DE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  <p:extLst>
      <p:ext uri="{BB962C8B-B14F-4D97-AF65-F5344CB8AC3E}">
        <p14:creationId xmlns:p14="http://schemas.microsoft.com/office/powerpoint/2010/main" val="2774383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0346413-0C60-4030-A948-765ED2FB2845}" type="slidenum">
              <a:rPr lang="de-DE" sz="1200"/>
              <a:pPr algn="r" eaLnBrk="1" hangingPunct="1"/>
              <a:t>17</a:t>
            </a:fld>
            <a:endParaRPr lang="de-DE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  <p:extLst>
      <p:ext uri="{BB962C8B-B14F-4D97-AF65-F5344CB8AC3E}">
        <p14:creationId xmlns:p14="http://schemas.microsoft.com/office/powerpoint/2010/main" val="1315493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0346413-0C60-4030-A948-765ED2FB2845}" type="slidenum">
              <a:rPr lang="de-DE" sz="1200"/>
              <a:pPr algn="r" eaLnBrk="1" hangingPunct="1"/>
              <a:t>18</a:t>
            </a:fld>
            <a:endParaRPr lang="de-DE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  <p:extLst>
      <p:ext uri="{BB962C8B-B14F-4D97-AF65-F5344CB8AC3E}">
        <p14:creationId xmlns:p14="http://schemas.microsoft.com/office/powerpoint/2010/main" val="1338530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19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20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914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21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22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23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7916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7A12125F-D51C-4992-95BA-59A6002E5AF3}" type="slidenum">
              <a:rPr lang="de-DE" sz="1200"/>
              <a:pPr algn="r" eaLnBrk="1" hangingPunct="1"/>
              <a:t>6</a:t>
            </a:fld>
            <a:endParaRPr lang="de-DE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Note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release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recapture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„</a:t>
            </a:r>
            <a:r>
              <a:rPr lang="de-DE" dirty="0" err="1"/>
              <a:t>alive</a:t>
            </a:r>
            <a:r>
              <a:rPr lang="de-DE" dirty="0"/>
              <a:t>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uncertainty</a:t>
            </a:r>
            <a:endParaRPr lang="de-DE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24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4040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25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6682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26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8213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27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79868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28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29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2433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30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4433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31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32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58284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33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6291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7A12125F-D51C-4992-95BA-59A6002E5AF3}" type="slidenum">
              <a:rPr lang="de-DE" sz="1200"/>
              <a:pPr algn="r" eaLnBrk="1" hangingPunct="1"/>
              <a:t>7</a:t>
            </a:fld>
            <a:endParaRPr lang="de-DE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Note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release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recapture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„</a:t>
            </a:r>
            <a:r>
              <a:rPr lang="de-DE" dirty="0" err="1"/>
              <a:t>alive</a:t>
            </a:r>
            <a:r>
              <a:rPr lang="de-DE" dirty="0"/>
              <a:t>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uncertainty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7925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34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23844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36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 </a:t>
            </a:r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non-</a:t>
            </a:r>
            <a:r>
              <a:rPr lang="de-DE" dirty="0" err="1"/>
              <a:t>breeders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unobservable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(non-</a:t>
            </a:r>
            <a:r>
              <a:rPr lang="de-DE" dirty="0" err="1"/>
              <a:t>breeders</a:t>
            </a:r>
            <a:r>
              <a:rPr lang="de-DE" dirty="0"/>
              <a:t>). </a:t>
            </a:r>
          </a:p>
          <a:p>
            <a:pPr eaLnBrk="1" hangingPunct="1">
              <a:buFontTx/>
              <a:buChar char="-"/>
            </a:pPr>
            <a:r>
              <a:rPr lang="de-DE" dirty="0"/>
              <a:t>Such</a:t>
            </a:r>
            <a:r>
              <a:rPr lang="de-DE" baseline="0" dirty="0"/>
              <a:t> a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</a:t>
            </a:r>
            <a:r>
              <a:rPr lang="de-DE" baseline="0" dirty="0" err="1"/>
              <a:t>identifiability</a:t>
            </a:r>
            <a:r>
              <a:rPr lang="de-DE" baseline="0" dirty="0"/>
              <a:t> </a:t>
            </a:r>
            <a:r>
              <a:rPr lang="de-DE" baseline="0" dirty="0" err="1"/>
              <a:t>issues</a:t>
            </a:r>
            <a:r>
              <a:rPr lang="de-DE" baseline="0" dirty="0"/>
              <a:t>, </a:t>
            </a:r>
            <a:r>
              <a:rPr lang="de-DE" baseline="0" dirty="0" err="1"/>
              <a:t>namely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survival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breeders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non-</a:t>
            </a:r>
            <a:r>
              <a:rPr lang="de-DE" baseline="0" dirty="0" err="1"/>
              <a:t>breeders</a:t>
            </a:r>
            <a:r>
              <a:rPr lang="de-DE" baseline="0" dirty="0"/>
              <a:t> </a:t>
            </a:r>
            <a:r>
              <a:rPr lang="de-DE" baseline="0" dirty="0" err="1"/>
              <a:t>cannot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estimated</a:t>
            </a:r>
            <a:r>
              <a:rPr lang="de-DE" baseline="0" dirty="0"/>
              <a:t> </a:t>
            </a:r>
            <a:r>
              <a:rPr lang="de-DE" baseline="0" dirty="0" err="1"/>
              <a:t>seperately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transitions</a:t>
            </a:r>
            <a:r>
              <a:rPr lang="de-DE" baseline="0" dirty="0"/>
              <a:t> </a:t>
            </a:r>
            <a:r>
              <a:rPr lang="de-DE" baseline="0" dirty="0" err="1"/>
              <a:t>much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Markovian</a:t>
            </a:r>
            <a:r>
              <a:rPr lang="de-DE" baseline="0" dirty="0"/>
              <a:t> (non-</a:t>
            </a:r>
            <a:r>
              <a:rPr lang="de-DE" baseline="0" dirty="0" err="1"/>
              <a:t>random</a:t>
            </a:r>
            <a:r>
              <a:rPr lang="de-DE" baseline="0" dirty="0"/>
              <a:t>). 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The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then</a:t>
            </a:r>
            <a:r>
              <a:rPr lang="de-DE" baseline="0" dirty="0"/>
              <a:t> also </a:t>
            </a:r>
            <a:r>
              <a:rPr lang="de-DE" baseline="0" dirty="0" err="1"/>
              <a:t>identical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a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temporary</a:t>
            </a:r>
            <a:r>
              <a:rPr lang="de-DE" baseline="0" dirty="0"/>
              <a:t> </a:t>
            </a:r>
            <a:r>
              <a:rPr lang="de-DE" baseline="0" dirty="0" err="1"/>
              <a:t>emigration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will </a:t>
            </a:r>
            <a:r>
              <a:rPr lang="de-DE" baseline="0" dirty="0" err="1"/>
              <a:t>see</a:t>
            </a:r>
            <a:r>
              <a:rPr lang="de-DE" baseline="0" dirty="0"/>
              <a:t> </a:t>
            </a:r>
            <a:r>
              <a:rPr lang="de-DE" baseline="0" dirty="0" err="1"/>
              <a:t>shortly</a:t>
            </a:r>
            <a:endParaRPr lang="de-DE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37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38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3938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39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40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Key</a:t>
            </a:r>
            <a:r>
              <a:rPr lang="de-DE" baseline="0" dirty="0"/>
              <a:t> </a:t>
            </a:r>
            <a:r>
              <a:rPr lang="de-DE" baseline="0" dirty="0" err="1"/>
              <a:t>question</a:t>
            </a:r>
            <a:r>
              <a:rPr lang="de-DE" baseline="0" dirty="0"/>
              <a:t>: in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</a:t>
            </a:r>
            <a:r>
              <a:rPr lang="de-DE" baseline="0" dirty="0" err="1"/>
              <a:t>start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reproduction</a:t>
            </a:r>
            <a:r>
              <a:rPr lang="de-DE" baseline="0" dirty="0"/>
              <a:t>.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mean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at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reproduction</a:t>
            </a:r>
            <a:r>
              <a:rPr lang="de-DE" baseline="0" dirty="0"/>
              <a:t>?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 </a:t>
            </a:r>
            <a:r>
              <a:rPr lang="de-DE" baseline="0" dirty="0" err="1"/>
              <a:t>Here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a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where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assume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at </a:t>
            </a:r>
            <a:r>
              <a:rPr lang="de-DE" baseline="0" dirty="0" err="1"/>
              <a:t>age</a:t>
            </a:r>
            <a:r>
              <a:rPr lang="de-DE" baseline="0" dirty="0"/>
              <a:t> 3 all </a:t>
            </a:r>
            <a:r>
              <a:rPr lang="de-DE" baseline="0" dirty="0" err="1"/>
              <a:t>reproduce</a:t>
            </a:r>
            <a:r>
              <a:rPr lang="de-DE" baseline="0" dirty="0"/>
              <a:t>. These </a:t>
            </a:r>
            <a:r>
              <a:rPr lang="de-DE" baseline="0" dirty="0" err="1"/>
              <a:t>models</a:t>
            </a:r>
            <a:r>
              <a:rPr lang="de-DE" baseline="0" dirty="0"/>
              <a:t> </a:t>
            </a:r>
            <a:r>
              <a:rPr lang="de-DE" baseline="0" dirty="0" err="1"/>
              <a:t>need</a:t>
            </a:r>
            <a:r>
              <a:rPr lang="de-DE" baseline="0" dirty="0"/>
              <a:t> such a </a:t>
            </a:r>
            <a:r>
              <a:rPr lang="de-DE" baseline="0" dirty="0" err="1"/>
              <a:t>constraint</a:t>
            </a:r>
            <a:r>
              <a:rPr lang="de-DE" baseline="0" dirty="0"/>
              <a:t> (</a:t>
            </a:r>
            <a:r>
              <a:rPr lang="de-DE" baseline="0" dirty="0" err="1"/>
              <a:t>age</a:t>
            </a:r>
            <a:r>
              <a:rPr lang="de-DE" baseline="0" dirty="0"/>
              <a:t> at </a:t>
            </a:r>
            <a:r>
              <a:rPr lang="de-DE" baseline="0" dirty="0" err="1"/>
              <a:t>which</a:t>
            </a:r>
            <a:r>
              <a:rPr lang="de-DE" baseline="0" dirty="0"/>
              <a:t> all </a:t>
            </a:r>
            <a:r>
              <a:rPr lang="de-DE" baseline="0" dirty="0" err="1"/>
              <a:t>reproduce</a:t>
            </a:r>
            <a:r>
              <a:rPr lang="de-DE" baseline="0" dirty="0"/>
              <a:t>). But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not </a:t>
            </a:r>
            <a:r>
              <a:rPr lang="de-DE" baseline="0" dirty="0" err="1"/>
              <a:t>really</a:t>
            </a:r>
            <a:r>
              <a:rPr lang="de-DE" baseline="0" dirty="0"/>
              <a:t> </a:t>
            </a:r>
            <a:r>
              <a:rPr lang="de-DE" baseline="0" dirty="0" err="1"/>
              <a:t>restrictive</a:t>
            </a:r>
            <a:r>
              <a:rPr lang="de-DE" baseline="0" dirty="0"/>
              <a:t>, </a:t>
            </a:r>
            <a:r>
              <a:rPr lang="de-DE" baseline="0" dirty="0" err="1"/>
              <a:t>since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always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</a:t>
            </a:r>
            <a:r>
              <a:rPr lang="de-DE" baseline="0" dirty="0" err="1"/>
              <a:t>classes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Observation </a:t>
            </a:r>
            <a:r>
              <a:rPr lang="de-DE" baseline="0" dirty="0" err="1"/>
              <a:t>model</a:t>
            </a:r>
            <a:r>
              <a:rPr lang="de-DE" baseline="0" dirty="0"/>
              <a:t>: </a:t>
            </a:r>
            <a:r>
              <a:rPr lang="de-DE" baseline="0" dirty="0" err="1"/>
              <a:t>here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assume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p </a:t>
            </a:r>
            <a:r>
              <a:rPr lang="de-DE" baseline="0" dirty="0" err="1"/>
              <a:t>are</a:t>
            </a:r>
            <a:r>
              <a:rPr lang="de-DE" baseline="0" dirty="0"/>
              <a:t> different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time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experienced</a:t>
            </a:r>
            <a:r>
              <a:rPr lang="de-DE" baseline="0" dirty="0"/>
              <a:t> </a:t>
            </a:r>
            <a:r>
              <a:rPr lang="de-DE" baseline="0" dirty="0" err="1"/>
              <a:t>breeders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Model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known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.</a:t>
            </a:r>
            <a:endParaRPr lang="de-DE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41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 Key</a:t>
            </a:r>
            <a:r>
              <a:rPr lang="de-DE" baseline="0" dirty="0"/>
              <a:t> </a:t>
            </a:r>
            <a:r>
              <a:rPr lang="de-DE" baseline="0" dirty="0" err="1"/>
              <a:t>question</a:t>
            </a:r>
            <a:r>
              <a:rPr lang="de-DE" baseline="0" dirty="0"/>
              <a:t>: in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</a:t>
            </a:r>
            <a:r>
              <a:rPr lang="de-DE" baseline="0" dirty="0" err="1"/>
              <a:t>start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reproduction</a:t>
            </a:r>
            <a:r>
              <a:rPr lang="de-DE" baseline="0" dirty="0"/>
              <a:t>.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mean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at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reproduction</a:t>
            </a:r>
            <a:r>
              <a:rPr lang="de-DE" baseline="0" dirty="0"/>
              <a:t>?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 </a:t>
            </a:r>
            <a:r>
              <a:rPr lang="de-DE" baseline="0" dirty="0" err="1"/>
              <a:t>Here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a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where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assume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at </a:t>
            </a:r>
            <a:r>
              <a:rPr lang="de-DE" baseline="0" dirty="0" err="1"/>
              <a:t>age</a:t>
            </a:r>
            <a:r>
              <a:rPr lang="de-DE" baseline="0" dirty="0"/>
              <a:t> 3 all </a:t>
            </a:r>
            <a:r>
              <a:rPr lang="de-DE" baseline="0" dirty="0" err="1"/>
              <a:t>reproduce</a:t>
            </a:r>
            <a:r>
              <a:rPr lang="de-DE" baseline="0" dirty="0"/>
              <a:t>. These </a:t>
            </a:r>
            <a:r>
              <a:rPr lang="de-DE" baseline="0" dirty="0" err="1"/>
              <a:t>models</a:t>
            </a:r>
            <a:r>
              <a:rPr lang="de-DE" baseline="0" dirty="0"/>
              <a:t> </a:t>
            </a:r>
            <a:r>
              <a:rPr lang="de-DE" baseline="0" dirty="0" err="1"/>
              <a:t>need</a:t>
            </a:r>
            <a:r>
              <a:rPr lang="de-DE" baseline="0" dirty="0"/>
              <a:t> such a </a:t>
            </a:r>
            <a:r>
              <a:rPr lang="de-DE" baseline="0" dirty="0" err="1"/>
              <a:t>constraint</a:t>
            </a:r>
            <a:r>
              <a:rPr lang="de-DE" baseline="0" dirty="0"/>
              <a:t> (</a:t>
            </a:r>
            <a:r>
              <a:rPr lang="de-DE" baseline="0" dirty="0" err="1"/>
              <a:t>age</a:t>
            </a:r>
            <a:r>
              <a:rPr lang="de-DE" baseline="0" dirty="0"/>
              <a:t> at </a:t>
            </a:r>
            <a:r>
              <a:rPr lang="de-DE" baseline="0" dirty="0" err="1"/>
              <a:t>which</a:t>
            </a:r>
            <a:r>
              <a:rPr lang="de-DE" baseline="0" dirty="0"/>
              <a:t> all </a:t>
            </a:r>
            <a:r>
              <a:rPr lang="de-DE" baseline="0" dirty="0" err="1"/>
              <a:t>reproduce</a:t>
            </a:r>
            <a:r>
              <a:rPr lang="de-DE" baseline="0" dirty="0"/>
              <a:t>). 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 But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not </a:t>
            </a:r>
            <a:r>
              <a:rPr lang="de-DE" baseline="0" dirty="0" err="1"/>
              <a:t>really</a:t>
            </a:r>
            <a:r>
              <a:rPr lang="de-DE" baseline="0" dirty="0"/>
              <a:t> </a:t>
            </a:r>
            <a:r>
              <a:rPr lang="de-DE" baseline="0" dirty="0" err="1"/>
              <a:t>restrictive</a:t>
            </a:r>
            <a:r>
              <a:rPr lang="de-DE" baseline="0" dirty="0"/>
              <a:t>, </a:t>
            </a:r>
            <a:r>
              <a:rPr lang="de-DE" baseline="0" dirty="0" err="1"/>
              <a:t>since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always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</a:t>
            </a:r>
            <a:r>
              <a:rPr lang="de-DE" baseline="0" dirty="0" err="1"/>
              <a:t>classes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Observation </a:t>
            </a:r>
            <a:r>
              <a:rPr lang="de-DE" baseline="0" dirty="0" err="1"/>
              <a:t>model</a:t>
            </a:r>
            <a:r>
              <a:rPr lang="de-DE" baseline="0" dirty="0"/>
              <a:t>: </a:t>
            </a:r>
            <a:r>
              <a:rPr lang="de-DE" baseline="0" dirty="0" err="1"/>
              <a:t>here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assume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p </a:t>
            </a:r>
            <a:r>
              <a:rPr lang="de-DE" baseline="0" dirty="0" err="1"/>
              <a:t>are</a:t>
            </a:r>
            <a:r>
              <a:rPr lang="de-DE" baseline="0" dirty="0"/>
              <a:t> different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time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experienced</a:t>
            </a:r>
            <a:r>
              <a:rPr lang="de-DE" baseline="0" dirty="0"/>
              <a:t> </a:t>
            </a:r>
            <a:r>
              <a:rPr lang="de-DE" baseline="0" dirty="0" err="1"/>
              <a:t>breeders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Model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known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8593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42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43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5876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44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670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8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State dead needs to be included, because the transition matrices need to be row stochastic (sum of probabilities in a row is 1)</a:t>
            </a:r>
          </a:p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24B08F61-3F7B-4A78-AB51-E82D6ABD7735}" type="slidenum">
              <a:rPr lang="de-DE" sz="1200"/>
              <a:pPr algn="r" eaLnBrk="1" hangingPunct="1"/>
              <a:t>45</a:t>
            </a:fld>
            <a:endParaRPr lang="de-DE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24B08F61-3F7B-4A78-AB51-E82D6ABD7735}" type="slidenum">
              <a:rPr lang="de-DE" sz="1200"/>
              <a:pPr algn="r" eaLnBrk="1" hangingPunct="1"/>
              <a:t>46</a:t>
            </a:fld>
            <a:endParaRPr lang="de-DE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1709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24B08F61-3F7B-4A78-AB51-E82D6ABD7735}" type="slidenum">
              <a:rPr lang="de-DE" sz="1200"/>
              <a:pPr algn="r" eaLnBrk="1" hangingPunct="1"/>
              <a:t>47</a:t>
            </a:fld>
            <a:endParaRPr lang="de-DE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4117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48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49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8025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50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7568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3371B10-DE6D-42FF-87A2-55E802CD4B86}" type="slidenum">
              <a:rPr lang="de-DE" sz="1200"/>
              <a:pPr algn="r" eaLnBrk="1" hangingPunct="1"/>
              <a:t>51</a:t>
            </a:fld>
            <a:endParaRPr lang="de-DE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dirty="0"/>
              <a:t>- Problem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unknown</a:t>
            </a:r>
            <a:r>
              <a:rPr lang="de-DE" baseline="0" dirty="0"/>
              <a:t> </a:t>
            </a:r>
            <a:r>
              <a:rPr lang="de-DE" baseline="0" dirty="0" err="1"/>
              <a:t>because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not </a:t>
            </a:r>
            <a:r>
              <a:rPr lang="de-DE" baseline="0" dirty="0" err="1"/>
              <a:t>been</a:t>
            </a:r>
            <a:r>
              <a:rPr lang="de-DE" baseline="0" dirty="0"/>
              <a:t> </a:t>
            </a:r>
            <a:r>
              <a:rPr lang="de-DE" baseline="0" dirty="0" err="1"/>
              <a:t>observed</a:t>
            </a:r>
            <a:r>
              <a:rPr lang="de-DE" baseline="0" dirty="0"/>
              <a:t>.</a:t>
            </a:r>
            <a:endParaRPr lang="de-DE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7A12125F-D51C-4992-95BA-59A6002E5AF3}" type="slidenum">
              <a:rPr lang="de-DE" sz="1200"/>
              <a:pPr algn="r" eaLnBrk="1" hangingPunct="1"/>
              <a:t>52</a:t>
            </a:fld>
            <a:endParaRPr lang="de-DE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Initial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uncertain</a:t>
            </a:r>
            <a:r>
              <a:rPr lang="de-DE" dirty="0"/>
              <a:t>.</a:t>
            </a:r>
          </a:p>
          <a:p>
            <a:pPr eaLnBrk="1" hangingPunct="1">
              <a:buFontTx/>
              <a:buChar char="-"/>
            </a:pPr>
            <a:r>
              <a:rPr lang="de-DE" dirty="0" err="1"/>
              <a:t>Yet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conditional</a:t>
            </a:r>
            <a:r>
              <a:rPr lang="de-DE" dirty="0"/>
              <a:t> on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capture</a:t>
            </a:r>
            <a:r>
              <a:rPr lang="de-DE" dirty="0"/>
              <a:t> (i.e.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individual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captured</a:t>
            </a:r>
            <a:r>
              <a:rPr lang="de-DE" dirty="0"/>
              <a:t>, but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recorded</a:t>
            </a:r>
            <a:r>
              <a:rPr lang="de-DE" dirty="0"/>
              <a:t> </a:t>
            </a:r>
            <a:r>
              <a:rPr lang="de-DE" dirty="0" err="1"/>
              <a:t>wrongly</a:t>
            </a:r>
            <a:r>
              <a:rPr lang="de-DE" dirty="0"/>
              <a:t>).</a:t>
            </a:r>
          </a:p>
          <a:p>
            <a:pPr eaLnBrk="1" hangingPunct="1">
              <a:buFontTx/>
              <a:buChar char="-"/>
            </a:pPr>
            <a:r>
              <a:rPr lang="de-DE" dirty="0"/>
              <a:t>After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capture</a:t>
            </a:r>
            <a:r>
              <a:rPr lang="de-DE" baseline="0" dirty="0"/>
              <a:t>,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observation</a:t>
            </a:r>
            <a:r>
              <a:rPr lang="de-DE" baseline="0" dirty="0"/>
              <a:t> </a:t>
            </a:r>
            <a:r>
              <a:rPr lang="de-DE" baseline="0" dirty="0" err="1"/>
              <a:t>process</a:t>
            </a:r>
            <a:r>
              <a:rPr lang="de-DE" baseline="0" dirty="0"/>
              <a:t> </a:t>
            </a:r>
            <a:r>
              <a:rPr lang="de-DE" baseline="0" dirty="0" err="1"/>
              <a:t>contains</a:t>
            </a:r>
            <a:r>
              <a:rPr lang="de-DE" baseline="0" dirty="0"/>
              <a:t> 2 </a:t>
            </a:r>
            <a:r>
              <a:rPr lang="de-DE" baseline="0" dirty="0" err="1"/>
              <a:t>kinds</a:t>
            </a:r>
            <a:r>
              <a:rPr lang="de-DE" baseline="0" dirty="0"/>
              <a:t> of </a:t>
            </a:r>
            <a:r>
              <a:rPr lang="de-DE" baseline="0" dirty="0" err="1"/>
              <a:t>uncertainty</a:t>
            </a:r>
            <a:r>
              <a:rPr lang="de-DE" baseline="0" dirty="0"/>
              <a:t>: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individual </a:t>
            </a:r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not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recaptured</a:t>
            </a:r>
            <a:r>
              <a:rPr lang="de-DE" baseline="0" dirty="0"/>
              <a:t>, </a:t>
            </a:r>
            <a:r>
              <a:rPr lang="de-DE" baseline="0" dirty="0" err="1"/>
              <a:t>and</a:t>
            </a:r>
            <a:r>
              <a:rPr lang="de-DE" baseline="0" dirty="0"/>
              <a:t>, </a:t>
            </a:r>
            <a:r>
              <a:rPr lang="de-DE" baseline="0" dirty="0" err="1"/>
              <a:t>given</a:t>
            </a:r>
            <a:r>
              <a:rPr lang="de-DE" baseline="0" dirty="0"/>
              <a:t> </a:t>
            </a:r>
            <a:r>
              <a:rPr lang="de-DE" baseline="0" dirty="0" err="1"/>
              <a:t>recapture</a:t>
            </a:r>
            <a:r>
              <a:rPr lang="de-DE" baseline="0" dirty="0"/>
              <a:t>, ist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not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recorded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 err="1"/>
              <a:t>Therefore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stochastic</a:t>
            </a:r>
            <a:r>
              <a:rPr lang="de-DE" baseline="0" dirty="0"/>
              <a:t> </a:t>
            </a:r>
            <a:r>
              <a:rPr lang="de-DE" baseline="0" dirty="0" err="1"/>
              <a:t>process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different (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capture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simpler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consists</a:t>
            </a:r>
            <a:r>
              <a:rPr lang="de-DE" baseline="0" dirty="0"/>
              <a:t> just of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assignment</a:t>
            </a:r>
            <a:r>
              <a:rPr lang="de-DE" baseline="0" dirty="0"/>
              <a:t> </a:t>
            </a:r>
            <a:r>
              <a:rPr lang="de-DE" baseline="0" dirty="0" err="1"/>
              <a:t>error</a:t>
            </a:r>
            <a:r>
              <a:rPr lang="de-DE" baseline="0" dirty="0"/>
              <a:t>).</a:t>
            </a:r>
            <a:endParaRPr lang="de-DE" dirty="0"/>
          </a:p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7A12125F-D51C-4992-95BA-59A6002E5AF3}" type="slidenum">
              <a:rPr lang="de-DE" sz="1200"/>
              <a:pPr algn="r" eaLnBrk="1" hangingPunct="1"/>
              <a:t>53</a:t>
            </a:fld>
            <a:endParaRPr lang="de-DE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Initial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uncertain</a:t>
            </a:r>
            <a:r>
              <a:rPr lang="de-DE" dirty="0"/>
              <a:t>.</a:t>
            </a:r>
          </a:p>
          <a:p>
            <a:pPr eaLnBrk="1" hangingPunct="1">
              <a:buFontTx/>
              <a:buChar char="-"/>
            </a:pPr>
            <a:r>
              <a:rPr lang="de-DE" dirty="0" err="1"/>
              <a:t>Yet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conditional</a:t>
            </a:r>
            <a:r>
              <a:rPr lang="de-DE" dirty="0"/>
              <a:t> on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capture</a:t>
            </a:r>
            <a:r>
              <a:rPr lang="de-DE" dirty="0"/>
              <a:t> (i.e.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individual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captured</a:t>
            </a:r>
            <a:r>
              <a:rPr lang="de-DE" dirty="0"/>
              <a:t>, but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recorded</a:t>
            </a:r>
            <a:r>
              <a:rPr lang="de-DE" dirty="0"/>
              <a:t> </a:t>
            </a:r>
            <a:r>
              <a:rPr lang="de-DE" dirty="0" err="1"/>
              <a:t>wrongly</a:t>
            </a:r>
            <a:r>
              <a:rPr lang="de-DE" dirty="0"/>
              <a:t>).</a:t>
            </a:r>
          </a:p>
          <a:p>
            <a:pPr eaLnBrk="1" hangingPunct="1">
              <a:buFontTx/>
              <a:buChar char="-"/>
            </a:pPr>
            <a:r>
              <a:rPr lang="de-DE" dirty="0"/>
              <a:t>After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capture</a:t>
            </a:r>
            <a:r>
              <a:rPr lang="de-DE" baseline="0" dirty="0"/>
              <a:t>,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observation</a:t>
            </a:r>
            <a:r>
              <a:rPr lang="de-DE" baseline="0" dirty="0"/>
              <a:t> </a:t>
            </a:r>
            <a:r>
              <a:rPr lang="de-DE" baseline="0" dirty="0" err="1"/>
              <a:t>process</a:t>
            </a:r>
            <a:r>
              <a:rPr lang="de-DE" baseline="0" dirty="0"/>
              <a:t> </a:t>
            </a:r>
            <a:r>
              <a:rPr lang="de-DE" baseline="0" dirty="0" err="1"/>
              <a:t>contains</a:t>
            </a:r>
            <a:r>
              <a:rPr lang="de-DE" baseline="0" dirty="0"/>
              <a:t> 2 </a:t>
            </a:r>
            <a:r>
              <a:rPr lang="de-DE" baseline="0" dirty="0" err="1"/>
              <a:t>kinds</a:t>
            </a:r>
            <a:r>
              <a:rPr lang="de-DE" baseline="0" dirty="0"/>
              <a:t> of </a:t>
            </a:r>
            <a:r>
              <a:rPr lang="de-DE" baseline="0" dirty="0" err="1"/>
              <a:t>uncertainty</a:t>
            </a:r>
            <a:r>
              <a:rPr lang="de-DE" baseline="0" dirty="0"/>
              <a:t>: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individual </a:t>
            </a:r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not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recaptured</a:t>
            </a:r>
            <a:r>
              <a:rPr lang="de-DE" baseline="0" dirty="0"/>
              <a:t>, </a:t>
            </a:r>
            <a:r>
              <a:rPr lang="de-DE" baseline="0" dirty="0" err="1"/>
              <a:t>and</a:t>
            </a:r>
            <a:r>
              <a:rPr lang="de-DE" baseline="0" dirty="0"/>
              <a:t>, </a:t>
            </a:r>
            <a:r>
              <a:rPr lang="de-DE" baseline="0" dirty="0" err="1"/>
              <a:t>given</a:t>
            </a:r>
            <a:r>
              <a:rPr lang="de-DE" baseline="0" dirty="0"/>
              <a:t> </a:t>
            </a:r>
            <a:r>
              <a:rPr lang="de-DE" baseline="0" dirty="0" err="1"/>
              <a:t>recapture</a:t>
            </a:r>
            <a:r>
              <a:rPr lang="de-DE" baseline="0" dirty="0"/>
              <a:t>, ist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not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recorded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 err="1"/>
              <a:t>Therefore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stochastic</a:t>
            </a:r>
            <a:r>
              <a:rPr lang="de-DE" baseline="0" dirty="0"/>
              <a:t> </a:t>
            </a:r>
            <a:r>
              <a:rPr lang="de-DE" baseline="0" dirty="0" err="1"/>
              <a:t>process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different (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capture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simpler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consists</a:t>
            </a:r>
            <a:r>
              <a:rPr lang="de-DE" baseline="0" dirty="0"/>
              <a:t> just of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assignment</a:t>
            </a:r>
            <a:r>
              <a:rPr lang="de-DE" baseline="0" dirty="0"/>
              <a:t> </a:t>
            </a:r>
            <a:r>
              <a:rPr lang="de-DE" baseline="0" dirty="0" err="1"/>
              <a:t>error</a:t>
            </a:r>
            <a:r>
              <a:rPr lang="de-DE" baseline="0" dirty="0"/>
              <a:t>).</a:t>
            </a:r>
            <a:endParaRPr lang="de-DE" dirty="0"/>
          </a:p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39922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54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 err="1"/>
              <a:t>Explain</a:t>
            </a:r>
            <a:r>
              <a:rPr lang="de-DE" baseline="0" dirty="0"/>
              <a:t> </a:t>
            </a:r>
            <a:r>
              <a:rPr lang="de-DE" baseline="0" dirty="0" err="1"/>
              <a:t>parameters</a:t>
            </a:r>
            <a:r>
              <a:rPr lang="de-DE" baseline="0" dirty="0"/>
              <a:t>: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Pi: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2 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encounter</a:t>
            </a:r>
            <a:endParaRPr lang="de-DE" baseline="0" dirty="0"/>
          </a:p>
          <a:p>
            <a:pPr eaLnBrk="1" hangingPunct="1">
              <a:buFontTx/>
              <a:buChar char="-"/>
            </a:pPr>
            <a:r>
              <a:rPr lang="de-DE" baseline="0" dirty="0"/>
              <a:t>Beta1: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 </a:t>
            </a:r>
            <a:r>
              <a:rPr lang="de-DE" baseline="0" dirty="0" err="1"/>
              <a:t>assign</a:t>
            </a:r>
            <a:r>
              <a:rPr lang="de-DE" baseline="0" dirty="0"/>
              <a:t> an </a:t>
            </a:r>
            <a:r>
              <a:rPr lang="de-DE" baseline="0" dirty="0" err="1"/>
              <a:t>indiv</a:t>
            </a:r>
            <a:r>
              <a:rPr lang="de-DE" baseline="0" dirty="0"/>
              <a:t>.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1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Beta2: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 </a:t>
            </a:r>
            <a:r>
              <a:rPr lang="de-DE" baseline="0" dirty="0" err="1"/>
              <a:t>assign</a:t>
            </a:r>
            <a:r>
              <a:rPr lang="de-DE" baseline="0" dirty="0"/>
              <a:t> an </a:t>
            </a:r>
            <a:r>
              <a:rPr lang="de-DE" baseline="0" dirty="0" err="1"/>
              <a:t>indiv</a:t>
            </a:r>
            <a:r>
              <a:rPr lang="de-DE" baseline="0" dirty="0"/>
              <a:t>.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2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2</a:t>
            </a:r>
            <a:endParaRPr lang="de-DE" dirty="0"/>
          </a:p>
          <a:p>
            <a:pPr eaLnBrk="1" hangingPunct="1">
              <a:buFontTx/>
              <a:buChar char="-"/>
            </a:pPr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9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State dead needs to be included, because the transition matrices need to be row stochastic (sum of probabilities in a row is 1)</a:t>
            </a:r>
          </a:p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0277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55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 err="1"/>
              <a:t>Explain</a:t>
            </a:r>
            <a:r>
              <a:rPr lang="de-DE" baseline="0" dirty="0"/>
              <a:t> </a:t>
            </a:r>
            <a:r>
              <a:rPr lang="de-DE" baseline="0" dirty="0" err="1"/>
              <a:t>parameters</a:t>
            </a:r>
            <a:r>
              <a:rPr lang="de-DE" baseline="0" dirty="0"/>
              <a:t>: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Pi: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2 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encounter</a:t>
            </a:r>
            <a:endParaRPr lang="de-DE" baseline="0" dirty="0"/>
          </a:p>
          <a:p>
            <a:pPr eaLnBrk="1" hangingPunct="1">
              <a:buFontTx/>
              <a:buChar char="-"/>
            </a:pPr>
            <a:r>
              <a:rPr lang="de-DE" baseline="0" dirty="0"/>
              <a:t>Beta1: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 </a:t>
            </a:r>
            <a:r>
              <a:rPr lang="de-DE" baseline="0" dirty="0" err="1"/>
              <a:t>assign</a:t>
            </a:r>
            <a:r>
              <a:rPr lang="de-DE" baseline="0" dirty="0"/>
              <a:t> an </a:t>
            </a:r>
            <a:r>
              <a:rPr lang="de-DE" baseline="0" dirty="0" err="1"/>
              <a:t>indiv</a:t>
            </a:r>
            <a:r>
              <a:rPr lang="de-DE" baseline="0" dirty="0"/>
              <a:t>.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1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Beta2: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 </a:t>
            </a:r>
            <a:r>
              <a:rPr lang="de-DE" baseline="0" dirty="0" err="1"/>
              <a:t>assign</a:t>
            </a:r>
            <a:r>
              <a:rPr lang="de-DE" baseline="0" dirty="0"/>
              <a:t> an </a:t>
            </a:r>
            <a:r>
              <a:rPr lang="de-DE" baseline="0" dirty="0" err="1"/>
              <a:t>indiv</a:t>
            </a:r>
            <a:r>
              <a:rPr lang="de-DE" baseline="0" dirty="0"/>
              <a:t>.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2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2</a:t>
            </a:r>
            <a:endParaRPr lang="de-DE" dirty="0"/>
          </a:p>
          <a:p>
            <a:pPr eaLnBrk="1" hangingPunct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15760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56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57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8532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5170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3047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8444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3047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0763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63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64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514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D60A8EFE-3E75-4470-BC14-5A04D2D5D286}" type="slidenum">
              <a:rPr lang="de-DE" sz="1200"/>
              <a:pPr algn="r" eaLnBrk="1" hangingPunct="1"/>
              <a:t>10</a:t>
            </a:fld>
            <a:endParaRPr lang="de-DE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65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66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85269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69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 Model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described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appendix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BPA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set</a:t>
            </a:r>
            <a:r>
              <a:rPr lang="de-DE" baseline="0" dirty="0"/>
              <a:t> </a:t>
            </a:r>
            <a:r>
              <a:rPr lang="de-DE" baseline="0" dirty="0" err="1"/>
              <a:t>includes</a:t>
            </a:r>
            <a:r>
              <a:rPr lang="de-DE" baseline="0" dirty="0"/>
              <a:t>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marked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juv</a:t>
            </a:r>
            <a:r>
              <a:rPr lang="de-DE" baseline="0" dirty="0"/>
              <a:t>., </a:t>
            </a:r>
            <a:r>
              <a:rPr lang="de-DE" baseline="0" dirty="0" err="1"/>
              <a:t>then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observation</a:t>
            </a:r>
            <a:r>
              <a:rPr lang="de-DE" baseline="0" dirty="0"/>
              <a:t> </a:t>
            </a:r>
            <a:r>
              <a:rPr lang="de-DE" baseline="0" dirty="0" err="1"/>
              <a:t>states</a:t>
            </a:r>
            <a:r>
              <a:rPr lang="de-DE" baseline="0" dirty="0"/>
              <a:t> </a:t>
            </a:r>
            <a:r>
              <a:rPr lang="de-DE" baseline="0" dirty="0" err="1"/>
              <a:t>could</a:t>
            </a:r>
            <a:r>
              <a:rPr lang="de-DE" baseline="0" dirty="0"/>
              <a:t> </a:t>
            </a:r>
            <a:r>
              <a:rPr lang="de-DE" baseline="0" dirty="0" err="1"/>
              <a:t>consist</a:t>
            </a:r>
            <a:r>
              <a:rPr lang="de-DE" baseline="0" dirty="0"/>
              <a:t>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„</a:t>
            </a:r>
            <a:r>
              <a:rPr lang="de-DE" baseline="0" dirty="0" err="1"/>
              <a:t>seen</a:t>
            </a:r>
            <a:r>
              <a:rPr lang="de-DE" baseline="0" dirty="0"/>
              <a:t>“ </a:t>
            </a:r>
            <a:r>
              <a:rPr lang="de-DE" baseline="0" dirty="0" err="1"/>
              <a:t>and</a:t>
            </a:r>
            <a:r>
              <a:rPr lang="de-DE" baseline="0" dirty="0"/>
              <a:t> „not </a:t>
            </a:r>
            <a:r>
              <a:rPr lang="de-DE" baseline="0" dirty="0" err="1"/>
              <a:t>seen</a:t>
            </a:r>
            <a:r>
              <a:rPr lang="de-DE" baseline="0" dirty="0"/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11442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70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863028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79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436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D60A8EFE-3E75-4470-BC14-5A04D2D5D286}" type="slidenum">
              <a:rPr lang="de-DE" sz="1200"/>
              <a:pPr algn="r" eaLnBrk="1" hangingPunct="1"/>
              <a:t>11</a:t>
            </a:fld>
            <a:endParaRPr lang="de-DE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  <p:extLst>
      <p:ext uri="{BB962C8B-B14F-4D97-AF65-F5344CB8AC3E}">
        <p14:creationId xmlns:p14="http://schemas.microsoft.com/office/powerpoint/2010/main" val="1813880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D60A8EFE-3E75-4470-BC14-5A04D2D5D286}" type="slidenum">
              <a:rPr lang="de-DE" sz="1200"/>
              <a:pPr algn="r" eaLnBrk="1" hangingPunct="1"/>
              <a:t>12</a:t>
            </a:fld>
            <a:endParaRPr lang="de-DE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  <p:extLst>
      <p:ext uri="{BB962C8B-B14F-4D97-AF65-F5344CB8AC3E}">
        <p14:creationId xmlns:p14="http://schemas.microsoft.com/office/powerpoint/2010/main" val="1892891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D60A8EFE-3E75-4470-BC14-5A04D2D5D286}" type="slidenum">
              <a:rPr lang="de-DE" sz="1200"/>
              <a:pPr algn="r" eaLnBrk="1" hangingPunct="1"/>
              <a:t>13</a:t>
            </a:fld>
            <a:endParaRPr lang="de-DE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  <p:extLst>
      <p:ext uri="{BB962C8B-B14F-4D97-AF65-F5344CB8AC3E}">
        <p14:creationId xmlns:p14="http://schemas.microsoft.com/office/powerpoint/2010/main" val="3201785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Bayesian workshop\Buch Projekt\Bilder\5574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9" y="0"/>
            <a:ext cx="904258" cy="60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A9C24-2857-4926-988C-4590BE06CB3F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79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6B60A-AEAB-449C-84AA-B1BEA67E0F31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7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08000"/>
            <a:ext cx="19431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08000"/>
            <a:ext cx="56769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1436F-6A39-444F-9271-7B9FED03A21B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2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E630F-D6C7-4F9F-A2A2-75EA103AA873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23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C94D-FB95-402C-899C-7E435BD46F9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95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10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10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5AC5D-3212-4F14-A676-B874C3F8008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90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7B390-6840-480D-A526-1B8C2FDF3DCD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95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F82F3-17FD-44B5-A32B-51C0CD791BC7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81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4B661-FEA0-465F-9745-6A4783D5717C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79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E3738-61FA-486D-BD4B-C76C5F046C5F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89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63F4D-3DBF-42F7-AF19-BB06B91B02EE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51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1000"/>
            <a:ext cx="7772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20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0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0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22F5730-CAC2-427D-9848-0ECC8BA08526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8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2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4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4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6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8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8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0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0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9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5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2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8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59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5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1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61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8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57.png"/><Relationship Id="rId5" Type="http://schemas.openxmlformats.org/officeDocument/2006/relationships/image" Target="../media/image59.wmf"/><Relationship Id="rId4" Type="http://schemas.openxmlformats.org/officeDocument/2006/relationships/oleObject" Target="../embeddings/oleObject46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697870"/>
            <a:ext cx="7772400" cy="9525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Calibri"/>
              </a:rPr>
              <a:t>Bayesian integrated population modeling using JAGS</a:t>
            </a:r>
            <a:br>
              <a:rPr lang="de-CH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28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4000" dirty="0">
                <a:solidFill>
                  <a:schemeClr val="tx1"/>
                </a:solidFill>
                <a:latin typeface="Calibri" pitchFamily="34" charset="0"/>
              </a:rPr>
            </a:br>
            <a:r>
              <a:rPr lang="de-DE" sz="6000" dirty="0" err="1">
                <a:solidFill>
                  <a:schemeClr val="tx1"/>
                </a:solidFill>
                <a:latin typeface="Calibri" pitchFamily="34" charset="0"/>
              </a:rPr>
              <a:t>Multistate</a:t>
            </a:r>
            <a:r>
              <a:rPr lang="de-DE" sz="6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de-DE" sz="6000" dirty="0" err="1">
                <a:solidFill>
                  <a:schemeClr val="tx1"/>
                </a:solidFill>
                <a:latin typeface="Calibri" pitchFamily="34" charset="0"/>
              </a:rPr>
              <a:t>capture-recapture</a:t>
            </a:r>
            <a:r>
              <a:rPr lang="de-DE" sz="6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de-DE" sz="6000" dirty="0" err="1">
                <a:solidFill>
                  <a:schemeClr val="tx1"/>
                </a:solidFill>
                <a:latin typeface="Calibri" pitchFamily="34" charset="0"/>
              </a:rPr>
              <a:t>models</a:t>
            </a:r>
            <a:r>
              <a:rPr lang="de-CH" sz="6000" dirty="0">
                <a:solidFill>
                  <a:schemeClr val="tx1"/>
                </a:solidFill>
                <a:latin typeface="Calibri" pitchFamily="34" charset="0"/>
              </a:rPr>
              <a:t> </a:t>
            </a:r>
            <a:br>
              <a:rPr lang="de-CH" sz="32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32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32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32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18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3200" dirty="0">
                <a:solidFill>
                  <a:schemeClr val="tx1"/>
                </a:solidFill>
                <a:latin typeface="Calibri" pitchFamily="34" charset="0"/>
              </a:rPr>
            </a:br>
            <a:endParaRPr lang="en-GB" sz="32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3795" name="Text Box 19"/>
          <p:cNvSpPr txBox="1">
            <a:spLocks noChangeArrowheads="1"/>
          </p:cNvSpPr>
          <p:nvPr/>
        </p:nvSpPr>
        <p:spPr bwMode="auto">
          <a:xfrm>
            <a:off x="463551" y="1318948"/>
            <a:ext cx="80656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3796" name="Oval 20"/>
          <p:cNvSpPr>
            <a:spLocks noChangeArrowheads="1"/>
          </p:cNvSpPr>
          <p:nvPr/>
        </p:nvSpPr>
        <p:spPr bwMode="auto">
          <a:xfrm>
            <a:off x="2276476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3797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3798" name="AutoShape 29"/>
          <p:cNvCxnSpPr>
            <a:cxnSpLocks noChangeShapeType="1"/>
            <a:stCxn id="33796" idx="6"/>
            <a:endCxn id="33797" idx="2"/>
          </p:cNvCxnSpPr>
          <p:nvPr/>
        </p:nvCxnSpPr>
        <p:spPr bwMode="auto">
          <a:xfrm>
            <a:off x="2600476" y="1511375"/>
            <a:ext cx="523725" cy="4868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9" name="Oval 20"/>
          <p:cNvSpPr>
            <a:spLocks noChangeArrowheads="1"/>
          </p:cNvSpPr>
          <p:nvPr/>
        </p:nvSpPr>
        <p:spPr bwMode="auto">
          <a:xfrm>
            <a:off x="3124201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3124201" y="2340240"/>
            <a:ext cx="324000" cy="324000"/>
          </a:xfrm>
          <a:prstGeom prst="ellipse">
            <a:avLst/>
          </a:prstGeom>
          <a:solidFill>
            <a:schemeClr val="tx1"/>
          </a:solidFill>
          <a:ln>
            <a:solidFill>
              <a:srgbClr val="00206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3802" name="AutoShape 29"/>
          <p:cNvCxnSpPr>
            <a:cxnSpLocks noChangeShapeType="1"/>
            <a:stCxn id="33796" idx="6"/>
            <a:endCxn id="33799" idx="2"/>
          </p:cNvCxnSpPr>
          <p:nvPr/>
        </p:nvCxnSpPr>
        <p:spPr bwMode="auto">
          <a:xfrm>
            <a:off x="2600476" y="1511375"/>
            <a:ext cx="5237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AutoShape 29"/>
          <p:cNvCxnSpPr>
            <a:cxnSpLocks noChangeShapeType="1"/>
            <a:stCxn id="33796" idx="6"/>
            <a:endCxn id="44" idx="1"/>
          </p:cNvCxnSpPr>
          <p:nvPr/>
        </p:nvCxnSpPr>
        <p:spPr bwMode="auto">
          <a:xfrm>
            <a:off x="2600476" y="1511375"/>
            <a:ext cx="571174" cy="87631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3795" name="Text Box 19"/>
          <p:cNvSpPr txBox="1">
            <a:spLocks noChangeArrowheads="1"/>
          </p:cNvSpPr>
          <p:nvPr/>
        </p:nvSpPr>
        <p:spPr bwMode="auto">
          <a:xfrm>
            <a:off x="463551" y="1318948"/>
            <a:ext cx="80656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3796" name="Oval 20"/>
          <p:cNvSpPr>
            <a:spLocks noChangeArrowheads="1"/>
          </p:cNvSpPr>
          <p:nvPr/>
        </p:nvSpPr>
        <p:spPr bwMode="auto">
          <a:xfrm>
            <a:off x="2276476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3797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3798" name="AutoShape 29"/>
          <p:cNvCxnSpPr>
            <a:cxnSpLocks noChangeShapeType="1"/>
            <a:stCxn id="33796" idx="6"/>
            <a:endCxn id="33797" idx="2"/>
          </p:cNvCxnSpPr>
          <p:nvPr/>
        </p:nvCxnSpPr>
        <p:spPr bwMode="auto">
          <a:xfrm>
            <a:off x="2600476" y="1511375"/>
            <a:ext cx="523725" cy="4868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9" name="Oval 20"/>
          <p:cNvSpPr>
            <a:spLocks noChangeArrowheads="1"/>
          </p:cNvSpPr>
          <p:nvPr/>
        </p:nvSpPr>
        <p:spPr bwMode="auto">
          <a:xfrm>
            <a:off x="3124201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3124201" y="2340240"/>
            <a:ext cx="324000" cy="324000"/>
          </a:xfrm>
          <a:prstGeom prst="ellipse">
            <a:avLst/>
          </a:prstGeom>
          <a:solidFill>
            <a:schemeClr val="tx1"/>
          </a:solidFill>
          <a:ln>
            <a:solidFill>
              <a:srgbClr val="00206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49536" y="1807422"/>
            <a:ext cx="2539144" cy="317650"/>
          </a:xfrm>
          <a:prstGeom prst="roundRect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33802" name="AutoShape 29"/>
          <p:cNvCxnSpPr>
            <a:cxnSpLocks noChangeShapeType="1"/>
            <a:stCxn id="33796" idx="6"/>
            <a:endCxn id="33799" idx="2"/>
          </p:cNvCxnSpPr>
          <p:nvPr/>
        </p:nvCxnSpPr>
        <p:spPr bwMode="auto">
          <a:xfrm>
            <a:off x="2600476" y="1511375"/>
            <a:ext cx="5237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AutoShape 29"/>
          <p:cNvCxnSpPr>
            <a:cxnSpLocks noChangeShapeType="1"/>
            <a:stCxn id="33796" idx="6"/>
            <a:endCxn id="44" idx="1"/>
          </p:cNvCxnSpPr>
          <p:nvPr/>
        </p:nvCxnSpPr>
        <p:spPr bwMode="auto">
          <a:xfrm>
            <a:off x="2600476" y="1511375"/>
            <a:ext cx="571174" cy="87631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4065588" y="728928"/>
            <a:ext cx="4341432" cy="2276997"/>
            <a:chOff x="4065588" y="873924"/>
            <a:chExt cx="4341432" cy="2732397"/>
          </a:xfrm>
        </p:grpSpPr>
        <p:grpSp>
          <p:nvGrpSpPr>
            <p:cNvPr id="33806" name="Group 63"/>
            <p:cNvGrpSpPr>
              <a:grpSpLocks/>
            </p:cNvGrpSpPr>
            <p:nvPr/>
          </p:nvGrpSpPr>
          <p:grpSpPr bwMode="auto">
            <a:xfrm>
              <a:off x="4581802" y="873924"/>
              <a:ext cx="3825218" cy="2732397"/>
              <a:chOff x="4162702" y="962824"/>
              <a:chExt cx="3825218" cy="2732397"/>
            </a:xfrm>
          </p:grpSpPr>
          <p:graphicFrame>
            <p:nvGraphicFramePr>
              <p:cNvPr id="33808" name="Object 20"/>
              <p:cNvGraphicFramePr>
                <a:graphicFrameLocks noChangeAspect="1"/>
              </p:cNvGraphicFramePr>
              <p:nvPr/>
            </p:nvGraphicFramePr>
            <p:xfrm>
              <a:off x="5587411" y="2259809"/>
              <a:ext cx="2400509" cy="1160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975" name="Equation" r:id="rId4" imgW="1765080" imgH="711000" progId="Equation.DSMT4">
                      <p:embed/>
                    </p:oleObj>
                  </mc:Choice>
                  <mc:Fallback>
                    <p:oleObj name="Equation" r:id="rId4" imgW="1765080" imgH="711000" progId="Equation.DSMT4">
                      <p:embed/>
                      <p:pic>
                        <p:nvPicPr>
                          <p:cNvPr id="33808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7411" y="2259809"/>
                            <a:ext cx="2400509" cy="1160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TextBox 10"/>
              <p:cNvSpPr txBox="1">
                <a:spLocks noChangeArrowheads="1"/>
              </p:cNvSpPr>
              <p:nvPr/>
            </p:nvSpPr>
            <p:spPr bwMode="auto">
              <a:xfrm>
                <a:off x="4621213" y="2243937"/>
                <a:ext cx="640945" cy="1181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58" name="TextBox 13"/>
              <p:cNvSpPr txBox="1">
                <a:spLocks noChangeArrowheads="1"/>
              </p:cNvSpPr>
              <p:nvPr/>
            </p:nvSpPr>
            <p:spPr bwMode="auto">
              <a:xfrm rot="5400000">
                <a:off x="6250153" y="784877"/>
                <a:ext cx="769211" cy="2000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33811" name="TextBox 9"/>
              <p:cNvSpPr txBox="1">
                <a:spLocks noChangeArrowheads="1"/>
              </p:cNvSpPr>
              <p:nvPr/>
            </p:nvSpPr>
            <p:spPr bwMode="auto">
              <a:xfrm rot="16200000">
                <a:off x="3381065" y="2544252"/>
                <a:ext cx="19326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</a:p>
            </p:txBody>
          </p:sp>
          <p:sp>
            <p:nvSpPr>
              <p:cNvPr id="33812" name="TextBox 11"/>
              <p:cNvSpPr txBox="1">
                <a:spLocks noChangeArrowheads="1"/>
              </p:cNvSpPr>
              <p:nvPr/>
            </p:nvSpPr>
            <p:spPr bwMode="auto">
              <a:xfrm>
                <a:off x="5743575" y="962824"/>
                <a:ext cx="1842940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  <a:r>
                  <a:rPr lang="de-CH" sz="1800">
                    <a:latin typeface="Calibri" pitchFamily="34" charset="0"/>
                  </a:rPr>
                  <a:t>+1</a:t>
                </a:r>
              </a:p>
            </p:txBody>
          </p:sp>
        </p:grpSp>
        <p:graphicFrame>
          <p:nvGraphicFramePr>
            <p:cNvPr id="33807" name="Object 5"/>
            <p:cNvGraphicFramePr>
              <a:graphicFrameLocks noChangeAspect="1"/>
            </p:cNvGraphicFramePr>
            <p:nvPr/>
          </p:nvGraphicFramePr>
          <p:xfrm>
            <a:off x="4065588" y="2476284"/>
            <a:ext cx="430090" cy="304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76" name="Equation" r:id="rId6" imgW="279279" imgH="165028" progId="Equation.DSMT4">
                    <p:embed/>
                  </p:oleObj>
                </mc:Choice>
                <mc:Fallback>
                  <p:oleObj name="Equation" r:id="rId6" imgW="279279" imgH="165028" progId="Equation.DSMT4">
                    <p:embed/>
                    <p:pic>
                      <p:nvPicPr>
                        <p:cNvPr id="3380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5588" y="2476284"/>
                          <a:ext cx="430090" cy="3049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9802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3795" name="Text Box 19"/>
          <p:cNvSpPr txBox="1">
            <a:spLocks noChangeArrowheads="1"/>
          </p:cNvSpPr>
          <p:nvPr/>
        </p:nvSpPr>
        <p:spPr bwMode="auto">
          <a:xfrm>
            <a:off x="463551" y="1318948"/>
            <a:ext cx="80656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3796" name="Oval 20"/>
          <p:cNvSpPr>
            <a:spLocks noChangeArrowheads="1"/>
          </p:cNvSpPr>
          <p:nvPr/>
        </p:nvSpPr>
        <p:spPr bwMode="auto">
          <a:xfrm>
            <a:off x="2276476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3797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3798" name="AutoShape 29"/>
          <p:cNvCxnSpPr>
            <a:cxnSpLocks noChangeShapeType="1"/>
            <a:stCxn id="33796" idx="6"/>
            <a:endCxn id="33797" idx="2"/>
          </p:cNvCxnSpPr>
          <p:nvPr/>
        </p:nvCxnSpPr>
        <p:spPr bwMode="auto">
          <a:xfrm>
            <a:off x="2600476" y="1511375"/>
            <a:ext cx="523725" cy="4868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9" name="Oval 20"/>
          <p:cNvSpPr>
            <a:spLocks noChangeArrowheads="1"/>
          </p:cNvSpPr>
          <p:nvPr/>
        </p:nvSpPr>
        <p:spPr bwMode="auto">
          <a:xfrm>
            <a:off x="3124201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3124201" y="2340240"/>
            <a:ext cx="324000" cy="324000"/>
          </a:xfrm>
          <a:prstGeom prst="ellipse">
            <a:avLst/>
          </a:prstGeom>
          <a:solidFill>
            <a:schemeClr val="tx1"/>
          </a:solidFill>
          <a:ln>
            <a:solidFill>
              <a:srgbClr val="00206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49536" y="1807422"/>
            <a:ext cx="2539144" cy="317650"/>
          </a:xfrm>
          <a:prstGeom prst="roundRect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33802" name="AutoShape 29"/>
          <p:cNvCxnSpPr>
            <a:cxnSpLocks noChangeShapeType="1"/>
            <a:stCxn id="33796" idx="6"/>
            <a:endCxn id="33799" idx="2"/>
          </p:cNvCxnSpPr>
          <p:nvPr/>
        </p:nvCxnSpPr>
        <p:spPr bwMode="auto">
          <a:xfrm>
            <a:off x="2600476" y="1511375"/>
            <a:ext cx="5237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AutoShape 29"/>
          <p:cNvCxnSpPr>
            <a:cxnSpLocks noChangeShapeType="1"/>
            <a:stCxn id="33796" idx="6"/>
            <a:endCxn id="44" idx="1"/>
          </p:cNvCxnSpPr>
          <p:nvPr/>
        </p:nvCxnSpPr>
        <p:spPr bwMode="auto">
          <a:xfrm>
            <a:off x="2600476" y="1511375"/>
            <a:ext cx="571174" cy="87631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4065588" y="728928"/>
            <a:ext cx="4341432" cy="2276997"/>
            <a:chOff x="4065588" y="873924"/>
            <a:chExt cx="4341432" cy="2732397"/>
          </a:xfrm>
        </p:grpSpPr>
        <p:grpSp>
          <p:nvGrpSpPr>
            <p:cNvPr id="33806" name="Group 63"/>
            <p:cNvGrpSpPr>
              <a:grpSpLocks/>
            </p:cNvGrpSpPr>
            <p:nvPr/>
          </p:nvGrpSpPr>
          <p:grpSpPr bwMode="auto">
            <a:xfrm>
              <a:off x="4581802" y="873924"/>
              <a:ext cx="3825218" cy="2732397"/>
              <a:chOff x="4162702" y="962824"/>
              <a:chExt cx="3825218" cy="2732397"/>
            </a:xfrm>
          </p:grpSpPr>
          <p:graphicFrame>
            <p:nvGraphicFramePr>
              <p:cNvPr id="33808" name="Object 20"/>
              <p:cNvGraphicFramePr>
                <a:graphicFrameLocks noChangeAspect="1"/>
              </p:cNvGraphicFramePr>
              <p:nvPr/>
            </p:nvGraphicFramePr>
            <p:xfrm>
              <a:off x="5587411" y="2259809"/>
              <a:ext cx="2400509" cy="1160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024" name="Equation" r:id="rId4" imgW="1765080" imgH="711000" progId="Equation.DSMT4">
                      <p:embed/>
                    </p:oleObj>
                  </mc:Choice>
                  <mc:Fallback>
                    <p:oleObj name="Equation" r:id="rId4" imgW="1765080" imgH="711000" progId="Equation.DSMT4">
                      <p:embed/>
                      <p:pic>
                        <p:nvPicPr>
                          <p:cNvPr id="33808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7411" y="2259809"/>
                            <a:ext cx="2400509" cy="1160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TextBox 10"/>
              <p:cNvSpPr txBox="1">
                <a:spLocks noChangeArrowheads="1"/>
              </p:cNvSpPr>
              <p:nvPr/>
            </p:nvSpPr>
            <p:spPr bwMode="auto">
              <a:xfrm>
                <a:off x="4621213" y="2243937"/>
                <a:ext cx="640945" cy="1181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58" name="TextBox 13"/>
              <p:cNvSpPr txBox="1">
                <a:spLocks noChangeArrowheads="1"/>
              </p:cNvSpPr>
              <p:nvPr/>
            </p:nvSpPr>
            <p:spPr bwMode="auto">
              <a:xfrm rot="5400000">
                <a:off x="6250153" y="784877"/>
                <a:ext cx="769211" cy="2000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33811" name="TextBox 9"/>
              <p:cNvSpPr txBox="1">
                <a:spLocks noChangeArrowheads="1"/>
              </p:cNvSpPr>
              <p:nvPr/>
            </p:nvSpPr>
            <p:spPr bwMode="auto">
              <a:xfrm rot="16200000">
                <a:off x="3381065" y="2544252"/>
                <a:ext cx="19326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</a:p>
            </p:txBody>
          </p:sp>
          <p:sp>
            <p:nvSpPr>
              <p:cNvPr id="33812" name="TextBox 11"/>
              <p:cNvSpPr txBox="1">
                <a:spLocks noChangeArrowheads="1"/>
              </p:cNvSpPr>
              <p:nvPr/>
            </p:nvSpPr>
            <p:spPr bwMode="auto">
              <a:xfrm>
                <a:off x="5743575" y="962824"/>
                <a:ext cx="1842940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  <a:r>
                  <a:rPr lang="de-CH" sz="1800">
                    <a:latin typeface="Calibri" pitchFamily="34" charset="0"/>
                  </a:rPr>
                  <a:t>+1</a:t>
                </a:r>
              </a:p>
            </p:txBody>
          </p:sp>
        </p:grpSp>
        <p:graphicFrame>
          <p:nvGraphicFramePr>
            <p:cNvPr id="33807" name="Object 5"/>
            <p:cNvGraphicFramePr>
              <a:graphicFrameLocks noChangeAspect="1"/>
            </p:cNvGraphicFramePr>
            <p:nvPr/>
          </p:nvGraphicFramePr>
          <p:xfrm>
            <a:off x="4065588" y="2476284"/>
            <a:ext cx="430090" cy="304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25" name="Equation" r:id="rId6" imgW="279279" imgH="165028" progId="Equation.DSMT4">
                    <p:embed/>
                  </p:oleObj>
                </mc:Choice>
                <mc:Fallback>
                  <p:oleObj name="Equation" r:id="rId6" imgW="279279" imgH="165028" progId="Equation.DSMT4">
                    <p:embed/>
                    <p:pic>
                      <p:nvPicPr>
                        <p:cNvPr id="3380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5588" y="2476284"/>
                          <a:ext cx="430090" cy="3049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 Box 18">
            <a:extLst>
              <a:ext uri="{FF2B5EF4-FFF2-40B4-BE49-F238E27FC236}">
                <a16:creationId xmlns:a16="http://schemas.microsoft.com/office/drawing/2014/main" id="{7724B46B-CB06-724B-B996-BE77248C3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073" y="4701197"/>
            <a:ext cx="85074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eaLnBrk="1" hangingPunct="1">
              <a:spcBef>
                <a:spcPts val="1500"/>
              </a:spcBef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z</a:t>
            </a:r>
            <a:r>
              <a:rPr lang="de-CH" sz="2000" baseline="-25000" dirty="0">
                <a:latin typeface="Calibri" pitchFamily="34" charset="0"/>
                <a:sym typeface="Symbol" pitchFamily="18" charset="2"/>
              </a:rPr>
              <a:t>i,t+1 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is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of</a:t>
            </a:r>
            <a:r>
              <a:rPr lang="de-CH" sz="2000" dirty="0">
                <a:latin typeface="Calibri" pitchFamily="34" charset="0"/>
              </a:rPr>
              <a:t> individual </a:t>
            </a:r>
            <a:r>
              <a:rPr lang="de-CH" sz="2000" i="1" dirty="0">
                <a:latin typeface="Calibri" pitchFamily="34" charset="0"/>
              </a:rPr>
              <a:t>i</a:t>
            </a:r>
            <a:r>
              <a:rPr lang="de-CH" sz="2000" dirty="0">
                <a:latin typeface="Calibri" pitchFamily="34" charset="0"/>
              </a:rPr>
              <a:t> at time </a:t>
            </a:r>
            <a:r>
              <a:rPr lang="de-CH" sz="2000" i="1" dirty="0">
                <a:latin typeface="Calibri" pitchFamily="34" charset="0"/>
              </a:rPr>
              <a:t>t</a:t>
            </a:r>
            <a:r>
              <a:rPr lang="de-CH" sz="2000" dirty="0">
                <a:latin typeface="Calibri" pitchFamily="34" charset="0"/>
              </a:rPr>
              <a:t>+1; </a:t>
            </a:r>
            <a:r>
              <a:rPr lang="de-CH" sz="2000" dirty="0" err="1">
                <a:latin typeface="Calibri" pitchFamily="34" charset="0"/>
              </a:rPr>
              <a:t>either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alive</a:t>
            </a:r>
            <a:r>
              <a:rPr lang="de-CH" sz="2000" dirty="0">
                <a:latin typeface="Calibri" pitchFamily="34" charset="0"/>
              </a:rPr>
              <a:t> in </a:t>
            </a:r>
            <a:r>
              <a:rPr lang="de-CH" sz="2000" dirty="0" err="1">
                <a:latin typeface="Calibri" pitchFamily="34" charset="0"/>
              </a:rPr>
              <a:t>site</a:t>
            </a:r>
            <a:r>
              <a:rPr lang="de-CH" sz="2000" dirty="0">
                <a:latin typeface="Calibri" pitchFamily="34" charset="0"/>
              </a:rPr>
              <a:t> A, in </a:t>
            </a:r>
            <a:r>
              <a:rPr lang="de-CH" sz="2000" dirty="0" err="1">
                <a:latin typeface="Calibri" pitchFamily="34" charset="0"/>
              </a:rPr>
              <a:t>site</a:t>
            </a:r>
            <a:r>
              <a:rPr lang="de-CH" sz="2000" dirty="0">
                <a:latin typeface="Calibri" pitchFamily="34" charset="0"/>
              </a:rPr>
              <a:t> B </a:t>
            </a:r>
            <a:r>
              <a:rPr lang="de-CH" sz="2000" dirty="0" err="1">
                <a:latin typeface="Calibri" pitchFamily="34" charset="0"/>
              </a:rPr>
              <a:t>or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dead</a:t>
            </a:r>
            <a:r>
              <a:rPr lang="de-CH" sz="2000" dirty="0">
                <a:latin typeface="Calibri" pitchFamily="34" charset="0"/>
              </a:rPr>
              <a:t>.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05869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3795" name="Text Box 19"/>
          <p:cNvSpPr txBox="1">
            <a:spLocks noChangeArrowheads="1"/>
          </p:cNvSpPr>
          <p:nvPr/>
        </p:nvSpPr>
        <p:spPr bwMode="auto">
          <a:xfrm>
            <a:off x="463551" y="1318948"/>
            <a:ext cx="80656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3796" name="Oval 20"/>
          <p:cNvSpPr>
            <a:spLocks noChangeArrowheads="1"/>
          </p:cNvSpPr>
          <p:nvPr/>
        </p:nvSpPr>
        <p:spPr bwMode="auto">
          <a:xfrm>
            <a:off x="2276476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3797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3798" name="AutoShape 29"/>
          <p:cNvCxnSpPr>
            <a:cxnSpLocks noChangeShapeType="1"/>
            <a:stCxn id="33796" idx="6"/>
            <a:endCxn id="33797" idx="2"/>
          </p:cNvCxnSpPr>
          <p:nvPr/>
        </p:nvCxnSpPr>
        <p:spPr bwMode="auto">
          <a:xfrm>
            <a:off x="2600476" y="1511375"/>
            <a:ext cx="523725" cy="4868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9" name="Oval 20"/>
          <p:cNvSpPr>
            <a:spLocks noChangeArrowheads="1"/>
          </p:cNvSpPr>
          <p:nvPr/>
        </p:nvSpPr>
        <p:spPr bwMode="auto">
          <a:xfrm>
            <a:off x="3124201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3124201" y="2340240"/>
            <a:ext cx="324000" cy="324000"/>
          </a:xfrm>
          <a:prstGeom prst="ellipse">
            <a:avLst/>
          </a:prstGeom>
          <a:solidFill>
            <a:schemeClr val="tx1"/>
          </a:solidFill>
          <a:ln>
            <a:solidFill>
              <a:srgbClr val="00206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49536" y="1807422"/>
            <a:ext cx="2539144" cy="317650"/>
          </a:xfrm>
          <a:prstGeom prst="roundRect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33802" name="AutoShape 29"/>
          <p:cNvCxnSpPr>
            <a:cxnSpLocks noChangeShapeType="1"/>
            <a:stCxn id="33796" idx="6"/>
            <a:endCxn id="33799" idx="2"/>
          </p:cNvCxnSpPr>
          <p:nvPr/>
        </p:nvCxnSpPr>
        <p:spPr bwMode="auto">
          <a:xfrm>
            <a:off x="2600476" y="1511375"/>
            <a:ext cx="5237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AutoShape 29"/>
          <p:cNvCxnSpPr>
            <a:cxnSpLocks noChangeShapeType="1"/>
            <a:stCxn id="33796" idx="6"/>
            <a:endCxn id="44" idx="1"/>
          </p:cNvCxnSpPr>
          <p:nvPr/>
        </p:nvCxnSpPr>
        <p:spPr bwMode="auto">
          <a:xfrm>
            <a:off x="2600476" y="1511375"/>
            <a:ext cx="571174" cy="87631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787400" y="3513666"/>
            <a:ext cx="2202847" cy="859897"/>
            <a:chOff x="1017587" y="4084935"/>
            <a:chExt cx="2202352" cy="1032217"/>
          </a:xfrm>
        </p:grpSpPr>
        <p:graphicFrame>
          <p:nvGraphicFramePr>
            <p:cNvPr id="33813" name="Object 4"/>
            <p:cNvGraphicFramePr>
              <a:graphicFrameLocks noChangeAspect="1"/>
            </p:cNvGraphicFramePr>
            <p:nvPr/>
          </p:nvGraphicFramePr>
          <p:xfrm>
            <a:off x="1112499" y="4547368"/>
            <a:ext cx="1822040" cy="569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247" name="Equation" r:id="rId4" imgW="1168200" imgH="304560" progId="Equation.DSMT4">
                    <p:embed/>
                  </p:oleObj>
                </mc:Choice>
                <mc:Fallback>
                  <p:oleObj name="Equation" r:id="rId4" imgW="1168200" imgH="304560" progId="Equation.DSMT4">
                    <p:embed/>
                    <p:pic>
                      <p:nvPicPr>
                        <p:cNvPr id="3381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499" y="4547368"/>
                          <a:ext cx="1822040" cy="5697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4" name="Rectangle 61"/>
            <p:cNvSpPr>
              <a:spLocks noChangeArrowheads="1"/>
            </p:cNvSpPr>
            <p:nvPr/>
          </p:nvSpPr>
          <p:spPr bwMode="auto">
            <a:xfrm>
              <a:off x="1017587" y="4084935"/>
              <a:ext cx="2202352" cy="554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CH" i="1" dirty="0">
                  <a:latin typeface="Calibri" pitchFamily="34" charset="0"/>
                </a:rPr>
                <a:t>BUGS </a:t>
              </a:r>
              <a:r>
                <a:rPr lang="de-CH" i="1" dirty="0" err="1">
                  <a:latin typeface="Calibri" pitchFamily="34" charset="0"/>
                </a:rPr>
                <a:t>language</a:t>
              </a:r>
              <a:r>
                <a:rPr lang="de-CH" i="1" dirty="0">
                  <a:latin typeface="Calibri" pitchFamily="34" charset="0"/>
                </a:rPr>
                <a:t>:</a:t>
              </a: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4065588" y="728928"/>
            <a:ext cx="4341432" cy="2276997"/>
            <a:chOff x="4065588" y="873924"/>
            <a:chExt cx="4341432" cy="2732397"/>
          </a:xfrm>
        </p:grpSpPr>
        <p:grpSp>
          <p:nvGrpSpPr>
            <p:cNvPr id="33806" name="Group 63"/>
            <p:cNvGrpSpPr>
              <a:grpSpLocks/>
            </p:cNvGrpSpPr>
            <p:nvPr/>
          </p:nvGrpSpPr>
          <p:grpSpPr bwMode="auto">
            <a:xfrm>
              <a:off x="4581802" y="873924"/>
              <a:ext cx="3825218" cy="2732397"/>
              <a:chOff x="4162702" y="962824"/>
              <a:chExt cx="3825218" cy="2732397"/>
            </a:xfrm>
          </p:grpSpPr>
          <p:graphicFrame>
            <p:nvGraphicFramePr>
              <p:cNvPr id="33808" name="Object 20"/>
              <p:cNvGraphicFramePr>
                <a:graphicFrameLocks noChangeAspect="1"/>
              </p:cNvGraphicFramePr>
              <p:nvPr/>
            </p:nvGraphicFramePr>
            <p:xfrm>
              <a:off x="5587411" y="2259809"/>
              <a:ext cx="2400509" cy="1160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3248" name="Equation" r:id="rId6" imgW="1765080" imgH="711000" progId="Equation.DSMT4">
                      <p:embed/>
                    </p:oleObj>
                  </mc:Choice>
                  <mc:Fallback>
                    <p:oleObj name="Equation" r:id="rId6" imgW="1765080" imgH="711000" progId="Equation.DSMT4">
                      <p:embed/>
                      <p:pic>
                        <p:nvPicPr>
                          <p:cNvPr id="33808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7411" y="2259809"/>
                            <a:ext cx="2400509" cy="1160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TextBox 10"/>
              <p:cNvSpPr txBox="1">
                <a:spLocks noChangeArrowheads="1"/>
              </p:cNvSpPr>
              <p:nvPr/>
            </p:nvSpPr>
            <p:spPr bwMode="auto">
              <a:xfrm>
                <a:off x="4621213" y="2243937"/>
                <a:ext cx="640945" cy="1181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58" name="TextBox 13"/>
              <p:cNvSpPr txBox="1">
                <a:spLocks noChangeArrowheads="1"/>
              </p:cNvSpPr>
              <p:nvPr/>
            </p:nvSpPr>
            <p:spPr bwMode="auto">
              <a:xfrm rot="5400000">
                <a:off x="6250153" y="784877"/>
                <a:ext cx="769211" cy="2000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33811" name="TextBox 9"/>
              <p:cNvSpPr txBox="1">
                <a:spLocks noChangeArrowheads="1"/>
              </p:cNvSpPr>
              <p:nvPr/>
            </p:nvSpPr>
            <p:spPr bwMode="auto">
              <a:xfrm rot="16200000">
                <a:off x="3381065" y="2544252"/>
                <a:ext cx="19326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</a:p>
            </p:txBody>
          </p:sp>
          <p:sp>
            <p:nvSpPr>
              <p:cNvPr id="33812" name="TextBox 11"/>
              <p:cNvSpPr txBox="1">
                <a:spLocks noChangeArrowheads="1"/>
              </p:cNvSpPr>
              <p:nvPr/>
            </p:nvSpPr>
            <p:spPr bwMode="auto">
              <a:xfrm>
                <a:off x="5743575" y="962824"/>
                <a:ext cx="1842940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  <a:r>
                  <a:rPr lang="de-CH" sz="1800">
                    <a:latin typeface="Calibri" pitchFamily="34" charset="0"/>
                  </a:rPr>
                  <a:t>+1</a:t>
                </a:r>
              </a:p>
            </p:txBody>
          </p:sp>
        </p:grpSp>
        <p:graphicFrame>
          <p:nvGraphicFramePr>
            <p:cNvPr id="33807" name="Object 5"/>
            <p:cNvGraphicFramePr>
              <a:graphicFrameLocks noChangeAspect="1"/>
            </p:cNvGraphicFramePr>
            <p:nvPr/>
          </p:nvGraphicFramePr>
          <p:xfrm>
            <a:off x="4065588" y="2476284"/>
            <a:ext cx="430090" cy="304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249" name="Equation" r:id="rId8" imgW="279279" imgH="165028" progId="Equation.DSMT4">
                    <p:embed/>
                  </p:oleObj>
                </mc:Choice>
                <mc:Fallback>
                  <p:oleObj name="Equation" r:id="rId8" imgW="279279" imgH="165028" progId="Equation.DSMT4">
                    <p:embed/>
                    <p:pic>
                      <p:nvPicPr>
                        <p:cNvPr id="3380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5588" y="2476284"/>
                          <a:ext cx="430090" cy="3049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 Box 18">
            <a:extLst>
              <a:ext uri="{FF2B5EF4-FFF2-40B4-BE49-F238E27FC236}">
                <a16:creationId xmlns:a16="http://schemas.microsoft.com/office/drawing/2014/main" id="{7724B46B-CB06-724B-B996-BE77248C3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073" y="4701197"/>
            <a:ext cx="85074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eaLnBrk="1" hangingPunct="1">
              <a:spcBef>
                <a:spcPts val="1500"/>
              </a:spcBef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z</a:t>
            </a:r>
            <a:r>
              <a:rPr lang="de-CH" sz="2000" baseline="-25000" dirty="0">
                <a:latin typeface="Calibri" pitchFamily="34" charset="0"/>
                <a:sym typeface="Symbol" pitchFamily="18" charset="2"/>
              </a:rPr>
              <a:t>i,t+1 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is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of</a:t>
            </a:r>
            <a:r>
              <a:rPr lang="de-CH" sz="2000" dirty="0">
                <a:latin typeface="Calibri" pitchFamily="34" charset="0"/>
              </a:rPr>
              <a:t> individual </a:t>
            </a:r>
            <a:r>
              <a:rPr lang="de-CH" sz="2000" i="1" dirty="0">
                <a:latin typeface="Calibri" pitchFamily="34" charset="0"/>
              </a:rPr>
              <a:t>i</a:t>
            </a:r>
            <a:r>
              <a:rPr lang="de-CH" sz="2000" dirty="0">
                <a:latin typeface="Calibri" pitchFamily="34" charset="0"/>
              </a:rPr>
              <a:t> at time </a:t>
            </a:r>
            <a:r>
              <a:rPr lang="de-CH" sz="2000" i="1" dirty="0">
                <a:latin typeface="Calibri" pitchFamily="34" charset="0"/>
              </a:rPr>
              <a:t>t</a:t>
            </a:r>
            <a:r>
              <a:rPr lang="de-CH" sz="2000" dirty="0">
                <a:latin typeface="Calibri" pitchFamily="34" charset="0"/>
              </a:rPr>
              <a:t>+1; </a:t>
            </a:r>
            <a:r>
              <a:rPr lang="de-CH" sz="2000" dirty="0" err="1">
                <a:latin typeface="Calibri" pitchFamily="34" charset="0"/>
              </a:rPr>
              <a:t>either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alive</a:t>
            </a:r>
            <a:r>
              <a:rPr lang="de-CH" sz="2000" dirty="0">
                <a:latin typeface="Calibri" pitchFamily="34" charset="0"/>
              </a:rPr>
              <a:t> in </a:t>
            </a:r>
            <a:r>
              <a:rPr lang="de-CH" sz="2000" dirty="0" err="1">
                <a:latin typeface="Calibri" pitchFamily="34" charset="0"/>
              </a:rPr>
              <a:t>site</a:t>
            </a:r>
            <a:r>
              <a:rPr lang="de-CH" sz="2000" dirty="0">
                <a:latin typeface="Calibri" pitchFamily="34" charset="0"/>
              </a:rPr>
              <a:t> A, in </a:t>
            </a:r>
            <a:r>
              <a:rPr lang="de-CH" sz="2000" dirty="0" err="1">
                <a:latin typeface="Calibri" pitchFamily="34" charset="0"/>
              </a:rPr>
              <a:t>site</a:t>
            </a:r>
            <a:r>
              <a:rPr lang="de-CH" sz="2000" dirty="0">
                <a:latin typeface="Calibri" pitchFamily="34" charset="0"/>
              </a:rPr>
              <a:t> B </a:t>
            </a:r>
            <a:r>
              <a:rPr lang="de-CH" sz="2000" dirty="0" err="1">
                <a:latin typeface="Calibri" pitchFamily="34" charset="0"/>
              </a:rPr>
              <a:t>or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dead</a:t>
            </a:r>
            <a:r>
              <a:rPr lang="de-CH" sz="2000" dirty="0">
                <a:latin typeface="Calibri" pitchFamily="34" charset="0"/>
              </a:rPr>
              <a:t>.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90734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3795" name="Text Box 19"/>
          <p:cNvSpPr txBox="1">
            <a:spLocks noChangeArrowheads="1"/>
          </p:cNvSpPr>
          <p:nvPr/>
        </p:nvSpPr>
        <p:spPr bwMode="auto">
          <a:xfrm>
            <a:off x="463551" y="1318948"/>
            <a:ext cx="80656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3796" name="Oval 20"/>
          <p:cNvSpPr>
            <a:spLocks noChangeArrowheads="1"/>
          </p:cNvSpPr>
          <p:nvPr/>
        </p:nvSpPr>
        <p:spPr bwMode="auto">
          <a:xfrm>
            <a:off x="2276476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3797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3798" name="AutoShape 29"/>
          <p:cNvCxnSpPr>
            <a:cxnSpLocks noChangeShapeType="1"/>
            <a:stCxn id="33796" idx="6"/>
            <a:endCxn id="33797" idx="2"/>
          </p:cNvCxnSpPr>
          <p:nvPr/>
        </p:nvCxnSpPr>
        <p:spPr bwMode="auto">
          <a:xfrm>
            <a:off x="2600476" y="1511375"/>
            <a:ext cx="523725" cy="4868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9" name="Oval 20"/>
          <p:cNvSpPr>
            <a:spLocks noChangeArrowheads="1"/>
          </p:cNvSpPr>
          <p:nvPr/>
        </p:nvSpPr>
        <p:spPr bwMode="auto">
          <a:xfrm>
            <a:off x="3124201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3124201" y="2340240"/>
            <a:ext cx="324000" cy="324000"/>
          </a:xfrm>
          <a:prstGeom prst="ellipse">
            <a:avLst/>
          </a:prstGeom>
          <a:solidFill>
            <a:schemeClr val="tx1"/>
          </a:solidFill>
          <a:ln>
            <a:solidFill>
              <a:srgbClr val="00206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49536" y="1807422"/>
            <a:ext cx="2539144" cy="317650"/>
          </a:xfrm>
          <a:prstGeom prst="roundRect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33802" name="AutoShape 29"/>
          <p:cNvCxnSpPr>
            <a:cxnSpLocks noChangeShapeType="1"/>
            <a:stCxn id="33796" idx="6"/>
            <a:endCxn id="33799" idx="2"/>
          </p:cNvCxnSpPr>
          <p:nvPr/>
        </p:nvCxnSpPr>
        <p:spPr bwMode="auto">
          <a:xfrm>
            <a:off x="2600476" y="1511375"/>
            <a:ext cx="5237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AutoShape 29"/>
          <p:cNvCxnSpPr>
            <a:cxnSpLocks noChangeShapeType="1"/>
            <a:stCxn id="33796" idx="6"/>
            <a:endCxn id="44" idx="1"/>
          </p:cNvCxnSpPr>
          <p:nvPr/>
        </p:nvCxnSpPr>
        <p:spPr bwMode="auto">
          <a:xfrm>
            <a:off x="2600476" y="1511375"/>
            <a:ext cx="571174" cy="87631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787400" y="3513666"/>
            <a:ext cx="2202847" cy="859897"/>
            <a:chOff x="1017587" y="4084935"/>
            <a:chExt cx="2202352" cy="1032217"/>
          </a:xfrm>
        </p:grpSpPr>
        <p:graphicFrame>
          <p:nvGraphicFramePr>
            <p:cNvPr id="33813" name="Object 4"/>
            <p:cNvGraphicFramePr>
              <a:graphicFrameLocks noChangeAspect="1"/>
            </p:cNvGraphicFramePr>
            <p:nvPr/>
          </p:nvGraphicFramePr>
          <p:xfrm>
            <a:off x="1112499" y="4547368"/>
            <a:ext cx="1822040" cy="569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256" name="Equation" r:id="rId4" imgW="1168200" imgH="304560" progId="Equation.DSMT4">
                    <p:embed/>
                  </p:oleObj>
                </mc:Choice>
                <mc:Fallback>
                  <p:oleObj name="Equation" r:id="rId4" imgW="1168200" imgH="304560" progId="Equation.DSMT4">
                    <p:embed/>
                    <p:pic>
                      <p:nvPicPr>
                        <p:cNvPr id="3381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499" y="4547368"/>
                          <a:ext cx="1822040" cy="5697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4" name="Rectangle 61"/>
            <p:cNvSpPr>
              <a:spLocks noChangeArrowheads="1"/>
            </p:cNvSpPr>
            <p:nvPr/>
          </p:nvSpPr>
          <p:spPr bwMode="auto">
            <a:xfrm>
              <a:off x="1017587" y="4084935"/>
              <a:ext cx="2202352" cy="554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CH" i="1" dirty="0">
                  <a:latin typeface="Calibri" pitchFamily="34" charset="0"/>
                </a:rPr>
                <a:t>BUGS </a:t>
              </a:r>
              <a:r>
                <a:rPr lang="de-CH" i="1" dirty="0" err="1">
                  <a:latin typeface="Calibri" pitchFamily="34" charset="0"/>
                </a:rPr>
                <a:t>language</a:t>
              </a:r>
              <a:r>
                <a:rPr lang="de-CH" i="1" dirty="0">
                  <a:latin typeface="Calibri" pitchFamily="34" charset="0"/>
                </a:rPr>
                <a:t>:</a:t>
              </a: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4065588" y="728928"/>
            <a:ext cx="4341432" cy="2276997"/>
            <a:chOff x="4065588" y="873924"/>
            <a:chExt cx="4341432" cy="2732397"/>
          </a:xfrm>
        </p:grpSpPr>
        <p:grpSp>
          <p:nvGrpSpPr>
            <p:cNvPr id="33806" name="Group 63"/>
            <p:cNvGrpSpPr>
              <a:grpSpLocks/>
            </p:cNvGrpSpPr>
            <p:nvPr/>
          </p:nvGrpSpPr>
          <p:grpSpPr bwMode="auto">
            <a:xfrm>
              <a:off x="4581802" y="873924"/>
              <a:ext cx="3825218" cy="2732397"/>
              <a:chOff x="4162702" y="962824"/>
              <a:chExt cx="3825218" cy="2732397"/>
            </a:xfrm>
          </p:grpSpPr>
          <p:graphicFrame>
            <p:nvGraphicFramePr>
              <p:cNvPr id="33808" name="Object 20"/>
              <p:cNvGraphicFramePr>
                <a:graphicFrameLocks noChangeAspect="1"/>
              </p:cNvGraphicFramePr>
              <p:nvPr/>
            </p:nvGraphicFramePr>
            <p:xfrm>
              <a:off x="5587411" y="2259809"/>
              <a:ext cx="2400509" cy="1160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2257" name="Equation" r:id="rId6" imgW="1765080" imgH="711000" progId="Equation.DSMT4">
                      <p:embed/>
                    </p:oleObj>
                  </mc:Choice>
                  <mc:Fallback>
                    <p:oleObj name="Equation" r:id="rId6" imgW="1765080" imgH="711000" progId="Equation.DSMT4">
                      <p:embed/>
                      <p:pic>
                        <p:nvPicPr>
                          <p:cNvPr id="33808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7411" y="2259809"/>
                            <a:ext cx="2400509" cy="1160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TextBox 10"/>
              <p:cNvSpPr txBox="1">
                <a:spLocks noChangeArrowheads="1"/>
              </p:cNvSpPr>
              <p:nvPr/>
            </p:nvSpPr>
            <p:spPr bwMode="auto">
              <a:xfrm>
                <a:off x="4621213" y="2243937"/>
                <a:ext cx="640945" cy="1181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58" name="TextBox 13"/>
              <p:cNvSpPr txBox="1">
                <a:spLocks noChangeArrowheads="1"/>
              </p:cNvSpPr>
              <p:nvPr/>
            </p:nvSpPr>
            <p:spPr bwMode="auto">
              <a:xfrm rot="5400000">
                <a:off x="6250153" y="784877"/>
                <a:ext cx="769211" cy="2000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33811" name="TextBox 9"/>
              <p:cNvSpPr txBox="1">
                <a:spLocks noChangeArrowheads="1"/>
              </p:cNvSpPr>
              <p:nvPr/>
            </p:nvSpPr>
            <p:spPr bwMode="auto">
              <a:xfrm rot="16200000">
                <a:off x="3381065" y="2544252"/>
                <a:ext cx="19326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</a:p>
            </p:txBody>
          </p:sp>
          <p:sp>
            <p:nvSpPr>
              <p:cNvPr id="33812" name="TextBox 11"/>
              <p:cNvSpPr txBox="1">
                <a:spLocks noChangeArrowheads="1"/>
              </p:cNvSpPr>
              <p:nvPr/>
            </p:nvSpPr>
            <p:spPr bwMode="auto">
              <a:xfrm>
                <a:off x="5743575" y="962824"/>
                <a:ext cx="1842940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  <a:r>
                  <a:rPr lang="de-CH" sz="1800">
                    <a:latin typeface="Calibri" pitchFamily="34" charset="0"/>
                  </a:rPr>
                  <a:t>+1</a:t>
                </a:r>
              </a:p>
            </p:txBody>
          </p:sp>
        </p:grpSp>
        <p:graphicFrame>
          <p:nvGraphicFramePr>
            <p:cNvPr id="33807" name="Object 5"/>
            <p:cNvGraphicFramePr>
              <a:graphicFrameLocks noChangeAspect="1"/>
            </p:cNvGraphicFramePr>
            <p:nvPr/>
          </p:nvGraphicFramePr>
          <p:xfrm>
            <a:off x="4065588" y="2476284"/>
            <a:ext cx="430090" cy="304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258" name="Equation" r:id="rId8" imgW="279279" imgH="165028" progId="Equation.DSMT4">
                    <p:embed/>
                  </p:oleObj>
                </mc:Choice>
                <mc:Fallback>
                  <p:oleObj name="Equation" r:id="rId8" imgW="279279" imgH="165028" progId="Equation.DSMT4">
                    <p:embed/>
                    <p:pic>
                      <p:nvPicPr>
                        <p:cNvPr id="3380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5588" y="2476284"/>
                          <a:ext cx="430090" cy="3049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253FD8EB-CB15-9F4E-AA0E-D89AC48EEA6F}"/>
              </a:ext>
            </a:extLst>
          </p:cNvPr>
          <p:cNvSpPr txBox="1"/>
          <p:nvPr/>
        </p:nvSpPr>
        <p:spPr>
          <a:xfrm>
            <a:off x="495820" y="4643949"/>
            <a:ext cx="8152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dcat</a:t>
            </a:r>
            <a:r>
              <a:rPr lang="fr-FR" sz="2000" i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categorical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distribution = multinomial distribution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a single trial</a:t>
            </a:r>
          </a:p>
          <a:p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Takes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probabilities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category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as argument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609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272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Observation process</a:t>
            </a:r>
          </a:p>
        </p:txBody>
      </p:sp>
      <p:sp>
        <p:nvSpPr>
          <p:cNvPr id="34819" name="Text Box 19"/>
          <p:cNvSpPr txBox="1">
            <a:spLocks noChangeArrowheads="1"/>
          </p:cNvSpPr>
          <p:nvPr/>
        </p:nvSpPr>
        <p:spPr bwMode="auto">
          <a:xfrm>
            <a:off x="463551" y="1181788"/>
            <a:ext cx="80849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4820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3" name="Text Box 37"/>
          <p:cNvSpPr txBox="1">
            <a:spLocks noChangeArrowheads="1"/>
          </p:cNvSpPr>
          <p:nvPr/>
        </p:nvSpPr>
        <p:spPr bwMode="auto">
          <a:xfrm>
            <a:off x="463550" y="3562615"/>
            <a:ext cx="118737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 A</a:t>
            </a:r>
          </a:p>
          <a:p>
            <a:pPr eaLnBrk="1" hangingPunct="1"/>
            <a:endParaRPr lang="de-CH" sz="1200" b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99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 B</a:t>
            </a:r>
          </a:p>
          <a:p>
            <a:pPr eaLnBrk="1" hangingPunct="1"/>
            <a:endParaRPr lang="de-CH" sz="1200" dirty="0"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Not </a:t>
            </a:r>
            <a:r>
              <a:rPr lang="de-CH" sz="2000" b="1" dirty="0" err="1">
                <a:latin typeface="Calibri" pitchFamily="34" charset="0"/>
              </a:rPr>
              <a:t>seen</a:t>
            </a:r>
            <a:endParaRPr lang="de-CH" sz="2000" b="1" dirty="0">
              <a:latin typeface="Calibri" pitchFamily="34" charset="0"/>
            </a:endParaRPr>
          </a:p>
        </p:txBody>
      </p:sp>
      <p:sp>
        <p:nvSpPr>
          <p:cNvPr id="34824" name="Oval 40"/>
          <p:cNvSpPr>
            <a:spLocks noChangeArrowheads="1"/>
          </p:cNvSpPr>
          <p:nvPr/>
        </p:nvSpPr>
        <p:spPr bwMode="auto">
          <a:xfrm>
            <a:off x="2959101" y="4095750"/>
            <a:ext cx="324000" cy="324000"/>
          </a:xfrm>
          <a:prstGeom prst="ellipse">
            <a:avLst/>
          </a:prstGeom>
          <a:solidFill>
            <a:srgbClr val="FF9900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5" name="Oval 41"/>
          <p:cNvSpPr>
            <a:spLocks noChangeArrowheads="1"/>
          </p:cNvSpPr>
          <p:nvPr/>
        </p:nvSpPr>
        <p:spPr bwMode="auto">
          <a:xfrm>
            <a:off x="3695701" y="4582584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6" name="Rectangle 66"/>
          <p:cNvSpPr>
            <a:spLocks noChangeArrowheads="1"/>
          </p:cNvSpPr>
          <p:nvPr/>
        </p:nvSpPr>
        <p:spPr bwMode="auto">
          <a:xfrm>
            <a:off x="511175" y="4581261"/>
            <a:ext cx="1139751" cy="32808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CH">
              <a:latin typeface="Calibri" pitchFamily="34" charset="0"/>
            </a:endParaRPr>
          </a:p>
        </p:txBody>
      </p:sp>
      <p:cxnSp>
        <p:nvCxnSpPr>
          <p:cNvPr id="34827" name="Straight Arrow Connector 38"/>
          <p:cNvCxnSpPr>
            <a:cxnSpLocks noChangeShapeType="1"/>
            <a:stCxn id="34820" idx="4"/>
            <a:endCxn id="34824" idx="0"/>
          </p:cNvCxnSpPr>
          <p:nvPr/>
        </p:nvCxnSpPr>
        <p:spPr bwMode="auto">
          <a:xfrm flipH="1">
            <a:off x="3121101" y="2160208"/>
            <a:ext cx="165100" cy="193554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Straight Arrow Connector 44"/>
          <p:cNvCxnSpPr>
            <a:cxnSpLocks noChangeShapeType="1"/>
            <a:stCxn id="34820" idx="4"/>
            <a:endCxn id="34825" idx="0"/>
          </p:cNvCxnSpPr>
          <p:nvPr/>
        </p:nvCxnSpPr>
        <p:spPr bwMode="auto">
          <a:xfrm>
            <a:off x="3286201" y="2160208"/>
            <a:ext cx="571500" cy="2422376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9" name="Oval 41"/>
          <p:cNvSpPr>
            <a:spLocks noChangeArrowheads="1"/>
          </p:cNvSpPr>
          <p:nvPr/>
        </p:nvSpPr>
        <p:spPr bwMode="auto">
          <a:xfrm>
            <a:off x="2224088" y="3604949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4830" name="Straight Arrow Connector 68"/>
          <p:cNvCxnSpPr>
            <a:cxnSpLocks noChangeShapeType="1"/>
            <a:stCxn id="34820" idx="4"/>
            <a:endCxn id="34829" idx="0"/>
          </p:cNvCxnSpPr>
          <p:nvPr/>
        </p:nvCxnSpPr>
        <p:spPr bwMode="auto">
          <a:xfrm flipH="1">
            <a:off x="2386088" y="2160208"/>
            <a:ext cx="900113" cy="1444741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272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Observation process</a:t>
            </a:r>
          </a:p>
        </p:txBody>
      </p:sp>
      <p:sp>
        <p:nvSpPr>
          <p:cNvPr id="34819" name="Text Box 19"/>
          <p:cNvSpPr txBox="1">
            <a:spLocks noChangeArrowheads="1"/>
          </p:cNvSpPr>
          <p:nvPr/>
        </p:nvSpPr>
        <p:spPr bwMode="auto">
          <a:xfrm>
            <a:off x="463551" y="1181788"/>
            <a:ext cx="80849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4820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205221" y="2507933"/>
            <a:ext cx="1660525" cy="2897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823" name="Text Box 37"/>
          <p:cNvSpPr txBox="1">
            <a:spLocks noChangeArrowheads="1"/>
          </p:cNvSpPr>
          <p:nvPr/>
        </p:nvSpPr>
        <p:spPr bwMode="auto">
          <a:xfrm>
            <a:off x="463550" y="3562615"/>
            <a:ext cx="118737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 A</a:t>
            </a:r>
          </a:p>
          <a:p>
            <a:pPr eaLnBrk="1" hangingPunct="1"/>
            <a:endParaRPr lang="de-CH" sz="1200" b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99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 B</a:t>
            </a:r>
          </a:p>
          <a:p>
            <a:pPr eaLnBrk="1" hangingPunct="1"/>
            <a:endParaRPr lang="de-CH" sz="1200" dirty="0"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Not </a:t>
            </a:r>
            <a:r>
              <a:rPr lang="de-CH" sz="2000" b="1" dirty="0" err="1">
                <a:latin typeface="Calibri" pitchFamily="34" charset="0"/>
              </a:rPr>
              <a:t>seen</a:t>
            </a:r>
            <a:endParaRPr lang="de-CH" sz="2000" b="1" dirty="0">
              <a:latin typeface="Calibri" pitchFamily="34" charset="0"/>
            </a:endParaRPr>
          </a:p>
        </p:txBody>
      </p:sp>
      <p:sp>
        <p:nvSpPr>
          <p:cNvPr id="34824" name="Oval 40"/>
          <p:cNvSpPr>
            <a:spLocks noChangeArrowheads="1"/>
          </p:cNvSpPr>
          <p:nvPr/>
        </p:nvSpPr>
        <p:spPr bwMode="auto">
          <a:xfrm>
            <a:off x="2959101" y="4095750"/>
            <a:ext cx="324000" cy="324000"/>
          </a:xfrm>
          <a:prstGeom prst="ellipse">
            <a:avLst/>
          </a:prstGeom>
          <a:solidFill>
            <a:srgbClr val="FF9900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5" name="Oval 41"/>
          <p:cNvSpPr>
            <a:spLocks noChangeArrowheads="1"/>
          </p:cNvSpPr>
          <p:nvPr/>
        </p:nvSpPr>
        <p:spPr bwMode="auto">
          <a:xfrm>
            <a:off x="3695701" y="4582584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6" name="Rectangle 66"/>
          <p:cNvSpPr>
            <a:spLocks noChangeArrowheads="1"/>
          </p:cNvSpPr>
          <p:nvPr/>
        </p:nvSpPr>
        <p:spPr bwMode="auto">
          <a:xfrm>
            <a:off x="511175" y="4581261"/>
            <a:ext cx="1139751" cy="32808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CH">
              <a:latin typeface="Calibri" pitchFamily="34" charset="0"/>
            </a:endParaRPr>
          </a:p>
        </p:txBody>
      </p:sp>
      <p:cxnSp>
        <p:nvCxnSpPr>
          <p:cNvPr id="34827" name="Straight Arrow Connector 38"/>
          <p:cNvCxnSpPr>
            <a:cxnSpLocks noChangeShapeType="1"/>
            <a:stCxn id="34820" idx="4"/>
            <a:endCxn id="34824" idx="0"/>
          </p:cNvCxnSpPr>
          <p:nvPr/>
        </p:nvCxnSpPr>
        <p:spPr bwMode="auto">
          <a:xfrm flipH="1">
            <a:off x="3121101" y="2160208"/>
            <a:ext cx="165100" cy="193554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Straight Arrow Connector 44"/>
          <p:cNvCxnSpPr>
            <a:cxnSpLocks noChangeShapeType="1"/>
            <a:stCxn id="34820" idx="4"/>
            <a:endCxn id="34825" idx="0"/>
          </p:cNvCxnSpPr>
          <p:nvPr/>
        </p:nvCxnSpPr>
        <p:spPr bwMode="auto">
          <a:xfrm>
            <a:off x="3286201" y="2160208"/>
            <a:ext cx="571500" cy="2422376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9" name="Oval 41"/>
          <p:cNvSpPr>
            <a:spLocks noChangeArrowheads="1"/>
          </p:cNvSpPr>
          <p:nvPr/>
        </p:nvSpPr>
        <p:spPr bwMode="auto">
          <a:xfrm>
            <a:off x="2224088" y="3604949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4830" name="Straight Arrow Connector 68"/>
          <p:cNvCxnSpPr>
            <a:cxnSpLocks noChangeShapeType="1"/>
            <a:stCxn id="34820" idx="4"/>
            <a:endCxn id="34829" idx="0"/>
          </p:cNvCxnSpPr>
          <p:nvPr/>
        </p:nvCxnSpPr>
        <p:spPr bwMode="auto">
          <a:xfrm flipH="1">
            <a:off x="2386088" y="2160208"/>
            <a:ext cx="900113" cy="1444741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4381500" y="953824"/>
            <a:ext cx="3904626" cy="2470143"/>
            <a:chOff x="4381500" y="1144587"/>
            <a:chExt cx="3904626" cy="2964172"/>
          </a:xfrm>
        </p:grpSpPr>
        <p:grpSp>
          <p:nvGrpSpPr>
            <p:cNvPr id="34832" name="Group 65"/>
            <p:cNvGrpSpPr>
              <a:grpSpLocks/>
            </p:cNvGrpSpPr>
            <p:nvPr/>
          </p:nvGrpSpPr>
          <p:grpSpPr bwMode="auto">
            <a:xfrm>
              <a:off x="4951690" y="1144587"/>
              <a:ext cx="3334436" cy="2964172"/>
              <a:chOff x="4507190" y="1144587"/>
              <a:chExt cx="3334436" cy="2964172"/>
            </a:xfrm>
          </p:grpSpPr>
          <p:graphicFrame>
            <p:nvGraphicFramePr>
              <p:cNvPr id="34834" name="Object 22"/>
              <p:cNvGraphicFramePr>
                <a:graphicFrameLocks noChangeAspect="1"/>
              </p:cNvGraphicFramePr>
              <p:nvPr/>
            </p:nvGraphicFramePr>
            <p:xfrm>
              <a:off x="5814785" y="2598736"/>
              <a:ext cx="1502582" cy="1160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023" name="Equation" r:id="rId4" imgW="1104840" imgH="711000" progId="Equation.DSMT4">
                      <p:embed/>
                    </p:oleObj>
                  </mc:Choice>
                  <mc:Fallback>
                    <p:oleObj name="Equation" r:id="rId4" imgW="1104840" imgH="711000" progId="Equation.DSMT4">
                      <p:embed/>
                      <p:pic>
                        <p:nvPicPr>
                          <p:cNvPr id="34834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14785" y="2598736"/>
                            <a:ext cx="1502582" cy="1160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35" name="TextBox 14"/>
              <p:cNvSpPr txBox="1">
                <a:spLocks noChangeArrowheads="1"/>
              </p:cNvSpPr>
              <p:nvPr/>
            </p:nvSpPr>
            <p:spPr bwMode="auto">
              <a:xfrm>
                <a:off x="4927600" y="2615311"/>
                <a:ext cx="640945" cy="1181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atin typeface="Calibri" pitchFamily="34" charset="0"/>
                </a:endParaRPr>
              </a:p>
            </p:txBody>
          </p:sp>
          <p:sp>
            <p:nvSpPr>
              <p:cNvPr id="34836" name="TextBox 15"/>
              <p:cNvSpPr txBox="1">
                <a:spLocks noChangeArrowheads="1"/>
              </p:cNvSpPr>
              <p:nvPr/>
            </p:nvSpPr>
            <p:spPr bwMode="auto">
              <a:xfrm rot="16200000">
                <a:off x="3725553" y="2957790"/>
                <a:ext cx="19326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</a:p>
            </p:txBody>
          </p:sp>
          <p:sp>
            <p:nvSpPr>
              <p:cNvPr id="34837" name="TextBox 18"/>
              <p:cNvSpPr txBox="1">
                <a:spLocks noChangeArrowheads="1"/>
              </p:cNvSpPr>
              <p:nvPr/>
            </p:nvSpPr>
            <p:spPr bwMode="auto">
              <a:xfrm rot="5400000">
                <a:off x="5935109" y="1286376"/>
                <a:ext cx="1158395" cy="1472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Not </a:t>
                </a:r>
                <a:r>
                  <a:rPr lang="de-CH" sz="1600" i="1" dirty="0" err="1">
                    <a:latin typeface="Calibri" pitchFamily="34" charset="0"/>
                  </a:rPr>
                  <a:t>seen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Seen </a:t>
                </a:r>
                <a:r>
                  <a:rPr lang="de-CH" sz="1600" i="1" dirty="0" err="1">
                    <a:latin typeface="Calibri" pitchFamily="34" charset="0"/>
                  </a:rPr>
                  <a:t>at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Seen </a:t>
                </a:r>
                <a:r>
                  <a:rPr lang="de-CH" sz="1600" i="1" dirty="0" err="1">
                    <a:latin typeface="Calibri" pitchFamily="34" charset="0"/>
                  </a:rPr>
                  <a:t>at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</p:txBody>
          </p:sp>
          <p:sp>
            <p:nvSpPr>
              <p:cNvPr id="34838" name="TextBox 19"/>
              <p:cNvSpPr txBox="1">
                <a:spLocks noChangeArrowheads="1"/>
              </p:cNvSpPr>
              <p:nvPr/>
            </p:nvSpPr>
            <p:spPr bwMode="auto">
              <a:xfrm>
                <a:off x="5575300" y="1144587"/>
                <a:ext cx="2266326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Observations at time t</a:t>
                </a:r>
                <a:endParaRPr lang="de-CH" sz="1800">
                  <a:latin typeface="Calibri" pitchFamily="34" charset="0"/>
                </a:endParaRPr>
              </a:p>
            </p:txBody>
          </p:sp>
        </p:grpSp>
        <p:graphicFrame>
          <p:nvGraphicFramePr>
            <p:cNvPr id="34833" name="Object 5"/>
            <p:cNvGraphicFramePr>
              <a:graphicFrameLocks noChangeAspect="1"/>
            </p:cNvGraphicFramePr>
            <p:nvPr/>
          </p:nvGraphicFramePr>
          <p:xfrm>
            <a:off x="4381500" y="2984499"/>
            <a:ext cx="520700" cy="331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24" name="Equation" r:id="rId6" imgW="279360" imgH="177480" progId="Equation.DSMT4">
                    <p:embed/>
                  </p:oleObj>
                </mc:Choice>
                <mc:Fallback>
                  <p:oleObj name="Equation" r:id="rId6" imgW="279360" imgH="177480" progId="Equation.DSMT4">
                    <p:embed/>
                    <p:pic>
                      <p:nvPicPr>
                        <p:cNvPr id="3483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500" y="2984499"/>
                          <a:ext cx="520700" cy="331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77210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272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Observation process</a:t>
            </a:r>
          </a:p>
        </p:txBody>
      </p:sp>
      <p:sp>
        <p:nvSpPr>
          <p:cNvPr id="34819" name="Text Box 19"/>
          <p:cNvSpPr txBox="1">
            <a:spLocks noChangeArrowheads="1"/>
          </p:cNvSpPr>
          <p:nvPr/>
        </p:nvSpPr>
        <p:spPr bwMode="auto">
          <a:xfrm>
            <a:off x="463551" y="1181788"/>
            <a:ext cx="80849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4820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205221" y="2507933"/>
            <a:ext cx="1660525" cy="2897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823" name="Text Box 37"/>
          <p:cNvSpPr txBox="1">
            <a:spLocks noChangeArrowheads="1"/>
          </p:cNvSpPr>
          <p:nvPr/>
        </p:nvSpPr>
        <p:spPr bwMode="auto">
          <a:xfrm>
            <a:off x="463550" y="3562615"/>
            <a:ext cx="118737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 A</a:t>
            </a:r>
          </a:p>
          <a:p>
            <a:pPr eaLnBrk="1" hangingPunct="1"/>
            <a:endParaRPr lang="de-CH" sz="1200" b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99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 B</a:t>
            </a:r>
          </a:p>
          <a:p>
            <a:pPr eaLnBrk="1" hangingPunct="1"/>
            <a:endParaRPr lang="de-CH" sz="1200" dirty="0"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Not </a:t>
            </a:r>
            <a:r>
              <a:rPr lang="de-CH" sz="2000" b="1" dirty="0" err="1">
                <a:latin typeface="Calibri" pitchFamily="34" charset="0"/>
              </a:rPr>
              <a:t>seen</a:t>
            </a:r>
            <a:endParaRPr lang="de-CH" sz="2000" b="1" dirty="0">
              <a:latin typeface="Calibri" pitchFamily="34" charset="0"/>
            </a:endParaRPr>
          </a:p>
        </p:txBody>
      </p:sp>
      <p:sp>
        <p:nvSpPr>
          <p:cNvPr id="34824" name="Oval 40"/>
          <p:cNvSpPr>
            <a:spLocks noChangeArrowheads="1"/>
          </p:cNvSpPr>
          <p:nvPr/>
        </p:nvSpPr>
        <p:spPr bwMode="auto">
          <a:xfrm>
            <a:off x="2959101" y="4095750"/>
            <a:ext cx="324000" cy="324000"/>
          </a:xfrm>
          <a:prstGeom prst="ellipse">
            <a:avLst/>
          </a:prstGeom>
          <a:solidFill>
            <a:srgbClr val="FF9900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5" name="Oval 41"/>
          <p:cNvSpPr>
            <a:spLocks noChangeArrowheads="1"/>
          </p:cNvSpPr>
          <p:nvPr/>
        </p:nvSpPr>
        <p:spPr bwMode="auto">
          <a:xfrm>
            <a:off x="3695701" y="4582584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6" name="Rectangle 66"/>
          <p:cNvSpPr>
            <a:spLocks noChangeArrowheads="1"/>
          </p:cNvSpPr>
          <p:nvPr/>
        </p:nvSpPr>
        <p:spPr bwMode="auto">
          <a:xfrm>
            <a:off x="511175" y="4581261"/>
            <a:ext cx="1139751" cy="32808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CH">
              <a:latin typeface="Calibri" pitchFamily="34" charset="0"/>
            </a:endParaRPr>
          </a:p>
        </p:txBody>
      </p:sp>
      <p:cxnSp>
        <p:nvCxnSpPr>
          <p:cNvPr id="34827" name="Straight Arrow Connector 38"/>
          <p:cNvCxnSpPr>
            <a:cxnSpLocks noChangeShapeType="1"/>
            <a:stCxn id="34820" idx="4"/>
            <a:endCxn id="34824" idx="0"/>
          </p:cNvCxnSpPr>
          <p:nvPr/>
        </p:nvCxnSpPr>
        <p:spPr bwMode="auto">
          <a:xfrm flipH="1">
            <a:off x="3121101" y="2160208"/>
            <a:ext cx="165100" cy="193554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Straight Arrow Connector 44"/>
          <p:cNvCxnSpPr>
            <a:cxnSpLocks noChangeShapeType="1"/>
            <a:stCxn id="34820" idx="4"/>
            <a:endCxn id="34825" idx="0"/>
          </p:cNvCxnSpPr>
          <p:nvPr/>
        </p:nvCxnSpPr>
        <p:spPr bwMode="auto">
          <a:xfrm>
            <a:off x="3286201" y="2160208"/>
            <a:ext cx="571500" cy="2422376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9" name="Oval 41"/>
          <p:cNvSpPr>
            <a:spLocks noChangeArrowheads="1"/>
          </p:cNvSpPr>
          <p:nvPr/>
        </p:nvSpPr>
        <p:spPr bwMode="auto">
          <a:xfrm>
            <a:off x="2224088" y="3604949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4830" name="Straight Arrow Connector 68"/>
          <p:cNvCxnSpPr>
            <a:cxnSpLocks noChangeShapeType="1"/>
            <a:stCxn id="34820" idx="4"/>
            <a:endCxn id="34829" idx="0"/>
          </p:cNvCxnSpPr>
          <p:nvPr/>
        </p:nvCxnSpPr>
        <p:spPr bwMode="auto">
          <a:xfrm flipH="1">
            <a:off x="2386088" y="2160208"/>
            <a:ext cx="900113" cy="1444741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4381500" y="953824"/>
            <a:ext cx="3904626" cy="2470143"/>
            <a:chOff x="4381500" y="1144587"/>
            <a:chExt cx="3904626" cy="2964172"/>
          </a:xfrm>
        </p:grpSpPr>
        <p:grpSp>
          <p:nvGrpSpPr>
            <p:cNvPr id="34832" name="Group 65"/>
            <p:cNvGrpSpPr>
              <a:grpSpLocks/>
            </p:cNvGrpSpPr>
            <p:nvPr/>
          </p:nvGrpSpPr>
          <p:grpSpPr bwMode="auto">
            <a:xfrm>
              <a:off x="4951690" y="1144587"/>
              <a:ext cx="3334436" cy="2964172"/>
              <a:chOff x="4507190" y="1144587"/>
              <a:chExt cx="3334436" cy="2964172"/>
            </a:xfrm>
          </p:grpSpPr>
          <p:graphicFrame>
            <p:nvGraphicFramePr>
              <p:cNvPr id="34834" name="Object 22"/>
              <p:cNvGraphicFramePr>
                <a:graphicFrameLocks noChangeAspect="1"/>
              </p:cNvGraphicFramePr>
              <p:nvPr/>
            </p:nvGraphicFramePr>
            <p:xfrm>
              <a:off x="5814785" y="2598736"/>
              <a:ext cx="1502582" cy="1160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074" name="Equation" r:id="rId4" imgW="1104840" imgH="711000" progId="Equation.DSMT4">
                      <p:embed/>
                    </p:oleObj>
                  </mc:Choice>
                  <mc:Fallback>
                    <p:oleObj name="Equation" r:id="rId4" imgW="1104840" imgH="711000" progId="Equation.DSMT4">
                      <p:embed/>
                      <p:pic>
                        <p:nvPicPr>
                          <p:cNvPr id="34834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14785" y="2598736"/>
                            <a:ext cx="1502582" cy="1160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35" name="TextBox 14"/>
              <p:cNvSpPr txBox="1">
                <a:spLocks noChangeArrowheads="1"/>
              </p:cNvSpPr>
              <p:nvPr/>
            </p:nvSpPr>
            <p:spPr bwMode="auto">
              <a:xfrm>
                <a:off x="4927600" y="2615311"/>
                <a:ext cx="640945" cy="1181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atin typeface="Calibri" pitchFamily="34" charset="0"/>
                </a:endParaRPr>
              </a:p>
            </p:txBody>
          </p:sp>
          <p:sp>
            <p:nvSpPr>
              <p:cNvPr id="34836" name="TextBox 15"/>
              <p:cNvSpPr txBox="1">
                <a:spLocks noChangeArrowheads="1"/>
              </p:cNvSpPr>
              <p:nvPr/>
            </p:nvSpPr>
            <p:spPr bwMode="auto">
              <a:xfrm rot="16200000">
                <a:off x="3725553" y="2957790"/>
                <a:ext cx="19326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</a:p>
            </p:txBody>
          </p:sp>
          <p:sp>
            <p:nvSpPr>
              <p:cNvPr id="34837" name="TextBox 18"/>
              <p:cNvSpPr txBox="1">
                <a:spLocks noChangeArrowheads="1"/>
              </p:cNvSpPr>
              <p:nvPr/>
            </p:nvSpPr>
            <p:spPr bwMode="auto">
              <a:xfrm rot="5400000">
                <a:off x="5935109" y="1286376"/>
                <a:ext cx="1158395" cy="1472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Not </a:t>
                </a:r>
                <a:r>
                  <a:rPr lang="de-CH" sz="1600" i="1" dirty="0" err="1">
                    <a:latin typeface="Calibri" pitchFamily="34" charset="0"/>
                  </a:rPr>
                  <a:t>seen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Seen </a:t>
                </a:r>
                <a:r>
                  <a:rPr lang="de-CH" sz="1600" i="1" dirty="0" err="1">
                    <a:latin typeface="Calibri" pitchFamily="34" charset="0"/>
                  </a:rPr>
                  <a:t>at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Seen </a:t>
                </a:r>
                <a:r>
                  <a:rPr lang="de-CH" sz="1600" i="1" dirty="0" err="1">
                    <a:latin typeface="Calibri" pitchFamily="34" charset="0"/>
                  </a:rPr>
                  <a:t>at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</p:txBody>
          </p:sp>
          <p:sp>
            <p:nvSpPr>
              <p:cNvPr id="34838" name="TextBox 19"/>
              <p:cNvSpPr txBox="1">
                <a:spLocks noChangeArrowheads="1"/>
              </p:cNvSpPr>
              <p:nvPr/>
            </p:nvSpPr>
            <p:spPr bwMode="auto">
              <a:xfrm>
                <a:off x="5575300" y="1144587"/>
                <a:ext cx="2266326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Observations at time t</a:t>
                </a:r>
                <a:endParaRPr lang="de-CH" sz="1800">
                  <a:latin typeface="Calibri" pitchFamily="34" charset="0"/>
                </a:endParaRPr>
              </a:p>
            </p:txBody>
          </p:sp>
        </p:grpSp>
        <p:graphicFrame>
          <p:nvGraphicFramePr>
            <p:cNvPr id="34833" name="Object 5"/>
            <p:cNvGraphicFramePr>
              <a:graphicFrameLocks noChangeAspect="1"/>
            </p:cNvGraphicFramePr>
            <p:nvPr/>
          </p:nvGraphicFramePr>
          <p:xfrm>
            <a:off x="4381500" y="2984499"/>
            <a:ext cx="520700" cy="331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75" name="Equation" r:id="rId6" imgW="279360" imgH="177480" progId="Equation.DSMT4">
                    <p:embed/>
                  </p:oleObj>
                </mc:Choice>
                <mc:Fallback>
                  <p:oleObj name="Equation" r:id="rId6" imgW="279360" imgH="177480" progId="Equation.DSMT4">
                    <p:embed/>
                    <p:pic>
                      <p:nvPicPr>
                        <p:cNvPr id="3483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500" y="2984499"/>
                          <a:ext cx="520700" cy="331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 Box 18">
            <a:extLst>
              <a:ext uri="{FF2B5EF4-FFF2-40B4-BE49-F238E27FC236}">
                <a16:creationId xmlns:a16="http://schemas.microsoft.com/office/drawing/2014/main" id="{FD378E66-13DC-F047-B778-A6ED001AB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12" y="5154841"/>
            <a:ext cx="88357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eaLnBrk="1" hangingPunct="1">
              <a:spcBef>
                <a:spcPts val="1500"/>
              </a:spcBef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y</a:t>
            </a:r>
            <a:r>
              <a:rPr lang="de-CH" sz="2000" baseline="-25000" dirty="0" err="1">
                <a:latin typeface="Calibri" pitchFamily="34" charset="0"/>
                <a:sym typeface="Symbol" pitchFamily="18" charset="2"/>
              </a:rPr>
              <a:t>i,t</a:t>
            </a:r>
            <a:r>
              <a:rPr lang="de-CH" sz="2000" baseline="-25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is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observation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of</a:t>
            </a:r>
            <a:r>
              <a:rPr lang="de-CH" sz="2000" dirty="0">
                <a:latin typeface="Calibri" pitchFamily="34" charset="0"/>
              </a:rPr>
              <a:t> individual </a:t>
            </a:r>
            <a:r>
              <a:rPr lang="de-CH" sz="2000" i="1" dirty="0">
                <a:latin typeface="Calibri" pitchFamily="34" charset="0"/>
              </a:rPr>
              <a:t>i</a:t>
            </a:r>
            <a:r>
              <a:rPr lang="de-CH" sz="2000" dirty="0">
                <a:latin typeface="Calibri" pitchFamily="34" charset="0"/>
              </a:rPr>
              <a:t> at time </a:t>
            </a:r>
            <a:r>
              <a:rPr lang="de-CH" sz="2000" i="1" dirty="0">
                <a:latin typeface="Calibri" pitchFamily="34" charset="0"/>
              </a:rPr>
              <a:t>t</a:t>
            </a:r>
            <a:r>
              <a:rPr lang="de-CH" sz="2000" dirty="0">
                <a:latin typeface="Calibri" pitchFamily="34" charset="0"/>
              </a:rPr>
              <a:t>; </a:t>
            </a:r>
            <a:r>
              <a:rPr lang="de-CH" sz="2000" dirty="0" err="1">
                <a:latin typeface="Calibri" pitchFamily="34" charset="0"/>
              </a:rPr>
              <a:t>either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seen</a:t>
            </a:r>
            <a:r>
              <a:rPr lang="de-CH" sz="2000" dirty="0">
                <a:latin typeface="Calibri" pitchFamily="34" charset="0"/>
              </a:rPr>
              <a:t> in </a:t>
            </a:r>
            <a:r>
              <a:rPr lang="de-CH" sz="2000" dirty="0" err="1">
                <a:latin typeface="Calibri" pitchFamily="34" charset="0"/>
              </a:rPr>
              <a:t>site</a:t>
            </a:r>
            <a:r>
              <a:rPr lang="de-CH" sz="2000" dirty="0">
                <a:latin typeface="Calibri" pitchFamily="34" charset="0"/>
              </a:rPr>
              <a:t> A, in </a:t>
            </a:r>
            <a:r>
              <a:rPr lang="de-CH" sz="2000" dirty="0" err="1">
                <a:latin typeface="Calibri" pitchFamily="34" charset="0"/>
              </a:rPr>
              <a:t>site</a:t>
            </a:r>
            <a:r>
              <a:rPr lang="de-CH" sz="2000" dirty="0">
                <a:latin typeface="Calibri" pitchFamily="34" charset="0"/>
              </a:rPr>
              <a:t> B </a:t>
            </a:r>
            <a:r>
              <a:rPr lang="de-CH" sz="2000" dirty="0" err="1">
                <a:latin typeface="Calibri" pitchFamily="34" charset="0"/>
              </a:rPr>
              <a:t>or</a:t>
            </a:r>
            <a:r>
              <a:rPr lang="de-CH" sz="2000" dirty="0">
                <a:latin typeface="Calibri" pitchFamily="34" charset="0"/>
              </a:rPr>
              <a:t> not </a:t>
            </a:r>
            <a:r>
              <a:rPr lang="de-CH" sz="2000" dirty="0" err="1">
                <a:latin typeface="Calibri" pitchFamily="34" charset="0"/>
              </a:rPr>
              <a:t>seen</a:t>
            </a:r>
            <a:r>
              <a:rPr lang="de-CH" sz="2000" dirty="0">
                <a:latin typeface="Calibri" pitchFamily="34" charset="0"/>
              </a:rPr>
              <a:t>.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1435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272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Observation process</a:t>
            </a:r>
          </a:p>
        </p:txBody>
      </p:sp>
      <p:sp>
        <p:nvSpPr>
          <p:cNvPr id="34819" name="Text Box 19"/>
          <p:cNvSpPr txBox="1">
            <a:spLocks noChangeArrowheads="1"/>
          </p:cNvSpPr>
          <p:nvPr/>
        </p:nvSpPr>
        <p:spPr bwMode="auto">
          <a:xfrm>
            <a:off x="463551" y="1181788"/>
            <a:ext cx="80849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4820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205221" y="2507933"/>
            <a:ext cx="1660525" cy="2897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5129214" y="4243916"/>
            <a:ext cx="2202847" cy="859897"/>
            <a:chOff x="1017587" y="4084935"/>
            <a:chExt cx="2202505" cy="1032217"/>
          </a:xfrm>
        </p:grpSpPr>
        <p:graphicFrame>
          <p:nvGraphicFramePr>
            <p:cNvPr id="34839" name="Object 4"/>
            <p:cNvGraphicFramePr>
              <a:graphicFrameLocks noChangeAspect="1"/>
            </p:cNvGraphicFramePr>
            <p:nvPr/>
          </p:nvGraphicFramePr>
          <p:xfrm>
            <a:off x="1143613" y="4547368"/>
            <a:ext cx="1663442" cy="569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265" name="Equation" r:id="rId4" imgW="1066680" imgH="304560" progId="Equation.DSMT4">
                    <p:embed/>
                  </p:oleObj>
                </mc:Choice>
                <mc:Fallback>
                  <p:oleObj name="Equation" r:id="rId4" imgW="1066680" imgH="304560" progId="Equation.DSMT4">
                    <p:embed/>
                    <p:pic>
                      <p:nvPicPr>
                        <p:cNvPr id="3483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613" y="4547368"/>
                          <a:ext cx="1663442" cy="5697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0" name="Rectangle 61"/>
            <p:cNvSpPr>
              <a:spLocks noChangeArrowheads="1"/>
            </p:cNvSpPr>
            <p:nvPr/>
          </p:nvSpPr>
          <p:spPr bwMode="auto">
            <a:xfrm>
              <a:off x="1017587" y="4084935"/>
              <a:ext cx="2202505" cy="554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CH" i="1">
                  <a:latin typeface="Calibri" pitchFamily="34" charset="0"/>
                </a:rPr>
                <a:t>BUGS language:</a:t>
              </a:r>
            </a:p>
          </p:txBody>
        </p:sp>
      </p:grpSp>
      <p:sp>
        <p:nvSpPr>
          <p:cNvPr id="34823" name="Text Box 37"/>
          <p:cNvSpPr txBox="1">
            <a:spLocks noChangeArrowheads="1"/>
          </p:cNvSpPr>
          <p:nvPr/>
        </p:nvSpPr>
        <p:spPr bwMode="auto">
          <a:xfrm>
            <a:off x="463550" y="3562615"/>
            <a:ext cx="118737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 A</a:t>
            </a:r>
          </a:p>
          <a:p>
            <a:pPr eaLnBrk="1" hangingPunct="1"/>
            <a:endParaRPr lang="de-CH" sz="1200" b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99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 B</a:t>
            </a:r>
          </a:p>
          <a:p>
            <a:pPr eaLnBrk="1" hangingPunct="1"/>
            <a:endParaRPr lang="de-CH" sz="1200" dirty="0"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Not </a:t>
            </a:r>
            <a:r>
              <a:rPr lang="de-CH" sz="2000" b="1" dirty="0" err="1">
                <a:latin typeface="Calibri" pitchFamily="34" charset="0"/>
              </a:rPr>
              <a:t>seen</a:t>
            </a:r>
            <a:endParaRPr lang="de-CH" sz="2000" b="1" dirty="0">
              <a:latin typeface="Calibri" pitchFamily="34" charset="0"/>
            </a:endParaRPr>
          </a:p>
        </p:txBody>
      </p:sp>
      <p:sp>
        <p:nvSpPr>
          <p:cNvPr id="34824" name="Oval 40"/>
          <p:cNvSpPr>
            <a:spLocks noChangeArrowheads="1"/>
          </p:cNvSpPr>
          <p:nvPr/>
        </p:nvSpPr>
        <p:spPr bwMode="auto">
          <a:xfrm>
            <a:off x="2959101" y="4095750"/>
            <a:ext cx="324000" cy="324000"/>
          </a:xfrm>
          <a:prstGeom prst="ellipse">
            <a:avLst/>
          </a:prstGeom>
          <a:solidFill>
            <a:srgbClr val="FF9900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5" name="Oval 41"/>
          <p:cNvSpPr>
            <a:spLocks noChangeArrowheads="1"/>
          </p:cNvSpPr>
          <p:nvPr/>
        </p:nvSpPr>
        <p:spPr bwMode="auto">
          <a:xfrm>
            <a:off x="3695701" y="4582584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6" name="Rectangle 66"/>
          <p:cNvSpPr>
            <a:spLocks noChangeArrowheads="1"/>
          </p:cNvSpPr>
          <p:nvPr/>
        </p:nvSpPr>
        <p:spPr bwMode="auto">
          <a:xfrm>
            <a:off x="511175" y="4581261"/>
            <a:ext cx="1139751" cy="32808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CH">
              <a:latin typeface="Calibri" pitchFamily="34" charset="0"/>
            </a:endParaRPr>
          </a:p>
        </p:txBody>
      </p:sp>
      <p:cxnSp>
        <p:nvCxnSpPr>
          <p:cNvPr id="34827" name="Straight Arrow Connector 38"/>
          <p:cNvCxnSpPr>
            <a:cxnSpLocks noChangeShapeType="1"/>
            <a:stCxn id="34820" idx="4"/>
            <a:endCxn id="34824" idx="0"/>
          </p:cNvCxnSpPr>
          <p:nvPr/>
        </p:nvCxnSpPr>
        <p:spPr bwMode="auto">
          <a:xfrm flipH="1">
            <a:off x="3121101" y="2160208"/>
            <a:ext cx="165100" cy="193554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Straight Arrow Connector 44"/>
          <p:cNvCxnSpPr>
            <a:cxnSpLocks noChangeShapeType="1"/>
            <a:stCxn id="34820" idx="4"/>
            <a:endCxn id="34825" idx="0"/>
          </p:cNvCxnSpPr>
          <p:nvPr/>
        </p:nvCxnSpPr>
        <p:spPr bwMode="auto">
          <a:xfrm>
            <a:off x="3286201" y="2160208"/>
            <a:ext cx="571500" cy="2422376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9" name="Oval 41"/>
          <p:cNvSpPr>
            <a:spLocks noChangeArrowheads="1"/>
          </p:cNvSpPr>
          <p:nvPr/>
        </p:nvSpPr>
        <p:spPr bwMode="auto">
          <a:xfrm>
            <a:off x="2224088" y="3604949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4830" name="Straight Arrow Connector 68"/>
          <p:cNvCxnSpPr>
            <a:cxnSpLocks noChangeShapeType="1"/>
            <a:stCxn id="34820" idx="4"/>
            <a:endCxn id="34829" idx="0"/>
          </p:cNvCxnSpPr>
          <p:nvPr/>
        </p:nvCxnSpPr>
        <p:spPr bwMode="auto">
          <a:xfrm flipH="1">
            <a:off x="2386088" y="2160208"/>
            <a:ext cx="900113" cy="1444741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4381500" y="953824"/>
            <a:ext cx="3904626" cy="2470143"/>
            <a:chOff x="4381500" y="1144587"/>
            <a:chExt cx="3904626" cy="2964172"/>
          </a:xfrm>
        </p:grpSpPr>
        <p:grpSp>
          <p:nvGrpSpPr>
            <p:cNvPr id="34832" name="Group 65"/>
            <p:cNvGrpSpPr>
              <a:grpSpLocks/>
            </p:cNvGrpSpPr>
            <p:nvPr/>
          </p:nvGrpSpPr>
          <p:grpSpPr bwMode="auto">
            <a:xfrm>
              <a:off x="4951690" y="1144587"/>
              <a:ext cx="3334436" cy="2964172"/>
              <a:chOff x="4507190" y="1144587"/>
              <a:chExt cx="3334436" cy="2964172"/>
            </a:xfrm>
          </p:grpSpPr>
          <p:graphicFrame>
            <p:nvGraphicFramePr>
              <p:cNvPr id="34834" name="Object 22"/>
              <p:cNvGraphicFramePr>
                <a:graphicFrameLocks noChangeAspect="1"/>
              </p:cNvGraphicFramePr>
              <p:nvPr/>
            </p:nvGraphicFramePr>
            <p:xfrm>
              <a:off x="5814785" y="2598736"/>
              <a:ext cx="1502582" cy="1160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4266" name="Equation" r:id="rId6" imgW="1104840" imgH="711000" progId="Equation.DSMT4">
                      <p:embed/>
                    </p:oleObj>
                  </mc:Choice>
                  <mc:Fallback>
                    <p:oleObj name="Equation" r:id="rId6" imgW="1104840" imgH="711000" progId="Equation.DSMT4">
                      <p:embed/>
                      <p:pic>
                        <p:nvPicPr>
                          <p:cNvPr id="34834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14785" y="2598736"/>
                            <a:ext cx="1502582" cy="1160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35" name="TextBox 14"/>
              <p:cNvSpPr txBox="1">
                <a:spLocks noChangeArrowheads="1"/>
              </p:cNvSpPr>
              <p:nvPr/>
            </p:nvSpPr>
            <p:spPr bwMode="auto">
              <a:xfrm>
                <a:off x="4927600" y="2615311"/>
                <a:ext cx="640945" cy="1181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atin typeface="Calibri" pitchFamily="34" charset="0"/>
                </a:endParaRPr>
              </a:p>
            </p:txBody>
          </p:sp>
          <p:sp>
            <p:nvSpPr>
              <p:cNvPr id="34836" name="TextBox 15"/>
              <p:cNvSpPr txBox="1">
                <a:spLocks noChangeArrowheads="1"/>
              </p:cNvSpPr>
              <p:nvPr/>
            </p:nvSpPr>
            <p:spPr bwMode="auto">
              <a:xfrm rot="16200000">
                <a:off x="3725553" y="2957790"/>
                <a:ext cx="19326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</a:p>
            </p:txBody>
          </p:sp>
          <p:sp>
            <p:nvSpPr>
              <p:cNvPr id="34837" name="TextBox 18"/>
              <p:cNvSpPr txBox="1">
                <a:spLocks noChangeArrowheads="1"/>
              </p:cNvSpPr>
              <p:nvPr/>
            </p:nvSpPr>
            <p:spPr bwMode="auto">
              <a:xfrm rot="5400000">
                <a:off x="5935109" y="1286376"/>
                <a:ext cx="1158395" cy="1472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Not </a:t>
                </a:r>
                <a:r>
                  <a:rPr lang="de-CH" sz="1600" i="1" dirty="0" err="1">
                    <a:latin typeface="Calibri" pitchFamily="34" charset="0"/>
                  </a:rPr>
                  <a:t>seen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Seen </a:t>
                </a:r>
                <a:r>
                  <a:rPr lang="de-CH" sz="1600" i="1" dirty="0" err="1">
                    <a:latin typeface="Calibri" pitchFamily="34" charset="0"/>
                  </a:rPr>
                  <a:t>at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Seen </a:t>
                </a:r>
                <a:r>
                  <a:rPr lang="de-CH" sz="1600" i="1" dirty="0" err="1">
                    <a:latin typeface="Calibri" pitchFamily="34" charset="0"/>
                  </a:rPr>
                  <a:t>at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</p:txBody>
          </p:sp>
          <p:sp>
            <p:nvSpPr>
              <p:cNvPr id="34838" name="TextBox 19"/>
              <p:cNvSpPr txBox="1">
                <a:spLocks noChangeArrowheads="1"/>
              </p:cNvSpPr>
              <p:nvPr/>
            </p:nvSpPr>
            <p:spPr bwMode="auto">
              <a:xfrm>
                <a:off x="5575300" y="1144587"/>
                <a:ext cx="2266326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Observations at time t</a:t>
                </a:r>
                <a:endParaRPr lang="de-CH" sz="1800">
                  <a:latin typeface="Calibri" pitchFamily="34" charset="0"/>
                </a:endParaRPr>
              </a:p>
            </p:txBody>
          </p:sp>
        </p:grpSp>
        <p:graphicFrame>
          <p:nvGraphicFramePr>
            <p:cNvPr id="34833" name="Object 5"/>
            <p:cNvGraphicFramePr>
              <a:graphicFrameLocks noChangeAspect="1"/>
            </p:cNvGraphicFramePr>
            <p:nvPr/>
          </p:nvGraphicFramePr>
          <p:xfrm>
            <a:off x="4381500" y="2984499"/>
            <a:ext cx="520700" cy="331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267" name="Equation" r:id="rId8" imgW="279360" imgH="177480" progId="Equation.DSMT4">
                    <p:embed/>
                  </p:oleObj>
                </mc:Choice>
                <mc:Fallback>
                  <p:oleObj name="Equation" r:id="rId8" imgW="279360" imgH="177480" progId="Equation.DSMT4">
                    <p:embed/>
                    <p:pic>
                      <p:nvPicPr>
                        <p:cNvPr id="3483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500" y="2984499"/>
                          <a:ext cx="520700" cy="331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12309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3470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 err="1">
                <a:latin typeface="Calibri" pitchFamily="34" charset="0"/>
              </a:rPr>
              <a:t>Usual</a:t>
            </a:r>
            <a:r>
              <a:rPr lang="de-CH" i="1" dirty="0">
                <a:latin typeface="Calibri" pitchFamily="34" charset="0"/>
              </a:rPr>
              <a:t> </a:t>
            </a:r>
            <a:r>
              <a:rPr lang="de-CH" i="1" dirty="0" err="1">
                <a:latin typeface="Calibri" pitchFamily="34" charset="0"/>
              </a:rPr>
              <a:t>re-parameterisation</a:t>
            </a:r>
            <a:endParaRPr lang="en-GB" i="1" dirty="0">
              <a:latin typeface="Calibri" pitchFamily="34" charset="0"/>
            </a:endParaRPr>
          </a:p>
        </p:txBody>
      </p:sp>
      <p:sp>
        <p:nvSpPr>
          <p:cNvPr id="35843" name="Text Box 18"/>
          <p:cNvSpPr txBox="1">
            <a:spLocks noChangeArrowheads="1"/>
          </p:cNvSpPr>
          <p:nvPr/>
        </p:nvSpPr>
        <p:spPr bwMode="auto">
          <a:xfrm>
            <a:off x="466725" y="976313"/>
            <a:ext cx="85074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</a:t>
            </a:r>
            <a:r>
              <a:rPr lang="de-CH" sz="2000" baseline="-25000" dirty="0" err="1">
                <a:latin typeface="Calibri" pitchFamily="34" charset="0"/>
                <a:sym typeface="Symbol" pitchFamily="18" charset="2"/>
              </a:rPr>
              <a:t>xy,t</a:t>
            </a:r>
            <a:r>
              <a:rPr lang="de-CH" sz="2000" dirty="0">
                <a:latin typeface="Calibri" pitchFamily="34" charset="0"/>
              </a:rPr>
              <a:t>: </a:t>
            </a:r>
            <a:r>
              <a:rPr lang="de-CH" sz="2000" dirty="0" err="1">
                <a:latin typeface="Calibri" pitchFamily="34" charset="0"/>
              </a:rPr>
              <a:t>probability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be</a:t>
            </a:r>
            <a:r>
              <a:rPr lang="de-CH" sz="2000" dirty="0">
                <a:latin typeface="Calibri" pitchFamily="34" charset="0"/>
              </a:rPr>
              <a:t> in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y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time </a:t>
            </a:r>
            <a:r>
              <a:rPr lang="de-CH" sz="2000" i="1" dirty="0">
                <a:latin typeface="Calibri" pitchFamily="34" charset="0"/>
              </a:rPr>
              <a:t>t</a:t>
            </a:r>
            <a:r>
              <a:rPr lang="de-CH" sz="2000" dirty="0">
                <a:latin typeface="Calibri" pitchFamily="34" charset="0"/>
              </a:rPr>
              <a:t>+1, </a:t>
            </a:r>
            <a:r>
              <a:rPr lang="de-CH" sz="2000" dirty="0" err="1">
                <a:latin typeface="Calibri" pitchFamily="34" charset="0"/>
              </a:rPr>
              <a:t>given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presence</a:t>
            </a:r>
            <a:r>
              <a:rPr lang="de-CH" sz="2000" dirty="0">
                <a:latin typeface="Calibri" pitchFamily="34" charset="0"/>
              </a:rPr>
              <a:t> in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x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time </a:t>
            </a:r>
            <a:r>
              <a:rPr lang="de-CH" sz="2000" i="1" dirty="0">
                <a:latin typeface="Calibri" pitchFamily="34" charset="0"/>
              </a:rPr>
              <a:t>t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</p:txBody>
      </p:sp>
      <p:graphicFrame>
        <p:nvGraphicFramePr>
          <p:cNvPr id="358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893093"/>
              </p:ext>
            </p:extLst>
          </p:nvPr>
        </p:nvGraphicFramePr>
        <p:xfrm>
          <a:off x="879477" y="1519865"/>
          <a:ext cx="2135747" cy="86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3" name="Equation" r:id="rId4" imgW="1765080" imgH="711000" progId="Equation.DSMT4">
                  <p:embed/>
                </p:oleObj>
              </mc:Choice>
              <mc:Fallback>
                <p:oleObj name="Equation" r:id="rId4" imgW="1765080" imgH="711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7" y="1519865"/>
                        <a:ext cx="2135747" cy="860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8176" y="912177"/>
            <a:ext cx="8039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latin typeface="Calibri" panose="020F0502020204030204" pitchFamily="34" charset="0"/>
              </a:rPr>
              <a:t>State</a:t>
            </a:r>
            <a:r>
              <a:rPr lang="de-CH" dirty="0">
                <a:latin typeface="Calibri" panose="020F0502020204030204" pitchFamily="34" charset="0"/>
              </a:rPr>
              <a:t> = individual, time-</a:t>
            </a:r>
            <a:r>
              <a:rPr lang="de-CH" dirty="0" err="1">
                <a:latin typeface="Calibri" panose="020F0502020204030204" pitchFamily="34" charset="0"/>
              </a:rPr>
              <a:t>specific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categorical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covariate</a:t>
            </a:r>
            <a:endParaRPr lang="de-CH" dirty="0">
              <a:latin typeface="Calibri" panose="020F0502020204030204" pitchFamily="34" charset="0"/>
            </a:endParaRPr>
          </a:p>
          <a:p>
            <a:endParaRPr lang="de-CH" dirty="0">
              <a:latin typeface="Calibri" panose="020F0502020204030204" pitchFamily="34" charset="0"/>
            </a:endParaRPr>
          </a:p>
          <a:p>
            <a:r>
              <a:rPr lang="de-CH" dirty="0" err="1">
                <a:latin typeface="Calibri" panose="020F0502020204030204" pitchFamily="34" charset="0"/>
              </a:rPr>
              <a:t>Examples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of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states</a:t>
            </a:r>
            <a:r>
              <a:rPr lang="de-CH" dirty="0">
                <a:latin typeface="Calibri" panose="020F050202020403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latin typeface="Calibri" panose="020F0502020204030204" pitchFamily="34" charset="0"/>
              </a:rPr>
              <a:t>Geographical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locations</a:t>
            </a:r>
            <a:endParaRPr lang="de-CH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latin typeface="Calibri" panose="020F0502020204030204" pitchFamily="34" charset="0"/>
              </a:rPr>
              <a:t>Breeding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status</a:t>
            </a:r>
            <a:endParaRPr lang="de-CH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latin typeface="Calibri" panose="020F0502020204030204" pitchFamily="34" charset="0"/>
              </a:rPr>
              <a:t>Disease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status</a:t>
            </a:r>
            <a:endParaRPr lang="de-CH" dirty="0">
              <a:latin typeface="Calibri" panose="020F0502020204030204" pitchFamily="34" charset="0"/>
            </a:endParaRPr>
          </a:p>
          <a:p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638177" y="317182"/>
            <a:ext cx="4306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 err="1">
                <a:latin typeface="Calibri" panose="020F0502020204030204" pitchFamily="34" charset="0"/>
              </a:rPr>
              <a:t>Multistate</a:t>
            </a:r>
            <a:r>
              <a:rPr lang="de-CH" sz="2800" b="1" dirty="0">
                <a:latin typeface="Calibri" panose="020F0502020204030204" pitchFamily="34" charset="0"/>
              </a:rPr>
              <a:t> </a:t>
            </a:r>
            <a:r>
              <a:rPr lang="de-CH" sz="2800" b="1" dirty="0" err="1">
                <a:latin typeface="Calibri" panose="020F0502020204030204" pitchFamily="34" charset="0"/>
              </a:rPr>
              <a:t>capture</a:t>
            </a:r>
            <a:r>
              <a:rPr lang="de-CH" sz="2800" b="1" dirty="0">
                <a:latin typeface="Calibri" panose="020F0502020204030204" pitchFamily="34" charset="0"/>
              </a:rPr>
              <a:t> </a:t>
            </a:r>
            <a:r>
              <a:rPr lang="de-CH" sz="2800" b="1" dirty="0" err="1">
                <a:latin typeface="Calibri" panose="020F0502020204030204" pitchFamily="34" charset="0"/>
              </a:rPr>
              <a:t>histories</a:t>
            </a:r>
            <a:endParaRPr lang="de-CH" sz="2800" b="1" dirty="0">
              <a:latin typeface="Calibri" panose="020F0502020204030204" pitchFamily="34" charset="0"/>
            </a:endParaRPr>
          </a:p>
        </p:txBody>
      </p:sp>
      <p:graphicFrame>
        <p:nvGraphicFramePr>
          <p:cNvPr id="4" name="Tabelle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8215610"/>
              </p:ext>
            </p:extLst>
          </p:nvPr>
        </p:nvGraphicFramePr>
        <p:xfrm>
          <a:off x="1670051" y="3761105"/>
          <a:ext cx="4264025" cy="144462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4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7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1992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1993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1994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1996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1997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1998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626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3470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 err="1">
                <a:latin typeface="Calibri" pitchFamily="34" charset="0"/>
              </a:rPr>
              <a:t>Usual</a:t>
            </a:r>
            <a:r>
              <a:rPr lang="de-CH" i="1" dirty="0">
                <a:latin typeface="Calibri" pitchFamily="34" charset="0"/>
              </a:rPr>
              <a:t> </a:t>
            </a:r>
            <a:r>
              <a:rPr lang="de-CH" i="1" dirty="0" err="1">
                <a:latin typeface="Calibri" pitchFamily="34" charset="0"/>
              </a:rPr>
              <a:t>re-parameterisation</a:t>
            </a:r>
            <a:endParaRPr lang="en-GB" i="1" dirty="0">
              <a:latin typeface="Calibri" pitchFamily="34" charset="0"/>
            </a:endParaRPr>
          </a:p>
        </p:txBody>
      </p:sp>
      <p:sp>
        <p:nvSpPr>
          <p:cNvPr id="35843" name="Text Box 18"/>
          <p:cNvSpPr txBox="1">
            <a:spLocks noChangeArrowheads="1"/>
          </p:cNvSpPr>
          <p:nvPr/>
        </p:nvSpPr>
        <p:spPr bwMode="auto">
          <a:xfrm>
            <a:off x="466725" y="976313"/>
            <a:ext cx="85074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</a:t>
            </a:r>
            <a:r>
              <a:rPr lang="de-CH" sz="2000" baseline="-25000" dirty="0" err="1">
                <a:latin typeface="Calibri" pitchFamily="34" charset="0"/>
                <a:sym typeface="Symbol" pitchFamily="18" charset="2"/>
              </a:rPr>
              <a:t>xy,t</a:t>
            </a:r>
            <a:r>
              <a:rPr lang="de-CH" sz="2000" dirty="0">
                <a:latin typeface="Calibri" pitchFamily="34" charset="0"/>
              </a:rPr>
              <a:t>: </a:t>
            </a:r>
            <a:r>
              <a:rPr lang="de-CH" sz="2000" dirty="0" err="1">
                <a:latin typeface="Calibri" pitchFamily="34" charset="0"/>
              </a:rPr>
              <a:t>probability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be</a:t>
            </a:r>
            <a:r>
              <a:rPr lang="de-CH" sz="2000" dirty="0">
                <a:latin typeface="Calibri" pitchFamily="34" charset="0"/>
              </a:rPr>
              <a:t> in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y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time </a:t>
            </a:r>
            <a:r>
              <a:rPr lang="de-CH" sz="2000" i="1" dirty="0">
                <a:latin typeface="Calibri" pitchFamily="34" charset="0"/>
              </a:rPr>
              <a:t>t</a:t>
            </a:r>
            <a:r>
              <a:rPr lang="de-CH" sz="2000" dirty="0">
                <a:latin typeface="Calibri" pitchFamily="34" charset="0"/>
              </a:rPr>
              <a:t>+1, </a:t>
            </a:r>
            <a:r>
              <a:rPr lang="de-CH" sz="2000" dirty="0" err="1">
                <a:latin typeface="Calibri" pitchFamily="34" charset="0"/>
              </a:rPr>
              <a:t>given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presence</a:t>
            </a:r>
            <a:r>
              <a:rPr lang="de-CH" sz="2000" dirty="0">
                <a:latin typeface="Calibri" pitchFamily="34" charset="0"/>
              </a:rPr>
              <a:t> in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x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time </a:t>
            </a:r>
            <a:r>
              <a:rPr lang="de-CH" sz="2000" i="1" dirty="0">
                <a:latin typeface="Calibri" pitchFamily="34" charset="0"/>
              </a:rPr>
              <a:t>t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</p:txBody>
      </p:sp>
      <p:graphicFrame>
        <p:nvGraphicFramePr>
          <p:cNvPr id="35844" name="Object 20"/>
          <p:cNvGraphicFramePr>
            <a:graphicFrameLocks noChangeAspect="1"/>
          </p:cNvGraphicFramePr>
          <p:nvPr/>
        </p:nvGraphicFramePr>
        <p:xfrm>
          <a:off x="879477" y="1519865"/>
          <a:ext cx="2135747" cy="86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95" name="Equation" r:id="rId4" imgW="1765080" imgH="711000" progId="Equation.DSMT4">
                  <p:embed/>
                </p:oleObj>
              </mc:Choice>
              <mc:Fallback>
                <p:oleObj name="Equation" r:id="rId4" imgW="1765080" imgH="711000" progId="Equation.DSMT4">
                  <p:embed/>
                  <p:pic>
                    <p:nvPicPr>
                      <p:cNvPr id="358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7" y="1519865"/>
                        <a:ext cx="2135747" cy="860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2581614"/>
            <a:ext cx="8362950" cy="2480480"/>
            <a:chOff x="288" y="2130"/>
            <a:chExt cx="5268" cy="1875"/>
          </a:xfrm>
        </p:grpSpPr>
        <p:graphicFrame>
          <p:nvGraphicFramePr>
            <p:cNvPr id="35846" name="Object 5"/>
            <p:cNvGraphicFramePr>
              <a:graphicFrameLocks noChangeAspect="1"/>
            </p:cNvGraphicFramePr>
            <p:nvPr/>
          </p:nvGraphicFramePr>
          <p:xfrm>
            <a:off x="590" y="3326"/>
            <a:ext cx="1708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96" name="Equation" r:id="rId6" imgW="2222280" imgH="736560" progId="Equation.DSMT4">
                    <p:embed/>
                  </p:oleObj>
                </mc:Choice>
                <mc:Fallback>
                  <p:oleObj name="Equation" r:id="rId6" imgW="2222280" imgH="736560" progId="Equation.DSMT4">
                    <p:embed/>
                    <p:pic>
                      <p:nvPicPr>
                        <p:cNvPr id="3584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3326"/>
                          <a:ext cx="1708" cy="6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7" name="Text Box 18"/>
            <p:cNvSpPr txBox="1">
              <a:spLocks noChangeArrowheads="1"/>
            </p:cNvSpPr>
            <p:nvPr/>
          </p:nvSpPr>
          <p:spPr bwMode="auto">
            <a:xfrm>
              <a:off x="288" y="2130"/>
              <a:ext cx="5268" cy="1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4163" indent="-28416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1500"/>
                </a:spcBef>
                <a:buFontTx/>
                <a:buChar char="•"/>
              </a:pPr>
              <a:r>
                <a:rPr lang="de-CH" sz="2000" dirty="0">
                  <a:latin typeface="Calibri" pitchFamily="34" charset="0"/>
                  <a:sym typeface="Symbol" pitchFamily="18" charset="2"/>
                </a:rPr>
                <a:t></a:t>
              </a:r>
              <a:r>
                <a:rPr lang="de-CH" sz="2000" baseline="-25000" dirty="0">
                  <a:latin typeface="Calibri" pitchFamily="34" charset="0"/>
                  <a:sym typeface="Symbol" pitchFamily="18" charset="2"/>
                </a:rPr>
                <a:t>x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: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probability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b="1" dirty="0" err="1">
                  <a:latin typeface="Calibri" pitchFamily="34" charset="0"/>
                  <a:sym typeface="Symbol" pitchFamily="18" charset="2"/>
                </a:rPr>
                <a:t>survive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from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+1,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given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presence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in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state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x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at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</a:p>
            <a:p>
              <a:pPr eaLnBrk="1" hangingPunct="1">
                <a:spcBef>
                  <a:spcPts val="1500"/>
                </a:spcBef>
                <a:buFontTx/>
                <a:buChar char="•"/>
              </a:pPr>
              <a:r>
                <a:rPr lang="de-CH" sz="2000" dirty="0">
                  <a:latin typeface="Calibri" pitchFamily="34" charset="0"/>
                  <a:sym typeface="Symbol" pitchFamily="18" charset="2"/>
                </a:rPr>
                <a:t></a:t>
              </a:r>
              <a:r>
                <a:rPr lang="de-CH" sz="2000" baseline="-25000" dirty="0" err="1">
                  <a:latin typeface="Calibri" pitchFamily="34" charset="0"/>
                  <a:sym typeface="Symbol" pitchFamily="18" charset="2"/>
                </a:rPr>
                <a:t>xy,t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: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probability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move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from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state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x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state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y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shortly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before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+1, </a:t>
              </a:r>
              <a:r>
                <a:rPr lang="de-CH" sz="2000" b="1" dirty="0" err="1">
                  <a:latin typeface="Calibri" pitchFamily="34" charset="0"/>
                  <a:sym typeface="Symbol" pitchFamily="18" charset="2"/>
                </a:rPr>
                <a:t>given</a:t>
              </a:r>
              <a:r>
                <a:rPr lang="de-CH" sz="2000" b="1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b="1" dirty="0" err="1">
                  <a:latin typeface="Calibri" pitchFamily="34" charset="0"/>
                  <a:sym typeface="Symbol" pitchFamily="18" charset="2"/>
                </a:rPr>
                <a:t>survival</a:t>
              </a:r>
              <a:r>
                <a:rPr lang="de-CH" sz="2000" b="1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from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+1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809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4001" y="791210"/>
            <a:ext cx="39549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Likelihood</a:t>
            </a:r>
            <a:r>
              <a:rPr lang="de-CH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 in 1:nind){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latent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capture</a:t>
            </a:r>
            <a:endParaRPr lang="de-CH" sz="10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z[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 &lt;- y[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(t in (f[i]+1):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n.occasions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 State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S(t)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S(t-1)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z[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[z[i,t-1], i, t-1,])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 Observation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y[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[z[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], i, t-1,])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4351" y="791210"/>
            <a:ext cx="522922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-transition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observation</a:t>
            </a:r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matrices</a:t>
            </a:r>
            <a:endParaRPr lang="de-CH" sz="12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(i in 1:nind){  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S(t+1)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(t in f[i]:(n.occasions-1)){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(1-psiAB[t])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[1,i,t,2]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[1,i,t,3] &lt;- 1-phiA[t]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[2,i,t,1]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(1-psiBA[t])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[2,i,t,3] &lt;- 1-phiB[t]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#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[1,i,t,2]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[1,i,t,3] &lt;- 1-pA[t]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[2,i,t,1]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[2,i,t,3] &lt;- 1-pB[t]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  <a:p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254000" y="3304858"/>
            <a:ext cx="5647700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Priors </a:t>
            </a:r>
            <a:r>
              <a:rPr lang="de-CH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constraints</a:t>
            </a:r>
            <a:endParaRPr lang="de-CH" sz="1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(t in 1:(n.occasions-1)){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(u in 1:2){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    # Priors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state-spec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survival</a:t>
            </a:r>
            <a:endParaRPr lang="de-CH" sz="1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    # Priors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transitions</a:t>
            </a:r>
            <a:endParaRPr lang="de-CH" sz="1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      # Priors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state-spec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recapture</a:t>
            </a:r>
            <a:endParaRPr lang="de-CH" sz="1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798547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82600" y="920750"/>
            <a:ext cx="69397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Likelihood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 in 1:nind){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latent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capture</a:t>
            </a:r>
            <a:endParaRPr lang="de-CH" sz="1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z[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[i]] &lt;- y[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[i]]</a:t>
            </a:r>
          </a:p>
          <a:p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(t in (f[i]+1):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n.occasions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# State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S(t)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S(t-1)</a:t>
            </a:r>
          </a:p>
          <a:p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z[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[z[i,t-1], i, t-1,])</a:t>
            </a:r>
          </a:p>
          <a:p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# Observation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y[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[z[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], i, t-1,])</a:t>
            </a:r>
          </a:p>
          <a:p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</p:txBody>
      </p:sp>
    </p:spTree>
    <p:extLst>
      <p:ext uri="{BB962C8B-B14F-4D97-AF65-F5344CB8AC3E}">
        <p14:creationId xmlns:p14="http://schemas.microsoft.com/office/powerpoint/2010/main" val="3787359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82600" y="920750"/>
            <a:ext cx="69397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Likelihood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 in 1:nind){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latent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capture</a:t>
            </a:r>
            <a:endParaRPr lang="de-CH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z[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 &lt;- y[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(t in (f[i]+1):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n.occasions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# State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S(t)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S(t-1)</a:t>
            </a:r>
          </a:p>
          <a:p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z[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[z[i,t-1], i, t-1,])</a:t>
            </a:r>
          </a:p>
          <a:p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# Observation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y[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[z[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], i, t-1,])</a:t>
            </a:r>
          </a:p>
          <a:p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</p:txBody>
      </p:sp>
    </p:spTree>
    <p:extLst>
      <p:ext uri="{BB962C8B-B14F-4D97-AF65-F5344CB8AC3E}">
        <p14:creationId xmlns:p14="http://schemas.microsoft.com/office/powerpoint/2010/main" val="857063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82600" y="920750"/>
            <a:ext cx="69397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Likelihood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 in 1:nind){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latent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capture</a:t>
            </a:r>
            <a:endParaRPr lang="de-CH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z[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 &lt;- y[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(t in (f[i]+1):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n.occasions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# State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S(t)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S(t-1)</a:t>
            </a:r>
          </a:p>
          <a:p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z[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[z[i,t-1], i, t-1,])</a:t>
            </a:r>
          </a:p>
          <a:p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# Observation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y[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[z[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], i, t-1,])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</p:txBody>
      </p:sp>
    </p:spTree>
    <p:extLst>
      <p:ext uri="{BB962C8B-B14F-4D97-AF65-F5344CB8AC3E}">
        <p14:creationId xmlns:p14="http://schemas.microsoft.com/office/powerpoint/2010/main" val="3992787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82600" y="920750"/>
            <a:ext cx="69397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Likelihood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 in 1:nind){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latent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capture</a:t>
            </a:r>
            <a:endParaRPr lang="de-CH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z[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 &lt;- y[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(t in (f[i]+1):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n.occasions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 State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S(t)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S(t-1)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z[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[z[i,t-1], i, t-1,])</a:t>
            </a:r>
          </a:p>
          <a:p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# Observation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y[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[z[</a:t>
            </a:r>
            <a:r>
              <a:rPr lang="de-CH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], i, t-1,])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</p:txBody>
      </p:sp>
    </p:spTree>
    <p:extLst>
      <p:ext uri="{BB962C8B-B14F-4D97-AF65-F5344CB8AC3E}">
        <p14:creationId xmlns:p14="http://schemas.microsoft.com/office/powerpoint/2010/main" val="345226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82600" y="920750"/>
            <a:ext cx="69397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Likelihood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 in 1:nind){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latent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capture</a:t>
            </a:r>
            <a:endParaRPr lang="de-CH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z[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 &lt;- y[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(t in (f[i]+1):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n.occasions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 State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S(t)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S(t-1)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z[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[z[i,t-1], i, t-1,])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 Observation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y[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[z[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], i, t-1,])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</p:txBody>
      </p:sp>
    </p:spTree>
    <p:extLst>
      <p:ext uri="{BB962C8B-B14F-4D97-AF65-F5344CB8AC3E}">
        <p14:creationId xmlns:p14="http://schemas.microsoft.com/office/powerpoint/2010/main" val="19892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82600" y="920750"/>
            <a:ext cx="69397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Likelihood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 in 1:nind){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latent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capture</a:t>
            </a:r>
            <a:endParaRPr lang="de-CH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z[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 &lt;- y[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(t in (f[i]+1):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n.occasions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 State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S(t)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S(t-1)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z[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[z[i,t-1], i, t-1,])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 Observation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y[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[z[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], i, t-1,])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03071" y="4556258"/>
            <a:ext cx="80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latin typeface="Calibri" pitchFamily="34" charset="0"/>
              </a:rPr>
              <a:t>Written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generally</a:t>
            </a:r>
            <a:r>
              <a:rPr lang="de-CH" dirty="0">
                <a:latin typeface="Calibri" pitchFamily="34" charset="0"/>
              </a:rPr>
              <a:t>, </a:t>
            </a:r>
            <a:r>
              <a:rPr lang="de-CH" dirty="0" err="1">
                <a:latin typeface="Calibri" pitchFamily="34" charset="0"/>
              </a:rPr>
              <a:t>no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changes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needed</a:t>
            </a:r>
            <a:r>
              <a:rPr lang="de-CH" dirty="0">
                <a:latin typeface="Calibri" pitchFamily="34" charset="0"/>
              </a:rPr>
              <a:t>, </a:t>
            </a:r>
            <a:r>
              <a:rPr lang="de-CH" dirty="0" err="1">
                <a:latin typeface="Calibri" pitchFamily="34" charset="0"/>
              </a:rPr>
              <a:t>regardless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model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fitted</a:t>
            </a:r>
            <a:endParaRPr lang="de-CH" dirty="0">
              <a:latin typeface="Calibri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61974" y="4535708"/>
            <a:ext cx="8020049" cy="53594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8966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624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2255" y="483235"/>
            <a:ext cx="559752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-transition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observation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matrices</a:t>
            </a:r>
            <a:endParaRPr lang="de-CH" sz="13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(i in 1:nind){  </a:t>
            </a:r>
          </a:p>
          <a:p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S(t+1)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(t in f[i]:(n.occasions-1)){</a:t>
            </a:r>
          </a:p>
          <a:p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[t] * (1-psiAB[t])</a:t>
            </a:r>
          </a:p>
          <a:p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[1,i,t,2] &lt;-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[1,i,t,3] &lt;- 1-phiA[t]</a:t>
            </a:r>
          </a:p>
          <a:p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[2,i,t,1] &lt;-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[t] * (1-psiBA[t])</a:t>
            </a:r>
          </a:p>
          <a:p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[2,i,t,3] &lt;- 1-phiB[t]</a:t>
            </a:r>
          </a:p>
          <a:p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#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[1,i,t,2] &lt;- 0</a:t>
            </a:r>
          </a:p>
          <a:p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[1,i,t,3] &lt;- 1-pA[t]</a:t>
            </a:r>
          </a:p>
          <a:p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[2,i,t,1] &lt;- 0</a:t>
            </a:r>
          </a:p>
          <a:p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[2,i,t,3] &lt;- 1-pB[t]</a:t>
            </a:r>
          </a:p>
          <a:p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  <a:p>
            <a:endParaRPr lang="de-CH" dirty="0"/>
          </a:p>
        </p:txBody>
      </p:sp>
      <p:sp>
        <p:nvSpPr>
          <p:cNvPr id="10" name="Textfeld 7">
            <a:extLst>
              <a:ext uri="{FF2B5EF4-FFF2-40B4-BE49-F238E27FC236}">
                <a16:creationId xmlns:a16="http://schemas.microsoft.com/office/drawing/2014/main" id="{869A0F7E-24AD-4E47-92EE-D801E37BFED6}"/>
              </a:ext>
            </a:extLst>
          </p:cNvPr>
          <p:cNvSpPr txBox="1"/>
          <p:nvPr/>
        </p:nvSpPr>
        <p:spPr>
          <a:xfrm>
            <a:off x="2998470" y="5111750"/>
            <a:ext cx="80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latin typeface="Calibri" pitchFamily="34" charset="0"/>
              </a:rPr>
              <a:t>Define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the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structure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of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the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multistate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model</a:t>
            </a:r>
            <a:endParaRPr lang="de-CH" dirty="0">
              <a:latin typeface="Calibri" pitchFamily="34" charset="0"/>
            </a:endParaRPr>
          </a:p>
        </p:txBody>
      </p:sp>
      <p:sp>
        <p:nvSpPr>
          <p:cNvPr id="11" name="Abgerundetes Rechteck 8">
            <a:extLst>
              <a:ext uri="{FF2B5EF4-FFF2-40B4-BE49-F238E27FC236}">
                <a16:creationId xmlns:a16="http://schemas.microsoft.com/office/drawing/2014/main" id="{3DB72AF2-95D5-F840-B122-6B5F4A41032A}"/>
              </a:ext>
            </a:extLst>
          </p:cNvPr>
          <p:cNvSpPr/>
          <p:nvPr/>
        </p:nvSpPr>
        <p:spPr>
          <a:xfrm>
            <a:off x="2998470" y="5040313"/>
            <a:ext cx="5718810" cy="555625"/>
          </a:xfrm>
          <a:prstGeom prst="roundRect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320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624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2255" y="483235"/>
            <a:ext cx="559752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-transition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observation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matrices</a:t>
            </a:r>
            <a:endParaRPr lang="de-CH" sz="13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(i in 1:nind){  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S(t+1)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(t in f[i]:(n.occasions-1)){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(1-psiAB[t])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[1,i,t,2]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[1,i,t,3] &lt;- 1-phiA[t]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[2,i,t,1]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(1-psiBA[t])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[2,i,t,3] &lt;- 1-phiB[t]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[1,i,t,2] &lt;- 0</a:t>
            </a:r>
          </a:p>
          <a:p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[1,i,t,3] &lt;- 1-pA[t]</a:t>
            </a:r>
          </a:p>
          <a:p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[2,i,t,1] &lt;- 0</a:t>
            </a:r>
          </a:p>
          <a:p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[2,i,t,3] &lt;- 1-pB[t]</a:t>
            </a:r>
          </a:p>
          <a:p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  <a:p>
            <a:endParaRPr lang="de-CH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618164" y="1526646"/>
          <a:ext cx="2711182" cy="898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35" name="Equation" r:id="rId4" imgW="2222280" imgH="736560" progId="Equation.DSMT4">
                  <p:embed/>
                </p:oleObj>
              </mc:Choice>
              <mc:Fallback>
                <p:oleObj name="Equation" r:id="rId4" imgW="2222280" imgH="73656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4" y="1526646"/>
                        <a:ext cx="2711182" cy="898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feld 7">
            <a:extLst>
              <a:ext uri="{FF2B5EF4-FFF2-40B4-BE49-F238E27FC236}">
                <a16:creationId xmlns:a16="http://schemas.microsoft.com/office/drawing/2014/main" id="{3482E9D6-BFE0-F844-BE01-815EF28B53E7}"/>
              </a:ext>
            </a:extLst>
          </p:cNvPr>
          <p:cNvSpPr txBox="1"/>
          <p:nvPr/>
        </p:nvSpPr>
        <p:spPr>
          <a:xfrm>
            <a:off x="2998470" y="5111750"/>
            <a:ext cx="80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latin typeface="Calibri" pitchFamily="34" charset="0"/>
              </a:rPr>
              <a:t>Define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the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structure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of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the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multistate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model</a:t>
            </a:r>
            <a:endParaRPr lang="de-CH" dirty="0">
              <a:latin typeface="Calibri" pitchFamily="34" charset="0"/>
            </a:endParaRPr>
          </a:p>
        </p:txBody>
      </p:sp>
      <p:sp>
        <p:nvSpPr>
          <p:cNvPr id="11" name="Abgerundetes Rechteck 8">
            <a:extLst>
              <a:ext uri="{FF2B5EF4-FFF2-40B4-BE49-F238E27FC236}">
                <a16:creationId xmlns:a16="http://schemas.microsoft.com/office/drawing/2014/main" id="{9190395F-433A-9145-9D3E-4E909C0D54AF}"/>
              </a:ext>
            </a:extLst>
          </p:cNvPr>
          <p:cNvSpPr/>
          <p:nvPr/>
        </p:nvSpPr>
        <p:spPr>
          <a:xfrm>
            <a:off x="2998470" y="5040313"/>
            <a:ext cx="5718810" cy="555625"/>
          </a:xfrm>
          <a:prstGeom prst="roundRect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321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2">
            <a:extLst>
              <a:ext uri="{FF2B5EF4-FFF2-40B4-BE49-F238E27FC236}">
                <a16:creationId xmlns:a16="http://schemas.microsoft.com/office/drawing/2014/main" id="{6EAA6B5D-7CE0-5E4F-A299-A1A905881B58}"/>
              </a:ext>
            </a:extLst>
          </p:cNvPr>
          <p:cNvSpPr txBox="1"/>
          <p:nvPr/>
        </p:nvSpPr>
        <p:spPr>
          <a:xfrm>
            <a:off x="638177" y="317182"/>
            <a:ext cx="2392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>
                <a:latin typeface="Calibri" panose="020F0502020204030204" pitchFamily="34" charset="0"/>
              </a:rPr>
              <a:t>A </a:t>
            </a:r>
            <a:r>
              <a:rPr lang="de-CH" sz="2800" b="1" dirty="0" err="1">
                <a:latin typeface="Calibri" panose="020F0502020204030204" pitchFamily="34" charset="0"/>
              </a:rPr>
              <a:t>bit</a:t>
            </a:r>
            <a:r>
              <a:rPr lang="de-CH" sz="2800" b="1" dirty="0">
                <a:latin typeface="Calibri" panose="020F0502020204030204" pitchFamily="34" charset="0"/>
              </a:rPr>
              <a:t> </a:t>
            </a:r>
            <a:r>
              <a:rPr lang="de-CH" sz="2800" b="1" dirty="0" err="1">
                <a:latin typeface="Calibri" panose="020F0502020204030204" pitchFamily="34" charset="0"/>
              </a:rPr>
              <a:t>of</a:t>
            </a:r>
            <a:r>
              <a:rPr lang="de-CH" sz="2800" b="1" dirty="0">
                <a:latin typeface="Calibri" panose="020F0502020204030204" pitchFamily="34" charset="0"/>
              </a:rPr>
              <a:t> </a:t>
            </a:r>
            <a:r>
              <a:rPr lang="de-CH" sz="2800" b="1" dirty="0" err="1">
                <a:latin typeface="Calibri" panose="020F0502020204030204" pitchFamily="34" charset="0"/>
              </a:rPr>
              <a:t>history</a:t>
            </a:r>
            <a:endParaRPr lang="de-CH" sz="2800" b="1" dirty="0">
              <a:latin typeface="Calibri" panose="020F05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8E7311-4870-F445-A5C1-6468FEDFF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944" y="158591"/>
            <a:ext cx="5125373" cy="53978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1477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624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2255" y="483235"/>
            <a:ext cx="559752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-transition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observation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matrices</a:t>
            </a:r>
            <a:endParaRPr lang="de-CH" sz="13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(i in 1:nind){  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S(t+1)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(t in f[i]:(n.occasions-1)){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(1-psiAB[t])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[1,i,t,2]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[1,i,t,3] &lt;- 1-phiA[t]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[2,i,t,1]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(1-psiBA[t])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[2,i,t,3] &lt;- 1-phiB[t]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#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[1,i,t,2]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[1,i,t,3] &lt;- 1-pA[t]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[2,i,t,1]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[2,i,t,3] &lt;- 1-pB[t]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  <a:p>
            <a:endParaRPr lang="de-CH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618164" y="1526646"/>
          <a:ext cx="2711182" cy="898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7" name="Equation" r:id="rId4" imgW="2222280" imgH="736560" progId="Equation.DSMT4">
                  <p:embed/>
                </p:oleObj>
              </mc:Choice>
              <mc:Fallback>
                <p:oleObj name="Equation" r:id="rId4" imgW="2222280" imgH="73656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4" y="1526646"/>
                        <a:ext cx="2711182" cy="898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2"/>
          <p:cNvGraphicFramePr>
            <a:graphicFrameLocks noChangeAspect="1"/>
          </p:cNvGraphicFramePr>
          <p:nvPr/>
        </p:nvGraphicFramePr>
        <p:xfrm>
          <a:off x="6278564" y="3418416"/>
          <a:ext cx="1502582" cy="96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8" name="Equation" r:id="rId6" imgW="1104840" imgH="711000" progId="Equation.DSMT4">
                  <p:embed/>
                </p:oleObj>
              </mc:Choice>
              <mc:Fallback>
                <p:oleObj name="Equation" r:id="rId6" imgW="1104840" imgH="711000" progId="Equation.DSMT4">
                  <p:embed/>
                  <p:pic>
                    <p:nvPicPr>
                      <p:cNvPr id="7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4" y="3418416"/>
                        <a:ext cx="1502582" cy="96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2998470" y="5111750"/>
            <a:ext cx="80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latin typeface="Calibri" pitchFamily="34" charset="0"/>
              </a:rPr>
              <a:t>Define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the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structure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of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the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multistate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model</a:t>
            </a:r>
            <a:endParaRPr lang="de-CH" dirty="0">
              <a:latin typeface="Calibri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998470" y="5040313"/>
            <a:ext cx="5718810" cy="555625"/>
          </a:xfrm>
          <a:prstGeom prst="roundRect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0546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20700" y="889000"/>
            <a:ext cx="376417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 Priors </a:t>
            </a:r>
            <a:r>
              <a:rPr lang="de-CH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constraints</a:t>
            </a:r>
            <a:endParaRPr lang="de-CH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(t in 1:(n.occasions-1)){</a:t>
            </a:r>
          </a:p>
          <a:p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de-CH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(u in 1:2){</a:t>
            </a:r>
          </a:p>
          <a:p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(0, 1)</a:t>
            </a:r>
          </a:p>
          <a:p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(0, 1)</a:t>
            </a:r>
          </a:p>
          <a:p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(0, 1)</a:t>
            </a:r>
          </a:p>
          <a:p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31515" y="4914760"/>
            <a:ext cx="851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latin typeface="Calibri" pitchFamily="34" charset="0"/>
              </a:rPr>
              <a:t>Define</a:t>
            </a:r>
            <a:r>
              <a:rPr lang="de-CH" dirty="0">
                <a:latin typeface="Calibri" pitchFamily="34" charset="0"/>
              </a:rPr>
              <a:t> linear </a:t>
            </a:r>
            <a:r>
              <a:rPr lang="de-CH" dirty="0" err="1">
                <a:latin typeface="Calibri" pitchFamily="34" charset="0"/>
              </a:rPr>
              <a:t>contraints</a:t>
            </a:r>
            <a:r>
              <a:rPr lang="de-CH" dirty="0">
                <a:latin typeface="Calibri" pitchFamily="34" charset="0"/>
              </a:rPr>
              <a:t> on </a:t>
            </a:r>
            <a:r>
              <a:rPr lang="de-CH" dirty="0" err="1">
                <a:latin typeface="Calibri" pitchFamily="34" charset="0"/>
              </a:rPr>
              <a:t>parameters</a:t>
            </a:r>
            <a:r>
              <a:rPr lang="de-CH" dirty="0">
                <a:latin typeface="Calibri" pitchFamily="34" charset="0"/>
              </a:rPr>
              <a:t> &amp; </a:t>
            </a:r>
            <a:r>
              <a:rPr lang="de-CH" dirty="0" err="1">
                <a:latin typeface="Calibri" pitchFamily="34" charset="0"/>
              </a:rPr>
              <a:t>specify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the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needed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priors</a:t>
            </a:r>
            <a:endParaRPr lang="de-CH" dirty="0">
              <a:latin typeface="Calibri" pitchFamily="34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08225" y="4826000"/>
            <a:ext cx="8637655" cy="6926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308676"/>
              </p:ext>
            </p:extLst>
          </p:nvPr>
        </p:nvGraphicFramePr>
        <p:xfrm>
          <a:off x="5899150" y="1676136"/>
          <a:ext cx="1891588" cy="484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12" name="Equation" r:id="rId4" imgW="990360" imgH="253800" progId="Equation.DSMT4">
                  <p:embed/>
                </p:oleObj>
              </mc:Choice>
              <mc:Fallback>
                <p:oleObj name="Equation" r:id="rId4" imgW="990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99150" y="1676136"/>
                        <a:ext cx="1891588" cy="484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898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20700" y="889000"/>
            <a:ext cx="376417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Priors </a:t>
            </a:r>
            <a:r>
              <a:rPr lang="de-CH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constraints</a:t>
            </a:r>
            <a:endParaRPr lang="de-CH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(t in 1:(n.occasions-1)){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de-CH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(u in 1:2){</a:t>
            </a:r>
          </a:p>
          <a:p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(0, 1)</a:t>
            </a:r>
          </a:p>
          <a:p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(0, 1)</a:t>
            </a:r>
          </a:p>
          <a:p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(0, 1)</a:t>
            </a:r>
          </a:p>
          <a:p>
            <a:r>
              <a:rPr lang="de-CH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31515" y="4914760"/>
            <a:ext cx="851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latin typeface="Calibri" pitchFamily="34" charset="0"/>
              </a:rPr>
              <a:t>Define</a:t>
            </a:r>
            <a:r>
              <a:rPr lang="de-CH" dirty="0">
                <a:latin typeface="Calibri" pitchFamily="34" charset="0"/>
              </a:rPr>
              <a:t> linear </a:t>
            </a:r>
            <a:r>
              <a:rPr lang="de-CH" dirty="0" err="1">
                <a:latin typeface="Calibri" pitchFamily="34" charset="0"/>
              </a:rPr>
              <a:t>contraints</a:t>
            </a:r>
            <a:r>
              <a:rPr lang="de-CH" dirty="0">
                <a:latin typeface="Calibri" pitchFamily="34" charset="0"/>
              </a:rPr>
              <a:t> on </a:t>
            </a:r>
            <a:r>
              <a:rPr lang="de-CH" dirty="0" err="1">
                <a:latin typeface="Calibri" pitchFamily="34" charset="0"/>
              </a:rPr>
              <a:t>parameters</a:t>
            </a:r>
            <a:r>
              <a:rPr lang="de-CH" dirty="0">
                <a:latin typeface="Calibri" pitchFamily="34" charset="0"/>
              </a:rPr>
              <a:t> &amp; </a:t>
            </a:r>
            <a:r>
              <a:rPr lang="de-CH" dirty="0" err="1">
                <a:latin typeface="Calibri" pitchFamily="34" charset="0"/>
              </a:rPr>
              <a:t>specify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the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needed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priors</a:t>
            </a:r>
            <a:endParaRPr lang="de-CH" dirty="0">
              <a:latin typeface="Calibri" pitchFamily="34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08225" y="4826000"/>
            <a:ext cx="8637655" cy="6926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/>
        </p:nvGraphicFramePr>
        <p:xfrm>
          <a:off x="5899150" y="1676136"/>
          <a:ext cx="1891588" cy="484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06" name="Equation" r:id="rId4" imgW="990360" imgH="253800" progId="Equation.DSMT4">
                  <p:embed/>
                </p:oleObj>
              </mc:Choice>
              <mc:Fallback>
                <p:oleObj name="Equation" r:id="rId4" imgW="990360" imgH="253800" progId="Equation.DSMT4">
                  <p:embed/>
                  <p:pic>
                    <p:nvPicPr>
                      <p:cNvPr id="2" name="Objek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99150" y="1676136"/>
                        <a:ext cx="1891588" cy="484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5620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20700" y="889000"/>
            <a:ext cx="376417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Priors </a:t>
            </a:r>
            <a:r>
              <a:rPr lang="de-CH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constraints</a:t>
            </a:r>
            <a:endParaRPr lang="de-CH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(t in 1:(n.occasions-1)){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(u in 1:2){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31515" y="4914760"/>
            <a:ext cx="851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latin typeface="Calibri" pitchFamily="34" charset="0"/>
              </a:rPr>
              <a:t>Define</a:t>
            </a:r>
            <a:r>
              <a:rPr lang="de-CH" dirty="0">
                <a:latin typeface="Calibri" pitchFamily="34" charset="0"/>
              </a:rPr>
              <a:t> linear </a:t>
            </a:r>
            <a:r>
              <a:rPr lang="de-CH" dirty="0" err="1">
                <a:latin typeface="Calibri" pitchFamily="34" charset="0"/>
              </a:rPr>
              <a:t>contraints</a:t>
            </a:r>
            <a:r>
              <a:rPr lang="de-CH" dirty="0">
                <a:latin typeface="Calibri" pitchFamily="34" charset="0"/>
              </a:rPr>
              <a:t> on </a:t>
            </a:r>
            <a:r>
              <a:rPr lang="de-CH" dirty="0" err="1">
                <a:latin typeface="Calibri" pitchFamily="34" charset="0"/>
              </a:rPr>
              <a:t>parameters</a:t>
            </a:r>
            <a:r>
              <a:rPr lang="de-CH" dirty="0">
                <a:latin typeface="Calibri" pitchFamily="34" charset="0"/>
              </a:rPr>
              <a:t> &amp; </a:t>
            </a:r>
            <a:r>
              <a:rPr lang="de-CH" dirty="0" err="1">
                <a:latin typeface="Calibri" pitchFamily="34" charset="0"/>
              </a:rPr>
              <a:t>specify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the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needed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priors</a:t>
            </a:r>
            <a:endParaRPr lang="de-CH" dirty="0">
              <a:latin typeface="Calibri" pitchFamily="34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08225" y="4826000"/>
            <a:ext cx="8637655" cy="6926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/>
        </p:nvGraphicFramePr>
        <p:xfrm>
          <a:off x="5899150" y="1676136"/>
          <a:ext cx="1891588" cy="484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30" name="Equation" r:id="rId4" imgW="990360" imgH="253800" progId="Equation.DSMT4">
                  <p:embed/>
                </p:oleObj>
              </mc:Choice>
              <mc:Fallback>
                <p:oleObj name="Equation" r:id="rId4" imgW="990360" imgH="253800" progId="Equation.DSMT4">
                  <p:embed/>
                  <p:pic>
                    <p:nvPicPr>
                      <p:cNvPr id="2" name="Objek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99150" y="1676136"/>
                        <a:ext cx="1891588" cy="484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714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62442"/>
            <a:ext cx="79528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CJS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w</a:t>
            </a:r>
            <a:r>
              <a:rPr lang="de-CH" b="1" dirty="0">
                <a:latin typeface="Calibri" pitchFamily="34" charset="0"/>
              </a:rPr>
              <a:t>/ 2 </a:t>
            </a:r>
            <a:r>
              <a:rPr lang="de-CH" b="1" dirty="0" err="1">
                <a:latin typeface="Calibri" pitchFamily="34" charset="0"/>
              </a:rPr>
              <a:t>states</a:t>
            </a:r>
            <a:r>
              <a:rPr lang="de-CH" b="1" dirty="0">
                <a:latin typeface="Calibri" pitchFamily="34" charset="0"/>
              </a:rPr>
              <a:t>: </a:t>
            </a:r>
            <a:r>
              <a:rPr lang="de-CH" b="1" dirty="0" err="1">
                <a:latin typeface="Calibri" pitchFamily="34" charset="0"/>
              </a:rPr>
              <a:t>alive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and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dead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04043" y="1181877"/>
            <a:ext cx="559752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-transition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observation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matrices</a:t>
            </a:r>
            <a:endParaRPr lang="de-CH" sz="13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(i in 1:nind){  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S(t+1)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(t in f[i]:(n.occasions-1)){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[1,i,t,2] &lt;- 1 -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[2,i,t,1]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[2,i,t,2] &lt;- 1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#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[1,i,t,1] &lt;- p[t]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[1,i,t,2] &lt;- 1 - p[t]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[2,i,t,1]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[2,i,t,2] &lt;- 1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  <a:p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1841FB8-D4D2-0F45-B172-CE93113EB96E}"/>
                  </a:ext>
                </a:extLst>
              </p:cNvPr>
              <p:cNvSpPr txBox="1"/>
              <p:nvPr/>
            </p:nvSpPr>
            <p:spPr>
              <a:xfrm>
                <a:off x="6857685" y="2074636"/>
                <a:ext cx="1185196" cy="471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1841FB8-D4D2-0F45-B172-CE93113EB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685" y="2074636"/>
                <a:ext cx="1185196" cy="471347"/>
              </a:xfrm>
              <a:prstGeom prst="rect">
                <a:avLst/>
              </a:prstGeom>
              <a:blipFill>
                <a:blip r:embed="rId3"/>
                <a:stretch>
                  <a:fillRect t="-2632" b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B04B3CA-318F-DD41-8741-17F0121E3837}"/>
                  </a:ext>
                </a:extLst>
              </p:cNvPr>
              <p:cNvSpPr txBox="1"/>
              <p:nvPr/>
            </p:nvSpPr>
            <p:spPr>
              <a:xfrm>
                <a:off x="6857685" y="3321622"/>
                <a:ext cx="1123256" cy="469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B04B3CA-318F-DD41-8741-17F0121E3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685" y="3321622"/>
                <a:ext cx="1123256" cy="469039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0F96983-D982-654C-B569-57B6323F9291}"/>
              </a:ext>
            </a:extLst>
          </p:cNvPr>
          <p:cNvSpPr/>
          <p:nvPr/>
        </p:nvSpPr>
        <p:spPr>
          <a:xfrm>
            <a:off x="1026438" y="4862905"/>
            <a:ext cx="6935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: https://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github.com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oliviergimenez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multievent_jags_R</a:t>
            </a: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928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381272-D1D1-C441-8F37-B2EB815955C1}"/>
              </a:ext>
            </a:extLst>
          </p:cNvPr>
          <p:cNvSpPr txBox="1"/>
          <p:nvPr/>
        </p:nvSpPr>
        <p:spPr>
          <a:xfrm>
            <a:off x="201335" y="117446"/>
            <a:ext cx="14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986537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110834"/>
              </p:ext>
            </p:extLst>
          </p:nvPr>
        </p:nvGraphicFramePr>
        <p:xfrm>
          <a:off x="2834866" y="2500307"/>
          <a:ext cx="2659507" cy="876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32" name="Equation" r:id="rId4" imgW="2234880" imgH="736560" progId="Equation.DSMT4">
                  <p:embed/>
                </p:oleObj>
              </mc:Choice>
              <mc:Fallback>
                <p:oleObj name="Equation" r:id="rId4" imgW="22348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4866" y="2500307"/>
                        <a:ext cx="2659507" cy="876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Box 10"/>
          <p:cNvSpPr txBox="1">
            <a:spLocks noChangeArrowheads="1"/>
          </p:cNvSpPr>
          <p:nvPr/>
        </p:nvSpPr>
        <p:spPr bwMode="auto">
          <a:xfrm>
            <a:off x="1771969" y="2525449"/>
            <a:ext cx="1016625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non-</a:t>
            </a: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8918" name="TextBox 13"/>
          <p:cNvSpPr txBox="1">
            <a:spLocks noChangeArrowheads="1"/>
          </p:cNvSpPr>
          <p:nvPr/>
        </p:nvSpPr>
        <p:spPr bwMode="auto">
          <a:xfrm rot="5400000">
            <a:off x="4066940" y="961911"/>
            <a:ext cx="734561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1800"/>
              </a:spcBef>
            </a:pP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non-br.</a:t>
            </a:r>
          </a:p>
          <a:p>
            <a:pPr algn="r" eaLnBrk="1" hangingPunct="1">
              <a:spcBef>
                <a:spcPts val="1800"/>
              </a:spcBef>
            </a:pP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8919" name="TextBox 9"/>
          <p:cNvSpPr txBox="1">
            <a:spLocks noChangeArrowheads="1"/>
          </p:cNvSpPr>
          <p:nvPr/>
        </p:nvSpPr>
        <p:spPr bwMode="auto">
          <a:xfrm>
            <a:off x="557020" y="2764971"/>
            <a:ext cx="11330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8920" name="TextBox 11"/>
          <p:cNvSpPr txBox="1">
            <a:spLocks noChangeArrowheads="1"/>
          </p:cNvSpPr>
          <p:nvPr/>
        </p:nvSpPr>
        <p:spPr bwMode="auto">
          <a:xfrm>
            <a:off x="3582417" y="1534105"/>
            <a:ext cx="12885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  <a:r>
              <a:rPr lang="de-CH" sz="12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graphicFrame>
        <p:nvGraphicFramePr>
          <p:cNvPr id="3892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659585"/>
              </p:ext>
            </p:extLst>
          </p:nvPr>
        </p:nvGraphicFramePr>
        <p:xfrm>
          <a:off x="2793998" y="4700324"/>
          <a:ext cx="1363277" cy="867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33" name="Equation" r:id="rId6" imgW="1117440" imgH="711000" progId="Equation.DSMT4">
                  <p:embed/>
                </p:oleObj>
              </mc:Choice>
              <mc:Fallback>
                <p:oleObj name="Equation" r:id="rId6" imgW="11174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3998" y="4700324"/>
                        <a:ext cx="1363277" cy="867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TextBox 14"/>
          <p:cNvSpPr txBox="1">
            <a:spLocks noChangeArrowheads="1"/>
          </p:cNvSpPr>
          <p:nvPr/>
        </p:nvSpPr>
        <p:spPr bwMode="auto">
          <a:xfrm>
            <a:off x="1766889" y="4730805"/>
            <a:ext cx="1016625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non-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6" name="TextBox 15"/>
          <p:cNvSpPr txBox="1">
            <a:spLocks noChangeArrowheads="1"/>
          </p:cNvSpPr>
          <p:nvPr/>
        </p:nvSpPr>
        <p:spPr bwMode="auto">
          <a:xfrm>
            <a:off x="633414" y="4909345"/>
            <a:ext cx="11330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8927" name="TextBox 18"/>
          <p:cNvSpPr txBox="1">
            <a:spLocks noChangeArrowheads="1"/>
          </p:cNvSpPr>
          <p:nvPr/>
        </p:nvSpPr>
        <p:spPr bwMode="auto">
          <a:xfrm rot="5400000">
            <a:off x="2970762" y="3590971"/>
            <a:ext cx="983154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5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not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seen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5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seen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, non-br.</a:t>
            </a:r>
          </a:p>
          <a:p>
            <a:pPr algn="r" eaLnBrk="1" hangingPunct="1">
              <a:spcBef>
                <a:spcPts val="25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seen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, br.</a:t>
            </a:r>
          </a:p>
        </p:txBody>
      </p:sp>
      <p:sp>
        <p:nvSpPr>
          <p:cNvPr id="38928" name="TextBox 19"/>
          <p:cNvSpPr txBox="1">
            <a:spLocks noChangeArrowheads="1"/>
          </p:cNvSpPr>
          <p:nvPr/>
        </p:nvSpPr>
        <p:spPr bwMode="auto">
          <a:xfrm>
            <a:off x="2638425" y="3492501"/>
            <a:ext cx="15703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Observations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  <a:endParaRPr lang="de-CH" sz="12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6517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1. </a:t>
            </a:r>
            <a:r>
              <a:rPr lang="de-CH" dirty="0" err="1">
                <a:latin typeface="Calibri" pitchFamily="34" charset="0"/>
              </a:rPr>
              <a:t>Breeder</a:t>
            </a:r>
            <a:r>
              <a:rPr lang="de-CH" dirty="0">
                <a:latin typeface="Calibri" pitchFamily="34" charset="0"/>
              </a:rPr>
              <a:t> vs. non-</a:t>
            </a:r>
            <a:r>
              <a:rPr lang="de-CH" dirty="0" err="1">
                <a:latin typeface="Calibri" pitchFamily="34" charset="0"/>
              </a:rPr>
              <a:t>breeders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2333853" y="1133277"/>
            <a:ext cx="223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>
                <a:latin typeface="Calibri" pitchFamily="34" charset="0"/>
              </a:rPr>
              <a:t>State-</a:t>
            </a:r>
            <a:r>
              <a:rPr lang="de-CH" sz="1800" dirty="0" err="1">
                <a:latin typeface="Calibri" pitchFamily="34" charset="0"/>
              </a:rPr>
              <a:t>space</a:t>
            </a:r>
            <a:r>
              <a:rPr lang="de-CH" sz="1800" dirty="0">
                <a:latin typeface="Calibri" pitchFamily="34" charset="0"/>
              </a:rPr>
              <a:t> </a:t>
            </a:r>
            <a:r>
              <a:rPr lang="de-CH" sz="1800" dirty="0" err="1">
                <a:latin typeface="Calibri" pitchFamily="34" charset="0"/>
              </a:rPr>
              <a:t>likelihood</a:t>
            </a:r>
            <a:endParaRPr lang="de-CH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000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19"/>
          <p:cNvSpPr txBox="1">
            <a:spLocks noChangeArrowheads="1"/>
          </p:cNvSpPr>
          <p:nvPr/>
        </p:nvSpPr>
        <p:spPr bwMode="auto">
          <a:xfrm>
            <a:off x="471488" y="1595438"/>
            <a:ext cx="1571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sp>
        <p:nvSpPr>
          <p:cNvPr id="36871" name="TextBox 9"/>
          <p:cNvSpPr txBox="1">
            <a:spLocks noChangeArrowheads="1"/>
          </p:cNvSpPr>
          <p:nvPr/>
        </p:nvSpPr>
        <p:spPr bwMode="auto">
          <a:xfrm>
            <a:off x="1011239" y="2152386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6872" name="TextBox 11"/>
          <p:cNvSpPr txBox="1">
            <a:spLocks noChangeArrowheads="1"/>
          </p:cNvSpPr>
          <p:nvPr/>
        </p:nvSpPr>
        <p:spPr bwMode="auto">
          <a:xfrm>
            <a:off x="4549775" y="111654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477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2. Movement </a:t>
            </a:r>
            <a:r>
              <a:rPr lang="de-CH" dirty="0" err="1">
                <a:latin typeface="Calibri" pitchFamily="34" charset="0"/>
              </a:rPr>
              <a:t>among</a:t>
            </a:r>
            <a:r>
              <a:rPr lang="de-CH" dirty="0">
                <a:latin typeface="Calibri" pitchFamily="34" charset="0"/>
              </a:rPr>
              <a:t> 3 </a:t>
            </a:r>
            <a:r>
              <a:rPr lang="de-CH" dirty="0" err="1">
                <a:latin typeface="Calibri" pitchFamily="34" charset="0"/>
              </a:rPr>
              <a:t>sites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403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>
              <a:latin typeface="Calibri" pitchFamily="34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801490"/>
              </p:ext>
            </p:extLst>
          </p:nvPr>
        </p:nvGraphicFramePr>
        <p:xfrm>
          <a:off x="2849126" y="1557019"/>
          <a:ext cx="5501084" cy="1390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929" name="Equation" r:id="rId4" imgW="4622760" imgH="1168200" progId="Equation.DSMT4">
                  <p:embed/>
                </p:oleObj>
              </mc:Choice>
              <mc:Fallback>
                <p:oleObj name="Equation" r:id="rId4" imgW="4622760" imgH="1168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126" y="1557019"/>
                        <a:ext cx="5501084" cy="13901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218814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>
              <a:latin typeface="Calibri" pitchFamily="34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7908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19"/>
          <p:cNvSpPr txBox="1">
            <a:spLocks noChangeArrowheads="1"/>
          </p:cNvSpPr>
          <p:nvPr/>
        </p:nvSpPr>
        <p:spPr bwMode="auto">
          <a:xfrm>
            <a:off x="471488" y="1595438"/>
            <a:ext cx="1571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sp>
        <p:nvSpPr>
          <p:cNvPr id="36871" name="TextBox 9"/>
          <p:cNvSpPr txBox="1">
            <a:spLocks noChangeArrowheads="1"/>
          </p:cNvSpPr>
          <p:nvPr/>
        </p:nvSpPr>
        <p:spPr bwMode="auto">
          <a:xfrm>
            <a:off x="1011239" y="2152386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6872" name="TextBox 11"/>
          <p:cNvSpPr txBox="1">
            <a:spLocks noChangeArrowheads="1"/>
          </p:cNvSpPr>
          <p:nvPr/>
        </p:nvSpPr>
        <p:spPr bwMode="auto">
          <a:xfrm>
            <a:off x="4549775" y="111654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477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2. Movement </a:t>
            </a:r>
            <a:r>
              <a:rPr lang="de-CH" dirty="0" err="1">
                <a:latin typeface="Calibri" pitchFamily="34" charset="0"/>
              </a:rPr>
              <a:t>among</a:t>
            </a:r>
            <a:r>
              <a:rPr lang="de-CH" dirty="0">
                <a:latin typeface="Calibri" pitchFamily="34" charset="0"/>
              </a:rPr>
              <a:t> 3 </a:t>
            </a:r>
            <a:r>
              <a:rPr lang="de-CH" dirty="0" err="1">
                <a:latin typeface="Calibri" pitchFamily="34" charset="0"/>
              </a:rPr>
              <a:t>sites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403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>
              <a:latin typeface="Calibri" pitchFamily="34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2849126" y="1557019"/>
          <a:ext cx="5501084" cy="1390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19" name="Equation" r:id="rId4" imgW="4622760" imgH="1168200" progId="Equation.DSMT4">
                  <p:embed/>
                </p:oleObj>
              </mc:Choice>
              <mc:Fallback>
                <p:oleObj name="Equation" r:id="rId4" imgW="4622760" imgH="1168200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126" y="1557019"/>
                        <a:ext cx="5501084" cy="13901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218814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>
              <a:latin typeface="Calibri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7363" y="3713440"/>
            <a:ext cx="7056080" cy="1824501"/>
            <a:chOff x="487363" y="4456112"/>
            <a:chExt cx="7056080" cy="2189396"/>
          </a:xfrm>
        </p:grpSpPr>
        <p:sp>
          <p:nvSpPr>
            <p:cNvPr id="36875" name="Text Box 21"/>
            <p:cNvSpPr txBox="1">
              <a:spLocks noChangeArrowheads="1"/>
            </p:cNvSpPr>
            <p:nvPr/>
          </p:nvSpPr>
          <p:spPr bwMode="auto">
            <a:xfrm>
              <a:off x="487363" y="4624388"/>
              <a:ext cx="2309094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sz="2000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6878" name="TextBox 15"/>
            <p:cNvSpPr txBox="1">
              <a:spLocks noChangeArrowheads="1"/>
            </p:cNvSpPr>
            <p:nvPr/>
          </p:nvSpPr>
          <p:spPr bwMode="auto">
            <a:xfrm>
              <a:off x="1590358" y="5665661"/>
              <a:ext cx="1610505" cy="443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6880" name="TextBox 19"/>
            <p:cNvSpPr txBox="1">
              <a:spLocks noChangeArrowheads="1"/>
            </p:cNvSpPr>
            <p:nvPr/>
          </p:nvSpPr>
          <p:spPr bwMode="auto">
            <a:xfrm>
              <a:off x="4855642" y="4456112"/>
              <a:ext cx="2266326" cy="443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7" name="Objekt 6"/>
            <p:cNvGraphicFramePr>
              <a:graphicFrameLocks noChangeAspect="1"/>
            </p:cNvGraphicFramePr>
            <p:nvPr/>
          </p:nvGraphicFramePr>
          <p:xfrm>
            <a:off x="3638390" y="4921248"/>
            <a:ext cx="3905053" cy="1724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120" name="Equation" r:id="rId6" imgW="3174840" imgH="1168200" progId="Equation.DSMT4">
                    <p:embed/>
                  </p:oleObj>
                </mc:Choice>
                <mc:Fallback>
                  <p:oleObj name="Equation" r:id="rId6" imgW="3174840" imgH="1168200" progId="Equation.DSMT4">
                    <p:embed/>
                    <p:pic>
                      <p:nvPicPr>
                        <p:cNvPr id="7" name="Objek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8390" y="4921248"/>
                          <a:ext cx="3905053" cy="172426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094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477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2. Movement </a:t>
            </a:r>
            <a:r>
              <a:rPr lang="de-CH" dirty="0" err="1">
                <a:latin typeface="Calibri" pitchFamily="34" charset="0"/>
              </a:rPr>
              <a:t>among</a:t>
            </a:r>
            <a:r>
              <a:rPr lang="de-CH" dirty="0">
                <a:latin typeface="Calibri" pitchFamily="34" charset="0"/>
              </a:rPr>
              <a:t> 3 </a:t>
            </a:r>
            <a:r>
              <a:rPr lang="de-CH" dirty="0" err="1">
                <a:latin typeface="Calibri" pitchFamily="34" charset="0"/>
              </a:rPr>
              <a:t>sites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403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2" name="Textfeld 1"/>
          <p:cNvSpPr txBox="1"/>
          <p:nvPr/>
        </p:nvSpPr>
        <p:spPr>
          <a:xfrm>
            <a:off x="623888" y="3387342"/>
            <a:ext cx="824071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latin typeface="Calibri" pitchFamily="34" charset="0"/>
                <a:cs typeface="Calibri" pitchFamily="34" charset="0"/>
              </a:rPr>
              <a:t>The </a:t>
            </a:r>
            <a:r>
              <a:rPr lang="de-CH" sz="2000" dirty="0" err="1">
                <a:latin typeface="Calibri" pitchFamily="34" charset="0"/>
                <a:cs typeface="Calibri" pitchFamily="34" charset="0"/>
              </a:rPr>
              <a:t>parameters</a:t>
            </a:r>
            <a:r>
              <a:rPr lang="de-CH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AB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and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AC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(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as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well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as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BA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&amp; 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BC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and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CA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&amp; 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CB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) must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be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in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the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interval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[0, 1]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and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their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sum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must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be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≤ 1.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Two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possible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options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:</a:t>
            </a:r>
          </a:p>
          <a:p>
            <a:endParaRPr lang="de-CH" sz="2000" dirty="0">
              <a:latin typeface="Calibri" pitchFamily="34" charset="0"/>
              <a:cs typeface="Calibri" pitchFamily="34" charset="0"/>
              <a:sym typeface="Symbol"/>
            </a:endParaRPr>
          </a:p>
          <a:p>
            <a:pPr marL="342900" indent="-342900">
              <a:buFontTx/>
              <a:buChar char="-"/>
            </a:pP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Multinomial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logit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link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function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1800" dirty="0">
                <a:latin typeface="Calibri" pitchFamily="34" charset="0"/>
                <a:cs typeface="Calibri" pitchFamily="34" charset="0"/>
                <a:sym typeface="Symbol"/>
              </a:rPr>
              <a:t>(</a:t>
            </a:r>
            <a:r>
              <a:rPr lang="de-CH" sz="1800" dirty="0" err="1">
                <a:latin typeface="Calibri" pitchFamily="34" charset="0"/>
                <a:cs typeface="Calibri" pitchFamily="34" charset="0"/>
                <a:sym typeface="Symbol"/>
              </a:rPr>
              <a:t>ch</a:t>
            </a:r>
            <a:r>
              <a:rPr lang="de-CH" sz="1800" dirty="0">
                <a:latin typeface="Calibri" pitchFamily="34" charset="0"/>
                <a:cs typeface="Calibri" pitchFamily="34" charset="0"/>
                <a:sym typeface="Symbol"/>
              </a:rPr>
              <a:t> 10 </a:t>
            </a:r>
            <a:r>
              <a:rPr lang="de-CH" sz="1800" dirty="0" err="1">
                <a:latin typeface="Calibri" pitchFamily="34" charset="0"/>
                <a:cs typeface="Calibri" pitchFamily="34" charset="0"/>
                <a:sym typeface="Symbol"/>
              </a:rPr>
              <a:t>Kéry</a:t>
            </a:r>
            <a:r>
              <a:rPr lang="de-CH" sz="1800" dirty="0">
                <a:latin typeface="Calibri" pitchFamily="34" charset="0"/>
                <a:cs typeface="Calibri" pitchFamily="34" charset="0"/>
                <a:sym typeface="Symbol"/>
              </a:rPr>
              <a:t> &amp; Schaub 2012, </a:t>
            </a:r>
            <a:r>
              <a:rPr lang="de-CH" sz="1800" dirty="0" err="1">
                <a:latin typeface="Calibri" pitchFamily="34" charset="0"/>
                <a:cs typeface="Calibri" pitchFamily="34" charset="0"/>
                <a:sym typeface="Symbol"/>
              </a:rPr>
              <a:t>Guéry</a:t>
            </a:r>
            <a:r>
              <a:rPr lang="de-CH" sz="1800" dirty="0">
                <a:latin typeface="Calibri" pitchFamily="34" charset="0"/>
                <a:cs typeface="Calibri" pitchFamily="34" charset="0"/>
                <a:sym typeface="Symbol"/>
              </a:rPr>
              <a:t> et al. 2018)</a:t>
            </a:r>
            <a:endParaRPr lang="de-CH" sz="2000" dirty="0">
              <a:latin typeface="Calibri" pitchFamily="34" charset="0"/>
              <a:cs typeface="Calibri" pitchFamily="34" charset="0"/>
              <a:sym typeface="Symbol"/>
            </a:endParaRPr>
          </a:p>
          <a:p>
            <a:pPr marL="342900" indent="-342900">
              <a:buFontTx/>
              <a:buChar char="-"/>
            </a:pP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Dirichlet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prior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1800" dirty="0">
                <a:latin typeface="Calibri" pitchFamily="34" charset="0"/>
                <a:cs typeface="Calibri" pitchFamily="34" charset="0"/>
                <a:sym typeface="Symbol"/>
              </a:rPr>
              <a:t>(</a:t>
            </a:r>
            <a:r>
              <a:rPr lang="de-CH" sz="1800" dirty="0" err="1">
                <a:latin typeface="Calibri" pitchFamily="34" charset="0"/>
                <a:cs typeface="Calibri" pitchFamily="34" charset="0"/>
                <a:sym typeface="Symbol"/>
              </a:rPr>
              <a:t>ch</a:t>
            </a:r>
            <a:r>
              <a:rPr lang="de-CH" sz="1800" dirty="0">
                <a:latin typeface="Calibri" pitchFamily="34" charset="0"/>
                <a:cs typeface="Calibri" pitchFamily="34" charset="0"/>
                <a:sym typeface="Symbol"/>
              </a:rPr>
              <a:t> 10 </a:t>
            </a:r>
            <a:r>
              <a:rPr lang="de-CH" sz="1800" dirty="0" err="1">
                <a:latin typeface="Calibri" pitchFamily="34" charset="0"/>
                <a:cs typeface="Calibri" pitchFamily="34" charset="0"/>
                <a:sym typeface="Symbol"/>
              </a:rPr>
              <a:t>Kéry</a:t>
            </a:r>
            <a:r>
              <a:rPr lang="de-CH" sz="1800" dirty="0">
                <a:latin typeface="Calibri" pitchFamily="34" charset="0"/>
                <a:cs typeface="Calibri" pitchFamily="34" charset="0"/>
                <a:sym typeface="Symbol"/>
              </a:rPr>
              <a:t> &amp; Schaub 2012)</a:t>
            </a:r>
            <a:endParaRPr lang="de-CH" sz="2000" dirty="0">
              <a:latin typeface="Calibri" pitchFamily="34" charset="0"/>
              <a:cs typeface="Calibri" pitchFamily="34" charset="0"/>
              <a:sym typeface="Symbol"/>
            </a:endParaRPr>
          </a:p>
          <a:p>
            <a:pPr marL="342900" indent="-342900">
              <a:buFontTx/>
              <a:buChar char="-"/>
            </a:pPr>
            <a:endParaRPr lang="en-GB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71488" y="1595438"/>
            <a:ext cx="1571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>
                <a:solidFill>
                  <a:srgbClr val="3333CC"/>
                </a:solidFill>
                <a:latin typeface="Calibri" pitchFamily="34" charset="0"/>
              </a:rPr>
              <a:t>State </a:t>
            </a:r>
            <a:r>
              <a:rPr lang="de-CH" sz="2000" dirty="0" err="1">
                <a:solidFill>
                  <a:srgbClr val="3333CC"/>
                </a:solidFill>
                <a:latin typeface="Calibri" pitchFamily="34" charset="0"/>
              </a:rPr>
              <a:t>process</a:t>
            </a:r>
            <a:endParaRPr lang="de-CH" sz="2000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0" y="1218814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D2661271-245E-DC43-9928-3CD234625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9" y="2152386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40FCFB57-FABE-4B45-9C9E-C6111A2E6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5" y="111654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graphicFrame>
        <p:nvGraphicFramePr>
          <p:cNvPr id="15" name="Objekt 3">
            <a:extLst>
              <a:ext uri="{FF2B5EF4-FFF2-40B4-BE49-F238E27FC236}">
                <a16:creationId xmlns:a16="http://schemas.microsoft.com/office/drawing/2014/main" id="{0354A208-9C86-B249-8E7E-BF681EB787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9126" y="1557019"/>
          <a:ext cx="5501084" cy="1390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8" name="Equation" r:id="rId4" imgW="4622760" imgH="1168200" progId="Equation.DSMT4">
                  <p:embed/>
                </p:oleObj>
              </mc:Choice>
              <mc:Fallback>
                <p:oleObj name="Equation" r:id="rId4" imgW="4622760" imgH="1168200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126" y="1557019"/>
                        <a:ext cx="5501084" cy="13901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812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2">
            <a:extLst>
              <a:ext uri="{FF2B5EF4-FFF2-40B4-BE49-F238E27FC236}">
                <a16:creationId xmlns:a16="http://schemas.microsoft.com/office/drawing/2014/main" id="{6EAA6B5D-7CE0-5E4F-A299-A1A905881B58}"/>
              </a:ext>
            </a:extLst>
          </p:cNvPr>
          <p:cNvSpPr txBox="1"/>
          <p:nvPr/>
        </p:nvSpPr>
        <p:spPr>
          <a:xfrm>
            <a:off x="638177" y="317182"/>
            <a:ext cx="2392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>
                <a:latin typeface="Calibri" panose="020F0502020204030204" pitchFamily="34" charset="0"/>
              </a:rPr>
              <a:t>A </a:t>
            </a:r>
            <a:r>
              <a:rPr lang="de-CH" sz="2800" b="1" dirty="0" err="1">
                <a:latin typeface="Calibri" panose="020F0502020204030204" pitchFamily="34" charset="0"/>
              </a:rPr>
              <a:t>bit</a:t>
            </a:r>
            <a:r>
              <a:rPr lang="de-CH" sz="2800" b="1" dirty="0">
                <a:latin typeface="Calibri" panose="020F0502020204030204" pitchFamily="34" charset="0"/>
              </a:rPr>
              <a:t> </a:t>
            </a:r>
            <a:r>
              <a:rPr lang="de-CH" sz="2800" b="1" dirty="0" err="1">
                <a:latin typeface="Calibri" panose="020F0502020204030204" pitchFamily="34" charset="0"/>
              </a:rPr>
              <a:t>of</a:t>
            </a:r>
            <a:r>
              <a:rPr lang="de-CH" sz="2800" b="1" dirty="0">
                <a:latin typeface="Calibri" panose="020F0502020204030204" pitchFamily="34" charset="0"/>
              </a:rPr>
              <a:t> </a:t>
            </a:r>
            <a:r>
              <a:rPr lang="de-CH" sz="2800" b="1" dirty="0" err="1">
                <a:latin typeface="Calibri" panose="020F0502020204030204" pitchFamily="34" charset="0"/>
              </a:rPr>
              <a:t>history</a:t>
            </a:r>
            <a:endParaRPr lang="de-CH" sz="2800" b="1" dirty="0">
              <a:latin typeface="Calibri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B131E6-2E5D-0A4B-A157-97008EC29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100" y="158591"/>
            <a:ext cx="5546817" cy="53978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9919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67629" y="902915"/>
            <a:ext cx="6296771" cy="2442506"/>
            <a:chOff x="471488" y="1141410"/>
            <a:chExt cx="6296771" cy="2931007"/>
          </a:xfrm>
        </p:grpSpPr>
        <p:sp>
          <p:nvSpPr>
            <p:cNvPr id="38915" name="Text Box 19"/>
            <p:cNvSpPr txBox="1">
              <a:spLocks noChangeArrowheads="1"/>
            </p:cNvSpPr>
            <p:nvPr/>
          </p:nvSpPr>
          <p:spPr bwMode="auto">
            <a:xfrm>
              <a:off x="471488" y="1914524"/>
              <a:ext cx="1292020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16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1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8961735"/>
                </p:ext>
              </p:extLst>
            </p:nvPr>
          </p:nvGraphicFramePr>
          <p:xfrm>
            <a:off x="3305808" y="2278062"/>
            <a:ext cx="3462451" cy="1794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39" name="Equation" r:id="rId4" imgW="2705040" imgH="1168200" progId="Equation.DSMT4">
                    <p:embed/>
                  </p:oleObj>
                </mc:Choice>
                <mc:Fallback>
                  <p:oleObj name="Equation" r:id="rId4" imgW="2705040" imgH="1168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808" y="2278062"/>
                          <a:ext cx="3462451" cy="1794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7" name="TextBox 10"/>
            <p:cNvSpPr txBox="1">
              <a:spLocks noChangeArrowheads="1"/>
            </p:cNvSpPr>
            <p:nvPr/>
          </p:nvSpPr>
          <p:spPr bwMode="auto">
            <a:xfrm>
              <a:off x="2364423" y="2297113"/>
              <a:ext cx="747320" cy="1772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juvenile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1y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2y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8" name="TextBox 13"/>
            <p:cNvSpPr txBox="1">
              <a:spLocks noChangeArrowheads="1"/>
            </p:cNvSpPr>
            <p:nvPr/>
          </p:nvSpPr>
          <p:spPr bwMode="auto">
            <a:xfrm rot="5400000">
              <a:off x="4534160" y="260060"/>
              <a:ext cx="896862" cy="3231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2y NB</a:t>
              </a:r>
            </a:p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1y NB</a:t>
              </a:r>
            </a:p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juvenile</a:t>
              </a:r>
            </a:p>
          </p:txBody>
        </p:sp>
        <p:sp>
          <p:nvSpPr>
            <p:cNvPr id="38919" name="TextBox 9"/>
            <p:cNvSpPr txBox="1">
              <a:spLocks noChangeArrowheads="1"/>
            </p:cNvSpPr>
            <p:nvPr/>
          </p:nvSpPr>
          <p:spPr bwMode="auto">
            <a:xfrm>
              <a:off x="985644" y="2889340"/>
              <a:ext cx="12975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0" name="TextBox 11"/>
            <p:cNvSpPr txBox="1">
              <a:spLocks noChangeArrowheads="1"/>
            </p:cNvSpPr>
            <p:nvPr/>
          </p:nvSpPr>
          <p:spPr bwMode="auto">
            <a:xfrm>
              <a:off x="4521582" y="1141410"/>
              <a:ext cx="14787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  <a:r>
                <a:rPr lang="de-CH" sz="14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3514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3. Access </a:t>
            </a:r>
            <a:r>
              <a:rPr lang="de-CH" dirty="0" err="1">
                <a:latin typeface="Calibri" pitchFamily="34" charset="0"/>
              </a:rPr>
              <a:t>to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reproduction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007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67629" y="902915"/>
            <a:ext cx="6296771" cy="2442506"/>
            <a:chOff x="471488" y="1141410"/>
            <a:chExt cx="6296771" cy="2931007"/>
          </a:xfrm>
        </p:grpSpPr>
        <p:sp>
          <p:nvSpPr>
            <p:cNvPr id="38915" name="Text Box 19"/>
            <p:cNvSpPr txBox="1">
              <a:spLocks noChangeArrowheads="1"/>
            </p:cNvSpPr>
            <p:nvPr/>
          </p:nvSpPr>
          <p:spPr bwMode="auto">
            <a:xfrm>
              <a:off x="471488" y="1914524"/>
              <a:ext cx="1292020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16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16" name="Object 20"/>
            <p:cNvGraphicFramePr>
              <a:graphicFrameLocks noChangeAspect="1"/>
            </p:cNvGraphicFramePr>
            <p:nvPr/>
          </p:nvGraphicFramePr>
          <p:xfrm>
            <a:off x="3305808" y="2278062"/>
            <a:ext cx="3462451" cy="1794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43" name="Equation" r:id="rId4" imgW="2705040" imgH="1168200" progId="Equation.DSMT4">
                    <p:embed/>
                  </p:oleObj>
                </mc:Choice>
                <mc:Fallback>
                  <p:oleObj name="Equation" r:id="rId4" imgW="2705040" imgH="1168200" progId="Equation.DSMT4">
                    <p:embed/>
                    <p:pic>
                      <p:nvPicPr>
                        <p:cNvPr id="3891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808" y="2278062"/>
                          <a:ext cx="3462451" cy="1794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7" name="TextBox 10"/>
            <p:cNvSpPr txBox="1">
              <a:spLocks noChangeArrowheads="1"/>
            </p:cNvSpPr>
            <p:nvPr/>
          </p:nvSpPr>
          <p:spPr bwMode="auto">
            <a:xfrm>
              <a:off x="2364423" y="2297113"/>
              <a:ext cx="747320" cy="1772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juvenile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1y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2y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8" name="TextBox 13"/>
            <p:cNvSpPr txBox="1">
              <a:spLocks noChangeArrowheads="1"/>
            </p:cNvSpPr>
            <p:nvPr/>
          </p:nvSpPr>
          <p:spPr bwMode="auto">
            <a:xfrm rot="5400000">
              <a:off x="4534160" y="260060"/>
              <a:ext cx="896862" cy="3231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2y NB</a:t>
              </a:r>
            </a:p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1y NB</a:t>
              </a:r>
            </a:p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juvenile</a:t>
              </a:r>
            </a:p>
          </p:txBody>
        </p:sp>
        <p:sp>
          <p:nvSpPr>
            <p:cNvPr id="38919" name="TextBox 9"/>
            <p:cNvSpPr txBox="1">
              <a:spLocks noChangeArrowheads="1"/>
            </p:cNvSpPr>
            <p:nvPr/>
          </p:nvSpPr>
          <p:spPr bwMode="auto">
            <a:xfrm>
              <a:off x="985644" y="2889340"/>
              <a:ext cx="12975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0" name="TextBox 11"/>
            <p:cNvSpPr txBox="1">
              <a:spLocks noChangeArrowheads="1"/>
            </p:cNvSpPr>
            <p:nvPr/>
          </p:nvSpPr>
          <p:spPr bwMode="auto">
            <a:xfrm>
              <a:off x="4521582" y="1141410"/>
              <a:ext cx="14787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  <a:r>
                <a:rPr lang="de-CH" sz="14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557905" y="2596663"/>
            <a:ext cx="5154613" cy="2861457"/>
            <a:chOff x="158" y="2199"/>
            <a:chExt cx="3247" cy="2163"/>
          </a:xfrm>
        </p:grpSpPr>
        <p:sp>
          <p:nvSpPr>
            <p:cNvPr id="38923" name="Text Box 21"/>
            <p:cNvSpPr txBox="1">
              <a:spLocks noChangeArrowheads="1"/>
            </p:cNvSpPr>
            <p:nvPr/>
          </p:nvSpPr>
          <p:spPr bwMode="auto">
            <a:xfrm>
              <a:off x="158" y="3117"/>
              <a:ext cx="118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sz="1600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24" name="Object 22"/>
            <p:cNvGraphicFramePr>
              <a:graphicFrameLocks noChangeAspect="1"/>
            </p:cNvGraphicFramePr>
            <p:nvPr/>
          </p:nvGraphicFramePr>
          <p:xfrm>
            <a:off x="2333" y="3218"/>
            <a:ext cx="1060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44" name="Equation" r:id="rId6" imgW="1346040" imgH="1168200" progId="Equation.DSMT4">
                    <p:embed/>
                  </p:oleObj>
                </mc:Choice>
                <mc:Fallback>
                  <p:oleObj name="Equation" r:id="rId6" imgW="1346040" imgH="1168200" progId="Equation.DSMT4">
                    <p:embed/>
                    <p:pic>
                      <p:nvPicPr>
                        <p:cNvPr id="3892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3" y="3218"/>
                          <a:ext cx="1060" cy="1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5" name="TextBox 14"/>
            <p:cNvSpPr txBox="1">
              <a:spLocks noChangeArrowheads="1"/>
            </p:cNvSpPr>
            <p:nvPr/>
          </p:nvSpPr>
          <p:spPr bwMode="auto">
            <a:xfrm>
              <a:off x="1783" y="3245"/>
              <a:ext cx="471" cy="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juvenile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1y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2y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8926" name="TextBox 15"/>
            <p:cNvSpPr txBox="1">
              <a:spLocks noChangeArrowheads="1"/>
            </p:cNvSpPr>
            <p:nvPr/>
          </p:nvSpPr>
          <p:spPr bwMode="auto">
            <a:xfrm>
              <a:off x="780" y="3711"/>
              <a:ext cx="8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7" name="TextBox 18"/>
            <p:cNvSpPr txBox="1">
              <a:spLocks noChangeArrowheads="1"/>
            </p:cNvSpPr>
            <p:nvPr/>
          </p:nvSpPr>
          <p:spPr bwMode="auto">
            <a:xfrm rot="5400000">
              <a:off x="2422" y="2331"/>
              <a:ext cx="881" cy="1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,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, 2y NB</a:t>
              </a: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, 1y NB</a:t>
              </a:r>
            </a:p>
          </p:txBody>
        </p:sp>
        <p:sp>
          <p:nvSpPr>
            <p:cNvPr id="38928" name="TextBox 19"/>
            <p:cNvSpPr txBox="1">
              <a:spLocks noChangeArrowheads="1"/>
            </p:cNvSpPr>
            <p:nvPr/>
          </p:nvSpPr>
          <p:spPr bwMode="auto">
            <a:xfrm>
              <a:off x="2266" y="2199"/>
              <a:ext cx="11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  <a:endParaRPr lang="de-CH" sz="14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3514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3. Access </a:t>
            </a:r>
            <a:r>
              <a:rPr lang="de-CH" dirty="0" err="1">
                <a:latin typeface="Calibri" pitchFamily="34" charset="0"/>
              </a:rPr>
              <a:t>to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reproduction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97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254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4. </a:t>
            </a:r>
            <a:r>
              <a:rPr lang="de-CH" dirty="0" err="1">
                <a:latin typeface="Calibri" pitchFamily="34" charset="0"/>
              </a:rPr>
              <a:t>Temporary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emigration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1116542"/>
            <a:ext cx="6556343" cy="2131634"/>
            <a:chOff x="471488" y="1339850"/>
            <a:chExt cx="6556343" cy="2557960"/>
          </a:xfrm>
        </p:grpSpPr>
        <p:sp>
          <p:nvSpPr>
            <p:cNvPr id="36867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571712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20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6868" name="Object 20"/>
            <p:cNvGraphicFramePr>
              <a:graphicFrameLocks noChangeAspect="1"/>
            </p:cNvGraphicFramePr>
            <p:nvPr/>
          </p:nvGraphicFramePr>
          <p:xfrm>
            <a:off x="4173535" y="2616196"/>
            <a:ext cx="2854296" cy="1281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16" name="Equation" r:id="rId4" imgW="1968480" imgH="736560" progId="Equation.DSMT4">
                    <p:embed/>
                  </p:oleObj>
                </mc:Choice>
                <mc:Fallback>
                  <p:oleObj name="Equation" r:id="rId4" imgW="1968480" imgH="736560" progId="Equation.DSMT4">
                    <p:embed/>
                    <p:pic>
                      <p:nvPicPr>
                        <p:cNvPr id="3686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535" y="2616196"/>
                          <a:ext cx="2854296" cy="1281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69" name="TextBox 10"/>
            <p:cNvSpPr txBox="1">
              <a:spLocks noChangeArrowheads="1"/>
            </p:cNvSpPr>
            <p:nvPr/>
          </p:nvSpPr>
          <p:spPr bwMode="auto">
            <a:xfrm>
              <a:off x="3141663" y="2687638"/>
              <a:ext cx="795411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inside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outside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6870" name="TextBox 13"/>
            <p:cNvSpPr txBox="1">
              <a:spLocks noChangeArrowheads="1"/>
            </p:cNvSpPr>
            <p:nvPr/>
          </p:nvSpPr>
          <p:spPr bwMode="auto">
            <a:xfrm rot="5400000">
              <a:off x="5276489" y="1041529"/>
              <a:ext cx="954493" cy="2369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outside</a:t>
              </a:r>
            </a:p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inside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6871" name="TextBox 9"/>
            <p:cNvSpPr txBox="1">
              <a:spLocks noChangeArrowheads="1"/>
            </p:cNvSpPr>
            <p:nvPr/>
          </p:nvSpPr>
          <p:spPr bwMode="auto">
            <a:xfrm>
              <a:off x="1354138" y="2989263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6872" name="TextBox 11"/>
            <p:cNvSpPr txBox="1">
              <a:spLocks noChangeArrowheads="1"/>
            </p:cNvSpPr>
            <p:nvPr/>
          </p:nvSpPr>
          <p:spPr bwMode="auto">
            <a:xfrm>
              <a:off x="4549775" y="1339850"/>
              <a:ext cx="184294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  <a:r>
                <a:rPr lang="de-CH" sz="180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254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4. </a:t>
            </a:r>
            <a:r>
              <a:rPr lang="de-CH" dirty="0" err="1">
                <a:latin typeface="Calibri" pitchFamily="34" charset="0"/>
              </a:rPr>
              <a:t>Temporary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emigration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559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1116542"/>
            <a:ext cx="6556343" cy="2131634"/>
            <a:chOff x="471488" y="1339850"/>
            <a:chExt cx="6556343" cy="2557960"/>
          </a:xfrm>
        </p:grpSpPr>
        <p:sp>
          <p:nvSpPr>
            <p:cNvPr id="36867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571712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20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6868" name="Object 20"/>
            <p:cNvGraphicFramePr>
              <a:graphicFrameLocks noChangeAspect="1"/>
            </p:cNvGraphicFramePr>
            <p:nvPr/>
          </p:nvGraphicFramePr>
          <p:xfrm>
            <a:off x="4173535" y="2616196"/>
            <a:ext cx="2854296" cy="1281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91" name="Equation" r:id="rId4" imgW="1968480" imgH="736560" progId="Equation.DSMT4">
                    <p:embed/>
                  </p:oleObj>
                </mc:Choice>
                <mc:Fallback>
                  <p:oleObj name="Equation" r:id="rId4" imgW="1968480" imgH="736560" progId="Equation.DSMT4">
                    <p:embed/>
                    <p:pic>
                      <p:nvPicPr>
                        <p:cNvPr id="3686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535" y="2616196"/>
                          <a:ext cx="2854296" cy="1281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69" name="TextBox 10"/>
            <p:cNvSpPr txBox="1">
              <a:spLocks noChangeArrowheads="1"/>
            </p:cNvSpPr>
            <p:nvPr/>
          </p:nvSpPr>
          <p:spPr bwMode="auto">
            <a:xfrm>
              <a:off x="3141663" y="2687638"/>
              <a:ext cx="795411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inside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outside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6870" name="TextBox 13"/>
            <p:cNvSpPr txBox="1">
              <a:spLocks noChangeArrowheads="1"/>
            </p:cNvSpPr>
            <p:nvPr/>
          </p:nvSpPr>
          <p:spPr bwMode="auto">
            <a:xfrm rot="5400000">
              <a:off x="5276489" y="1041529"/>
              <a:ext cx="954493" cy="2369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outside</a:t>
              </a:r>
            </a:p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inside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6871" name="TextBox 9"/>
            <p:cNvSpPr txBox="1">
              <a:spLocks noChangeArrowheads="1"/>
            </p:cNvSpPr>
            <p:nvPr/>
          </p:nvSpPr>
          <p:spPr bwMode="auto">
            <a:xfrm>
              <a:off x="1354138" y="2989263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6872" name="TextBox 11"/>
            <p:cNvSpPr txBox="1">
              <a:spLocks noChangeArrowheads="1"/>
            </p:cNvSpPr>
            <p:nvPr/>
          </p:nvSpPr>
          <p:spPr bwMode="auto">
            <a:xfrm>
              <a:off x="4549775" y="1339850"/>
              <a:ext cx="184294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  <a:r>
                <a:rPr lang="de-CH" sz="180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87363" y="3347720"/>
            <a:ext cx="5953125" cy="2255573"/>
            <a:chOff x="307" y="2640"/>
            <a:chExt cx="3750" cy="1705"/>
          </a:xfrm>
        </p:grpSpPr>
        <p:sp>
          <p:nvSpPr>
            <p:cNvPr id="36875" name="Text Box 21"/>
            <p:cNvSpPr txBox="1">
              <a:spLocks noChangeArrowheads="1"/>
            </p:cNvSpPr>
            <p:nvPr/>
          </p:nvSpPr>
          <p:spPr bwMode="auto">
            <a:xfrm>
              <a:off x="307" y="2913"/>
              <a:ext cx="1455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>
                  <a:solidFill>
                    <a:srgbClr val="FF0000"/>
                  </a:solidFill>
                  <a:latin typeface="Calibri" pitchFamily="34" charset="0"/>
                </a:rPr>
                <a:t>Observation process</a:t>
              </a:r>
            </a:p>
          </p:txBody>
        </p:sp>
        <p:graphicFrame>
          <p:nvGraphicFramePr>
            <p:cNvPr id="36876" name="Object 22"/>
            <p:cNvGraphicFramePr>
              <a:graphicFrameLocks noChangeAspect="1"/>
            </p:cNvGraphicFramePr>
            <p:nvPr/>
          </p:nvGraphicFramePr>
          <p:xfrm>
            <a:off x="2953" y="3556"/>
            <a:ext cx="600" cy="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92" name="Equation" r:id="rId6" imgW="685800" imgH="711000" progId="Equation.DSMT4">
                    <p:embed/>
                  </p:oleObj>
                </mc:Choice>
                <mc:Fallback>
                  <p:oleObj name="Equation" r:id="rId6" imgW="685800" imgH="711000" progId="Equation.DSMT4">
                    <p:embed/>
                    <p:pic>
                      <p:nvPicPr>
                        <p:cNvPr id="3687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3" y="3556"/>
                          <a:ext cx="600" cy="7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7" name="TextBox 14"/>
            <p:cNvSpPr txBox="1">
              <a:spLocks noChangeArrowheads="1"/>
            </p:cNvSpPr>
            <p:nvPr/>
          </p:nvSpPr>
          <p:spPr bwMode="auto">
            <a:xfrm>
              <a:off x="2275" y="3601"/>
              <a:ext cx="501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inside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outside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6878" name="TextBox 15"/>
            <p:cNvSpPr txBox="1">
              <a:spLocks noChangeArrowheads="1"/>
            </p:cNvSpPr>
            <p:nvPr/>
          </p:nvSpPr>
          <p:spPr bwMode="auto">
            <a:xfrm>
              <a:off x="1128" y="3783"/>
              <a:ext cx="101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6879" name="TextBox 18"/>
            <p:cNvSpPr txBox="1">
              <a:spLocks noChangeArrowheads="1"/>
            </p:cNvSpPr>
            <p:nvPr/>
          </p:nvSpPr>
          <p:spPr bwMode="auto">
            <a:xfrm rot="5400000">
              <a:off x="2922" y="2932"/>
              <a:ext cx="696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Not seen</a:t>
              </a: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</a:p>
          </p:txBody>
        </p:sp>
        <p:sp>
          <p:nvSpPr>
            <p:cNvPr id="36880" name="TextBox 19"/>
            <p:cNvSpPr txBox="1">
              <a:spLocks noChangeArrowheads="1"/>
            </p:cNvSpPr>
            <p:nvPr/>
          </p:nvSpPr>
          <p:spPr bwMode="auto">
            <a:xfrm>
              <a:off x="2629" y="2640"/>
              <a:ext cx="14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Observations at time t</a:t>
              </a:r>
              <a:endParaRPr lang="de-CH" sz="180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254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4. </a:t>
            </a:r>
            <a:r>
              <a:rPr lang="de-CH" dirty="0" err="1">
                <a:latin typeface="Calibri" pitchFamily="34" charset="0"/>
              </a:rPr>
              <a:t>Temporary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emigration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826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25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5. Immediate </a:t>
            </a:r>
            <a:r>
              <a:rPr lang="de-CH" dirty="0" err="1">
                <a:latin typeface="Calibri" pitchFamily="34" charset="0"/>
              </a:rPr>
              <a:t>trap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response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964142"/>
            <a:ext cx="6361887" cy="2139000"/>
            <a:chOff x="471488" y="1339850"/>
            <a:chExt cx="6361887" cy="2566799"/>
          </a:xfrm>
        </p:grpSpPr>
        <p:sp>
          <p:nvSpPr>
            <p:cNvPr id="37891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571712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20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7892" name="Object 20"/>
            <p:cNvGraphicFramePr>
              <a:graphicFrameLocks noChangeAspect="1"/>
            </p:cNvGraphicFramePr>
            <p:nvPr/>
          </p:nvGraphicFramePr>
          <p:xfrm>
            <a:off x="4608510" y="2616196"/>
            <a:ext cx="2224865" cy="1290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64" name="Equation" r:id="rId4" imgW="1523880" imgH="736560" progId="Equation.DSMT4">
                    <p:embed/>
                  </p:oleObj>
                </mc:Choice>
                <mc:Fallback>
                  <p:oleObj name="Equation" r:id="rId4" imgW="1523880" imgH="736560" progId="Equation.DSMT4">
                    <p:embed/>
                    <p:pic>
                      <p:nvPicPr>
                        <p:cNvPr id="3789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510" y="2616196"/>
                          <a:ext cx="2224865" cy="1290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3" name="TextBox 10"/>
            <p:cNvSpPr txBox="1">
              <a:spLocks noChangeArrowheads="1"/>
            </p:cNvSpPr>
            <p:nvPr/>
          </p:nvSpPr>
          <p:spPr bwMode="auto">
            <a:xfrm>
              <a:off x="2674938" y="2687638"/>
              <a:ext cx="1378904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alive,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alive, not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7894" name="TextBox 13"/>
            <p:cNvSpPr txBox="1">
              <a:spLocks noChangeArrowheads="1"/>
            </p:cNvSpPr>
            <p:nvPr/>
          </p:nvSpPr>
          <p:spPr bwMode="auto">
            <a:xfrm rot="5400000">
              <a:off x="5252041" y="1148339"/>
              <a:ext cx="954493" cy="2113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a, not s</a:t>
              </a:r>
            </a:p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a, </a:t>
              </a: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7895" name="TextBox 9"/>
            <p:cNvSpPr txBox="1">
              <a:spLocks noChangeArrowheads="1"/>
            </p:cNvSpPr>
            <p:nvPr/>
          </p:nvSpPr>
          <p:spPr bwMode="auto">
            <a:xfrm>
              <a:off x="620713" y="2989263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7896" name="TextBox 11"/>
            <p:cNvSpPr txBox="1">
              <a:spLocks noChangeArrowheads="1"/>
            </p:cNvSpPr>
            <p:nvPr/>
          </p:nvSpPr>
          <p:spPr bwMode="auto">
            <a:xfrm>
              <a:off x="4892675" y="1339850"/>
              <a:ext cx="184294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  <a:r>
                <a:rPr lang="de-CH" sz="18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37898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25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5. Immediate </a:t>
            </a:r>
            <a:r>
              <a:rPr lang="de-CH" dirty="0" err="1">
                <a:latin typeface="Calibri" pitchFamily="34" charset="0"/>
              </a:rPr>
              <a:t>trap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response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959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964142"/>
            <a:ext cx="6361887" cy="2139000"/>
            <a:chOff x="471488" y="1339850"/>
            <a:chExt cx="6361887" cy="2566799"/>
          </a:xfrm>
        </p:grpSpPr>
        <p:sp>
          <p:nvSpPr>
            <p:cNvPr id="37891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571712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20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7892" name="Object 20"/>
            <p:cNvGraphicFramePr>
              <a:graphicFrameLocks noChangeAspect="1"/>
            </p:cNvGraphicFramePr>
            <p:nvPr/>
          </p:nvGraphicFramePr>
          <p:xfrm>
            <a:off x="4608510" y="2616196"/>
            <a:ext cx="2224865" cy="1290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39" name="Equation" r:id="rId4" imgW="1523880" imgH="736560" progId="Equation.DSMT4">
                    <p:embed/>
                  </p:oleObj>
                </mc:Choice>
                <mc:Fallback>
                  <p:oleObj name="Equation" r:id="rId4" imgW="1523880" imgH="736560" progId="Equation.DSMT4">
                    <p:embed/>
                    <p:pic>
                      <p:nvPicPr>
                        <p:cNvPr id="3789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510" y="2616196"/>
                          <a:ext cx="2224865" cy="1290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3" name="TextBox 10"/>
            <p:cNvSpPr txBox="1">
              <a:spLocks noChangeArrowheads="1"/>
            </p:cNvSpPr>
            <p:nvPr/>
          </p:nvSpPr>
          <p:spPr bwMode="auto">
            <a:xfrm>
              <a:off x="2674938" y="2687638"/>
              <a:ext cx="1378904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alive,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alive, not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7894" name="TextBox 13"/>
            <p:cNvSpPr txBox="1">
              <a:spLocks noChangeArrowheads="1"/>
            </p:cNvSpPr>
            <p:nvPr/>
          </p:nvSpPr>
          <p:spPr bwMode="auto">
            <a:xfrm rot="5400000">
              <a:off x="5252041" y="1148339"/>
              <a:ext cx="954493" cy="2113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a, not s</a:t>
              </a:r>
            </a:p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a, </a:t>
              </a: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7895" name="TextBox 9"/>
            <p:cNvSpPr txBox="1">
              <a:spLocks noChangeArrowheads="1"/>
            </p:cNvSpPr>
            <p:nvPr/>
          </p:nvSpPr>
          <p:spPr bwMode="auto">
            <a:xfrm>
              <a:off x="620713" y="2989263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7896" name="TextBox 11"/>
            <p:cNvSpPr txBox="1">
              <a:spLocks noChangeArrowheads="1"/>
            </p:cNvSpPr>
            <p:nvPr/>
          </p:nvSpPr>
          <p:spPr bwMode="auto">
            <a:xfrm>
              <a:off x="4892675" y="1339850"/>
              <a:ext cx="184294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  <a:r>
                <a:rPr lang="de-CH" sz="18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87363" y="3355340"/>
            <a:ext cx="5953125" cy="2255573"/>
            <a:chOff x="307" y="2640"/>
            <a:chExt cx="3750" cy="1705"/>
          </a:xfrm>
        </p:grpSpPr>
        <p:sp>
          <p:nvSpPr>
            <p:cNvPr id="37899" name="Text Box 21"/>
            <p:cNvSpPr txBox="1">
              <a:spLocks noChangeArrowheads="1"/>
            </p:cNvSpPr>
            <p:nvPr/>
          </p:nvSpPr>
          <p:spPr bwMode="auto">
            <a:xfrm>
              <a:off x="307" y="2913"/>
              <a:ext cx="1455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sz="2000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37900" name="Object 22"/>
            <p:cNvGraphicFramePr>
              <a:graphicFrameLocks noChangeAspect="1"/>
            </p:cNvGraphicFramePr>
            <p:nvPr/>
          </p:nvGraphicFramePr>
          <p:xfrm>
            <a:off x="2940" y="3556"/>
            <a:ext cx="438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40" name="Equation" r:id="rId6" imgW="482400" imgH="711000" progId="Equation.DSMT4">
                    <p:embed/>
                  </p:oleObj>
                </mc:Choice>
                <mc:Fallback>
                  <p:oleObj name="Equation" r:id="rId6" imgW="482400" imgH="711000" progId="Equation.DSMT4">
                    <p:embed/>
                    <p:pic>
                      <p:nvPicPr>
                        <p:cNvPr id="3790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0" y="3556"/>
                          <a:ext cx="438" cy="7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1" name="TextBox 14"/>
            <p:cNvSpPr txBox="1">
              <a:spLocks noChangeArrowheads="1"/>
            </p:cNvSpPr>
            <p:nvPr/>
          </p:nvSpPr>
          <p:spPr bwMode="auto">
            <a:xfrm>
              <a:off x="1789" y="3601"/>
              <a:ext cx="869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alive,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alive, not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7902" name="TextBox 15"/>
            <p:cNvSpPr txBox="1">
              <a:spLocks noChangeArrowheads="1"/>
            </p:cNvSpPr>
            <p:nvPr/>
          </p:nvSpPr>
          <p:spPr bwMode="auto">
            <a:xfrm>
              <a:off x="527" y="3783"/>
              <a:ext cx="101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7903" name="TextBox 18"/>
            <p:cNvSpPr txBox="1">
              <a:spLocks noChangeArrowheads="1"/>
            </p:cNvSpPr>
            <p:nvPr/>
          </p:nvSpPr>
          <p:spPr bwMode="auto">
            <a:xfrm rot="5400000">
              <a:off x="2853" y="2984"/>
              <a:ext cx="69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2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</a:p>
          </p:txBody>
        </p:sp>
        <p:sp>
          <p:nvSpPr>
            <p:cNvPr id="37904" name="TextBox 19"/>
            <p:cNvSpPr txBox="1">
              <a:spLocks noChangeArrowheads="1"/>
            </p:cNvSpPr>
            <p:nvPr/>
          </p:nvSpPr>
          <p:spPr bwMode="auto">
            <a:xfrm>
              <a:off x="2629" y="2640"/>
              <a:ext cx="14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Observations at time t</a:t>
              </a:r>
              <a:endParaRPr lang="de-CH" sz="180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37898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25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5. Immediate </a:t>
            </a:r>
            <a:r>
              <a:rPr lang="de-CH" dirty="0" err="1">
                <a:latin typeface="Calibri" pitchFamily="34" charset="0"/>
              </a:rPr>
              <a:t>trap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response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873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5573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6. </a:t>
            </a:r>
            <a:r>
              <a:rPr lang="de-CH" dirty="0" err="1">
                <a:latin typeface="Calibri" pitchFamily="34" charset="0"/>
              </a:rPr>
              <a:t>Combination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of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life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and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dead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406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1199142"/>
            <a:ext cx="5330040" cy="2113022"/>
            <a:chOff x="471488" y="1438971"/>
            <a:chExt cx="5330040" cy="2535626"/>
          </a:xfrm>
        </p:grpSpPr>
        <p:sp>
          <p:nvSpPr>
            <p:cNvPr id="38915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292020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16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16" name="Object 20"/>
            <p:cNvGraphicFramePr>
              <a:graphicFrameLocks noChangeAspect="1"/>
            </p:cNvGraphicFramePr>
            <p:nvPr/>
          </p:nvGraphicFramePr>
          <p:xfrm>
            <a:off x="4190997" y="2865437"/>
            <a:ext cx="1155492" cy="1109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212" name="Equation" r:id="rId4" imgW="888840" imgH="711000" progId="Equation.DSMT4">
                    <p:embed/>
                  </p:oleObj>
                </mc:Choice>
                <mc:Fallback>
                  <p:oleObj name="Equation" r:id="rId4" imgW="888840" imgH="711000" progId="Equation.DSMT4">
                    <p:embed/>
                    <p:pic>
                      <p:nvPicPr>
                        <p:cNvPr id="3891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0997" y="2865437"/>
                          <a:ext cx="1155492" cy="1109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7" name="TextBox 10"/>
            <p:cNvSpPr txBox="1">
              <a:spLocks noChangeArrowheads="1"/>
            </p:cNvSpPr>
            <p:nvPr/>
          </p:nvSpPr>
          <p:spPr bwMode="auto">
            <a:xfrm>
              <a:off x="2935923" y="2878138"/>
              <a:ext cx="1167627" cy="1071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recently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8" name="TextBox 13"/>
            <p:cNvSpPr txBox="1">
              <a:spLocks noChangeArrowheads="1"/>
            </p:cNvSpPr>
            <p:nvPr/>
          </p:nvSpPr>
          <p:spPr bwMode="auto">
            <a:xfrm rot="5400000">
              <a:off x="4465354" y="1505560"/>
              <a:ext cx="1025743" cy="1646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1800"/>
                </a:spcBef>
              </a:pP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rec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.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9" name="TextBox 9"/>
            <p:cNvSpPr txBox="1">
              <a:spLocks noChangeArrowheads="1"/>
            </p:cNvSpPr>
            <p:nvPr/>
          </p:nvSpPr>
          <p:spPr bwMode="auto">
            <a:xfrm>
              <a:off x="1404744" y="3192998"/>
              <a:ext cx="12975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0" name="TextBox 11"/>
            <p:cNvSpPr txBox="1">
              <a:spLocks noChangeArrowheads="1"/>
            </p:cNvSpPr>
            <p:nvPr/>
          </p:nvSpPr>
          <p:spPr bwMode="auto">
            <a:xfrm>
              <a:off x="3995246" y="1438971"/>
              <a:ext cx="14787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  <a:r>
                <a:rPr lang="de-CH" sz="14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5573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6. </a:t>
            </a:r>
            <a:r>
              <a:rPr lang="de-CH" dirty="0" err="1">
                <a:latin typeface="Calibri" pitchFamily="34" charset="0"/>
              </a:rPr>
              <a:t>Combination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of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life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and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dead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17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2">
            <a:extLst>
              <a:ext uri="{FF2B5EF4-FFF2-40B4-BE49-F238E27FC236}">
                <a16:creationId xmlns:a16="http://schemas.microsoft.com/office/drawing/2014/main" id="{6EAA6B5D-7CE0-5E4F-A299-A1A905881B58}"/>
              </a:ext>
            </a:extLst>
          </p:cNvPr>
          <p:cNvSpPr txBox="1"/>
          <p:nvPr/>
        </p:nvSpPr>
        <p:spPr>
          <a:xfrm>
            <a:off x="638177" y="317182"/>
            <a:ext cx="2392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>
                <a:latin typeface="Calibri" panose="020F0502020204030204" pitchFamily="34" charset="0"/>
              </a:rPr>
              <a:t>A </a:t>
            </a:r>
            <a:r>
              <a:rPr lang="de-CH" sz="2800" b="1" dirty="0" err="1">
                <a:latin typeface="Calibri" panose="020F0502020204030204" pitchFamily="34" charset="0"/>
              </a:rPr>
              <a:t>bit</a:t>
            </a:r>
            <a:r>
              <a:rPr lang="de-CH" sz="2800" b="1" dirty="0">
                <a:latin typeface="Calibri" panose="020F0502020204030204" pitchFamily="34" charset="0"/>
              </a:rPr>
              <a:t> </a:t>
            </a:r>
            <a:r>
              <a:rPr lang="de-CH" sz="2800" b="1" dirty="0" err="1">
                <a:latin typeface="Calibri" panose="020F0502020204030204" pitchFamily="34" charset="0"/>
              </a:rPr>
              <a:t>of</a:t>
            </a:r>
            <a:r>
              <a:rPr lang="de-CH" sz="2800" b="1" dirty="0">
                <a:latin typeface="Calibri" panose="020F0502020204030204" pitchFamily="34" charset="0"/>
              </a:rPr>
              <a:t> </a:t>
            </a:r>
            <a:r>
              <a:rPr lang="de-CH" sz="2800" b="1" dirty="0" err="1">
                <a:latin typeface="Calibri" panose="020F0502020204030204" pitchFamily="34" charset="0"/>
              </a:rPr>
              <a:t>history</a:t>
            </a:r>
            <a:endParaRPr lang="de-CH" sz="2800" b="1" dirty="0">
              <a:latin typeface="Calibri" panose="020F05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7FCB5A7-C178-EB42-A29A-5723585EA4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9"/>
          <a:stretch/>
        </p:blipFill>
        <p:spPr>
          <a:xfrm>
            <a:off x="102740" y="1222954"/>
            <a:ext cx="4623374" cy="42675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95E68E3-1FF9-1545-BFFE-40B3014844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3"/>
          <a:stretch/>
        </p:blipFill>
        <p:spPr>
          <a:xfrm>
            <a:off x="4849401" y="1222954"/>
            <a:ext cx="4140485" cy="42663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70978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1199142"/>
            <a:ext cx="5330040" cy="2113022"/>
            <a:chOff x="471488" y="1438971"/>
            <a:chExt cx="5330040" cy="2535626"/>
          </a:xfrm>
        </p:grpSpPr>
        <p:sp>
          <p:nvSpPr>
            <p:cNvPr id="38915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292020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16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16" name="Object 20"/>
            <p:cNvGraphicFramePr>
              <a:graphicFrameLocks noChangeAspect="1"/>
            </p:cNvGraphicFramePr>
            <p:nvPr/>
          </p:nvGraphicFramePr>
          <p:xfrm>
            <a:off x="4190997" y="2865437"/>
            <a:ext cx="1155492" cy="1109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87" name="Equation" r:id="rId4" imgW="888840" imgH="711000" progId="Equation.DSMT4">
                    <p:embed/>
                  </p:oleObj>
                </mc:Choice>
                <mc:Fallback>
                  <p:oleObj name="Equation" r:id="rId4" imgW="888840" imgH="711000" progId="Equation.DSMT4">
                    <p:embed/>
                    <p:pic>
                      <p:nvPicPr>
                        <p:cNvPr id="3891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0997" y="2865437"/>
                          <a:ext cx="1155492" cy="1109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7" name="TextBox 10"/>
            <p:cNvSpPr txBox="1">
              <a:spLocks noChangeArrowheads="1"/>
            </p:cNvSpPr>
            <p:nvPr/>
          </p:nvSpPr>
          <p:spPr bwMode="auto">
            <a:xfrm>
              <a:off x="2935923" y="2878138"/>
              <a:ext cx="1167627" cy="1071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recently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8" name="TextBox 13"/>
            <p:cNvSpPr txBox="1">
              <a:spLocks noChangeArrowheads="1"/>
            </p:cNvSpPr>
            <p:nvPr/>
          </p:nvSpPr>
          <p:spPr bwMode="auto">
            <a:xfrm rot="5400000">
              <a:off x="4465354" y="1505560"/>
              <a:ext cx="1025743" cy="1646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1800"/>
                </a:spcBef>
              </a:pP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rec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.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9" name="TextBox 9"/>
            <p:cNvSpPr txBox="1">
              <a:spLocks noChangeArrowheads="1"/>
            </p:cNvSpPr>
            <p:nvPr/>
          </p:nvSpPr>
          <p:spPr bwMode="auto">
            <a:xfrm>
              <a:off x="1404744" y="3192998"/>
              <a:ext cx="12975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0" name="TextBox 11"/>
            <p:cNvSpPr txBox="1">
              <a:spLocks noChangeArrowheads="1"/>
            </p:cNvSpPr>
            <p:nvPr/>
          </p:nvSpPr>
          <p:spPr bwMode="auto">
            <a:xfrm>
              <a:off x="3995246" y="1438971"/>
              <a:ext cx="14787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  <a:r>
                <a:rPr lang="de-CH" sz="14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25145" y="3368993"/>
            <a:ext cx="5233988" cy="2209271"/>
            <a:chOff x="158" y="2610"/>
            <a:chExt cx="3297" cy="1670"/>
          </a:xfrm>
        </p:grpSpPr>
        <p:sp>
          <p:nvSpPr>
            <p:cNvPr id="38923" name="Text Box 21"/>
            <p:cNvSpPr txBox="1">
              <a:spLocks noChangeArrowheads="1"/>
            </p:cNvSpPr>
            <p:nvPr/>
          </p:nvSpPr>
          <p:spPr bwMode="auto">
            <a:xfrm>
              <a:off x="158" y="2903"/>
              <a:ext cx="118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sz="1600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24" name="Object 22"/>
            <p:cNvGraphicFramePr>
              <a:graphicFrameLocks noChangeAspect="1"/>
            </p:cNvGraphicFramePr>
            <p:nvPr/>
          </p:nvGraphicFramePr>
          <p:xfrm>
            <a:off x="2461" y="3565"/>
            <a:ext cx="755" cy="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88" name="Equation" r:id="rId6" imgW="901440" imgH="711000" progId="Equation.DSMT4">
                    <p:embed/>
                  </p:oleObj>
                </mc:Choice>
                <mc:Fallback>
                  <p:oleObj name="Equation" r:id="rId6" imgW="901440" imgH="711000" progId="Equation.DSMT4">
                    <p:embed/>
                    <p:pic>
                      <p:nvPicPr>
                        <p:cNvPr id="3892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1" y="3565"/>
                          <a:ext cx="755" cy="7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5" name="TextBox 14"/>
            <p:cNvSpPr txBox="1">
              <a:spLocks noChangeArrowheads="1"/>
            </p:cNvSpPr>
            <p:nvPr/>
          </p:nvSpPr>
          <p:spPr bwMode="auto">
            <a:xfrm>
              <a:off x="1798" y="3589"/>
              <a:ext cx="538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rec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.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8926" name="TextBox 15"/>
            <p:cNvSpPr txBox="1">
              <a:spLocks noChangeArrowheads="1"/>
            </p:cNvSpPr>
            <p:nvPr/>
          </p:nvSpPr>
          <p:spPr bwMode="auto">
            <a:xfrm>
              <a:off x="685" y="3795"/>
              <a:ext cx="8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7" name="TextBox 18"/>
            <p:cNvSpPr txBox="1">
              <a:spLocks noChangeArrowheads="1"/>
            </p:cNvSpPr>
            <p:nvPr/>
          </p:nvSpPr>
          <p:spPr bwMode="auto">
            <a:xfrm rot="5400000">
              <a:off x="2502" y="2784"/>
              <a:ext cx="680" cy="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recovered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8928" name="TextBox 19"/>
            <p:cNvSpPr txBox="1">
              <a:spLocks noChangeArrowheads="1"/>
            </p:cNvSpPr>
            <p:nvPr/>
          </p:nvSpPr>
          <p:spPr bwMode="auto">
            <a:xfrm>
              <a:off x="2316" y="2610"/>
              <a:ext cx="11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  <a:endParaRPr lang="de-CH" sz="14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5573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6. </a:t>
            </a:r>
            <a:r>
              <a:rPr lang="de-CH" dirty="0" err="1">
                <a:latin typeface="Calibri" pitchFamily="34" charset="0"/>
              </a:rPr>
              <a:t>Combination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of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life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and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dead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5770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69925" y="291042"/>
            <a:ext cx="2602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Multievent </a:t>
            </a:r>
            <a:r>
              <a:rPr lang="de-CH" b="1" dirty="0" err="1">
                <a:latin typeface="Calibri" pitchFamily="34" charset="0"/>
              </a:rPr>
              <a:t>models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19459" name="Text Box 9"/>
          <p:cNvSpPr txBox="1">
            <a:spLocks noChangeArrowheads="1"/>
          </p:cNvSpPr>
          <p:nvPr/>
        </p:nvSpPr>
        <p:spPr bwMode="auto">
          <a:xfrm>
            <a:off x="271146" y="859261"/>
            <a:ext cx="8720454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93675" indent="-1936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Is</a:t>
            </a:r>
            <a:r>
              <a:rPr lang="de-CH" sz="2000" dirty="0">
                <a:latin typeface="Calibri" pitchFamily="34" charset="0"/>
              </a:rPr>
              <a:t> a </a:t>
            </a:r>
            <a:r>
              <a:rPr lang="de-CH" sz="2000" dirty="0" err="1">
                <a:latin typeface="Calibri" pitchFamily="34" charset="0"/>
              </a:rPr>
              <a:t>multistate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model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that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allows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assignment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errors</a:t>
            </a:r>
            <a:r>
              <a:rPr lang="de-CH" sz="2000" dirty="0">
                <a:latin typeface="Calibri" pitchFamily="34" charset="0"/>
              </a:rPr>
              <a:t> (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uncertainty</a:t>
            </a:r>
            <a:r>
              <a:rPr lang="de-CH" sz="2000" dirty="0">
                <a:latin typeface="Calibri" pitchFamily="34" charset="0"/>
              </a:rPr>
              <a:t>)</a:t>
            </a: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All </a:t>
            </a:r>
            <a:r>
              <a:rPr lang="de-CH" sz="2000" dirty="0" err="1">
                <a:latin typeface="Calibri" pitchFamily="34" charset="0"/>
              </a:rPr>
              <a:t>capture-recapture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models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introduced</a:t>
            </a:r>
            <a:r>
              <a:rPr lang="de-CH" sz="2000" dirty="0">
                <a:latin typeface="Calibri" pitchFamily="34" charset="0"/>
              </a:rPr>
              <a:t> so </a:t>
            </a:r>
            <a:r>
              <a:rPr lang="de-CH" sz="2000" dirty="0" err="1">
                <a:latin typeface="Calibri" pitchFamily="34" charset="0"/>
              </a:rPr>
              <a:t>far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be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seen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as</a:t>
            </a:r>
            <a:r>
              <a:rPr lang="de-CH" sz="2000" dirty="0">
                <a:latin typeface="Calibri" pitchFamily="34" charset="0"/>
              </a:rPr>
              <a:t> a </a:t>
            </a:r>
            <a:r>
              <a:rPr lang="de-CH" sz="2000" dirty="0" err="1">
                <a:latin typeface="Calibri" pitchFamily="34" charset="0"/>
              </a:rPr>
              <a:t>special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case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of</a:t>
            </a:r>
            <a:r>
              <a:rPr lang="de-CH" sz="2000" dirty="0">
                <a:latin typeface="Calibri" pitchFamily="34" charset="0"/>
              </a:rPr>
              <a:t> a </a:t>
            </a:r>
            <a:r>
              <a:rPr lang="de-CH" sz="2000" dirty="0" err="1">
                <a:latin typeface="Calibri" pitchFamily="34" charset="0"/>
              </a:rPr>
              <a:t>multievent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model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Most </a:t>
            </a:r>
            <a:r>
              <a:rPr lang="de-CH" sz="2000" dirty="0" err="1">
                <a:latin typeface="Calibri" pitchFamily="34" charset="0"/>
              </a:rPr>
              <a:t>general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capture-recapture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model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Seminal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paper</a:t>
            </a:r>
            <a:r>
              <a:rPr lang="de-CH" sz="2000" dirty="0">
                <a:latin typeface="Calibri" pitchFamily="34" charset="0"/>
              </a:rPr>
              <a:t>: Pradel (2005), </a:t>
            </a:r>
            <a:r>
              <a:rPr lang="de-CH" sz="2000" dirty="0" err="1">
                <a:latin typeface="Calibri" pitchFamily="34" charset="0"/>
              </a:rPr>
              <a:t>Biometrics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We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need</a:t>
            </a:r>
            <a:r>
              <a:rPr lang="de-CH" sz="2000" dirty="0">
                <a:latin typeface="Calibri" pitchFamily="34" charset="0"/>
              </a:rPr>
              <a:t> a </a:t>
            </a:r>
            <a:r>
              <a:rPr lang="de-CH" sz="2000" dirty="0" err="1">
                <a:latin typeface="Calibri" pitchFamily="34" charset="0"/>
              </a:rPr>
              <a:t>model</a:t>
            </a:r>
            <a:r>
              <a:rPr lang="de-CH" sz="2000" dirty="0">
                <a:latin typeface="Calibri" pitchFamily="34" charset="0"/>
              </a:rPr>
              <a:t> of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assignment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first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encounter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Additional </a:t>
            </a:r>
            <a:r>
              <a:rPr lang="de-CH" sz="2000" dirty="0" err="1">
                <a:latin typeface="Calibri" pitchFamily="34" charset="0"/>
              </a:rPr>
              <a:t>parameters</a:t>
            </a:r>
            <a:r>
              <a:rPr lang="de-CH" sz="2000" dirty="0">
                <a:latin typeface="Calibri" pitchFamily="34" charset="0"/>
              </a:rPr>
              <a:t> (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assignment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probabilities</a:t>
            </a:r>
            <a:r>
              <a:rPr lang="de-CH" sz="2000" dirty="0">
                <a:latin typeface="Calibri" pitchFamily="34" charset="0"/>
              </a:rPr>
              <a:t>)</a:t>
            </a: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Ecological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examples</a:t>
            </a:r>
            <a:r>
              <a:rPr lang="de-CH" sz="2000" dirty="0">
                <a:latin typeface="Calibri" pitchFamily="34" charset="0"/>
              </a:rPr>
              <a:t>: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Sex </a:t>
            </a:r>
            <a:r>
              <a:rPr lang="de-CH" sz="2000" dirty="0" err="1">
                <a:latin typeface="Calibri" pitchFamily="34" charset="0"/>
              </a:rPr>
              <a:t>assignment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uncertainty</a:t>
            </a:r>
            <a:r>
              <a:rPr lang="de-CH" sz="2000" dirty="0">
                <a:latin typeface="Calibri" pitchFamily="34" charset="0"/>
              </a:rPr>
              <a:t> (Pradel </a:t>
            </a:r>
            <a:r>
              <a:rPr lang="de-CH" sz="2000" i="1" dirty="0">
                <a:latin typeface="Calibri" pitchFamily="34" charset="0"/>
              </a:rPr>
              <a:t>et al. </a:t>
            </a:r>
            <a:r>
              <a:rPr lang="de-CH" sz="2000" dirty="0">
                <a:latin typeface="Calibri" pitchFamily="34" charset="0"/>
              </a:rPr>
              <a:t>2008, Can. J. Stat.)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Disease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status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uncertainty</a:t>
            </a:r>
            <a:r>
              <a:rPr lang="de-CH" sz="2000" dirty="0">
                <a:latin typeface="Calibri" pitchFamily="34" charset="0"/>
              </a:rPr>
              <a:t> (Cooch &amp; </a:t>
            </a:r>
            <a:r>
              <a:rPr lang="de-CH" sz="2000" dirty="0" err="1">
                <a:latin typeface="Calibri" pitchFamily="34" charset="0"/>
              </a:rPr>
              <a:t>Conn</a:t>
            </a:r>
            <a:r>
              <a:rPr lang="de-CH" sz="2000" dirty="0">
                <a:latin typeface="Calibri" pitchFamily="34" charset="0"/>
              </a:rPr>
              <a:t> 2009, J. </a:t>
            </a:r>
            <a:r>
              <a:rPr lang="de-CH" sz="2000" dirty="0" err="1">
                <a:latin typeface="Calibri" pitchFamily="34" charset="0"/>
              </a:rPr>
              <a:t>Appl</a:t>
            </a:r>
            <a:r>
              <a:rPr lang="de-CH" sz="2000" dirty="0">
                <a:latin typeface="Calibri" pitchFamily="34" charset="0"/>
              </a:rPr>
              <a:t>. </a:t>
            </a:r>
            <a:r>
              <a:rPr lang="de-CH" sz="2000" dirty="0" err="1">
                <a:latin typeface="Calibri" pitchFamily="34" charset="0"/>
              </a:rPr>
              <a:t>Ecol</a:t>
            </a:r>
            <a:r>
              <a:rPr lang="de-CH" sz="2000" dirty="0">
                <a:latin typeface="Calibri" pitchFamily="34" charset="0"/>
              </a:rPr>
              <a:t>.)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Memory </a:t>
            </a:r>
            <a:r>
              <a:rPr lang="de-CH" sz="2000" dirty="0" err="1">
                <a:latin typeface="Calibri" pitchFamily="34" charset="0"/>
              </a:rPr>
              <a:t>models</a:t>
            </a:r>
            <a:r>
              <a:rPr lang="de-CH" sz="2000" dirty="0">
                <a:latin typeface="Calibri" pitchFamily="34" charset="0"/>
              </a:rPr>
              <a:t> (</a:t>
            </a:r>
            <a:r>
              <a:rPr lang="de-CH" sz="2000" dirty="0" err="1">
                <a:latin typeface="Calibri" pitchFamily="34" charset="0"/>
              </a:rPr>
              <a:t>Rouan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et al. </a:t>
            </a:r>
            <a:r>
              <a:rPr lang="de-CH" sz="2000" dirty="0">
                <a:latin typeface="Calibri" pitchFamily="34" charset="0"/>
              </a:rPr>
              <a:t>2009, JABES)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Heterogeneity</a:t>
            </a:r>
            <a:r>
              <a:rPr lang="de-CH" sz="2000" dirty="0">
                <a:latin typeface="Calibri" pitchFamily="34" charset="0"/>
              </a:rPr>
              <a:t> / finite </a:t>
            </a:r>
            <a:r>
              <a:rPr lang="de-CH" sz="2000" dirty="0" err="1">
                <a:latin typeface="Calibri" pitchFamily="34" charset="0"/>
              </a:rPr>
              <a:t>mixtures</a:t>
            </a:r>
            <a:r>
              <a:rPr lang="de-CH" sz="2000" dirty="0">
                <a:latin typeface="Calibri" pitchFamily="34" charset="0"/>
              </a:rPr>
              <a:t> (Gimenez </a:t>
            </a:r>
            <a:r>
              <a:rPr lang="de-CH" sz="2000" i="1" dirty="0">
                <a:latin typeface="Calibri" pitchFamily="34" charset="0"/>
              </a:rPr>
              <a:t>et al.</a:t>
            </a:r>
            <a:r>
              <a:rPr lang="de-CH" sz="2000" dirty="0">
                <a:latin typeface="Calibri" pitchFamily="34" charset="0"/>
              </a:rPr>
              <a:t> 2018, </a:t>
            </a:r>
            <a:r>
              <a:rPr lang="de-CH" sz="2000" dirty="0" err="1">
                <a:latin typeface="Calibri" pitchFamily="34" charset="0"/>
              </a:rPr>
              <a:t>Oikos</a:t>
            </a:r>
            <a:r>
              <a:rPr lang="de-CH" sz="2000" dirty="0">
                <a:latin typeface="Calibri" pitchFamily="34" charset="0"/>
              </a:rPr>
              <a:t>)</a:t>
            </a:r>
          </a:p>
          <a:p>
            <a:pPr eaLnBrk="1" hangingPunct="1">
              <a:spcBef>
                <a:spcPct val="45000"/>
              </a:spcBef>
              <a:buFontTx/>
              <a:buChar char="•"/>
            </a:pPr>
            <a:endParaRPr lang="de-CH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9282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93726" y="291042"/>
            <a:ext cx="4943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Conditional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nature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2 </a:t>
            </a:r>
            <a:r>
              <a:rPr lang="de-CH" b="1" dirty="0" err="1">
                <a:latin typeface="Calibri" pitchFamily="34" charset="0"/>
              </a:rPr>
              <a:t>processes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1747" name="Text Box 18"/>
          <p:cNvSpPr txBox="1">
            <a:spLocks noChangeArrowheads="1"/>
          </p:cNvSpPr>
          <p:nvPr/>
        </p:nvSpPr>
        <p:spPr bwMode="auto">
          <a:xfrm>
            <a:off x="511175" y="85989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1748" name="Text Box 19"/>
          <p:cNvSpPr txBox="1">
            <a:spLocks noChangeArrowheads="1"/>
          </p:cNvSpPr>
          <p:nvPr/>
        </p:nvSpPr>
        <p:spPr bwMode="auto">
          <a:xfrm>
            <a:off x="463551" y="1382448"/>
            <a:ext cx="91884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State 1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State 2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1749" name="Oval 20"/>
          <p:cNvSpPr>
            <a:spLocks noChangeArrowheads="1"/>
          </p:cNvSpPr>
          <p:nvPr/>
        </p:nvSpPr>
        <p:spPr bwMode="auto">
          <a:xfrm>
            <a:off x="22764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0" name="Oval 21"/>
          <p:cNvSpPr>
            <a:spLocks noChangeArrowheads="1"/>
          </p:cNvSpPr>
          <p:nvPr/>
        </p:nvSpPr>
        <p:spPr bwMode="auto">
          <a:xfrm>
            <a:off x="31242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1" name="Oval 22"/>
          <p:cNvSpPr>
            <a:spLocks noChangeArrowheads="1"/>
          </p:cNvSpPr>
          <p:nvPr/>
        </p:nvSpPr>
        <p:spPr bwMode="auto">
          <a:xfrm>
            <a:off x="39243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2" name="Oval 23"/>
          <p:cNvSpPr>
            <a:spLocks noChangeArrowheads="1"/>
          </p:cNvSpPr>
          <p:nvPr/>
        </p:nvSpPr>
        <p:spPr bwMode="auto">
          <a:xfrm>
            <a:off x="4757738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3" name="Oval 24"/>
          <p:cNvSpPr>
            <a:spLocks noChangeArrowheads="1"/>
          </p:cNvSpPr>
          <p:nvPr/>
        </p:nvSpPr>
        <p:spPr bwMode="auto">
          <a:xfrm>
            <a:off x="56419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4" name="Oval 25"/>
          <p:cNvSpPr>
            <a:spLocks noChangeArrowheads="1"/>
          </p:cNvSpPr>
          <p:nvPr/>
        </p:nvSpPr>
        <p:spPr bwMode="auto">
          <a:xfrm>
            <a:off x="6486526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5" name="Oval 27"/>
          <p:cNvSpPr>
            <a:spLocks noChangeArrowheads="1"/>
          </p:cNvSpPr>
          <p:nvPr/>
        </p:nvSpPr>
        <p:spPr bwMode="auto">
          <a:xfrm>
            <a:off x="7359651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6" name="Oval 28"/>
          <p:cNvSpPr>
            <a:spLocks noChangeArrowheads="1"/>
          </p:cNvSpPr>
          <p:nvPr/>
        </p:nvSpPr>
        <p:spPr bwMode="auto">
          <a:xfrm>
            <a:off x="8234363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1757" name="AutoShape 29"/>
          <p:cNvCxnSpPr>
            <a:cxnSpLocks noChangeShapeType="1"/>
            <a:stCxn id="31749" idx="5"/>
            <a:endCxn id="31750" idx="2"/>
          </p:cNvCxnSpPr>
          <p:nvPr/>
        </p:nvCxnSpPr>
        <p:spPr bwMode="auto">
          <a:xfrm>
            <a:off x="2553027" y="1689426"/>
            <a:ext cx="571174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30"/>
          <p:cNvCxnSpPr>
            <a:cxnSpLocks noChangeShapeType="1"/>
            <a:stCxn id="31750" idx="6"/>
            <a:endCxn id="31751" idx="2"/>
          </p:cNvCxnSpPr>
          <p:nvPr/>
        </p:nvCxnSpPr>
        <p:spPr bwMode="auto">
          <a:xfrm>
            <a:off x="3448201" y="2061709"/>
            <a:ext cx="476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31"/>
          <p:cNvCxnSpPr>
            <a:cxnSpLocks noChangeShapeType="1"/>
            <a:stCxn id="31751" idx="7"/>
            <a:endCxn id="31752" idx="2"/>
          </p:cNvCxnSpPr>
          <p:nvPr/>
        </p:nvCxnSpPr>
        <p:spPr bwMode="auto">
          <a:xfrm flipV="1">
            <a:off x="4200852" y="1574875"/>
            <a:ext cx="556886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32"/>
          <p:cNvCxnSpPr>
            <a:cxnSpLocks noChangeShapeType="1"/>
            <a:stCxn id="31752" idx="6"/>
            <a:endCxn id="31753" idx="2"/>
          </p:cNvCxnSpPr>
          <p:nvPr/>
        </p:nvCxnSpPr>
        <p:spPr bwMode="auto">
          <a:xfrm>
            <a:off x="5081738" y="1574875"/>
            <a:ext cx="5602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33"/>
          <p:cNvCxnSpPr>
            <a:cxnSpLocks noChangeShapeType="1"/>
            <a:stCxn id="31753" idx="5"/>
            <a:endCxn id="31754" idx="1"/>
          </p:cNvCxnSpPr>
          <p:nvPr/>
        </p:nvCxnSpPr>
        <p:spPr bwMode="auto">
          <a:xfrm>
            <a:off x="5918527" y="1689426"/>
            <a:ext cx="615448" cy="73927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34"/>
          <p:cNvCxnSpPr>
            <a:cxnSpLocks noChangeShapeType="1"/>
            <a:stCxn id="31754" idx="6"/>
            <a:endCxn id="31755" idx="2"/>
          </p:cNvCxnSpPr>
          <p:nvPr/>
        </p:nvCxnSpPr>
        <p:spPr bwMode="auto">
          <a:xfrm>
            <a:off x="6810526" y="2543250"/>
            <a:ext cx="549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35"/>
          <p:cNvCxnSpPr>
            <a:cxnSpLocks noChangeShapeType="1"/>
            <a:stCxn id="31755" idx="6"/>
            <a:endCxn id="31756" idx="2"/>
          </p:cNvCxnSpPr>
          <p:nvPr/>
        </p:nvCxnSpPr>
        <p:spPr bwMode="auto">
          <a:xfrm>
            <a:off x="7683651" y="2543250"/>
            <a:ext cx="5507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64" name="Group 41"/>
          <p:cNvGrpSpPr>
            <a:grpSpLocks/>
          </p:cNvGrpSpPr>
          <p:nvPr/>
        </p:nvGrpSpPr>
        <p:grpSpPr bwMode="auto">
          <a:xfrm>
            <a:off x="6049964" y="5111752"/>
            <a:ext cx="2541107" cy="576679"/>
            <a:chOff x="463550" y="5680075"/>
            <a:chExt cx="2541107" cy="692015"/>
          </a:xfrm>
        </p:grpSpPr>
        <p:sp>
          <p:nvSpPr>
            <p:cNvPr id="31787" name="Line 62"/>
            <p:cNvSpPr>
              <a:spLocks noChangeShapeType="1"/>
            </p:cNvSpPr>
            <p:nvPr/>
          </p:nvSpPr>
          <p:spPr bwMode="auto">
            <a:xfrm>
              <a:off x="463550" y="587057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88" name="Text Box 63"/>
            <p:cNvSpPr txBox="1">
              <a:spLocks noChangeArrowheads="1"/>
            </p:cNvSpPr>
            <p:nvPr/>
          </p:nvSpPr>
          <p:spPr bwMode="auto">
            <a:xfrm>
              <a:off x="1025525" y="5680075"/>
              <a:ext cx="1707903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Stochastic process</a:t>
              </a:r>
            </a:p>
          </p:txBody>
        </p:sp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>
              <a:off x="463550" y="615632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90" name="Text Box 65"/>
            <p:cNvSpPr txBox="1">
              <a:spLocks noChangeArrowheads="1"/>
            </p:cNvSpPr>
            <p:nvPr/>
          </p:nvSpPr>
          <p:spPr bwMode="auto">
            <a:xfrm>
              <a:off x="1025525" y="5965825"/>
              <a:ext cx="1979132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Deterministic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22524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93726" y="291042"/>
            <a:ext cx="4943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Conditional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nature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2 </a:t>
            </a:r>
            <a:r>
              <a:rPr lang="de-CH" b="1" dirty="0" err="1">
                <a:latin typeface="Calibri" pitchFamily="34" charset="0"/>
              </a:rPr>
              <a:t>processes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1747" name="Text Box 18"/>
          <p:cNvSpPr txBox="1">
            <a:spLocks noChangeArrowheads="1"/>
          </p:cNvSpPr>
          <p:nvPr/>
        </p:nvSpPr>
        <p:spPr bwMode="auto">
          <a:xfrm>
            <a:off x="511175" y="85989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1748" name="Text Box 19"/>
          <p:cNvSpPr txBox="1">
            <a:spLocks noChangeArrowheads="1"/>
          </p:cNvSpPr>
          <p:nvPr/>
        </p:nvSpPr>
        <p:spPr bwMode="auto">
          <a:xfrm>
            <a:off x="463551" y="1382448"/>
            <a:ext cx="91884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State 1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State 2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1749" name="Oval 20"/>
          <p:cNvSpPr>
            <a:spLocks noChangeArrowheads="1"/>
          </p:cNvSpPr>
          <p:nvPr/>
        </p:nvSpPr>
        <p:spPr bwMode="auto">
          <a:xfrm>
            <a:off x="22764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0" name="Oval 21"/>
          <p:cNvSpPr>
            <a:spLocks noChangeArrowheads="1"/>
          </p:cNvSpPr>
          <p:nvPr/>
        </p:nvSpPr>
        <p:spPr bwMode="auto">
          <a:xfrm>
            <a:off x="31242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1" name="Oval 22"/>
          <p:cNvSpPr>
            <a:spLocks noChangeArrowheads="1"/>
          </p:cNvSpPr>
          <p:nvPr/>
        </p:nvSpPr>
        <p:spPr bwMode="auto">
          <a:xfrm>
            <a:off x="39243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2" name="Oval 23"/>
          <p:cNvSpPr>
            <a:spLocks noChangeArrowheads="1"/>
          </p:cNvSpPr>
          <p:nvPr/>
        </p:nvSpPr>
        <p:spPr bwMode="auto">
          <a:xfrm>
            <a:off x="4757738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3" name="Oval 24"/>
          <p:cNvSpPr>
            <a:spLocks noChangeArrowheads="1"/>
          </p:cNvSpPr>
          <p:nvPr/>
        </p:nvSpPr>
        <p:spPr bwMode="auto">
          <a:xfrm>
            <a:off x="56419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4" name="Oval 25"/>
          <p:cNvSpPr>
            <a:spLocks noChangeArrowheads="1"/>
          </p:cNvSpPr>
          <p:nvPr/>
        </p:nvSpPr>
        <p:spPr bwMode="auto">
          <a:xfrm>
            <a:off x="6486526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5" name="Oval 27"/>
          <p:cNvSpPr>
            <a:spLocks noChangeArrowheads="1"/>
          </p:cNvSpPr>
          <p:nvPr/>
        </p:nvSpPr>
        <p:spPr bwMode="auto">
          <a:xfrm>
            <a:off x="7359651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6" name="Oval 28"/>
          <p:cNvSpPr>
            <a:spLocks noChangeArrowheads="1"/>
          </p:cNvSpPr>
          <p:nvPr/>
        </p:nvSpPr>
        <p:spPr bwMode="auto">
          <a:xfrm>
            <a:off x="8234363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1757" name="AutoShape 29"/>
          <p:cNvCxnSpPr>
            <a:cxnSpLocks noChangeShapeType="1"/>
            <a:stCxn id="31749" idx="5"/>
            <a:endCxn id="31750" idx="2"/>
          </p:cNvCxnSpPr>
          <p:nvPr/>
        </p:nvCxnSpPr>
        <p:spPr bwMode="auto">
          <a:xfrm>
            <a:off x="2553027" y="1689426"/>
            <a:ext cx="571174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30"/>
          <p:cNvCxnSpPr>
            <a:cxnSpLocks noChangeShapeType="1"/>
            <a:stCxn id="31750" idx="6"/>
            <a:endCxn id="31751" idx="2"/>
          </p:cNvCxnSpPr>
          <p:nvPr/>
        </p:nvCxnSpPr>
        <p:spPr bwMode="auto">
          <a:xfrm>
            <a:off x="3448201" y="2061709"/>
            <a:ext cx="476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31"/>
          <p:cNvCxnSpPr>
            <a:cxnSpLocks noChangeShapeType="1"/>
            <a:stCxn id="31751" idx="7"/>
            <a:endCxn id="31752" idx="2"/>
          </p:cNvCxnSpPr>
          <p:nvPr/>
        </p:nvCxnSpPr>
        <p:spPr bwMode="auto">
          <a:xfrm flipV="1">
            <a:off x="4200852" y="1574875"/>
            <a:ext cx="556886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32"/>
          <p:cNvCxnSpPr>
            <a:cxnSpLocks noChangeShapeType="1"/>
            <a:stCxn id="31752" idx="6"/>
            <a:endCxn id="31753" idx="2"/>
          </p:cNvCxnSpPr>
          <p:nvPr/>
        </p:nvCxnSpPr>
        <p:spPr bwMode="auto">
          <a:xfrm>
            <a:off x="5081738" y="1574875"/>
            <a:ext cx="5602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33"/>
          <p:cNvCxnSpPr>
            <a:cxnSpLocks noChangeShapeType="1"/>
            <a:stCxn id="31753" idx="5"/>
            <a:endCxn id="31754" idx="1"/>
          </p:cNvCxnSpPr>
          <p:nvPr/>
        </p:nvCxnSpPr>
        <p:spPr bwMode="auto">
          <a:xfrm>
            <a:off x="5918527" y="1689426"/>
            <a:ext cx="615448" cy="73927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34"/>
          <p:cNvCxnSpPr>
            <a:cxnSpLocks noChangeShapeType="1"/>
            <a:stCxn id="31754" idx="6"/>
            <a:endCxn id="31755" idx="2"/>
          </p:cNvCxnSpPr>
          <p:nvPr/>
        </p:nvCxnSpPr>
        <p:spPr bwMode="auto">
          <a:xfrm>
            <a:off x="6810526" y="2543250"/>
            <a:ext cx="549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35"/>
          <p:cNvCxnSpPr>
            <a:cxnSpLocks noChangeShapeType="1"/>
            <a:stCxn id="31755" idx="6"/>
            <a:endCxn id="31756" idx="2"/>
          </p:cNvCxnSpPr>
          <p:nvPr/>
        </p:nvCxnSpPr>
        <p:spPr bwMode="auto">
          <a:xfrm>
            <a:off x="7683651" y="2543250"/>
            <a:ext cx="5507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64" name="Group 41"/>
          <p:cNvGrpSpPr>
            <a:grpSpLocks/>
          </p:cNvGrpSpPr>
          <p:nvPr/>
        </p:nvGrpSpPr>
        <p:grpSpPr bwMode="auto">
          <a:xfrm>
            <a:off x="6049964" y="5111752"/>
            <a:ext cx="2541107" cy="576679"/>
            <a:chOff x="463550" y="5680075"/>
            <a:chExt cx="2541107" cy="692015"/>
          </a:xfrm>
        </p:grpSpPr>
        <p:sp>
          <p:nvSpPr>
            <p:cNvPr id="31787" name="Line 62"/>
            <p:cNvSpPr>
              <a:spLocks noChangeShapeType="1"/>
            </p:cNvSpPr>
            <p:nvPr/>
          </p:nvSpPr>
          <p:spPr bwMode="auto">
            <a:xfrm>
              <a:off x="463550" y="587057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88" name="Text Box 63"/>
            <p:cNvSpPr txBox="1">
              <a:spLocks noChangeArrowheads="1"/>
            </p:cNvSpPr>
            <p:nvPr/>
          </p:nvSpPr>
          <p:spPr bwMode="auto">
            <a:xfrm>
              <a:off x="1025525" y="5680075"/>
              <a:ext cx="1707903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Stochastic process</a:t>
              </a:r>
            </a:p>
          </p:txBody>
        </p:sp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>
              <a:off x="463550" y="615632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90" name="Text Box 65"/>
            <p:cNvSpPr txBox="1">
              <a:spLocks noChangeArrowheads="1"/>
            </p:cNvSpPr>
            <p:nvPr/>
          </p:nvSpPr>
          <p:spPr bwMode="auto">
            <a:xfrm>
              <a:off x="1025525" y="5965825"/>
              <a:ext cx="1979132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Deterministic process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400054" y="1729051"/>
            <a:ext cx="8158166" cy="3844396"/>
            <a:chOff x="400053" y="2074862"/>
            <a:chExt cx="8158166" cy="4613275"/>
          </a:xfrm>
        </p:grpSpPr>
        <p:cxnSp>
          <p:nvCxnSpPr>
            <p:cNvPr id="31767" name="AutoShape 59"/>
            <p:cNvCxnSpPr>
              <a:cxnSpLocks noChangeShapeType="1"/>
              <a:endCxn id="31749" idx="4"/>
            </p:cNvCxnSpPr>
            <p:nvPr/>
          </p:nvCxnSpPr>
          <p:spPr bwMode="auto">
            <a:xfrm flipV="1">
              <a:off x="2438400" y="2084251"/>
              <a:ext cx="75" cy="22575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" name="Gruppieren 2"/>
            <p:cNvGrpSpPr/>
            <p:nvPr/>
          </p:nvGrpSpPr>
          <p:grpSpPr>
            <a:xfrm>
              <a:off x="400053" y="2074862"/>
              <a:ext cx="8158166" cy="4613275"/>
              <a:chOff x="400053" y="2074862"/>
              <a:chExt cx="8158166" cy="4613275"/>
            </a:xfrm>
          </p:grpSpPr>
          <p:grpSp>
            <p:nvGrpSpPr>
              <p:cNvPr id="31766" name="Group 50"/>
              <p:cNvGrpSpPr>
                <a:grpSpLocks/>
              </p:cNvGrpSpPr>
              <p:nvPr/>
            </p:nvGrpSpPr>
            <p:grpSpPr bwMode="auto">
              <a:xfrm>
                <a:off x="400053" y="2074862"/>
                <a:ext cx="8158166" cy="4613275"/>
                <a:chOff x="252" y="1307"/>
                <a:chExt cx="5139" cy="2906"/>
              </a:xfrm>
            </p:grpSpPr>
            <p:grpSp>
              <p:nvGrpSpPr>
                <p:cNvPr id="31768" name="Group 49"/>
                <p:cNvGrpSpPr>
                  <a:grpSpLocks/>
                </p:cNvGrpSpPr>
                <p:nvPr/>
              </p:nvGrpSpPr>
              <p:grpSpPr bwMode="auto">
                <a:xfrm>
                  <a:off x="252" y="1307"/>
                  <a:ext cx="5139" cy="2906"/>
                  <a:chOff x="252" y="1307"/>
                  <a:chExt cx="5139" cy="2906"/>
                </a:xfrm>
              </p:grpSpPr>
              <p:sp>
                <p:nvSpPr>
                  <p:cNvPr id="31770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252" y="3379"/>
                    <a:ext cx="880" cy="248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de-CH">
                      <a:latin typeface="Calibri" pitchFamily="34" charset="0"/>
                    </a:endParaRPr>
                  </a:p>
                </p:txBody>
              </p:sp>
              <p:sp>
                <p:nvSpPr>
                  <p:cNvPr id="31771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4" y="3864"/>
                    <a:ext cx="1719" cy="34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de-CH">
                        <a:latin typeface="Calibri" pitchFamily="34" charset="0"/>
                      </a:rPr>
                      <a:t>Observation process</a:t>
                    </a:r>
                  </a:p>
                </p:txBody>
              </p:sp>
              <p:cxnSp>
                <p:nvCxnSpPr>
                  <p:cNvPr id="31772" name="AutoShape 59"/>
                  <p:cNvCxnSpPr>
                    <a:cxnSpLocks noChangeShapeType="1"/>
                    <a:stCxn id="31780" idx="0"/>
                    <a:endCxn id="31754" idx="4"/>
                  </p:cNvCxnSpPr>
                  <p:nvPr/>
                </p:nvCxnSpPr>
                <p:spPr bwMode="auto">
                  <a:xfrm flipV="1">
                    <a:off x="4188" y="2045"/>
                    <a:ext cx="0" cy="1419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73" name="AutoShape 60"/>
                  <p:cNvCxnSpPr>
                    <a:cxnSpLocks noChangeShapeType="1"/>
                    <a:stCxn id="31781" idx="0"/>
                    <a:endCxn id="31755" idx="4"/>
                  </p:cNvCxnSpPr>
                  <p:nvPr/>
                </p:nvCxnSpPr>
                <p:spPr bwMode="auto">
                  <a:xfrm flipV="1">
                    <a:off x="4738" y="2045"/>
                    <a:ext cx="0" cy="1419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74" name="AutoShape 61"/>
                  <p:cNvCxnSpPr>
                    <a:cxnSpLocks noChangeShapeType="1"/>
                    <a:stCxn id="31782" idx="0"/>
                    <a:endCxn id="31756" idx="4"/>
                  </p:cNvCxnSpPr>
                  <p:nvPr/>
                </p:nvCxnSpPr>
                <p:spPr bwMode="auto">
                  <a:xfrm flipV="1">
                    <a:off x="5289" y="2045"/>
                    <a:ext cx="0" cy="1419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31775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" y="2693"/>
                    <a:ext cx="716" cy="9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de-CH" sz="2000" b="1" dirty="0">
                        <a:solidFill>
                          <a:srgbClr val="FF0000"/>
                        </a:solidFill>
                        <a:latin typeface="Calibri" pitchFamily="34" charset="0"/>
                      </a:rPr>
                      <a:t>Seen 1</a:t>
                    </a:r>
                  </a:p>
                  <a:p>
                    <a:pPr eaLnBrk="1" hangingPunct="1"/>
                    <a:endParaRPr lang="de-CH" sz="800" b="1" dirty="0">
                      <a:solidFill>
                        <a:srgbClr val="FF0000"/>
                      </a:solidFill>
                      <a:latin typeface="Calibri" pitchFamily="34" charset="0"/>
                    </a:endParaRPr>
                  </a:p>
                  <a:p>
                    <a:pPr eaLnBrk="1" hangingPunct="1"/>
                    <a:r>
                      <a:rPr lang="de-CH" sz="2000" b="1" dirty="0">
                        <a:solidFill>
                          <a:srgbClr val="FF9900"/>
                        </a:solidFill>
                        <a:latin typeface="Calibri" pitchFamily="34" charset="0"/>
                      </a:rPr>
                      <a:t>Seen 2</a:t>
                    </a:r>
                  </a:p>
                  <a:p>
                    <a:pPr eaLnBrk="1" hangingPunct="1"/>
                    <a:endParaRPr lang="de-CH" sz="800" dirty="0">
                      <a:latin typeface="Calibri" pitchFamily="34" charset="0"/>
                    </a:endParaRPr>
                  </a:p>
                  <a:p>
                    <a:pPr eaLnBrk="1" hangingPunct="1"/>
                    <a:r>
                      <a:rPr lang="de-CH" sz="2000" b="1" dirty="0">
                        <a:latin typeface="Calibri" pitchFamily="34" charset="0"/>
                      </a:rPr>
                      <a:t>Not </a:t>
                    </a:r>
                    <a:r>
                      <a:rPr lang="de-CH" sz="2000" b="1" dirty="0" err="1">
                        <a:latin typeface="Calibri" pitchFamily="34" charset="0"/>
                      </a:rPr>
                      <a:t>seen</a:t>
                    </a:r>
                    <a:endParaRPr lang="de-CH" sz="2000" b="1" dirty="0">
                      <a:latin typeface="Calibri" pitchFamily="34" charset="0"/>
                    </a:endParaRPr>
                  </a:p>
                </p:txBody>
              </p:sp>
              <p:sp>
                <p:nvSpPr>
                  <p:cNvPr id="31776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3096"/>
                    <a:ext cx="204" cy="245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FF99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1777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464"/>
                    <a:ext cx="204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1780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4086" y="3464"/>
                    <a:ext cx="204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1781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4636" y="3464"/>
                    <a:ext cx="204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1782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5187" y="3464"/>
                    <a:ext cx="204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cxnSp>
                <p:nvCxnSpPr>
                  <p:cNvPr id="31783" name="Straight Arrow Connector 48"/>
                  <p:cNvCxnSpPr>
                    <a:cxnSpLocks noChangeShapeType="1"/>
                    <a:stCxn id="31777" idx="0"/>
                    <a:endCxn id="31751" idx="4"/>
                  </p:cNvCxnSpPr>
                  <p:nvPr/>
                </p:nvCxnSpPr>
                <p:spPr bwMode="auto">
                  <a:xfrm flipV="1">
                    <a:off x="2574" y="1681"/>
                    <a:ext cx="0" cy="1783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prstDash val="dash"/>
                    <a:round/>
                    <a:headEnd type="triangle" w="med" len="med"/>
                    <a:tailEnd/>
                  </a:ln>
                  <a:effectLst>
                    <a:outerShdw dist="20000" dir="5400000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84" name="Straight Arrow Connector 55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655" y="1307"/>
                    <a:ext cx="1" cy="1441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prstDash val="dash"/>
                    <a:round/>
                    <a:headEnd type="triangle" w="med" len="med"/>
                    <a:tailEnd/>
                  </a:ln>
                  <a:effectLst>
                    <a:outerShdw dist="20000" dir="5400000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85" name="Straight Arrow Connector 64"/>
                  <p:cNvCxnSpPr>
                    <a:cxnSpLocks noChangeShapeType="1"/>
                    <a:stCxn id="47" idx="0"/>
                    <a:endCxn id="31752" idx="4"/>
                  </p:cNvCxnSpPr>
                  <p:nvPr/>
                </p:nvCxnSpPr>
                <p:spPr bwMode="auto">
                  <a:xfrm flipH="1" flipV="1">
                    <a:off x="3099" y="1313"/>
                    <a:ext cx="11" cy="1799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prstDash val="dash"/>
                    <a:round/>
                    <a:headEnd type="triangle" w="med" len="med"/>
                    <a:tailEnd/>
                  </a:ln>
                  <a:effectLst>
                    <a:outerShdw dist="20000" dir="5400000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86" name="Straight Arrow Connector 68"/>
                  <p:cNvCxnSpPr>
                    <a:cxnSpLocks noChangeShapeType="1"/>
                    <a:stCxn id="31776" idx="0"/>
                    <a:endCxn id="31750" idx="4"/>
                  </p:cNvCxnSpPr>
                  <p:nvPr/>
                </p:nvCxnSpPr>
                <p:spPr bwMode="auto">
                  <a:xfrm flipV="1">
                    <a:off x="2070" y="1681"/>
                    <a:ext cx="0" cy="1415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prstDash val="dash"/>
                    <a:round/>
                    <a:headEnd type="triangle" w="med" len="med"/>
                    <a:tailEnd/>
                  </a:ln>
                  <a:effectLst>
                    <a:outerShdw dist="20000" dir="5400000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31769" name="Oval 42"/>
                <p:cNvSpPr>
                  <a:spLocks noChangeArrowheads="1"/>
                </p:cNvSpPr>
                <p:nvPr/>
              </p:nvSpPr>
              <p:spPr bwMode="auto">
                <a:xfrm>
                  <a:off x="1434" y="2741"/>
                  <a:ext cx="204" cy="2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47" name="Oval 40"/>
              <p:cNvSpPr>
                <a:spLocks noChangeArrowheads="1"/>
              </p:cNvSpPr>
              <p:nvPr/>
            </p:nvSpPr>
            <p:spPr bwMode="auto">
              <a:xfrm>
                <a:off x="4775200" y="4940298"/>
                <a:ext cx="324000" cy="388800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de-CH"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49" name="Oval 42"/>
              <p:cNvSpPr>
                <a:spLocks noChangeArrowheads="1"/>
              </p:cNvSpPr>
              <p:nvPr/>
            </p:nvSpPr>
            <p:spPr bwMode="auto">
              <a:xfrm>
                <a:off x="5640388" y="4371974"/>
                <a:ext cx="324000" cy="38880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de-CH"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56669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8" y="825500"/>
            <a:ext cx="3002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Initial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probability</a:t>
            </a:r>
            <a:endParaRPr lang="de-CH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033880"/>
              </p:ext>
            </p:extLst>
          </p:nvPr>
        </p:nvGraphicFramePr>
        <p:xfrm>
          <a:off x="4126862" y="2172229"/>
          <a:ext cx="13143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73" name="Equation" r:id="rId4" imgW="876240" imgH="253800" progId="Equation.DSMT4">
                  <p:embed/>
                </p:oleObj>
              </mc:Choice>
              <mc:Fallback>
                <p:oleObj name="Equation" r:id="rId4" imgW="876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862" y="2172229"/>
                        <a:ext cx="1314360" cy="38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414673" y="1136962"/>
            <a:ext cx="749629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2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1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808038" y="2192073"/>
            <a:ext cx="241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first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encounter</a:t>
            </a:r>
            <a:endParaRPr lang="de-CH" sz="18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484189" y="317500"/>
            <a:ext cx="2368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 err="1">
                <a:latin typeface="Calibri" pitchFamily="34" charset="0"/>
              </a:rPr>
              <a:t>At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first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</a:t>
            </a:r>
            <a:endParaRPr lang="de-CH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9866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8" y="825500"/>
            <a:ext cx="3002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Initial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probability</a:t>
            </a:r>
            <a:endParaRPr lang="de-CH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/>
        </p:nvGraphicFramePr>
        <p:xfrm>
          <a:off x="4126862" y="2172229"/>
          <a:ext cx="13143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11" name="Equation" r:id="rId4" imgW="876240" imgH="253800" progId="Equation.DSMT4">
                  <p:embed/>
                </p:oleObj>
              </mc:Choice>
              <mc:Fallback>
                <p:oleObj name="Equation" r:id="rId4" imgW="876240" imgH="253800" progId="Equation.DSMT4">
                  <p:embed/>
                  <p:pic>
                    <p:nvPicPr>
                      <p:cNvPr id="3277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862" y="2172229"/>
                        <a:ext cx="1314360" cy="38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414673" y="1136962"/>
            <a:ext cx="749629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2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1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808038" y="2192073"/>
            <a:ext cx="241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first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encounter</a:t>
            </a:r>
            <a:endParaRPr lang="de-CH" sz="18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25464" y="2849562"/>
            <a:ext cx="7086603" cy="2693458"/>
            <a:chOff x="43" y="1930"/>
            <a:chExt cx="4464" cy="2036"/>
          </a:xfrm>
        </p:grpSpPr>
        <p:sp>
          <p:nvSpPr>
            <p:cNvPr id="32777" name="Text Box 21"/>
            <p:cNvSpPr txBox="1">
              <a:spLocks noChangeArrowheads="1"/>
            </p:cNvSpPr>
            <p:nvPr/>
          </p:nvSpPr>
          <p:spPr bwMode="auto">
            <a:xfrm>
              <a:off x="43" y="1930"/>
              <a:ext cx="1513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i="1" dirty="0">
                  <a:solidFill>
                    <a:srgbClr val="FF0000"/>
                  </a:solidFill>
                  <a:latin typeface="Calibri" pitchFamily="34" charset="0"/>
                </a:rPr>
                <a:t>State </a:t>
              </a:r>
              <a:r>
                <a:rPr lang="de-CH" i="1" dirty="0" err="1">
                  <a:solidFill>
                    <a:srgbClr val="FF0000"/>
                  </a:solidFill>
                  <a:latin typeface="Calibri" pitchFamily="34" charset="0"/>
                </a:rPr>
                <a:t>assignment</a:t>
              </a:r>
              <a:r>
                <a:rPr lang="de-CH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</a:p>
          </p:txBody>
        </p:sp>
        <p:graphicFrame>
          <p:nvGraphicFramePr>
            <p:cNvPr id="32778" name="Object 22"/>
            <p:cNvGraphicFramePr>
              <a:graphicFrameLocks noChangeAspect="1"/>
            </p:cNvGraphicFramePr>
            <p:nvPr/>
          </p:nvGraphicFramePr>
          <p:xfrm>
            <a:off x="2905" y="3160"/>
            <a:ext cx="1152" cy="8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312" name="Equation" r:id="rId6" imgW="1218960" imgH="711000" progId="Equation.DSMT4">
                    <p:embed/>
                  </p:oleObj>
                </mc:Choice>
                <mc:Fallback>
                  <p:oleObj name="Equation" r:id="rId6" imgW="1218960" imgH="711000" progId="Equation.DSMT4">
                    <p:embed/>
                    <p:pic>
                      <p:nvPicPr>
                        <p:cNvPr id="3277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5" y="3160"/>
                          <a:ext cx="1152" cy="8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TextBox 14"/>
            <p:cNvSpPr txBox="1">
              <a:spLocks noChangeArrowheads="1"/>
            </p:cNvSpPr>
            <p:nvPr/>
          </p:nvSpPr>
          <p:spPr bwMode="auto">
            <a:xfrm>
              <a:off x="2330" y="3199"/>
              <a:ext cx="472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state 1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state 2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2780" name="TextBox 15"/>
            <p:cNvSpPr txBox="1">
              <a:spLocks noChangeArrowheads="1"/>
            </p:cNvSpPr>
            <p:nvPr/>
          </p:nvSpPr>
          <p:spPr bwMode="auto">
            <a:xfrm>
              <a:off x="501" y="3395"/>
              <a:ext cx="1523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2781" name="TextBox 18"/>
            <p:cNvSpPr txBox="1">
              <a:spLocks noChangeArrowheads="1"/>
            </p:cNvSpPr>
            <p:nvPr/>
          </p:nvSpPr>
          <p:spPr bwMode="auto">
            <a:xfrm rot="5400000">
              <a:off x="3152" y="2262"/>
              <a:ext cx="709" cy="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2</a:t>
              </a:r>
            </a:p>
            <a:p>
              <a:pPr algn="r" eaLnBrk="1" hangingPunct="1">
                <a:spcBef>
                  <a:spcPts val="600"/>
                </a:spcBef>
              </a:pPr>
              <a:endParaRPr lang="de-CH" sz="8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1</a:t>
              </a:r>
            </a:p>
          </p:txBody>
        </p:sp>
        <p:sp>
          <p:nvSpPr>
            <p:cNvPr id="32782" name="TextBox 19"/>
            <p:cNvSpPr txBox="1">
              <a:spLocks noChangeArrowheads="1"/>
            </p:cNvSpPr>
            <p:nvPr/>
          </p:nvSpPr>
          <p:spPr bwMode="auto">
            <a:xfrm>
              <a:off x="2571" y="2156"/>
              <a:ext cx="193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484189" y="317500"/>
            <a:ext cx="2368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 err="1">
                <a:latin typeface="Calibri" pitchFamily="34" charset="0"/>
              </a:rPr>
              <a:t>At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first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</a:t>
            </a:r>
            <a:endParaRPr lang="de-CH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9644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9" y="825500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175225"/>
              </p:ext>
            </p:extLst>
          </p:nvPr>
        </p:nvGraphicFramePr>
        <p:xfrm>
          <a:off x="4243386" y="1669097"/>
          <a:ext cx="2533140" cy="106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97" name="Equation" r:id="rId4" imgW="1688760" imgH="711000" progId="Equation.DSMT4">
                  <p:embed/>
                </p:oleObj>
              </mc:Choice>
              <mc:Fallback>
                <p:oleObj name="Equation" r:id="rId4" imgW="16887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6" y="1669097"/>
                        <a:ext cx="2533140" cy="106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Box 10"/>
          <p:cNvSpPr txBox="1">
            <a:spLocks noChangeArrowheads="1"/>
          </p:cNvSpPr>
          <p:nvPr/>
        </p:nvSpPr>
        <p:spPr bwMode="auto">
          <a:xfrm>
            <a:off x="3263584" y="1718046"/>
            <a:ext cx="74962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1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2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935341" y="335449"/>
            <a:ext cx="749693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  <a:p>
            <a:pPr algn="r" eaLnBrk="1" hangingPunct="1">
              <a:spcBef>
                <a:spcPts val="2400"/>
              </a:spcBef>
            </a:pPr>
            <a:endParaRPr lang="de-CH" sz="1600" i="1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state 2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state 1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1011239" y="1969400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4500245" y="65045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84188" y="317500"/>
            <a:ext cx="2728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After </a:t>
            </a:r>
            <a:r>
              <a:rPr lang="de-CH" dirty="0" err="1">
                <a:latin typeface="Calibri" pitchFamily="34" charset="0"/>
              </a:rPr>
              <a:t>first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</a:t>
            </a:r>
            <a:endParaRPr lang="de-CH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6580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9" y="825500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/>
        </p:nvGraphicFramePr>
        <p:xfrm>
          <a:off x="4243386" y="1669097"/>
          <a:ext cx="2533140" cy="106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35" name="Equation" r:id="rId4" imgW="1688760" imgH="711000" progId="Equation.DSMT4">
                  <p:embed/>
                </p:oleObj>
              </mc:Choice>
              <mc:Fallback>
                <p:oleObj name="Equation" r:id="rId4" imgW="1688760" imgH="711000" progId="Equation.DSMT4">
                  <p:embed/>
                  <p:pic>
                    <p:nvPicPr>
                      <p:cNvPr id="3277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6" y="1669097"/>
                        <a:ext cx="2533140" cy="106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Box 10"/>
          <p:cNvSpPr txBox="1">
            <a:spLocks noChangeArrowheads="1"/>
          </p:cNvSpPr>
          <p:nvPr/>
        </p:nvSpPr>
        <p:spPr bwMode="auto">
          <a:xfrm>
            <a:off x="3263584" y="1718046"/>
            <a:ext cx="74962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1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2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935341" y="335449"/>
            <a:ext cx="749693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  <a:p>
            <a:pPr algn="r" eaLnBrk="1" hangingPunct="1">
              <a:spcBef>
                <a:spcPts val="2400"/>
              </a:spcBef>
            </a:pPr>
            <a:endParaRPr lang="de-CH" sz="1600" i="1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state 2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state 1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1011239" y="1969400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4500245" y="65045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87364" y="2911846"/>
            <a:ext cx="6813215" cy="2618254"/>
            <a:chOff x="487363" y="3649662"/>
            <a:chExt cx="6813215" cy="3141904"/>
          </a:xfrm>
        </p:grpSpPr>
        <p:sp>
          <p:nvSpPr>
            <p:cNvPr id="32777" name="Text Box 21"/>
            <p:cNvSpPr txBox="1">
              <a:spLocks noChangeArrowheads="1"/>
            </p:cNvSpPr>
            <p:nvPr/>
          </p:nvSpPr>
          <p:spPr bwMode="auto">
            <a:xfrm>
              <a:off x="487363" y="3649662"/>
              <a:ext cx="271369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i="1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i="1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32778" name="Object 22"/>
            <p:cNvGraphicFramePr>
              <a:graphicFrameLocks noChangeAspect="1"/>
            </p:cNvGraphicFramePr>
            <p:nvPr/>
          </p:nvGraphicFramePr>
          <p:xfrm>
            <a:off x="4310058" y="5465758"/>
            <a:ext cx="2990520" cy="1325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336" name="Equation" r:id="rId6" imgW="1993680" imgH="736560" progId="Equation.DSMT4">
                    <p:embed/>
                  </p:oleObj>
                </mc:Choice>
                <mc:Fallback>
                  <p:oleObj name="Equation" r:id="rId6" imgW="1993680" imgH="736560" progId="Equation.DSMT4">
                    <p:embed/>
                    <p:pic>
                      <p:nvPicPr>
                        <p:cNvPr id="3277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0058" y="5465758"/>
                          <a:ext cx="2990520" cy="13258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TextBox 14"/>
            <p:cNvSpPr txBox="1">
              <a:spLocks noChangeArrowheads="1"/>
            </p:cNvSpPr>
            <p:nvPr/>
          </p:nvSpPr>
          <p:spPr bwMode="auto">
            <a:xfrm>
              <a:off x="3415983" y="5521260"/>
              <a:ext cx="749629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state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1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state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2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2780" name="TextBox 15"/>
            <p:cNvSpPr txBox="1">
              <a:spLocks noChangeArrowheads="1"/>
            </p:cNvSpPr>
            <p:nvPr/>
          </p:nvSpPr>
          <p:spPr bwMode="auto">
            <a:xfrm>
              <a:off x="1503998" y="5846761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2781" name="TextBox 18"/>
            <p:cNvSpPr txBox="1">
              <a:spLocks noChangeArrowheads="1"/>
            </p:cNvSpPr>
            <p:nvPr/>
          </p:nvSpPr>
          <p:spPr bwMode="auto">
            <a:xfrm rot="5400000">
              <a:off x="5346586" y="3492916"/>
              <a:ext cx="1125770" cy="2605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2</a:t>
              </a:r>
            </a:p>
            <a:p>
              <a:pPr algn="r" eaLnBrk="1" hangingPunct="1">
                <a:spcBef>
                  <a:spcPts val="2500"/>
                </a:spcBef>
              </a:pP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1</a:t>
              </a:r>
            </a:p>
          </p:txBody>
        </p:sp>
        <p:sp>
          <p:nvSpPr>
            <p:cNvPr id="32782" name="TextBox 19"/>
            <p:cNvSpPr txBox="1">
              <a:spLocks noChangeArrowheads="1"/>
            </p:cNvSpPr>
            <p:nvPr/>
          </p:nvSpPr>
          <p:spPr bwMode="auto">
            <a:xfrm>
              <a:off x="4812983" y="3858005"/>
              <a:ext cx="2266326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84188" y="317500"/>
            <a:ext cx="2728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After </a:t>
            </a:r>
            <a:r>
              <a:rPr lang="de-CH" dirty="0" err="1">
                <a:latin typeface="Calibri" pitchFamily="34" charset="0"/>
              </a:rPr>
              <a:t>first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</a:t>
            </a:r>
            <a:endParaRPr lang="de-CH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5281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96900" y="455083"/>
            <a:ext cx="372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An example: uncertain disease status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49581" y="973667"/>
            <a:ext cx="848105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</a:rPr>
              <a:t>If an individual is seen that does not have the disease, we will never diagnose that the individual is infected.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</a:rPr>
              <a:t>Yet, we may fail to diagnose the disease in infected individuals.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</a:rPr>
              <a:t>Interest: disease dependent survival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</a:rPr>
              <a:t>Disease state dynamics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71592" y="2930160"/>
            <a:ext cx="3428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333CC"/>
                </a:solidFill>
                <a:latin typeface="Calibri" pitchFamily="34" charset="0"/>
              </a:rPr>
              <a:t>States: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3333CC"/>
                </a:solidFill>
                <a:latin typeface="Calibri" pitchFamily="34" charset="0"/>
              </a:rPr>
              <a:t>Alive, without disease (Alive -)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3333CC"/>
                </a:solidFill>
                <a:latin typeface="Calibri" pitchFamily="34" charset="0"/>
              </a:rPr>
              <a:t>Alive, with disease (Alive +)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63925" y="4157086"/>
            <a:ext cx="3846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Observations: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Seen, no disease recorded (Seen -)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Seen, disease recorded (Seen +)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Not seen</a:t>
            </a:r>
          </a:p>
        </p:txBody>
      </p:sp>
    </p:spTree>
    <p:extLst>
      <p:ext uri="{BB962C8B-B14F-4D97-AF65-F5344CB8AC3E}">
        <p14:creationId xmlns:p14="http://schemas.microsoft.com/office/powerpoint/2010/main" val="42313700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96764" y="924752"/>
            <a:ext cx="300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  <a:latin typeface="Calibri" pitchFamily="34" charset="0"/>
              </a:rPr>
              <a:t>Initial state probability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058160" y="1714755"/>
            <a:ext cx="147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Disease state: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977059"/>
              </p:ext>
            </p:extLst>
          </p:nvPr>
        </p:nvGraphicFramePr>
        <p:xfrm>
          <a:off x="4767264" y="1717146"/>
          <a:ext cx="13143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5" name="Equation" r:id="rId4" imgW="876240" imgH="253800" progId="Equation.DSMT4">
                  <p:embed/>
                </p:oleObj>
              </mc:Choice>
              <mc:Fallback>
                <p:oleObj name="Equation" r:id="rId4" imgW="876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7264" y="1717146"/>
                        <a:ext cx="1314360" cy="38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520700" y="222250"/>
            <a:ext cx="236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At first encounter</a:t>
            </a:r>
          </a:p>
        </p:txBody>
      </p:sp>
      <p:sp>
        <p:nvSpPr>
          <p:cNvPr id="13" name="Textfeld 12"/>
          <p:cNvSpPr txBox="1"/>
          <p:nvPr/>
        </p:nvSpPr>
        <p:spPr>
          <a:xfrm rot="5400000">
            <a:off x="5128830" y="616976"/>
            <a:ext cx="8091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Dead</a:t>
            </a:r>
          </a:p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Alive +</a:t>
            </a:r>
          </a:p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Alive -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052768" y="2274749"/>
            <a:ext cx="373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: </a:t>
            </a:r>
            <a:r>
              <a:rPr lang="en-US" sz="1400" dirty="0">
                <a:solidFill>
                  <a:schemeClr val="accent2"/>
                </a:solidFill>
                <a:latin typeface="Calibri" pitchFamily="34" charset="0"/>
              </a:rPr>
              <a:t>Probability of being infected at first encounter</a:t>
            </a:r>
          </a:p>
        </p:txBody>
      </p:sp>
    </p:spTree>
    <p:extLst>
      <p:ext uri="{BB962C8B-B14F-4D97-AF65-F5344CB8AC3E}">
        <p14:creationId xmlns:p14="http://schemas.microsoft.com/office/powerpoint/2010/main" val="423795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93726" y="291042"/>
            <a:ext cx="4943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Conditional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nature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2 </a:t>
            </a:r>
            <a:r>
              <a:rPr lang="de-CH" b="1" dirty="0" err="1">
                <a:latin typeface="Calibri" pitchFamily="34" charset="0"/>
              </a:rPr>
              <a:t>processes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1747" name="Text Box 18"/>
          <p:cNvSpPr txBox="1">
            <a:spLocks noChangeArrowheads="1"/>
          </p:cNvSpPr>
          <p:nvPr/>
        </p:nvSpPr>
        <p:spPr bwMode="auto">
          <a:xfrm>
            <a:off x="511175" y="85989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1748" name="Text Box 19"/>
          <p:cNvSpPr txBox="1">
            <a:spLocks noChangeArrowheads="1"/>
          </p:cNvSpPr>
          <p:nvPr/>
        </p:nvSpPr>
        <p:spPr bwMode="auto">
          <a:xfrm>
            <a:off x="532131" y="1344348"/>
            <a:ext cx="806567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1749" name="Oval 20"/>
          <p:cNvSpPr>
            <a:spLocks noChangeArrowheads="1"/>
          </p:cNvSpPr>
          <p:nvPr/>
        </p:nvSpPr>
        <p:spPr bwMode="auto">
          <a:xfrm>
            <a:off x="22764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0" name="Oval 21"/>
          <p:cNvSpPr>
            <a:spLocks noChangeArrowheads="1"/>
          </p:cNvSpPr>
          <p:nvPr/>
        </p:nvSpPr>
        <p:spPr bwMode="auto">
          <a:xfrm>
            <a:off x="31242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1" name="Oval 22"/>
          <p:cNvSpPr>
            <a:spLocks noChangeArrowheads="1"/>
          </p:cNvSpPr>
          <p:nvPr/>
        </p:nvSpPr>
        <p:spPr bwMode="auto">
          <a:xfrm>
            <a:off x="39243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2" name="Oval 23"/>
          <p:cNvSpPr>
            <a:spLocks noChangeArrowheads="1"/>
          </p:cNvSpPr>
          <p:nvPr/>
        </p:nvSpPr>
        <p:spPr bwMode="auto">
          <a:xfrm>
            <a:off x="4757738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3" name="Oval 24"/>
          <p:cNvSpPr>
            <a:spLocks noChangeArrowheads="1"/>
          </p:cNvSpPr>
          <p:nvPr/>
        </p:nvSpPr>
        <p:spPr bwMode="auto">
          <a:xfrm>
            <a:off x="56419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4" name="Oval 25"/>
          <p:cNvSpPr>
            <a:spLocks noChangeArrowheads="1"/>
          </p:cNvSpPr>
          <p:nvPr/>
        </p:nvSpPr>
        <p:spPr bwMode="auto">
          <a:xfrm>
            <a:off x="6486526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5" name="Oval 27"/>
          <p:cNvSpPr>
            <a:spLocks noChangeArrowheads="1"/>
          </p:cNvSpPr>
          <p:nvPr/>
        </p:nvSpPr>
        <p:spPr bwMode="auto">
          <a:xfrm>
            <a:off x="7359651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6" name="Oval 28"/>
          <p:cNvSpPr>
            <a:spLocks noChangeArrowheads="1"/>
          </p:cNvSpPr>
          <p:nvPr/>
        </p:nvSpPr>
        <p:spPr bwMode="auto">
          <a:xfrm>
            <a:off x="8234363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1757" name="AutoShape 29"/>
          <p:cNvCxnSpPr>
            <a:cxnSpLocks noChangeShapeType="1"/>
            <a:stCxn id="31749" idx="5"/>
            <a:endCxn id="31750" idx="2"/>
          </p:cNvCxnSpPr>
          <p:nvPr/>
        </p:nvCxnSpPr>
        <p:spPr bwMode="auto">
          <a:xfrm>
            <a:off x="2553027" y="1689426"/>
            <a:ext cx="571174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30"/>
          <p:cNvCxnSpPr>
            <a:cxnSpLocks noChangeShapeType="1"/>
            <a:stCxn id="31750" idx="6"/>
            <a:endCxn id="31751" idx="2"/>
          </p:cNvCxnSpPr>
          <p:nvPr/>
        </p:nvCxnSpPr>
        <p:spPr bwMode="auto">
          <a:xfrm>
            <a:off x="3448201" y="2061709"/>
            <a:ext cx="476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31"/>
          <p:cNvCxnSpPr>
            <a:cxnSpLocks noChangeShapeType="1"/>
            <a:stCxn id="31751" idx="7"/>
            <a:endCxn id="31752" idx="2"/>
          </p:cNvCxnSpPr>
          <p:nvPr/>
        </p:nvCxnSpPr>
        <p:spPr bwMode="auto">
          <a:xfrm flipV="1">
            <a:off x="4200852" y="1574875"/>
            <a:ext cx="556886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32"/>
          <p:cNvCxnSpPr>
            <a:cxnSpLocks noChangeShapeType="1"/>
            <a:stCxn id="31752" idx="6"/>
            <a:endCxn id="31753" idx="2"/>
          </p:cNvCxnSpPr>
          <p:nvPr/>
        </p:nvCxnSpPr>
        <p:spPr bwMode="auto">
          <a:xfrm>
            <a:off x="5081738" y="1574875"/>
            <a:ext cx="5602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33"/>
          <p:cNvCxnSpPr>
            <a:cxnSpLocks noChangeShapeType="1"/>
            <a:stCxn id="31753" idx="5"/>
            <a:endCxn id="31754" idx="1"/>
          </p:cNvCxnSpPr>
          <p:nvPr/>
        </p:nvCxnSpPr>
        <p:spPr bwMode="auto">
          <a:xfrm>
            <a:off x="5918527" y="1689426"/>
            <a:ext cx="615448" cy="73927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34"/>
          <p:cNvCxnSpPr>
            <a:cxnSpLocks noChangeShapeType="1"/>
            <a:stCxn id="31754" idx="6"/>
            <a:endCxn id="31755" idx="2"/>
          </p:cNvCxnSpPr>
          <p:nvPr/>
        </p:nvCxnSpPr>
        <p:spPr bwMode="auto">
          <a:xfrm>
            <a:off x="6810526" y="2543250"/>
            <a:ext cx="549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35"/>
          <p:cNvCxnSpPr>
            <a:cxnSpLocks noChangeShapeType="1"/>
            <a:stCxn id="31755" idx="6"/>
            <a:endCxn id="31756" idx="2"/>
          </p:cNvCxnSpPr>
          <p:nvPr/>
        </p:nvCxnSpPr>
        <p:spPr bwMode="auto">
          <a:xfrm>
            <a:off x="7683651" y="2543250"/>
            <a:ext cx="5507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64" name="Group 41"/>
          <p:cNvGrpSpPr>
            <a:grpSpLocks/>
          </p:cNvGrpSpPr>
          <p:nvPr/>
        </p:nvGrpSpPr>
        <p:grpSpPr bwMode="auto">
          <a:xfrm>
            <a:off x="6049964" y="5111752"/>
            <a:ext cx="2541107" cy="576679"/>
            <a:chOff x="463550" y="5680075"/>
            <a:chExt cx="2541107" cy="692015"/>
          </a:xfrm>
        </p:grpSpPr>
        <p:sp>
          <p:nvSpPr>
            <p:cNvPr id="31787" name="Line 62"/>
            <p:cNvSpPr>
              <a:spLocks noChangeShapeType="1"/>
            </p:cNvSpPr>
            <p:nvPr/>
          </p:nvSpPr>
          <p:spPr bwMode="auto">
            <a:xfrm>
              <a:off x="463550" y="587057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88" name="Text Box 63"/>
            <p:cNvSpPr txBox="1">
              <a:spLocks noChangeArrowheads="1"/>
            </p:cNvSpPr>
            <p:nvPr/>
          </p:nvSpPr>
          <p:spPr bwMode="auto">
            <a:xfrm>
              <a:off x="1025525" y="5680075"/>
              <a:ext cx="1707903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Stochastic process</a:t>
              </a:r>
            </a:p>
          </p:txBody>
        </p:sp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>
              <a:off x="463550" y="615632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90" name="Text Box 65"/>
            <p:cNvSpPr txBox="1">
              <a:spLocks noChangeArrowheads="1"/>
            </p:cNvSpPr>
            <p:nvPr/>
          </p:nvSpPr>
          <p:spPr bwMode="auto">
            <a:xfrm>
              <a:off x="1025525" y="5965825"/>
              <a:ext cx="1979132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Deterministic process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96764" y="924752"/>
            <a:ext cx="300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  <a:latin typeface="Calibri" pitchFamily="34" charset="0"/>
              </a:rPr>
              <a:t>Initial state probability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058160" y="1714755"/>
            <a:ext cx="147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Disease state: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4767264" y="1717146"/>
          <a:ext cx="13143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10" name="Equation" r:id="rId4" imgW="876240" imgH="253800" progId="Equation.DSMT4">
                  <p:embed/>
                </p:oleObj>
              </mc:Choice>
              <mc:Fallback>
                <p:oleObj name="Equation" r:id="rId4" imgW="876240" imgH="253800" progId="Equation.DSMT4">
                  <p:embed/>
                  <p:pic>
                    <p:nvPicPr>
                      <p:cNvPr id="6" name="Objek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7264" y="1717146"/>
                        <a:ext cx="1314360" cy="38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520700" y="222250"/>
            <a:ext cx="236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At first encounter</a:t>
            </a:r>
          </a:p>
        </p:txBody>
      </p:sp>
      <p:sp>
        <p:nvSpPr>
          <p:cNvPr id="13" name="Textfeld 12"/>
          <p:cNvSpPr txBox="1"/>
          <p:nvPr/>
        </p:nvSpPr>
        <p:spPr>
          <a:xfrm rot="5400000">
            <a:off x="5128830" y="616976"/>
            <a:ext cx="8091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Dead</a:t>
            </a:r>
          </a:p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Alive +</a:t>
            </a:r>
          </a:p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Alive -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052768" y="2274749"/>
            <a:ext cx="373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: </a:t>
            </a:r>
            <a:r>
              <a:rPr lang="en-US" sz="1400" dirty="0">
                <a:solidFill>
                  <a:schemeClr val="accent2"/>
                </a:solidFill>
                <a:latin typeface="Calibri" pitchFamily="34" charset="0"/>
              </a:rPr>
              <a:t>Probability of being infected at first encounter</a:t>
            </a:r>
          </a:p>
        </p:txBody>
      </p:sp>
      <p:grpSp>
        <p:nvGrpSpPr>
          <p:cNvPr id="20" name="Gruppieren 19"/>
          <p:cNvGrpSpPr/>
          <p:nvPr/>
        </p:nvGrpSpPr>
        <p:grpSpPr>
          <a:xfrm>
            <a:off x="1120225" y="3218709"/>
            <a:ext cx="1759014" cy="1323578"/>
            <a:chOff x="1120224" y="4447150"/>
            <a:chExt cx="1759014" cy="1588292"/>
          </a:xfrm>
        </p:grpSpPr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1120224" y="4447150"/>
              <a:ext cx="1717137" cy="1588292"/>
              <a:chOff x="1017587" y="4084935"/>
              <a:chExt cx="1716750" cy="1588815"/>
            </a:xfrm>
          </p:grpSpPr>
          <p:graphicFrame>
            <p:nvGraphicFramePr>
              <p:cNvPr id="18" name="Object 4"/>
              <p:cNvGraphicFramePr>
                <a:graphicFrameLocks noChangeAspect="1"/>
              </p:cNvGraphicFramePr>
              <p:nvPr/>
            </p:nvGraphicFramePr>
            <p:xfrm>
              <a:off x="1053046" y="5216760"/>
              <a:ext cx="1523537" cy="4569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411" name="Equation" r:id="rId6" imgW="1015920" imgH="253800" progId="Equation.DSMT4">
                      <p:embed/>
                    </p:oleObj>
                  </mc:Choice>
                  <mc:Fallback>
                    <p:oleObj name="Equation" r:id="rId6" imgW="1015920" imgH="253800" progId="Equation.DSMT4">
                      <p:embed/>
                      <p:pic>
                        <p:nvPicPr>
                          <p:cNvPr id="18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3046" y="5216760"/>
                            <a:ext cx="1523537" cy="4569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Rectangle 61"/>
              <p:cNvSpPr>
                <a:spLocks noChangeArrowheads="1"/>
              </p:cNvSpPr>
              <p:nvPr/>
            </p:nvSpPr>
            <p:spPr bwMode="auto">
              <a:xfrm>
                <a:off x="1017587" y="4084935"/>
                <a:ext cx="1716750" cy="554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de-CH" sz="1800" i="1" dirty="0">
                    <a:latin typeface="Calibri" pitchFamily="34" charset="0"/>
                  </a:rPr>
                  <a:t>BUGS </a:t>
                </a:r>
                <a:r>
                  <a:rPr lang="de-CH" sz="1800" i="1" dirty="0" err="1">
                    <a:latin typeface="Calibri" pitchFamily="34" charset="0"/>
                  </a:rPr>
                  <a:t>language</a:t>
                </a:r>
                <a:r>
                  <a:rPr lang="de-CH" i="1" dirty="0">
                    <a:latin typeface="Calibri" pitchFamily="34" charset="0"/>
                  </a:rPr>
                  <a:t>:</a:t>
                </a:r>
              </a:p>
            </p:txBody>
          </p:sp>
        </p:grpSp>
        <p:graphicFrame>
          <p:nvGraphicFramePr>
            <p:cNvPr id="3" name="Objekt 2"/>
            <p:cNvGraphicFramePr>
              <a:graphicFrameLocks noChangeAspect="1"/>
            </p:cNvGraphicFramePr>
            <p:nvPr/>
          </p:nvGraphicFramePr>
          <p:xfrm>
            <a:off x="1184178" y="5058029"/>
            <a:ext cx="1695060" cy="456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412" name="Equation" r:id="rId8" imgW="1130040" imgH="253800" progId="Equation.DSMT4">
                    <p:embed/>
                  </p:oleObj>
                </mc:Choice>
                <mc:Fallback>
                  <p:oleObj name="Equation" r:id="rId8" imgW="1130040" imgH="253800" progId="Equation.DSMT4">
                    <p:embed/>
                    <p:pic>
                      <p:nvPicPr>
                        <p:cNvPr id="3" name="Objek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4178" y="5058029"/>
                          <a:ext cx="1695060" cy="4568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15130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520700" y="222250"/>
            <a:ext cx="236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At first encounter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96900" y="733485"/>
            <a:ext cx="7014786" cy="2785457"/>
            <a:chOff x="596900" y="3399951"/>
            <a:chExt cx="7014786" cy="3342548"/>
          </a:xfrm>
        </p:grpSpPr>
        <p:sp>
          <p:nvSpPr>
            <p:cNvPr id="7" name="Textfeld 6"/>
            <p:cNvSpPr txBox="1"/>
            <p:nvPr/>
          </p:nvSpPr>
          <p:spPr>
            <a:xfrm>
              <a:off x="596900" y="3600451"/>
              <a:ext cx="23333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Calibri" pitchFamily="34" charset="0"/>
                </a:rPr>
                <a:t>State assignment</a:t>
              </a:r>
            </a:p>
          </p:txBody>
        </p:sp>
        <p:graphicFrame>
          <p:nvGraphicFramePr>
            <p:cNvPr id="8" name="Objek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9558707"/>
                </p:ext>
              </p:extLst>
            </p:nvPr>
          </p:nvGraphicFramePr>
          <p:xfrm>
            <a:off x="5375272" y="4968329"/>
            <a:ext cx="1352160" cy="127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69" name="Equation" r:id="rId4" imgW="901440" imgH="711000" progId="Equation.DSMT4">
                    <p:embed/>
                  </p:oleObj>
                </mc:Choice>
                <mc:Fallback>
                  <p:oleObj name="Equation" r:id="rId4" imgW="901440" imgH="711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375272" y="4968329"/>
                          <a:ext cx="1352160" cy="1279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feld 8"/>
            <p:cNvSpPr txBox="1"/>
            <p:nvPr/>
          </p:nvSpPr>
          <p:spPr>
            <a:xfrm>
              <a:off x="4502545" y="5072981"/>
              <a:ext cx="80919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Alive -</a:t>
              </a:r>
            </a:p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Alive +</a:t>
              </a:r>
            </a:p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 rot="5400000">
              <a:off x="5416007" y="3696136"/>
              <a:ext cx="123341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Not seen</a:t>
              </a:r>
            </a:p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Seen +</a:t>
              </a:r>
            </a:p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Seen -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763565" y="6373167"/>
              <a:ext cx="3338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: </a:t>
              </a:r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</a:rPr>
                <a:t>Probability of not diagnosing the disease</a:t>
              </a:r>
            </a:p>
          </p:txBody>
        </p:sp>
        <p:sp>
          <p:nvSpPr>
            <p:cNvPr id="14" name="TextBox 19"/>
            <p:cNvSpPr txBox="1">
              <a:spLocks noChangeArrowheads="1"/>
            </p:cNvSpPr>
            <p:nvPr/>
          </p:nvSpPr>
          <p:spPr bwMode="auto">
            <a:xfrm>
              <a:off x="4538665" y="3399951"/>
              <a:ext cx="3073021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5" name="TextBox 15"/>
            <p:cNvSpPr txBox="1">
              <a:spLocks noChangeArrowheads="1"/>
            </p:cNvSpPr>
            <p:nvPr/>
          </p:nvSpPr>
          <p:spPr bwMode="auto">
            <a:xfrm>
              <a:off x="1846580" y="5405380"/>
              <a:ext cx="241720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44952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520700" y="222250"/>
            <a:ext cx="236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At first encounter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96900" y="733485"/>
            <a:ext cx="7014786" cy="2785457"/>
            <a:chOff x="596900" y="3399951"/>
            <a:chExt cx="7014786" cy="3342548"/>
          </a:xfrm>
        </p:grpSpPr>
        <p:sp>
          <p:nvSpPr>
            <p:cNvPr id="7" name="Textfeld 6"/>
            <p:cNvSpPr txBox="1"/>
            <p:nvPr/>
          </p:nvSpPr>
          <p:spPr>
            <a:xfrm>
              <a:off x="596900" y="3600451"/>
              <a:ext cx="23333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Calibri" pitchFamily="34" charset="0"/>
                </a:rPr>
                <a:t>State assignment</a:t>
              </a:r>
            </a:p>
          </p:txBody>
        </p:sp>
        <p:graphicFrame>
          <p:nvGraphicFramePr>
            <p:cNvPr id="8" name="Objekt 7"/>
            <p:cNvGraphicFramePr>
              <a:graphicFrameLocks noChangeAspect="1"/>
            </p:cNvGraphicFramePr>
            <p:nvPr/>
          </p:nvGraphicFramePr>
          <p:xfrm>
            <a:off x="5375272" y="4968329"/>
            <a:ext cx="1352160" cy="127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34" name="Equation" r:id="rId4" imgW="901440" imgH="711000" progId="Equation.DSMT4">
                    <p:embed/>
                  </p:oleObj>
                </mc:Choice>
                <mc:Fallback>
                  <p:oleObj name="Equation" r:id="rId4" imgW="901440" imgH="711000" progId="Equation.DSMT4">
                    <p:embed/>
                    <p:pic>
                      <p:nvPicPr>
                        <p:cNvPr id="8" name="Objekt 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375272" y="4968329"/>
                          <a:ext cx="1352160" cy="1279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feld 8"/>
            <p:cNvSpPr txBox="1"/>
            <p:nvPr/>
          </p:nvSpPr>
          <p:spPr>
            <a:xfrm>
              <a:off x="4502545" y="5072981"/>
              <a:ext cx="80919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Alive -</a:t>
              </a:r>
            </a:p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Alive +</a:t>
              </a:r>
            </a:p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 rot="5400000">
              <a:off x="5416007" y="3696136"/>
              <a:ext cx="123341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Not seen</a:t>
              </a:r>
            </a:p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Seen +</a:t>
              </a:r>
            </a:p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Seen -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763565" y="6373167"/>
              <a:ext cx="3338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: </a:t>
              </a:r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</a:rPr>
                <a:t>Probability of not diagnosing the disease</a:t>
              </a:r>
            </a:p>
          </p:txBody>
        </p:sp>
        <p:sp>
          <p:nvSpPr>
            <p:cNvPr id="14" name="TextBox 19"/>
            <p:cNvSpPr txBox="1">
              <a:spLocks noChangeArrowheads="1"/>
            </p:cNvSpPr>
            <p:nvPr/>
          </p:nvSpPr>
          <p:spPr bwMode="auto">
            <a:xfrm>
              <a:off x="4538665" y="3399951"/>
              <a:ext cx="3073021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5" name="TextBox 15"/>
            <p:cNvSpPr txBox="1">
              <a:spLocks noChangeArrowheads="1"/>
            </p:cNvSpPr>
            <p:nvPr/>
          </p:nvSpPr>
          <p:spPr bwMode="auto">
            <a:xfrm>
              <a:off x="1846580" y="5405380"/>
              <a:ext cx="241720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733830" y="3772844"/>
            <a:ext cx="4609695" cy="1518140"/>
            <a:chOff x="733830" y="4838321"/>
            <a:chExt cx="4609695" cy="1821771"/>
          </a:xfrm>
        </p:grpSpPr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733830" y="4838321"/>
              <a:ext cx="4609695" cy="1482865"/>
              <a:chOff x="1017587" y="4084935"/>
              <a:chExt cx="4608649" cy="1483350"/>
            </a:xfrm>
          </p:grpSpPr>
          <p:graphicFrame>
            <p:nvGraphicFramePr>
              <p:cNvPr id="18" name="Object 4"/>
              <p:cNvGraphicFramePr>
                <a:graphicFrameLocks noChangeAspect="1"/>
              </p:cNvGraphicFramePr>
              <p:nvPr/>
            </p:nvGraphicFramePr>
            <p:xfrm>
              <a:off x="3740714" y="5019465"/>
              <a:ext cx="1885522" cy="5488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435" name="Equation" r:id="rId6" imgW="1257120" imgH="304560" progId="Equation.DSMT4">
                      <p:embed/>
                    </p:oleObj>
                  </mc:Choice>
                  <mc:Fallback>
                    <p:oleObj name="Equation" r:id="rId6" imgW="1257120" imgH="304560" progId="Equation.DSMT4">
                      <p:embed/>
                      <p:pic>
                        <p:nvPicPr>
                          <p:cNvPr id="18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0714" y="5019465"/>
                            <a:ext cx="1885522" cy="5488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Rectangle 61"/>
              <p:cNvSpPr>
                <a:spLocks noChangeArrowheads="1"/>
              </p:cNvSpPr>
              <p:nvPr/>
            </p:nvSpPr>
            <p:spPr bwMode="auto">
              <a:xfrm>
                <a:off x="1017587" y="4084935"/>
                <a:ext cx="1697518" cy="443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de-CH" sz="1800" i="1" dirty="0">
                    <a:latin typeface="Calibri" pitchFamily="34" charset="0"/>
                  </a:rPr>
                  <a:t>BUGS </a:t>
                </a:r>
                <a:r>
                  <a:rPr lang="de-CH" sz="1800" i="1" dirty="0" err="1">
                    <a:latin typeface="Calibri" pitchFamily="34" charset="0"/>
                  </a:rPr>
                  <a:t>language</a:t>
                </a:r>
                <a:r>
                  <a:rPr lang="de-CH" sz="1800" i="1" dirty="0">
                    <a:latin typeface="Calibri" pitchFamily="34" charset="0"/>
                  </a:rPr>
                  <a:t>:</a:t>
                </a:r>
              </a:p>
            </p:txBody>
          </p:sp>
        </p:grpSp>
        <p:graphicFrame>
          <p:nvGraphicFramePr>
            <p:cNvPr id="20" name="Objekt 19"/>
            <p:cNvGraphicFramePr>
              <a:graphicFrameLocks noChangeAspect="1"/>
            </p:cNvGraphicFramePr>
            <p:nvPr/>
          </p:nvGraphicFramePr>
          <p:xfrm>
            <a:off x="794883" y="5380292"/>
            <a:ext cx="1714500" cy="127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36" name="Equation" r:id="rId8" imgW="1143000" imgH="711000" progId="Equation.DSMT4">
                    <p:embed/>
                  </p:oleObj>
                </mc:Choice>
                <mc:Fallback>
                  <p:oleObj name="Equation" r:id="rId8" imgW="1143000" imgH="711000" progId="Equation.DSMT4">
                    <p:embed/>
                    <p:pic>
                      <p:nvPicPr>
                        <p:cNvPr id="20" name="Objekt 1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94883" y="5380292"/>
                          <a:ext cx="1714500" cy="1279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404237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19"/>
          <p:cNvSpPr txBox="1">
            <a:spLocks noChangeArrowheads="1"/>
          </p:cNvSpPr>
          <p:nvPr/>
        </p:nvSpPr>
        <p:spPr bwMode="auto">
          <a:xfrm>
            <a:off x="484342" y="772583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State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process</a:t>
            </a:r>
            <a:endParaRPr lang="de-CH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686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543569"/>
              </p:ext>
            </p:extLst>
          </p:nvPr>
        </p:nvGraphicFramePr>
        <p:xfrm>
          <a:off x="3605210" y="1808172"/>
          <a:ext cx="3390660" cy="110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90" name="Equation" r:id="rId4" imgW="2260440" imgH="736560" progId="Equation.DSMT4">
                  <p:embed/>
                </p:oleObj>
              </mc:Choice>
              <mc:Fallback>
                <p:oleObj name="Equation" r:id="rId4" imgW="22604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0" y="1808172"/>
                        <a:ext cx="3390660" cy="1104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Box 10"/>
          <p:cNvSpPr txBox="1">
            <a:spLocks noChangeArrowheads="1"/>
          </p:cNvSpPr>
          <p:nvPr/>
        </p:nvSpPr>
        <p:spPr bwMode="auto">
          <a:xfrm>
            <a:off x="2716836" y="1869560"/>
            <a:ext cx="734496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-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+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</p:txBody>
      </p:sp>
      <p:sp>
        <p:nvSpPr>
          <p:cNvPr id="36870" name="TextBox 13"/>
          <p:cNvSpPr txBox="1">
            <a:spLocks noChangeArrowheads="1"/>
          </p:cNvSpPr>
          <p:nvPr/>
        </p:nvSpPr>
        <p:spPr bwMode="auto">
          <a:xfrm rot="5400000">
            <a:off x="5054414" y="-31720"/>
            <a:ext cx="734496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7800"/>
              </a:spcBef>
            </a:pP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  <a:p>
            <a:pPr algn="r" eaLnBrk="1" hangingPunct="1">
              <a:spcBef>
                <a:spcPts val="78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+</a:t>
            </a:r>
          </a:p>
          <a:p>
            <a:pPr algn="r" eaLnBrk="1" hangingPunct="1">
              <a:spcBef>
                <a:spcPts val="78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-</a:t>
            </a:r>
          </a:p>
        </p:txBody>
      </p:sp>
      <p:sp>
        <p:nvSpPr>
          <p:cNvPr id="36871" name="TextBox 9"/>
          <p:cNvSpPr txBox="1">
            <a:spLocks noChangeArrowheads="1"/>
          </p:cNvSpPr>
          <p:nvPr/>
        </p:nvSpPr>
        <p:spPr bwMode="auto">
          <a:xfrm>
            <a:off x="861379" y="2119062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6872" name="TextBox 11"/>
          <p:cNvSpPr txBox="1">
            <a:spLocks noChangeArrowheads="1"/>
          </p:cNvSpPr>
          <p:nvPr/>
        </p:nvSpPr>
        <p:spPr bwMode="auto">
          <a:xfrm>
            <a:off x="4368672" y="66517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20700" y="222250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After first encounter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812801" y="2910051"/>
            <a:ext cx="4713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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H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survival probability of healthy individuals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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D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survival probability of individuals infected with the disease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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HD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infection probability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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DH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recovery probability (probability to become healthy)</a:t>
            </a:r>
          </a:p>
        </p:txBody>
      </p:sp>
    </p:spTree>
    <p:extLst>
      <p:ext uri="{BB962C8B-B14F-4D97-AF65-F5344CB8AC3E}">
        <p14:creationId xmlns:p14="http://schemas.microsoft.com/office/powerpoint/2010/main" val="39532106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19"/>
          <p:cNvSpPr txBox="1">
            <a:spLocks noChangeArrowheads="1"/>
          </p:cNvSpPr>
          <p:nvPr/>
        </p:nvSpPr>
        <p:spPr bwMode="auto">
          <a:xfrm>
            <a:off x="484342" y="772583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State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process</a:t>
            </a:r>
            <a:endParaRPr lang="de-CH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6868" name="Object 20"/>
          <p:cNvGraphicFramePr>
            <a:graphicFrameLocks noChangeAspect="1"/>
          </p:cNvGraphicFramePr>
          <p:nvPr/>
        </p:nvGraphicFramePr>
        <p:xfrm>
          <a:off x="3605210" y="1808172"/>
          <a:ext cx="3390660" cy="110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58" name="Equation" r:id="rId4" imgW="2260440" imgH="736560" progId="Equation.DSMT4">
                  <p:embed/>
                </p:oleObj>
              </mc:Choice>
              <mc:Fallback>
                <p:oleObj name="Equation" r:id="rId4" imgW="2260440" imgH="736560" progId="Equation.DSMT4">
                  <p:embed/>
                  <p:pic>
                    <p:nvPicPr>
                      <p:cNvPr id="3686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0" y="1808172"/>
                        <a:ext cx="3390660" cy="1104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Box 10"/>
          <p:cNvSpPr txBox="1">
            <a:spLocks noChangeArrowheads="1"/>
          </p:cNvSpPr>
          <p:nvPr/>
        </p:nvSpPr>
        <p:spPr bwMode="auto">
          <a:xfrm>
            <a:off x="2716836" y="1869560"/>
            <a:ext cx="734496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-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+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</p:txBody>
      </p:sp>
      <p:sp>
        <p:nvSpPr>
          <p:cNvPr id="36870" name="TextBox 13"/>
          <p:cNvSpPr txBox="1">
            <a:spLocks noChangeArrowheads="1"/>
          </p:cNvSpPr>
          <p:nvPr/>
        </p:nvSpPr>
        <p:spPr bwMode="auto">
          <a:xfrm rot="5400000">
            <a:off x="5054414" y="-31720"/>
            <a:ext cx="734496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7800"/>
              </a:spcBef>
            </a:pP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  <a:p>
            <a:pPr algn="r" eaLnBrk="1" hangingPunct="1">
              <a:spcBef>
                <a:spcPts val="78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+</a:t>
            </a:r>
          </a:p>
          <a:p>
            <a:pPr algn="r" eaLnBrk="1" hangingPunct="1">
              <a:spcBef>
                <a:spcPts val="78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-</a:t>
            </a:r>
          </a:p>
        </p:txBody>
      </p:sp>
      <p:sp>
        <p:nvSpPr>
          <p:cNvPr id="36871" name="TextBox 9"/>
          <p:cNvSpPr txBox="1">
            <a:spLocks noChangeArrowheads="1"/>
          </p:cNvSpPr>
          <p:nvPr/>
        </p:nvSpPr>
        <p:spPr bwMode="auto">
          <a:xfrm>
            <a:off x="861379" y="2119062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6872" name="TextBox 11"/>
          <p:cNvSpPr txBox="1">
            <a:spLocks noChangeArrowheads="1"/>
          </p:cNvSpPr>
          <p:nvPr/>
        </p:nvSpPr>
        <p:spPr bwMode="auto">
          <a:xfrm>
            <a:off x="4368672" y="66517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20700" y="222250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After first encounter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812801" y="2910051"/>
            <a:ext cx="4713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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H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survival probability of healthy individuals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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D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survival probability of individuals infected with the disease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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HD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infection probability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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DH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recovery probability (probability to become healthy)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812801" y="4063495"/>
            <a:ext cx="5967413" cy="1305388"/>
            <a:chOff x="812800" y="5473322"/>
            <a:chExt cx="5967413" cy="1566466"/>
          </a:xfrm>
        </p:grpSpPr>
        <p:grpSp>
          <p:nvGrpSpPr>
            <p:cNvPr id="11" name="Group 62"/>
            <p:cNvGrpSpPr>
              <a:grpSpLocks/>
            </p:cNvGrpSpPr>
            <p:nvPr/>
          </p:nvGrpSpPr>
          <p:grpSpPr bwMode="auto">
            <a:xfrm>
              <a:off x="812800" y="5473322"/>
              <a:ext cx="5967413" cy="1099792"/>
              <a:chOff x="398319" y="4084934"/>
              <a:chExt cx="5966066" cy="1100151"/>
            </a:xfrm>
          </p:grpSpPr>
          <p:graphicFrame>
            <p:nvGraphicFramePr>
              <p:cNvPr id="13" name="Object 4"/>
              <p:cNvGraphicFramePr>
                <a:graphicFrameLocks noChangeAspect="1"/>
              </p:cNvGraphicFramePr>
              <p:nvPr/>
            </p:nvGraphicFramePr>
            <p:xfrm>
              <a:off x="4612180" y="4636266"/>
              <a:ext cx="1752205" cy="5488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459" name="Equation" r:id="rId6" imgW="1168200" imgH="304560" progId="Equation.DSMT4">
                      <p:embed/>
                    </p:oleObj>
                  </mc:Choice>
                  <mc:Fallback>
                    <p:oleObj name="Equation" r:id="rId6" imgW="1168200" imgH="304560" progId="Equation.DSMT4">
                      <p:embed/>
                      <p:pic>
                        <p:nvPicPr>
                          <p:cNvPr id="13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2180" y="4636266"/>
                            <a:ext cx="1752205" cy="5488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Rectangle 61"/>
              <p:cNvSpPr>
                <a:spLocks noChangeArrowheads="1"/>
              </p:cNvSpPr>
              <p:nvPr/>
            </p:nvSpPr>
            <p:spPr bwMode="auto">
              <a:xfrm>
                <a:off x="398319" y="4084934"/>
                <a:ext cx="1697517" cy="443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de-CH" sz="1800" i="1" dirty="0">
                    <a:latin typeface="Calibri" pitchFamily="34" charset="0"/>
                  </a:rPr>
                  <a:t>BUGS </a:t>
                </a:r>
                <a:r>
                  <a:rPr lang="de-CH" sz="1800" i="1" dirty="0" err="1">
                    <a:latin typeface="Calibri" pitchFamily="34" charset="0"/>
                  </a:rPr>
                  <a:t>language</a:t>
                </a:r>
                <a:r>
                  <a:rPr lang="de-CH" sz="1800" i="1" dirty="0">
                    <a:latin typeface="Calibri" pitchFamily="34" charset="0"/>
                  </a:rPr>
                  <a:t>:</a:t>
                </a:r>
              </a:p>
            </p:txBody>
          </p:sp>
        </p:grpSp>
        <p:graphicFrame>
          <p:nvGraphicFramePr>
            <p:cNvPr id="2" name="Objekt 1"/>
            <p:cNvGraphicFramePr>
              <a:graphicFrameLocks noChangeAspect="1"/>
            </p:cNvGraphicFramePr>
            <p:nvPr/>
          </p:nvGraphicFramePr>
          <p:xfrm>
            <a:off x="904875" y="5873079"/>
            <a:ext cx="3319272" cy="1166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60" name="Equation" r:id="rId8" imgW="2514600" imgH="736560" progId="Equation.DSMT4">
                    <p:embed/>
                  </p:oleObj>
                </mc:Choice>
                <mc:Fallback>
                  <p:oleObj name="Equation" r:id="rId8" imgW="2514600" imgH="736560" progId="Equation.DSMT4">
                    <p:embed/>
                    <p:pic>
                      <p:nvPicPr>
                        <p:cNvPr id="2" name="Objek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875" y="5873079"/>
                          <a:ext cx="3319272" cy="11667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78885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5" name="Text Box 21"/>
          <p:cNvSpPr txBox="1">
            <a:spLocks noChangeArrowheads="1"/>
          </p:cNvSpPr>
          <p:nvPr/>
        </p:nvSpPr>
        <p:spPr bwMode="auto">
          <a:xfrm>
            <a:off x="533109" y="665483"/>
            <a:ext cx="27136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FF0000"/>
                </a:solidFill>
                <a:latin typeface="Calibri" pitchFamily="34" charset="0"/>
              </a:rPr>
              <a:t>Observation </a:t>
            </a:r>
            <a:r>
              <a:rPr lang="de-CH" i="1" dirty="0" err="1">
                <a:solidFill>
                  <a:srgbClr val="FF0000"/>
                </a:solidFill>
                <a:latin typeface="Calibri" pitchFamily="34" charset="0"/>
              </a:rPr>
              <a:t>process</a:t>
            </a:r>
            <a:endParaRPr lang="de-CH" i="1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3687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583062"/>
              </p:ext>
            </p:extLst>
          </p:nvPr>
        </p:nvGraphicFramePr>
        <p:xfrm>
          <a:off x="4234498" y="1978264"/>
          <a:ext cx="2576322" cy="114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14" name="Equation" r:id="rId4" imgW="1600200" imgH="711000" progId="Equation.DSMT4">
                  <p:embed/>
                </p:oleObj>
              </mc:Choice>
              <mc:Fallback>
                <p:oleObj name="Equation" r:id="rId4" imgW="16002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4498" y="1978264"/>
                        <a:ext cx="2576322" cy="1144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TextBox 14"/>
          <p:cNvSpPr txBox="1">
            <a:spLocks noChangeArrowheads="1"/>
          </p:cNvSpPr>
          <p:nvPr/>
        </p:nvSpPr>
        <p:spPr bwMode="auto">
          <a:xfrm>
            <a:off x="3390583" y="1950168"/>
            <a:ext cx="734496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 -</a:t>
            </a:r>
          </a:p>
          <a:p>
            <a:pPr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 +</a:t>
            </a:r>
          </a:p>
          <a:p>
            <a:pPr eaLnBrk="1" hangingPunct="1">
              <a:spcBef>
                <a:spcPts val="12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Dead</a:t>
            </a:r>
          </a:p>
        </p:txBody>
      </p:sp>
      <p:sp>
        <p:nvSpPr>
          <p:cNvPr id="36878" name="TextBox 15"/>
          <p:cNvSpPr txBox="1">
            <a:spLocks noChangeArrowheads="1"/>
          </p:cNvSpPr>
          <p:nvPr/>
        </p:nvSpPr>
        <p:spPr bwMode="auto">
          <a:xfrm>
            <a:off x="1479405" y="2334888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6879" name="TextBox 18"/>
          <p:cNvSpPr txBox="1">
            <a:spLocks noChangeArrowheads="1"/>
          </p:cNvSpPr>
          <p:nvPr/>
        </p:nvSpPr>
        <p:spPr bwMode="auto">
          <a:xfrm rot="5400000">
            <a:off x="4953349" y="361609"/>
            <a:ext cx="92044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Not </a:t>
            </a: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seen</a:t>
            </a:r>
            <a:endParaRPr lang="de-CH" sz="1600" i="1" dirty="0">
              <a:solidFill>
                <a:srgbClr val="FF0000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Seen +</a:t>
            </a:r>
          </a:p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Seen -</a:t>
            </a:r>
          </a:p>
        </p:txBody>
      </p:sp>
      <p:sp>
        <p:nvSpPr>
          <p:cNvPr id="36880" name="TextBox 19"/>
          <p:cNvSpPr txBox="1">
            <a:spLocks noChangeArrowheads="1"/>
          </p:cNvSpPr>
          <p:nvPr/>
        </p:nvSpPr>
        <p:spPr bwMode="auto">
          <a:xfrm>
            <a:off x="4245450" y="700009"/>
            <a:ext cx="22663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Observations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  <a:endParaRPr lang="de-CH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20700" y="222250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After first encounter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303021" y="3182708"/>
            <a:ext cx="50599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i="1" dirty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de-CH" sz="1400" baseline="-25000" dirty="0">
                <a:solidFill>
                  <a:srgbClr val="FF0000"/>
                </a:solidFill>
                <a:latin typeface="Calibri" pitchFamily="34" charset="0"/>
              </a:rPr>
              <a:t>H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probability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encounter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a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healthy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individual</a:t>
            </a:r>
          </a:p>
          <a:p>
            <a:r>
              <a:rPr lang="de-CH" sz="1400" i="1" dirty="0" err="1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de-CH" sz="1400" baseline="-25000" dirty="0" err="1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probability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encounter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an individual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infected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with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the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disease</a:t>
            </a:r>
            <a:endParaRPr lang="de-CH" sz="1400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de-CH" sz="1400" dirty="0">
                <a:solidFill>
                  <a:srgbClr val="FF0000"/>
                </a:solidFill>
                <a:latin typeface="Calibri" pitchFamily="34" charset="0"/>
                <a:sym typeface="Symbol"/>
              </a:rPr>
              <a:t>: </a:t>
            </a:r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Probability of not diagnosing the disease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  <a:sym typeface="Symbol"/>
              </a:rPr>
              <a:t> </a:t>
            </a:r>
            <a:endParaRPr lang="en-GB" sz="14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114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5" name="Text Box 21"/>
          <p:cNvSpPr txBox="1">
            <a:spLocks noChangeArrowheads="1"/>
          </p:cNvSpPr>
          <p:nvPr/>
        </p:nvSpPr>
        <p:spPr bwMode="auto">
          <a:xfrm>
            <a:off x="533109" y="665483"/>
            <a:ext cx="27136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FF0000"/>
                </a:solidFill>
                <a:latin typeface="Calibri" pitchFamily="34" charset="0"/>
              </a:rPr>
              <a:t>Observation </a:t>
            </a:r>
            <a:r>
              <a:rPr lang="de-CH" i="1" dirty="0" err="1">
                <a:solidFill>
                  <a:srgbClr val="FF0000"/>
                </a:solidFill>
                <a:latin typeface="Calibri" pitchFamily="34" charset="0"/>
              </a:rPr>
              <a:t>process</a:t>
            </a:r>
            <a:endParaRPr lang="de-CH" i="1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36876" name="Object 22"/>
          <p:cNvGraphicFramePr>
            <a:graphicFrameLocks noChangeAspect="1"/>
          </p:cNvGraphicFramePr>
          <p:nvPr/>
        </p:nvGraphicFramePr>
        <p:xfrm>
          <a:off x="4234498" y="1978264"/>
          <a:ext cx="2576322" cy="114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82" name="Equation" r:id="rId4" imgW="1600200" imgH="711000" progId="Equation.DSMT4">
                  <p:embed/>
                </p:oleObj>
              </mc:Choice>
              <mc:Fallback>
                <p:oleObj name="Equation" r:id="rId4" imgW="1600200" imgH="711000" progId="Equation.DSMT4">
                  <p:embed/>
                  <p:pic>
                    <p:nvPicPr>
                      <p:cNvPr id="3687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4498" y="1978264"/>
                        <a:ext cx="2576322" cy="1144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TextBox 14"/>
          <p:cNvSpPr txBox="1">
            <a:spLocks noChangeArrowheads="1"/>
          </p:cNvSpPr>
          <p:nvPr/>
        </p:nvSpPr>
        <p:spPr bwMode="auto">
          <a:xfrm>
            <a:off x="3390583" y="1950168"/>
            <a:ext cx="734496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 -</a:t>
            </a:r>
          </a:p>
          <a:p>
            <a:pPr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 +</a:t>
            </a:r>
          </a:p>
          <a:p>
            <a:pPr eaLnBrk="1" hangingPunct="1">
              <a:spcBef>
                <a:spcPts val="12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Dead</a:t>
            </a:r>
          </a:p>
        </p:txBody>
      </p:sp>
      <p:sp>
        <p:nvSpPr>
          <p:cNvPr id="36878" name="TextBox 15"/>
          <p:cNvSpPr txBox="1">
            <a:spLocks noChangeArrowheads="1"/>
          </p:cNvSpPr>
          <p:nvPr/>
        </p:nvSpPr>
        <p:spPr bwMode="auto">
          <a:xfrm>
            <a:off x="1479405" y="2334888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6879" name="TextBox 18"/>
          <p:cNvSpPr txBox="1">
            <a:spLocks noChangeArrowheads="1"/>
          </p:cNvSpPr>
          <p:nvPr/>
        </p:nvSpPr>
        <p:spPr bwMode="auto">
          <a:xfrm rot="5400000">
            <a:off x="4953349" y="361609"/>
            <a:ext cx="92044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Not </a:t>
            </a: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seen</a:t>
            </a:r>
            <a:endParaRPr lang="de-CH" sz="1600" i="1" dirty="0">
              <a:solidFill>
                <a:srgbClr val="FF0000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Seen +</a:t>
            </a:r>
          </a:p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Seen -</a:t>
            </a:r>
          </a:p>
        </p:txBody>
      </p:sp>
      <p:sp>
        <p:nvSpPr>
          <p:cNvPr id="36880" name="TextBox 19"/>
          <p:cNvSpPr txBox="1">
            <a:spLocks noChangeArrowheads="1"/>
          </p:cNvSpPr>
          <p:nvPr/>
        </p:nvSpPr>
        <p:spPr bwMode="auto">
          <a:xfrm>
            <a:off x="4245450" y="700009"/>
            <a:ext cx="22663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Observations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  <a:endParaRPr lang="de-CH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20700" y="222250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After first encounter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303021" y="3182708"/>
            <a:ext cx="50599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i="1" dirty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de-CH" sz="1400" baseline="-25000" dirty="0">
                <a:solidFill>
                  <a:srgbClr val="FF0000"/>
                </a:solidFill>
                <a:latin typeface="Calibri" pitchFamily="34" charset="0"/>
              </a:rPr>
              <a:t>H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probability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encounter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a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healthy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individual</a:t>
            </a:r>
          </a:p>
          <a:p>
            <a:r>
              <a:rPr lang="de-CH" sz="1400" i="1" dirty="0" err="1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de-CH" sz="1400" baseline="-25000" dirty="0" err="1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probability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encounter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an individual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infected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with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the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disease</a:t>
            </a:r>
            <a:endParaRPr lang="de-CH" sz="1400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de-CH" sz="1400" dirty="0">
                <a:solidFill>
                  <a:srgbClr val="FF0000"/>
                </a:solidFill>
                <a:latin typeface="Calibri" pitchFamily="34" charset="0"/>
                <a:sym typeface="Symbol"/>
              </a:rPr>
              <a:t>: </a:t>
            </a:r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Probability of not diagnosing the disease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  <a:sym typeface="Symbol"/>
              </a:rPr>
              <a:t> </a:t>
            </a:r>
            <a:endParaRPr lang="en-GB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770268" y="4082366"/>
            <a:ext cx="4986006" cy="1317446"/>
            <a:chOff x="812800" y="5381885"/>
            <a:chExt cx="4986006" cy="1580937"/>
          </a:xfrm>
        </p:grpSpPr>
        <p:grpSp>
          <p:nvGrpSpPr>
            <p:cNvPr id="11" name="Group 62"/>
            <p:cNvGrpSpPr>
              <a:grpSpLocks/>
            </p:cNvGrpSpPr>
            <p:nvPr/>
          </p:nvGrpSpPr>
          <p:grpSpPr bwMode="auto">
            <a:xfrm>
              <a:off x="812800" y="5381885"/>
              <a:ext cx="4986006" cy="1204781"/>
              <a:chOff x="398319" y="3993464"/>
              <a:chExt cx="4984879" cy="1205174"/>
            </a:xfrm>
          </p:grpSpPr>
          <p:graphicFrame>
            <p:nvGraphicFramePr>
              <p:cNvPr id="13" name="Object 4"/>
              <p:cNvGraphicFramePr>
                <a:graphicFrameLocks noChangeAspect="1"/>
              </p:cNvGraphicFramePr>
              <p:nvPr/>
            </p:nvGraphicFramePr>
            <p:xfrm>
              <a:off x="3783360" y="4649819"/>
              <a:ext cx="1599838" cy="5488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483" name="Equation" r:id="rId6" imgW="1066680" imgH="304560" progId="Equation.DSMT4">
                      <p:embed/>
                    </p:oleObj>
                  </mc:Choice>
                  <mc:Fallback>
                    <p:oleObj name="Equation" r:id="rId6" imgW="1066680" imgH="304560" progId="Equation.DSMT4">
                      <p:embed/>
                      <p:pic>
                        <p:nvPicPr>
                          <p:cNvPr id="13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3360" y="4649819"/>
                            <a:ext cx="1599838" cy="5488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Rectangle 61"/>
              <p:cNvSpPr>
                <a:spLocks noChangeArrowheads="1"/>
              </p:cNvSpPr>
              <p:nvPr/>
            </p:nvSpPr>
            <p:spPr bwMode="auto">
              <a:xfrm>
                <a:off x="398319" y="3993464"/>
                <a:ext cx="1697518" cy="443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de-CH" sz="1800" i="1" dirty="0">
                    <a:latin typeface="Calibri" pitchFamily="34" charset="0"/>
                  </a:rPr>
                  <a:t>BUGS </a:t>
                </a:r>
                <a:r>
                  <a:rPr lang="de-CH" sz="1800" i="1" dirty="0" err="1">
                    <a:latin typeface="Calibri" pitchFamily="34" charset="0"/>
                  </a:rPr>
                  <a:t>language</a:t>
                </a:r>
                <a:r>
                  <a:rPr lang="de-CH" sz="1800" i="1" dirty="0">
                    <a:latin typeface="Calibri" pitchFamily="34" charset="0"/>
                  </a:rPr>
                  <a:t>:</a:t>
                </a:r>
              </a:p>
            </p:txBody>
          </p:sp>
        </p:grpSp>
        <p:graphicFrame>
          <p:nvGraphicFramePr>
            <p:cNvPr id="12" name="Objekt 11"/>
            <p:cNvGraphicFramePr>
              <a:graphicFrameLocks noChangeAspect="1"/>
            </p:cNvGraphicFramePr>
            <p:nvPr/>
          </p:nvGraphicFramePr>
          <p:xfrm>
            <a:off x="1010907" y="5887791"/>
            <a:ext cx="2336040" cy="10750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84" name="Equation" r:id="rId8" imgW="1854000" imgH="711000" progId="Equation.DSMT4">
                    <p:embed/>
                  </p:oleObj>
                </mc:Choice>
                <mc:Fallback>
                  <p:oleObj name="Equation" r:id="rId8" imgW="1854000" imgH="711000" progId="Equation.DSMT4">
                    <p:embed/>
                    <p:pic>
                      <p:nvPicPr>
                        <p:cNvPr id="12" name="Objek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0907" y="5887791"/>
                          <a:ext cx="2336040" cy="10750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788526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C0325EF-536C-3048-A68F-9989071DB8CD}"/>
              </a:ext>
            </a:extLst>
          </p:cNvPr>
          <p:cNvSpPr txBox="1"/>
          <p:nvPr/>
        </p:nvSpPr>
        <p:spPr>
          <a:xfrm>
            <a:off x="201335" y="117446"/>
            <a:ext cx="14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r>
              <a:rPr lang="fr-FR" b="1">
                <a:latin typeface="Calibri" panose="020F0502020204030204" pitchFamily="34" charset="0"/>
                <a:cs typeface="Calibri" panose="020F0502020204030204" pitchFamily="34" charset="0"/>
              </a:rPr>
              <a:t> 4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9425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53340F4-77D8-1145-9268-DF929A7E8088}"/>
              </a:ext>
            </a:extLst>
          </p:cNvPr>
          <p:cNvSpPr txBox="1"/>
          <p:nvPr/>
        </p:nvSpPr>
        <p:spPr>
          <a:xfrm>
            <a:off x="191589" y="139337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34922551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19"/>
          <p:cNvSpPr txBox="1">
            <a:spLocks noChangeArrowheads="1"/>
          </p:cNvSpPr>
          <p:nvPr/>
        </p:nvSpPr>
        <p:spPr bwMode="auto">
          <a:xfrm>
            <a:off x="128588" y="2690813"/>
            <a:ext cx="12920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600" dirty="0">
                <a:solidFill>
                  <a:srgbClr val="3333CC"/>
                </a:solidFill>
                <a:latin typeface="Calibri" pitchFamily="34" charset="0"/>
              </a:rPr>
              <a:t>State </a:t>
            </a:r>
            <a:r>
              <a:rPr lang="de-CH" sz="1600" dirty="0" err="1">
                <a:solidFill>
                  <a:srgbClr val="3333CC"/>
                </a:solidFill>
                <a:latin typeface="Calibri" pitchFamily="34" charset="0"/>
              </a:rPr>
              <a:t>process</a:t>
            </a:r>
            <a:endParaRPr lang="de-CH" sz="1600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8916" name="Object 20"/>
          <p:cNvGraphicFramePr>
            <a:graphicFrameLocks noChangeAspect="1"/>
          </p:cNvGraphicFramePr>
          <p:nvPr/>
        </p:nvGraphicFramePr>
        <p:xfrm>
          <a:off x="3776528" y="2454011"/>
          <a:ext cx="1408065" cy="84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73" name="Equation" r:id="rId4" imgW="1180800" imgH="711000" progId="Equation.DSMT4">
                  <p:embed/>
                </p:oleObj>
              </mc:Choice>
              <mc:Fallback>
                <p:oleObj name="Equation" r:id="rId4" imgW="1180800" imgH="711000" progId="Equation.DSMT4">
                  <p:embed/>
                  <p:pic>
                    <p:nvPicPr>
                      <p:cNvPr id="3891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528" y="2454011"/>
                        <a:ext cx="1408065" cy="847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Box 10"/>
          <p:cNvSpPr txBox="1">
            <a:spLocks noChangeArrowheads="1"/>
          </p:cNvSpPr>
          <p:nvPr/>
        </p:nvSpPr>
        <p:spPr bwMode="auto">
          <a:xfrm>
            <a:off x="3126424" y="2463536"/>
            <a:ext cx="665567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juvenile</a:t>
            </a:r>
          </a:p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adult</a:t>
            </a:r>
          </a:p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8918" name="TextBox 13"/>
          <p:cNvSpPr txBox="1">
            <a:spLocks noChangeArrowheads="1"/>
          </p:cNvSpPr>
          <p:nvPr/>
        </p:nvSpPr>
        <p:spPr bwMode="auto">
          <a:xfrm rot="5400000">
            <a:off x="4027762" y="1587804"/>
            <a:ext cx="66556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18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adult</a:t>
            </a: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juvenile</a:t>
            </a:r>
          </a:p>
        </p:txBody>
      </p:sp>
      <p:sp>
        <p:nvSpPr>
          <p:cNvPr id="38919" name="TextBox 9"/>
          <p:cNvSpPr txBox="1">
            <a:spLocks noChangeArrowheads="1"/>
          </p:cNvSpPr>
          <p:nvPr/>
        </p:nvSpPr>
        <p:spPr bwMode="auto">
          <a:xfrm>
            <a:off x="1744663" y="2752990"/>
            <a:ext cx="11330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8920" name="TextBox 11"/>
          <p:cNvSpPr txBox="1">
            <a:spLocks noChangeArrowheads="1"/>
          </p:cNvSpPr>
          <p:nvPr/>
        </p:nvSpPr>
        <p:spPr bwMode="auto">
          <a:xfrm>
            <a:off x="3803015" y="1617557"/>
            <a:ext cx="12885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  <a:r>
              <a:rPr lang="de-CH" sz="12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38923" name="Text Box 21"/>
          <p:cNvSpPr txBox="1">
            <a:spLocks noChangeArrowheads="1"/>
          </p:cNvSpPr>
          <p:nvPr/>
        </p:nvSpPr>
        <p:spPr bwMode="auto">
          <a:xfrm>
            <a:off x="125413" y="4853782"/>
            <a:ext cx="12482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600" dirty="0">
                <a:solidFill>
                  <a:srgbClr val="FF0000"/>
                </a:solidFill>
                <a:latin typeface="Calibri" pitchFamily="34" charset="0"/>
              </a:rPr>
              <a:t>Observation </a:t>
            </a:r>
          </a:p>
          <a:p>
            <a:pPr eaLnBrk="1" hangingPunct="1"/>
            <a:r>
              <a:rPr lang="de-CH" sz="1600" dirty="0" err="1">
                <a:solidFill>
                  <a:srgbClr val="FF0000"/>
                </a:solidFill>
                <a:latin typeface="Calibri" pitchFamily="34" charset="0"/>
              </a:rPr>
              <a:t>process</a:t>
            </a:r>
            <a:endParaRPr lang="de-CH" sz="1600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38924" name="Object 22"/>
          <p:cNvGraphicFramePr>
            <a:graphicFrameLocks noChangeAspect="1"/>
          </p:cNvGraphicFramePr>
          <p:nvPr/>
        </p:nvGraphicFramePr>
        <p:xfrm>
          <a:off x="4142421" y="4696672"/>
          <a:ext cx="1103132" cy="870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74" name="Equation" r:id="rId6" imgW="901440" imgH="711000" progId="Equation.DSMT4">
                  <p:embed/>
                </p:oleObj>
              </mc:Choice>
              <mc:Fallback>
                <p:oleObj name="Equation" r:id="rId6" imgW="901440" imgH="711000" progId="Equation.DSMT4">
                  <p:embed/>
                  <p:pic>
                    <p:nvPicPr>
                      <p:cNvPr id="3892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2421" y="4696672"/>
                        <a:ext cx="1103132" cy="870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TextBox 14"/>
          <p:cNvSpPr txBox="1">
            <a:spLocks noChangeArrowheads="1"/>
          </p:cNvSpPr>
          <p:nvPr/>
        </p:nvSpPr>
        <p:spPr bwMode="auto">
          <a:xfrm>
            <a:off x="3531554" y="4733344"/>
            <a:ext cx="665567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juvenile</a:t>
            </a:r>
          </a:p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adult</a:t>
            </a:r>
          </a:p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6" name="TextBox 15"/>
          <p:cNvSpPr txBox="1">
            <a:spLocks noChangeArrowheads="1"/>
          </p:cNvSpPr>
          <p:nvPr/>
        </p:nvSpPr>
        <p:spPr bwMode="auto">
          <a:xfrm>
            <a:off x="2198689" y="5004594"/>
            <a:ext cx="11330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8927" name="TextBox 18"/>
          <p:cNvSpPr txBox="1">
            <a:spLocks noChangeArrowheads="1"/>
          </p:cNvSpPr>
          <p:nvPr/>
        </p:nvSpPr>
        <p:spPr bwMode="auto">
          <a:xfrm rot="5400000">
            <a:off x="4083630" y="3725280"/>
            <a:ext cx="1049133" cy="93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lnSpc>
                <a:spcPts val="700"/>
              </a:lnSpc>
              <a:spcBef>
                <a:spcPts val="25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Not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recapt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.</a:t>
            </a:r>
          </a:p>
          <a:p>
            <a:pPr algn="r" eaLnBrk="1" hangingPunct="1">
              <a:lnSpc>
                <a:spcPts val="700"/>
              </a:lnSpc>
              <a:spcBef>
                <a:spcPts val="18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Recapt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. 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as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ad</a:t>
            </a:r>
          </a:p>
          <a:p>
            <a:pPr algn="r" eaLnBrk="1" hangingPunct="1">
              <a:lnSpc>
                <a:spcPts val="700"/>
              </a:lnSpc>
              <a:spcBef>
                <a:spcPts val="25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Recap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.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as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juv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8" name="TextBox 19"/>
          <p:cNvSpPr txBox="1">
            <a:spLocks noChangeArrowheads="1"/>
          </p:cNvSpPr>
          <p:nvPr/>
        </p:nvSpPr>
        <p:spPr bwMode="auto">
          <a:xfrm>
            <a:off x="3914458" y="3484351"/>
            <a:ext cx="15703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Observations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  <a:endParaRPr lang="de-CH" sz="12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4493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1. Age-</a:t>
            </a:r>
            <a:r>
              <a:rPr lang="de-CH" dirty="0" err="1">
                <a:latin typeface="Calibri" pitchFamily="34" charset="0"/>
              </a:rPr>
              <a:t>dependent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survival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476558" y="1143000"/>
            <a:ext cx="223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>
                <a:latin typeface="Calibri" pitchFamily="34" charset="0"/>
              </a:rPr>
              <a:t>State-</a:t>
            </a:r>
            <a:r>
              <a:rPr lang="de-CH" sz="1800" dirty="0" err="1">
                <a:latin typeface="Calibri" pitchFamily="34" charset="0"/>
              </a:rPr>
              <a:t>space</a:t>
            </a:r>
            <a:r>
              <a:rPr lang="de-CH" sz="1800" dirty="0">
                <a:latin typeface="Calibri" pitchFamily="34" charset="0"/>
              </a:rPr>
              <a:t> </a:t>
            </a:r>
            <a:r>
              <a:rPr lang="de-CH" sz="1800" dirty="0" err="1">
                <a:latin typeface="Calibri" pitchFamily="34" charset="0"/>
              </a:rPr>
              <a:t>likelihood</a:t>
            </a:r>
            <a:endParaRPr lang="de-CH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30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93726" y="291042"/>
            <a:ext cx="4943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Conditional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nature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2 </a:t>
            </a:r>
            <a:r>
              <a:rPr lang="de-CH" b="1" dirty="0" err="1">
                <a:latin typeface="Calibri" pitchFamily="34" charset="0"/>
              </a:rPr>
              <a:t>processes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1747" name="Text Box 18"/>
          <p:cNvSpPr txBox="1">
            <a:spLocks noChangeArrowheads="1"/>
          </p:cNvSpPr>
          <p:nvPr/>
        </p:nvSpPr>
        <p:spPr bwMode="auto">
          <a:xfrm>
            <a:off x="511175" y="85989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1748" name="Text Box 19"/>
          <p:cNvSpPr txBox="1">
            <a:spLocks noChangeArrowheads="1"/>
          </p:cNvSpPr>
          <p:nvPr/>
        </p:nvSpPr>
        <p:spPr bwMode="auto">
          <a:xfrm>
            <a:off x="532131" y="1344348"/>
            <a:ext cx="806567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1749" name="Oval 20"/>
          <p:cNvSpPr>
            <a:spLocks noChangeArrowheads="1"/>
          </p:cNvSpPr>
          <p:nvPr/>
        </p:nvSpPr>
        <p:spPr bwMode="auto">
          <a:xfrm>
            <a:off x="22764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0" name="Oval 21"/>
          <p:cNvSpPr>
            <a:spLocks noChangeArrowheads="1"/>
          </p:cNvSpPr>
          <p:nvPr/>
        </p:nvSpPr>
        <p:spPr bwMode="auto">
          <a:xfrm>
            <a:off x="31242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1" name="Oval 22"/>
          <p:cNvSpPr>
            <a:spLocks noChangeArrowheads="1"/>
          </p:cNvSpPr>
          <p:nvPr/>
        </p:nvSpPr>
        <p:spPr bwMode="auto">
          <a:xfrm>
            <a:off x="39243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2" name="Oval 23"/>
          <p:cNvSpPr>
            <a:spLocks noChangeArrowheads="1"/>
          </p:cNvSpPr>
          <p:nvPr/>
        </p:nvSpPr>
        <p:spPr bwMode="auto">
          <a:xfrm>
            <a:off x="4757738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3" name="Oval 24"/>
          <p:cNvSpPr>
            <a:spLocks noChangeArrowheads="1"/>
          </p:cNvSpPr>
          <p:nvPr/>
        </p:nvSpPr>
        <p:spPr bwMode="auto">
          <a:xfrm>
            <a:off x="56419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4" name="Oval 25"/>
          <p:cNvSpPr>
            <a:spLocks noChangeArrowheads="1"/>
          </p:cNvSpPr>
          <p:nvPr/>
        </p:nvSpPr>
        <p:spPr bwMode="auto">
          <a:xfrm>
            <a:off x="6486526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5" name="Oval 27"/>
          <p:cNvSpPr>
            <a:spLocks noChangeArrowheads="1"/>
          </p:cNvSpPr>
          <p:nvPr/>
        </p:nvSpPr>
        <p:spPr bwMode="auto">
          <a:xfrm>
            <a:off x="7359651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6" name="Oval 28"/>
          <p:cNvSpPr>
            <a:spLocks noChangeArrowheads="1"/>
          </p:cNvSpPr>
          <p:nvPr/>
        </p:nvSpPr>
        <p:spPr bwMode="auto">
          <a:xfrm>
            <a:off x="8234363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1757" name="AutoShape 29"/>
          <p:cNvCxnSpPr>
            <a:cxnSpLocks noChangeShapeType="1"/>
            <a:stCxn id="31749" idx="5"/>
            <a:endCxn id="31750" idx="2"/>
          </p:cNvCxnSpPr>
          <p:nvPr/>
        </p:nvCxnSpPr>
        <p:spPr bwMode="auto">
          <a:xfrm>
            <a:off x="2553027" y="1689426"/>
            <a:ext cx="571174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30"/>
          <p:cNvCxnSpPr>
            <a:cxnSpLocks noChangeShapeType="1"/>
            <a:stCxn id="31750" idx="6"/>
            <a:endCxn id="31751" idx="2"/>
          </p:cNvCxnSpPr>
          <p:nvPr/>
        </p:nvCxnSpPr>
        <p:spPr bwMode="auto">
          <a:xfrm>
            <a:off x="3448201" y="2061709"/>
            <a:ext cx="476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31"/>
          <p:cNvCxnSpPr>
            <a:cxnSpLocks noChangeShapeType="1"/>
            <a:stCxn id="31751" idx="7"/>
            <a:endCxn id="31752" idx="2"/>
          </p:cNvCxnSpPr>
          <p:nvPr/>
        </p:nvCxnSpPr>
        <p:spPr bwMode="auto">
          <a:xfrm flipV="1">
            <a:off x="4200852" y="1574875"/>
            <a:ext cx="556886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32"/>
          <p:cNvCxnSpPr>
            <a:cxnSpLocks noChangeShapeType="1"/>
            <a:stCxn id="31752" idx="6"/>
            <a:endCxn id="31753" idx="2"/>
          </p:cNvCxnSpPr>
          <p:nvPr/>
        </p:nvCxnSpPr>
        <p:spPr bwMode="auto">
          <a:xfrm>
            <a:off x="5081738" y="1574875"/>
            <a:ext cx="5602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33"/>
          <p:cNvCxnSpPr>
            <a:cxnSpLocks noChangeShapeType="1"/>
            <a:stCxn id="31753" idx="5"/>
            <a:endCxn id="31754" idx="1"/>
          </p:cNvCxnSpPr>
          <p:nvPr/>
        </p:nvCxnSpPr>
        <p:spPr bwMode="auto">
          <a:xfrm>
            <a:off x="5918527" y="1689426"/>
            <a:ext cx="615448" cy="73927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34"/>
          <p:cNvCxnSpPr>
            <a:cxnSpLocks noChangeShapeType="1"/>
            <a:stCxn id="31754" idx="6"/>
            <a:endCxn id="31755" idx="2"/>
          </p:cNvCxnSpPr>
          <p:nvPr/>
        </p:nvCxnSpPr>
        <p:spPr bwMode="auto">
          <a:xfrm>
            <a:off x="6810526" y="2543250"/>
            <a:ext cx="549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35"/>
          <p:cNvCxnSpPr>
            <a:cxnSpLocks noChangeShapeType="1"/>
            <a:stCxn id="31755" idx="6"/>
            <a:endCxn id="31756" idx="2"/>
          </p:cNvCxnSpPr>
          <p:nvPr/>
        </p:nvCxnSpPr>
        <p:spPr bwMode="auto">
          <a:xfrm>
            <a:off x="7683651" y="2543250"/>
            <a:ext cx="5507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64" name="Group 41"/>
          <p:cNvGrpSpPr>
            <a:grpSpLocks/>
          </p:cNvGrpSpPr>
          <p:nvPr/>
        </p:nvGrpSpPr>
        <p:grpSpPr bwMode="auto">
          <a:xfrm>
            <a:off x="6049964" y="5111752"/>
            <a:ext cx="2541107" cy="576679"/>
            <a:chOff x="463550" y="5680075"/>
            <a:chExt cx="2541107" cy="692015"/>
          </a:xfrm>
        </p:grpSpPr>
        <p:sp>
          <p:nvSpPr>
            <p:cNvPr id="31787" name="Line 62"/>
            <p:cNvSpPr>
              <a:spLocks noChangeShapeType="1"/>
            </p:cNvSpPr>
            <p:nvPr/>
          </p:nvSpPr>
          <p:spPr bwMode="auto">
            <a:xfrm>
              <a:off x="463550" y="587057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88" name="Text Box 63"/>
            <p:cNvSpPr txBox="1">
              <a:spLocks noChangeArrowheads="1"/>
            </p:cNvSpPr>
            <p:nvPr/>
          </p:nvSpPr>
          <p:spPr bwMode="auto">
            <a:xfrm>
              <a:off x="1025525" y="5680075"/>
              <a:ext cx="1707903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Stochastic process</a:t>
              </a:r>
            </a:p>
          </p:txBody>
        </p:sp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>
              <a:off x="463550" y="615632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90" name="Text Box 65"/>
            <p:cNvSpPr txBox="1">
              <a:spLocks noChangeArrowheads="1"/>
            </p:cNvSpPr>
            <p:nvPr/>
          </p:nvSpPr>
          <p:spPr bwMode="auto">
            <a:xfrm>
              <a:off x="1025525" y="5965825"/>
              <a:ext cx="1979132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Deterministic process</a:t>
              </a: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42914" y="1705927"/>
            <a:ext cx="8115301" cy="3764336"/>
            <a:chOff x="442914" y="1705927"/>
            <a:chExt cx="8115301" cy="3764336"/>
          </a:xfrm>
        </p:grpSpPr>
        <p:grpSp>
          <p:nvGrpSpPr>
            <p:cNvPr id="31766" name="Group 50"/>
            <p:cNvGrpSpPr>
              <a:grpSpLocks/>
            </p:cNvGrpSpPr>
            <p:nvPr/>
          </p:nvGrpSpPr>
          <p:grpSpPr bwMode="auto">
            <a:xfrm>
              <a:off x="442914" y="1713178"/>
              <a:ext cx="8115301" cy="3757085"/>
              <a:chOff x="279" y="1295"/>
              <a:chExt cx="5112" cy="2840"/>
            </a:xfrm>
          </p:grpSpPr>
          <p:grpSp>
            <p:nvGrpSpPr>
              <p:cNvPr id="31768" name="Group 49"/>
              <p:cNvGrpSpPr>
                <a:grpSpLocks/>
              </p:cNvGrpSpPr>
              <p:nvPr/>
            </p:nvGrpSpPr>
            <p:grpSpPr bwMode="auto">
              <a:xfrm>
                <a:off x="279" y="1295"/>
                <a:ext cx="5112" cy="2840"/>
                <a:chOff x="279" y="1295"/>
                <a:chExt cx="5112" cy="2840"/>
              </a:xfrm>
            </p:grpSpPr>
            <p:sp>
              <p:nvSpPr>
                <p:cNvPr id="31770" name="Rectangle 66"/>
                <p:cNvSpPr>
                  <a:spLocks noChangeArrowheads="1"/>
                </p:cNvSpPr>
                <p:nvPr/>
              </p:nvSpPr>
              <p:spPr bwMode="auto">
                <a:xfrm>
                  <a:off x="307" y="3367"/>
                  <a:ext cx="733" cy="248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CH">
                    <a:latin typeface="Calibri" pitchFamily="34" charset="0"/>
                  </a:endParaRPr>
                </a:p>
              </p:txBody>
            </p:sp>
            <p:sp>
              <p:nvSpPr>
                <p:cNvPr id="31771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79" y="3786"/>
                  <a:ext cx="1719" cy="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de-CH" dirty="0">
                      <a:latin typeface="Calibri" pitchFamily="34" charset="0"/>
                    </a:rPr>
                    <a:t>Observation </a:t>
                  </a:r>
                  <a:r>
                    <a:rPr lang="de-CH" dirty="0" err="1">
                      <a:latin typeface="Calibri" pitchFamily="34" charset="0"/>
                    </a:rPr>
                    <a:t>process</a:t>
                  </a:r>
                  <a:endParaRPr lang="de-CH" dirty="0">
                    <a:latin typeface="Calibri" pitchFamily="34" charset="0"/>
                  </a:endParaRPr>
                </a:p>
              </p:txBody>
            </p:sp>
            <p:cxnSp>
              <p:nvCxnSpPr>
                <p:cNvPr id="31772" name="AutoShape 59"/>
                <p:cNvCxnSpPr>
                  <a:cxnSpLocks noChangeShapeType="1"/>
                  <a:stCxn id="31780" idx="0"/>
                  <a:endCxn id="31754" idx="4"/>
                </p:cNvCxnSpPr>
                <p:nvPr/>
              </p:nvCxnSpPr>
              <p:spPr bwMode="auto">
                <a:xfrm flipV="1">
                  <a:off x="4188" y="2045"/>
                  <a:ext cx="0" cy="1419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73" name="AutoShape 60"/>
                <p:cNvCxnSpPr>
                  <a:cxnSpLocks noChangeShapeType="1"/>
                  <a:stCxn id="31781" idx="0"/>
                  <a:endCxn id="31755" idx="4"/>
                </p:cNvCxnSpPr>
                <p:nvPr/>
              </p:nvCxnSpPr>
              <p:spPr bwMode="auto">
                <a:xfrm flipV="1">
                  <a:off x="4738" y="2045"/>
                  <a:ext cx="0" cy="1419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74" name="AutoShape 61"/>
                <p:cNvCxnSpPr>
                  <a:cxnSpLocks noChangeShapeType="1"/>
                  <a:stCxn id="31782" idx="0"/>
                  <a:endCxn id="31756" idx="4"/>
                </p:cNvCxnSpPr>
                <p:nvPr/>
              </p:nvCxnSpPr>
              <p:spPr bwMode="auto">
                <a:xfrm flipV="1">
                  <a:off x="5289" y="2045"/>
                  <a:ext cx="0" cy="1419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177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2" y="2693"/>
                  <a:ext cx="748" cy="9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de-CH" sz="2000" b="1" dirty="0">
                      <a:solidFill>
                        <a:srgbClr val="FF0000"/>
                      </a:solidFill>
                      <a:latin typeface="Calibri" pitchFamily="34" charset="0"/>
                    </a:rPr>
                    <a:t>Seen </a:t>
                  </a:r>
                  <a:r>
                    <a:rPr lang="de-CH" sz="2000" b="1" dirty="0" err="1">
                      <a:solidFill>
                        <a:srgbClr val="FF0000"/>
                      </a:solidFill>
                      <a:latin typeface="Calibri" pitchFamily="34" charset="0"/>
                    </a:rPr>
                    <a:t>at</a:t>
                  </a:r>
                  <a:r>
                    <a:rPr lang="de-CH" sz="2000" b="1" dirty="0">
                      <a:solidFill>
                        <a:srgbClr val="FF0000"/>
                      </a:solidFill>
                      <a:latin typeface="Calibri" pitchFamily="34" charset="0"/>
                    </a:rPr>
                    <a:t> A</a:t>
                  </a:r>
                </a:p>
                <a:p>
                  <a:pPr eaLnBrk="1" hangingPunct="1"/>
                  <a:endParaRPr lang="de-CH" sz="800" b="1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  <a:p>
                  <a:pPr eaLnBrk="1" hangingPunct="1"/>
                  <a:r>
                    <a:rPr lang="de-CH" sz="2000" b="1" dirty="0">
                      <a:solidFill>
                        <a:srgbClr val="FF9900"/>
                      </a:solidFill>
                      <a:latin typeface="Calibri" pitchFamily="34" charset="0"/>
                    </a:rPr>
                    <a:t>Seen </a:t>
                  </a:r>
                  <a:r>
                    <a:rPr lang="de-CH" sz="2000" b="1" dirty="0" err="1">
                      <a:solidFill>
                        <a:srgbClr val="FF9900"/>
                      </a:solidFill>
                      <a:latin typeface="Calibri" pitchFamily="34" charset="0"/>
                    </a:rPr>
                    <a:t>at</a:t>
                  </a:r>
                  <a:r>
                    <a:rPr lang="de-CH" sz="2000" b="1" dirty="0">
                      <a:solidFill>
                        <a:srgbClr val="FF9900"/>
                      </a:solidFill>
                      <a:latin typeface="Calibri" pitchFamily="34" charset="0"/>
                    </a:rPr>
                    <a:t> B</a:t>
                  </a:r>
                </a:p>
                <a:p>
                  <a:pPr eaLnBrk="1" hangingPunct="1"/>
                  <a:endParaRPr lang="de-CH" sz="800" dirty="0">
                    <a:latin typeface="Calibri" pitchFamily="34" charset="0"/>
                  </a:endParaRPr>
                </a:p>
                <a:p>
                  <a:pPr eaLnBrk="1" hangingPunct="1"/>
                  <a:r>
                    <a:rPr lang="de-CH" sz="2000" b="1" dirty="0">
                      <a:latin typeface="Calibri" pitchFamily="34" charset="0"/>
                    </a:rPr>
                    <a:t>Not </a:t>
                  </a:r>
                  <a:r>
                    <a:rPr lang="de-CH" sz="2000" b="1" dirty="0" err="1">
                      <a:latin typeface="Calibri" pitchFamily="34" charset="0"/>
                    </a:rPr>
                    <a:t>seen</a:t>
                  </a:r>
                  <a:endParaRPr lang="de-CH" sz="2000" b="1" dirty="0">
                    <a:latin typeface="Calibri" pitchFamily="34" charset="0"/>
                  </a:endParaRPr>
                </a:p>
              </p:txBody>
            </p:sp>
            <p:sp>
              <p:nvSpPr>
                <p:cNvPr id="31776" name="Oval 40"/>
                <p:cNvSpPr>
                  <a:spLocks noChangeArrowheads="1"/>
                </p:cNvSpPr>
                <p:nvPr/>
              </p:nvSpPr>
              <p:spPr bwMode="auto">
                <a:xfrm>
                  <a:off x="1968" y="3096"/>
                  <a:ext cx="204" cy="245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77" name="Oval 41"/>
                <p:cNvSpPr>
                  <a:spLocks noChangeArrowheads="1"/>
                </p:cNvSpPr>
                <p:nvPr/>
              </p:nvSpPr>
              <p:spPr bwMode="auto">
                <a:xfrm>
                  <a:off x="2472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78" name="Oval 42"/>
                <p:cNvSpPr>
                  <a:spLocks noChangeArrowheads="1"/>
                </p:cNvSpPr>
                <p:nvPr/>
              </p:nvSpPr>
              <p:spPr bwMode="auto">
                <a:xfrm>
                  <a:off x="2997" y="2728"/>
                  <a:ext cx="204" cy="2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79" name="Oval 43"/>
                <p:cNvSpPr>
                  <a:spLocks noChangeArrowheads="1"/>
                </p:cNvSpPr>
                <p:nvPr/>
              </p:nvSpPr>
              <p:spPr bwMode="auto">
                <a:xfrm>
                  <a:off x="3554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80" name="Oval 44"/>
                <p:cNvSpPr>
                  <a:spLocks noChangeArrowheads="1"/>
                </p:cNvSpPr>
                <p:nvPr/>
              </p:nvSpPr>
              <p:spPr bwMode="auto">
                <a:xfrm>
                  <a:off x="4086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81" name="Oval 45"/>
                <p:cNvSpPr>
                  <a:spLocks noChangeArrowheads="1"/>
                </p:cNvSpPr>
                <p:nvPr/>
              </p:nvSpPr>
              <p:spPr bwMode="auto">
                <a:xfrm>
                  <a:off x="4636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82" name="Oval 46"/>
                <p:cNvSpPr>
                  <a:spLocks noChangeArrowheads="1"/>
                </p:cNvSpPr>
                <p:nvPr/>
              </p:nvSpPr>
              <p:spPr bwMode="auto">
                <a:xfrm>
                  <a:off x="5187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31783" name="Straight Arrow Connector 48"/>
                <p:cNvCxnSpPr>
                  <a:cxnSpLocks noChangeShapeType="1"/>
                  <a:stCxn id="31777" idx="0"/>
                  <a:endCxn id="31751" idx="4"/>
                </p:cNvCxnSpPr>
                <p:nvPr/>
              </p:nvCxnSpPr>
              <p:spPr bwMode="auto">
                <a:xfrm flipV="1">
                  <a:off x="2574" y="1681"/>
                  <a:ext cx="0" cy="1783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000000"/>
                  </a:solidFill>
                  <a:prstDash val="dash"/>
                  <a:round/>
                  <a:headEnd type="triangle" w="med" len="med"/>
                  <a:tailEnd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84" name="Straight Arrow Connector 55"/>
                <p:cNvCxnSpPr>
                  <a:cxnSpLocks noChangeShapeType="1"/>
                </p:cNvCxnSpPr>
                <p:nvPr/>
              </p:nvCxnSpPr>
              <p:spPr bwMode="auto">
                <a:xfrm flipV="1">
                  <a:off x="3656" y="1295"/>
                  <a:ext cx="0" cy="2151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000000"/>
                  </a:solidFill>
                  <a:prstDash val="dash"/>
                  <a:round/>
                  <a:headEnd type="triangle" w="med" len="med"/>
                  <a:tailEnd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85" name="Straight Arrow Connector 64"/>
                <p:cNvCxnSpPr>
                  <a:cxnSpLocks noChangeShapeType="1"/>
                  <a:stCxn id="31778" idx="0"/>
                  <a:endCxn id="31752" idx="4"/>
                </p:cNvCxnSpPr>
                <p:nvPr/>
              </p:nvCxnSpPr>
              <p:spPr bwMode="auto">
                <a:xfrm flipV="1">
                  <a:off x="3099" y="1313"/>
                  <a:ext cx="0" cy="1415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000000"/>
                  </a:solidFill>
                  <a:prstDash val="dash"/>
                  <a:round/>
                  <a:headEnd type="triangle" w="med" len="med"/>
                  <a:tailEnd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86" name="Straight Arrow Connector 68"/>
                <p:cNvCxnSpPr>
                  <a:cxnSpLocks noChangeShapeType="1"/>
                  <a:stCxn id="31776" idx="0"/>
                  <a:endCxn id="31750" idx="4"/>
                </p:cNvCxnSpPr>
                <p:nvPr/>
              </p:nvCxnSpPr>
              <p:spPr bwMode="auto">
                <a:xfrm flipV="1">
                  <a:off x="2070" y="1681"/>
                  <a:ext cx="0" cy="1415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000000"/>
                  </a:solidFill>
                  <a:prstDash val="dash"/>
                  <a:round/>
                  <a:headEnd type="triangle" w="med" len="med"/>
                  <a:tailEnd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1769" name="Oval 42"/>
              <p:cNvSpPr>
                <a:spLocks noChangeArrowheads="1"/>
              </p:cNvSpPr>
              <p:nvPr/>
            </p:nvSpPr>
            <p:spPr bwMode="auto">
              <a:xfrm>
                <a:off x="1425" y="2746"/>
                <a:ext cx="204" cy="2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de-CH"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31767" name="AutoShape 59"/>
            <p:cNvCxnSpPr>
              <a:cxnSpLocks noChangeShapeType="1"/>
            </p:cNvCxnSpPr>
            <p:nvPr/>
          </p:nvCxnSpPr>
          <p:spPr bwMode="auto">
            <a:xfrm flipV="1">
              <a:off x="2438401" y="1705927"/>
              <a:ext cx="0" cy="19274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838611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18"/>
          <p:cNvSpPr txBox="1">
            <a:spLocks noChangeArrowheads="1"/>
          </p:cNvSpPr>
          <p:nvPr/>
        </p:nvSpPr>
        <p:spPr bwMode="auto">
          <a:xfrm>
            <a:off x="466725" y="976313"/>
            <a:ext cx="8507458" cy="120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As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for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single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state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capture-recapture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,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we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can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summarize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multistate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capture-recapture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data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in </a:t>
            </a:r>
            <a:r>
              <a:rPr lang="de-CH" sz="2000" b="1" dirty="0" err="1">
                <a:latin typeface="Calibri" pitchFamily="34" charset="0"/>
                <a:sym typeface="Symbol" pitchFamily="18" charset="2"/>
              </a:rPr>
              <a:t>multistate</a:t>
            </a:r>
            <a:r>
              <a:rPr lang="de-CH" sz="2000" b="1" dirty="0">
                <a:latin typeface="Calibri" pitchFamily="34" charset="0"/>
                <a:sym typeface="Symbol" pitchFamily="18" charset="2"/>
              </a:rPr>
              <a:t> m-array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format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Data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analysed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using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the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multinomial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likelihood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4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8022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1 0 2 0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2 2 0 0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1 0 2 1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0 1 0 0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capture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sp>
        <p:nvSpPr>
          <p:cNvPr id="7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m-array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49288" y="28421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2880000"/>
            <a:ext cx="5824728" cy="2784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0719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1 0 2 0</a:t>
            </a:r>
          </a:p>
          <a:p>
            <a:pPr eaLnBrk="1" hangingPunct="1"/>
            <a:r>
              <a:rPr lang="de-CH" sz="1800" b="1" dirty="0">
                <a:solidFill>
                  <a:srgbClr val="00B050"/>
                </a:solidFill>
                <a:latin typeface="Courier New" pitchFamily="49" charset="0"/>
              </a:rPr>
              <a:t>2 2 0 0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1 0 2 1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0 1 0 0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capture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2880000"/>
            <a:ext cx="5808726" cy="272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m-array</a:t>
            </a:r>
          </a:p>
        </p:txBody>
      </p:sp>
    </p:spTree>
    <p:extLst>
      <p:ext uri="{BB962C8B-B14F-4D97-AF65-F5344CB8AC3E}">
        <p14:creationId xmlns:p14="http://schemas.microsoft.com/office/powerpoint/2010/main" val="5806797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1 0 2 0</a:t>
            </a:r>
          </a:p>
          <a:p>
            <a:pPr eaLnBrk="1" hangingPunct="1"/>
            <a:r>
              <a:rPr lang="de-CH" sz="1800" b="1" dirty="0">
                <a:solidFill>
                  <a:srgbClr val="00B050"/>
                </a:solidFill>
                <a:latin typeface="Courier New" pitchFamily="49" charset="0"/>
              </a:rPr>
              <a:t>2 2 0 0</a:t>
            </a:r>
          </a:p>
          <a:p>
            <a:pPr eaLnBrk="1" hangingPunct="1"/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</a:rPr>
              <a:t>1 0 2 1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0 1 0 0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capture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2880000"/>
            <a:ext cx="5776722" cy="2683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m-array</a:t>
            </a:r>
          </a:p>
        </p:txBody>
      </p:sp>
    </p:spTree>
    <p:extLst>
      <p:ext uri="{BB962C8B-B14F-4D97-AF65-F5344CB8AC3E}">
        <p14:creationId xmlns:p14="http://schemas.microsoft.com/office/powerpoint/2010/main" val="4262691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1 0 2 0</a:t>
            </a:r>
          </a:p>
          <a:p>
            <a:pPr eaLnBrk="1" hangingPunct="1"/>
            <a:r>
              <a:rPr lang="de-CH" sz="1800" b="1" dirty="0">
                <a:solidFill>
                  <a:srgbClr val="00B050"/>
                </a:solidFill>
                <a:latin typeface="Courier New" pitchFamily="49" charset="0"/>
              </a:rPr>
              <a:t>2 2 0 0</a:t>
            </a:r>
          </a:p>
          <a:p>
            <a:pPr eaLnBrk="1" hangingPunct="1"/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</a:rPr>
              <a:t>1 0 2 1</a:t>
            </a:r>
          </a:p>
          <a:p>
            <a:pPr eaLnBrk="1" hangingPunct="1"/>
            <a:r>
              <a:rPr lang="de-CH" sz="1800" b="1" dirty="0">
                <a:solidFill>
                  <a:srgbClr val="FFC000"/>
                </a:solidFill>
                <a:latin typeface="Courier New" pitchFamily="49" charset="0"/>
              </a:rPr>
              <a:t>0 2 0 0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capture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7" y="2880000"/>
            <a:ext cx="5739384" cy="2715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m-array</a:t>
            </a:r>
          </a:p>
        </p:txBody>
      </p:sp>
    </p:spTree>
    <p:extLst>
      <p:ext uri="{BB962C8B-B14F-4D97-AF65-F5344CB8AC3E}">
        <p14:creationId xmlns:p14="http://schemas.microsoft.com/office/powerpoint/2010/main" val="29103092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1 0 2 0</a:t>
            </a:r>
          </a:p>
          <a:p>
            <a:pPr eaLnBrk="1" hangingPunct="1"/>
            <a:r>
              <a:rPr lang="de-CH" sz="1800" b="1" dirty="0">
                <a:solidFill>
                  <a:srgbClr val="00B050"/>
                </a:solidFill>
                <a:latin typeface="Courier New" pitchFamily="49" charset="0"/>
              </a:rPr>
              <a:t>2 2 0 0</a:t>
            </a:r>
          </a:p>
          <a:p>
            <a:pPr eaLnBrk="1" hangingPunct="1"/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</a:rPr>
              <a:t>1 0 2 1</a:t>
            </a:r>
          </a:p>
          <a:p>
            <a:pPr eaLnBrk="1" hangingPunct="1"/>
            <a:r>
              <a:rPr lang="de-CH" sz="1800" b="1" dirty="0">
                <a:solidFill>
                  <a:srgbClr val="FFC000"/>
                </a:solidFill>
                <a:latin typeface="Courier New" pitchFamily="49" charset="0"/>
              </a:rPr>
              <a:t>0 2 0 0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capture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2880000"/>
            <a:ext cx="5718048" cy="2661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m-array</a:t>
            </a:r>
          </a:p>
        </p:txBody>
      </p:sp>
    </p:spTree>
    <p:extLst>
      <p:ext uri="{BB962C8B-B14F-4D97-AF65-F5344CB8AC3E}">
        <p14:creationId xmlns:p14="http://schemas.microsoft.com/office/powerpoint/2010/main" val="9791487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27000"/>
            <a:ext cx="5978957" cy="246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579312"/>
            <a:ext cx="5676595" cy="256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1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45" y="5238750"/>
            <a:ext cx="3137306" cy="28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Gerade Verbindung 10"/>
          <p:cNvCxnSpPr>
            <a:stCxn id="175108" idx="0"/>
          </p:cNvCxnSpPr>
          <p:nvPr/>
        </p:nvCxnSpPr>
        <p:spPr>
          <a:xfrm flipH="1" flipV="1">
            <a:off x="4137660" y="4000500"/>
            <a:ext cx="3251338" cy="1238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1906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8" y="126998"/>
            <a:ext cx="5044745" cy="2082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kt 1"/>
          <p:cNvGraphicFramePr>
            <a:graphicFrameLocks noChangeAspect="1"/>
          </p:cNvGraphicFramePr>
          <p:nvPr/>
        </p:nvGraphicFramePr>
        <p:xfrm>
          <a:off x="1063623" y="4866376"/>
          <a:ext cx="3960490" cy="350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6" name="Equation" r:id="rId4" imgW="2869920" imgH="253800" progId="Equation.DSMT4">
                  <p:embed/>
                </p:oleObj>
              </mc:Choice>
              <mc:Fallback>
                <p:oleObj name="Equation" r:id="rId4" imgW="2869920" imgH="253800" progId="Equation.DSMT4">
                  <p:embed/>
                  <p:pic>
                    <p:nvPicPr>
                      <p:cNvPr id="2" name="Objek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3623" y="4866376"/>
                        <a:ext cx="3960490" cy="350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8" y="2349757"/>
            <a:ext cx="4700930" cy="2124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6231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669925" y="291042"/>
            <a:ext cx="7440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How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to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write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probabilities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m-array?</a:t>
            </a:r>
            <a:endParaRPr lang="en-GB" b="1" dirty="0">
              <a:latin typeface="Calibri" pitchFamily="34" charset="0"/>
            </a:endParaRPr>
          </a:p>
        </p:txBody>
      </p:sp>
      <p:pic>
        <p:nvPicPr>
          <p:cNvPr id="176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1" y="936624"/>
            <a:ext cx="7221474" cy="2424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61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0" y="3878261"/>
            <a:ext cx="6623304" cy="88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8162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35968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Comparison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approaches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5843" name="Text Box 18"/>
          <p:cNvSpPr txBox="1">
            <a:spLocks noChangeArrowheads="1"/>
          </p:cNvSpPr>
          <p:nvPr/>
        </p:nvSpPr>
        <p:spPr bwMode="auto">
          <a:xfrm>
            <a:off x="466724" y="730250"/>
            <a:ext cx="8570595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b="1" dirty="0">
                <a:latin typeface="Calibri" pitchFamily="34" charset="0"/>
                <a:sym typeface="Symbol" pitchFamily="18" charset="2"/>
              </a:rPr>
              <a:t>State-</a:t>
            </a:r>
            <a:r>
              <a:rPr lang="de-CH" sz="2000" b="1" dirty="0" err="1">
                <a:latin typeface="Calibri" pitchFamily="34" charset="0"/>
                <a:sym typeface="Symbol" pitchFamily="18" charset="2"/>
              </a:rPr>
              <a:t>space</a:t>
            </a:r>
            <a:r>
              <a:rPr lang="de-CH" sz="2000" b="1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b="1" dirty="0" err="1">
                <a:latin typeface="Calibri" pitchFamily="34" charset="0"/>
                <a:sym typeface="Symbol" pitchFamily="18" charset="2"/>
              </a:rPr>
              <a:t>likelihood</a:t>
            </a:r>
            <a:r>
              <a:rPr lang="de-CH" sz="2000" b="1" dirty="0">
                <a:latin typeface="Calibri" pitchFamily="34" charset="0"/>
                <a:sym typeface="Symbol" pitchFamily="18" charset="2"/>
              </a:rPr>
              <a:t> 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Very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intuitive,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very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flexible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modelling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State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transition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matrix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must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include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the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i="1" dirty="0" err="1">
                <a:latin typeface="Calibri" pitchFamily="34" charset="0"/>
                <a:sym typeface="Symbol" pitchFamily="18" charset="2"/>
              </a:rPr>
              <a:t>death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state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Observation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matrix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must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include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the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observation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i="1" dirty="0">
                <a:latin typeface="Calibri" pitchFamily="34" charset="0"/>
                <a:sym typeface="Symbol" pitchFamily="18" charset="2"/>
              </a:rPr>
              <a:t>not </a:t>
            </a:r>
            <a:r>
              <a:rPr lang="de-CH" sz="2000" i="1" dirty="0" err="1">
                <a:latin typeface="Calibri" pitchFamily="34" charset="0"/>
                <a:sym typeface="Symbol" pitchFamily="18" charset="2"/>
              </a:rPr>
              <a:t>seen</a:t>
            </a:r>
            <a:endParaRPr lang="de-CH" sz="2000" i="1" dirty="0">
              <a:latin typeface="Calibri" pitchFamily="34" charset="0"/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Rows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of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transition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and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observation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matrices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must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sum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to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1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Computationally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demanding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b="1" dirty="0" err="1">
                <a:latin typeface="Calibri" pitchFamily="34" charset="0"/>
                <a:sym typeface="Symbol" pitchFamily="18" charset="2"/>
              </a:rPr>
              <a:t>Multinomial</a:t>
            </a:r>
            <a:r>
              <a:rPr lang="de-CH" sz="2000" b="1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b="1" dirty="0" err="1">
                <a:latin typeface="Calibri" pitchFamily="34" charset="0"/>
                <a:sym typeface="Symbol" pitchFamily="18" charset="2"/>
              </a:rPr>
              <a:t>likelihood</a:t>
            </a:r>
            <a:endParaRPr lang="de-CH" sz="2000" b="1" dirty="0">
              <a:latin typeface="Calibri" pitchFamily="34" charset="0"/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Reduced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flexibility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in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modelling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(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no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individual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random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effects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)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The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definition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of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transition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matrix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and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of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recapture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vector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very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similar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to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the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corresponding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definitions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in MARK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E-SURGE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Computational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advantages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(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shorter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run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-time,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faster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convergence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694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9" y="349250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07129"/>
              </p:ext>
            </p:extLst>
          </p:nvPr>
        </p:nvGraphicFramePr>
        <p:xfrm>
          <a:off x="4156121" y="1436687"/>
          <a:ext cx="2400509" cy="96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8" name="Equation" r:id="rId4" imgW="1765080" imgH="711000" progId="Equation.DSMT4">
                  <p:embed/>
                </p:oleObj>
              </mc:Choice>
              <mc:Fallback>
                <p:oleObj name="Equation" r:id="rId4" imgW="1765080" imgH="711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121" y="1436687"/>
                        <a:ext cx="2400509" cy="96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Box 10"/>
          <p:cNvSpPr txBox="1">
            <a:spLocks noChangeArrowheads="1"/>
          </p:cNvSpPr>
          <p:nvPr/>
        </p:nvSpPr>
        <p:spPr bwMode="auto">
          <a:xfrm>
            <a:off x="3210244" y="1417056"/>
            <a:ext cx="662041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A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B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852524" y="103039"/>
            <a:ext cx="641009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B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A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1011239" y="1736990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4264025" y="41804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D1354172-7DDA-A945-8BB7-29664C62C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723" y="3127961"/>
            <a:ext cx="85074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eaLnBrk="1" hangingPunct="1">
              <a:spcBef>
                <a:spcPts val="1500"/>
              </a:spcBef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</a:t>
            </a:r>
            <a:r>
              <a:rPr lang="de-CH" sz="2000" baseline="-25000" dirty="0" err="1">
                <a:latin typeface="Calibri" pitchFamily="34" charset="0"/>
                <a:sym typeface="Symbol" pitchFamily="18" charset="2"/>
              </a:rPr>
              <a:t>xy,t</a:t>
            </a:r>
            <a:r>
              <a:rPr lang="de-CH" sz="2000" baseline="-25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is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probability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be</a:t>
            </a:r>
            <a:r>
              <a:rPr lang="de-CH" sz="2000" dirty="0">
                <a:latin typeface="Calibri" pitchFamily="34" charset="0"/>
              </a:rPr>
              <a:t> in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y</a:t>
            </a:r>
            <a:r>
              <a:rPr lang="de-CH" sz="2000" dirty="0">
                <a:latin typeface="Calibri" pitchFamily="34" charset="0"/>
              </a:rPr>
              <a:t> at time </a:t>
            </a:r>
            <a:r>
              <a:rPr lang="de-CH" sz="2000" i="1" dirty="0">
                <a:latin typeface="Calibri" pitchFamily="34" charset="0"/>
              </a:rPr>
              <a:t>t</a:t>
            </a:r>
            <a:r>
              <a:rPr lang="de-CH" sz="2000" dirty="0">
                <a:latin typeface="Calibri" pitchFamily="34" charset="0"/>
              </a:rPr>
              <a:t>+1, </a:t>
            </a:r>
            <a:r>
              <a:rPr lang="de-CH" sz="2000" dirty="0" err="1">
                <a:latin typeface="Calibri" pitchFamily="34" charset="0"/>
              </a:rPr>
              <a:t>given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presence</a:t>
            </a:r>
            <a:r>
              <a:rPr lang="de-CH" sz="2000" dirty="0">
                <a:latin typeface="Calibri" pitchFamily="34" charset="0"/>
              </a:rPr>
              <a:t> in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x</a:t>
            </a:r>
            <a:r>
              <a:rPr lang="de-CH" sz="2000" dirty="0">
                <a:latin typeface="Calibri" pitchFamily="34" charset="0"/>
              </a:rPr>
              <a:t> at time </a:t>
            </a:r>
            <a:r>
              <a:rPr lang="de-CH" sz="2000" i="1" dirty="0">
                <a:latin typeface="Calibri" pitchFamily="34" charset="0"/>
              </a:rPr>
              <a:t>t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9" y="349250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/>
        </p:nvGraphicFramePr>
        <p:xfrm>
          <a:off x="4156121" y="1436687"/>
          <a:ext cx="2400509" cy="96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51" name="Equation" r:id="rId4" imgW="1765080" imgH="711000" progId="Equation.DSMT4">
                  <p:embed/>
                </p:oleObj>
              </mc:Choice>
              <mc:Fallback>
                <p:oleObj name="Equation" r:id="rId4" imgW="1765080" imgH="711000" progId="Equation.DSMT4">
                  <p:embed/>
                  <p:pic>
                    <p:nvPicPr>
                      <p:cNvPr id="3277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121" y="1436687"/>
                        <a:ext cx="2400509" cy="96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Box 10"/>
          <p:cNvSpPr txBox="1">
            <a:spLocks noChangeArrowheads="1"/>
          </p:cNvSpPr>
          <p:nvPr/>
        </p:nvSpPr>
        <p:spPr bwMode="auto">
          <a:xfrm>
            <a:off x="3210244" y="1417056"/>
            <a:ext cx="662041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A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B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852524" y="103039"/>
            <a:ext cx="641009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B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A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1011239" y="1736990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4264025" y="41804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87363" y="2745054"/>
            <a:ext cx="6038850" cy="2402416"/>
            <a:chOff x="307" y="2075"/>
            <a:chExt cx="3804" cy="1816"/>
          </a:xfrm>
        </p:grpSpPr>
        <p:sp>
          <p:nvSpPr>
            <p:cNvPr id="32777" name="Text Box 21"/>
            <p:cNvSpPr txBox="1">
              <a:spLocks noChangeArrowheads="1"/>
            </p:cNvSpPr>
            <p:nvPr/>
          </p:nvSpPr>
          <p:spPr bwMode="auto">
            <a:xfrm>
              <a:off x="307" y="2075"/>
              <a:ext cx="170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i="1">
                  <a:solidFill>
                    <a:srgbClr val="FF0000"/>
                  </a:solidFill>
                  <a:latin typeface="Calibri" pitchFamily="34" charset="0"/>
                </a:rPr>
                <a:t>Observation process</a:t>
              </a:r>
            </a:p>
          </p:txBody>
        </p:sp>
        <p:graphicFrame>
          <p:nvGraphicFramePr>
            <p:cNvPr id="32778" name="Object 22"/>
            <p:cNvGraphicFramePr>
              <a:graphicFrameLocks noChangeAspect="1"/>
            </p:cNvGraphicFramePr>
            <p:nvPr/>
          </p:nvGraphicFramePr>
          <p:xfrm>
            <a:off x="2869" y="3160"/>
            <a:ext cx="947" cy="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52" name="Equation" r:id="rId6" imgW="1104840" imgH="711000" progId="Equation.DSMT4">
                    <p:embed/>
                  </p:oleObj>
                </mc:Choice>
                <mc:Fallback>
                  <p:oleObj name="Equation" r:id="rId6" imgW="1104840" imgH="711000" progId="Equation.DSMT4">
                    <p:embed/>
                    <p:pic>
                      <p:nvPicPr>
                        <p:cNvPr id="3277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" y="3160"/>
                          <a:ext cx="947" cy="7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TextBox 14"/>
            <p:cNvSpPr txBox="1">
              <a:spLocks noChangeArrowheads="1"/>
            </p:cNvSpPr>
            <p:nvPr/>
          </p:nvSpPr>
          <p:spPr bwMode="auto">
            <a:xfrm>
              <a:off x="2275" y="3145"/>
              <a:ext cx="417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site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A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site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2780" name="TextBox 15"/>
            <p:cNvSpPr txBox="1">
              <a:spLocks noChangeArrowheads="1"/>
            </p:cNvSpPr>
            <p:nvPr/>
          </p:nvSpPr>
          <p:spPr bwMode="auto">
            <a:xfrm>
              <a:off x="1013" y="3387"/>
              <a:ext cx="101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2781" name="TextBox 18"/>
            <p:cNvSpPr txBox="1">
              <a:spLocks noChangeArrowheads="1"/>
            </p:cNvSpPr>
            <p:nvPr/>
          </p:nvSpPr>
          <p:spPr bwMode="auto">
            <a:xfrm rot="5400000">
              <a:off x="2965" y="2333"/>
              <a:ext cx="730" cy="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Seen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B</a:t>
              </a: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Seen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A</a:t>
              </a:r>
            </a:p>
          </p:txBody>
        </p:sp>
        <p:sp>
          <p:nvSpPr>
            <p:cNvPr id="32782" name="TextBox 19"/>
            <p:cNvSpPr txBox="1">
              <a:spLocks noChangeArrowheads="1"/>
            </p:cNvSpPr>
            <p:nvPr/>
          </p:nvSpPr>
          <p:spPr bwMode="auto">
            <a:xfrm>
              <a:off x="2683" y="2244"/>
              <a:ext cx="14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Observations at time t</a:t>
              </a:r>
              <a:endParaRPr lang="de-CH" sz="180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66721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6656</Words>
  <Application>Microsoft Macintosh PowerPoint</Application>
  <PresentationFormat>Affichage à l'écran (16:10)</PresentationFormat>
  <Paragraphs>1131</Paragraphs>
  <Slides>79</Slides>
  <Notes>64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79</vt:i4>
      </vt:variant>
    </vt:vector>
  </HeadingPairs>
  <TitlesOfParts>
    <vt:vector size="86" baseType="lpstr">
      <vt:lpstr>Arial</vt:lpstr>
      <vt:lpstr>Calibri</vt:lpstr>
      <vt:lpstr>Cambria Math</vt:lpstr>
      <vt:lpstr>Courier New</vt:lpstr>
      <vt:lpstr>Times New Roman</vt:lpstr>
      <vt:lpstr>Default Design</vt:lpstr>
      <vt:lpstr>Equation</vt:lpstr>
      <vt:lpstr>Bayesian integrated population modeling using JAGS   Multistate capture-recapture models     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Bern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Schätzung von Überlebensraten aus „unvollständigen“ Daten</dc:title>
  <dc:creator>Conservation Biology</dc:creator>
  <cp:lastModifiedBy>Olivier Gimenez</cp:lastModifiedBy>
  <cp:revision>865</cp:revision>
  <cp:lastPrinted>2002-12-02T08:17:39Z</cp:lastPrinted>
  <dcterms:created xsi:type="dcterms:W3CDTF">2002-07-08T11:29:57Z</dcterms:created>
  <dcterms:modified xsi:type="dcterms:W3CDTF">2020-11-22T12:08:41Z</dcterms:modified>
</cp:coreProperties>
</file>