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79" r:id="rId3"/>
    <p:sldId id="268" r:id="rId4"/>
    <p:sldId id="269" r:id="rId5"/>
    <p:sldId id="271" r:id="rId6"/>
    <p:sldId id="274" r:id="rId7"/>
    <p:sldId id="273" r:id="rId8"/>
    <p:sldId id="272" r:id="rId9"/>
    <p:sldId id="262" r:id="rId10"/>
    <p:sldId id="280" r:id="rId11"/>
    <p:sldId id="289" r:id="rId12"/>
    <p:sldId id="290" r:id="rId13"/>
    <p:sldId id="291" r:id="rId14"/>
    <p:sldId id="292" r:id="rId15"/>
    <p:sldId id="293" r:id="rId16"/>
    <p:sldId id="294" r:id="rId17"/>
    <p:sldId id="288" r:id="rId18"/>
    <p:sldId id="275" r:id="rId19"/>
    <p:sldId id="276" r:id="rId20"/>
    <p:sldId id="277" r:id="rId21"/>
    <p:sldId id="282" r:id="rId22"/>
    <p:sldId id="283" r:id="rId23"/>
    <p:sldId id="284" r:id="rId24"/>
    <p:sldId id="285" r:id="rId25"/>
    <p:sldId id="281" r:id="rId26"/>
    <p:sldId id="266" r:id="rId27"/>
    <p:sldId id="287" r:id="rId28"/>
    <p:sldId id="286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>
      <p:cViewPr varScale="1">
        <p:scale>
          <a:sx n="81" d="100"/>
          <a:sy n="81" d="100"/>
        </p:scale>
        <p:origin x="216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0D86E-CE1F-E4FD-019E-AD7056B7A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EC1B3C-CA06-6020-B96A-DDB06B51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E481B-ACE1-659C-5CCC-D21A391C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F42-BFAA-0A46-89AA-00E4A3000EAB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E6B469-5D66-C4FF-45EF-9D382721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E3A630-AB08-AE7C-25CC-71CD3013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DE6A-43EC-734C-9B78-7A4E536A9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3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53BFA-B91E-012D-00A6-A1F6BC3B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38944-4655-52EA-3895-613AA939E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D1E7FF-63C6-9AA5-2C97-EE8B8FF4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F42-BFAA-0A46-89AA-00E4A3000EAB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2491B6-D222-BE73-7406-CC0F75E6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DCB29-DE88-1050-3A2D-E5FEEFA8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DE6A-43EC-734C-9B78-7A4E536A9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7CFE4-3840-A532-8987-D590F878B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E092A8-7EFA-1EF7-427B-A5958697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165DC-6DEE-C73E-26FC-7752641B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F42-BFAA-0A46-89AA-00E4A3000EAB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CC44B8-85F8-EFAB-57A9-18F2357B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65990D-C794-927C-FC3F-1BEEC4E2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DE6A-43EC-734C-9B78-7A4E536A9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33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59D30-0996-3B96-614E-BB4822FE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A1C25-5EFE-3FCB-958C-C575B1B4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64A2C-3E2F-B8FE-9E9A-6CE7062C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F42-BFAA-0A46-89AA-00E4A3000EAB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836F0-8148-5C51-07E8-A016B97A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67AE94-BBF9-D663-116B-B7CC073E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DE6A-43EC-734C-9B78-7A4E536A9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63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20370-B52B-79DA-8415-BF59E109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F4AA2-B35A-4D00-09C1-08DFC285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77F95C-2579-31C2-D852-433E3972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F42-BFAA-0A46-89AA-00E4A3000EAB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F6D67-D4DB-95E6-140B-29160764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A2F5B-2E90-2270-FE3D-63BD914D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DE6A-43EC-734C-9B78-7A4E536A9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6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C73B4-D233-4658-26C0-F5BC567F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5A6044-47CB-610B-CBAA-D2D225AAF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1F8FB5-6927-F891-A81E-143E0EE6D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ED017C-0B02-7593-03FC-02715AFC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F42-BFAA-0A46-89AA-00E4A3000EAB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986DAD-1B1B-BA06-A485-DA203D70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09C26F-93C1-0227-3D32-2C7CF909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DE6A-43EC-734C-9B78-7A4E536A9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28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E5427-55F4-E351-E417-8F12F054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655E5A-2011-0FBC-E361-36770C4F1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6A29D4-8EEE-6AA8-5073-551E2D66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BC5640-59A3-2258-5AA7-BB766ABA5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222095-82EC-A249-4E1F-D5CFDE18D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7B4316-17B9-742C-012E-41A381C0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F42-BFAA-0A46-89AA-00E4A3000EAB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A785AE-E9C1-ACF3-961B-755DFA35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C38F12-9199-70E7-AAC9-12D2EF24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DE6A-43EC-734C-9B78-7A4E536A9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46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E7AE8-1754-A073-6924-1E2DC429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A55334-AA0A-26FE-C2C5-3128C679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F42-BFAA-0A46-89AA-00E4A3000EAB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A403A1-38FB-6DCA-C2BF-07CF6EA3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37828A-7EBA-840C-B7CA-CFA797CD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DE6A-43EC-734C-9B78-7A4E536A9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11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BF86DD-E38A-F298-886B-F2C04F82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F42-BFAA-0A46-89AA-00E4A3000EAB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2D4F0C-1352-04C2-5375-271293E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2BC7C4-8982-40DD-3778-7FDE7845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DE6A-43EC-734C-9B78-7A4E536A9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66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ED635-E193-9B43-29B1-FC87B93B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2D87F-CB25-D774-5B01-F678F868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71EDB7-64BF-F515-577F-F98B70C23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D47BF3-7B93-4C31-C9AF-98F50BC7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F42-BFAA-0A46-89AA-00E4A3000EAB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E90F8-18E2-481A-065C-FF9E4151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BB0636-5FDE-D4B7-EA2A-3CB82303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DE6A-43EC-734C-9B78-7A4E536A9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8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377D6-EF8D-1629-9BD6-5EEB89F8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9AE8A9-A61B-4A55-DDEF-9EEF5A1BF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F878D-B1D5-7F1C-8C01-3E34DF2ED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9308D4-AEC9-766B-13F5-45DB788D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F42-BFAA-0A46-89AA-00E4A3000EAB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DE83B2-5D57-3A96-4EAE-B4CDB351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ADC2B-A9A9-E2DC-113A-761B39DF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DE6A-43EC-734C-9B78-7A4E536A9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14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0AB99D-F38D-7115-E91E-C563CEB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4C4A76-B4D3-2864-C135-906ED5EAC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DC2DAC-BA2F-F0BB-BE52-C28E75E3E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2F42-BFAA-0A46-89AA-00E4A3000EAB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D36476-0DFB-8038-3C55-490E1DE13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A0967E-6CE8-4711-281A-3D36B5570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DE6A-43EC-734C-9B78-7A4E536A9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6A705-DAE2-BEF1-319F-B271665E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Compter les ragondins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C179E8-87E7-3F7F-E769-F4855678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ragondins sont une espèce exotique envahissante régulée par des campagnes de piégeage. </a:t>
            </a:r>
          </a:p>
          <a:p>
            <a:r>
              <a:rPr lang="fr-FR" dirty="0"/>
              <a:t>On souhaite estimer le nombre de ragondins pour informer la gestion et décider des stratégies de régulation.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Or on ne piège pas tous les individus, la probabilité de capture est partielle (inférieure à 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Dans ce contexte, comment estimer la taille de la population et comprendre l’efficacité des campagnes de régulation? </a:t>
            </a:r>
          </a:p>
        </p:txBody>
      </p:sp>
    </p:spTree>
    <p:extLst>
      <p:ext uri="{BB962C8B-B14F-4D97-AF65-F5344CB8AC3E}">
        <p14:creationId xmlns:p14="http://schemas.microsoft.com/office/powerpoint/2010/main" val="150342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C5F3-4127-887E-78F0-04A794A0F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89E7E-8C81-BFBB-5A51-307FA552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F33822-7C00-BED3-01E8-D27DCB54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7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8E188-BA06-91D1-5345-1ACDB473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Principe général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FDB4AD-BC66-8A81-26B2-EB25A3B4B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l’approche habituelle, on a des données, et on ajuste un modèle (binomial par exemple) pour en estimer les paramètres (la probabilité de succès pour une binomiale par exemple)</a:t>
            </a:r>
          </a:p>
          <a:p>
            <a:r>
              <a:rPr lang="fr-FR" dirty="0"/>
              <a:t>Dans les simulations, on fait les choses à l’envers : on fixe les paramètres et on utilise notre modèle statistique pour générer de données.</a:t>
            </a:r>
          </a:p>
          <a:p>
            <a:r>
              <a:rPr lang="fr-FR" dirty="0"/>
              <a:t>Dans l’idéal, les paramètres estimés devraient être très proches des valeurs utilisées pour simuler les données (notion de biais). </a:t>
            </a:r>
          </a:p>
          <a:p>
            <a:r>
              <a:rPr lang="fr-FR" dirty="0"/>
              <a:t>Cela permet d’étudier le comportement du modèle sous différents scénarios, et de planifier des protocoles (étude de puissance). </a:t>
            </a:r>
          </a:p>
        </p:txBody>
      </p:sp>
    </p:spTree>
    <p:extLst>
      <p:ext uri="{BB962C8B-B14F-4D97-AF65-F5344CB8AC3E}">
        <p14:creationId xmlns:p14="http://schemas.microsoft.com/office/powerpoint/2010/main" val="300402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68DA2-AE4D-140D-DCE0-D3E7BEBF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avec p = 0.6, 10 communes et en moyenne 30 ragondins par commune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A3610A2-C456-0729-A54A-676F28B66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150" y="2134394"/>
            <a:ext cx="2933700" cy="3733800"/>
          </a:xfrm>
        </p:spPr>
      </p:pic>
    </p:spTree>
    <p:extLst>
      <p:ext uri="{BB962C8B-B14F-4D97-AF65-F5344CB8AC3E}">
        <p14:creationId xmlns:p14="http://schemas.microsoft.com/office/powerpoint/2010/main" val="361611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0A15A-D0F2-5567-C19B-CFF578A06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00EB8-FF33-AA58-3FB3-ED87F9A0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avec p = 0.6, 10 communes et en moyenne 30 ragondins par commune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D67AA3-D447-F0B9-3580-224EB5407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400" y="2115344"/>
            <a:ext cx="2997200" cy="3771900"/>
          </a:xfrm>
        </p:spPr>
      </p:pic>
    </p:spTree>
    <p:extLst>
      <p:ext uri="{BB962C8B-B14F-4D97-AF65-F5344CB8AC3E}">
        <p14:creationId xmlns:p14="http://schemas.microsoft.com/office/powerpoint/2010/main" val="118743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DF1E1-D3A8-6E39-4EFC-062DA2A57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E52EE-2AAC-E580-4E6A-BEFF2B7E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avec p = 0.6, 10 communes et en moyenne 30 ragondins par commune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60D4597-3967-7199-439A-BB7C3CD8D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050" y="2153444"/>
            <a:ext cx="3009900" cy="3695700"/>
          </a:xfrm>
        </p:spPr>
      </p:pic>
    </p:spTree>
    <p:extLst>
      <p:ext uri="{BB962C8B-B14F-4D97-AF65-F5344CB8AC3E}">
        <p14:creationId xmlns:p14="http://schemas.microsoft.com/office/powerpoint/2010/main" val="114094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832C4D9-116A-537B-F070-EB177465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63220"/>
            <a:ext cx="7772400" cy="613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5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4EF03-F96C-C060-5F89-E78C9879E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06A725-6383-9523-F7F2-AE6EF05C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5816"/>
            <a:ext cx="7772400" cy="61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4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EF385-3214-A22D-43F0-F866EC548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D8D12-7F2A-8E1A-157D-4799F841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0185E1-8C7B-09AC-51E6-C11D4784C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19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6E7745D-A9A3-5E63-67C3-C9401944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3251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92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E318727-9ABB-1F14-822F-A10D8DA8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4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4540D-1F25-08D9-5D97-7F184E4A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FAF24D-98AC-A9EC-6BC0-E846ADEA8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19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9FEB4F3-217A-909B-406B-9E6407ED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0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4CB8B-20F0-3B1E-E378-D9BE8CA72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E1647-9767-E3AB-CAEF-6E2F8EC0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Application des modèles aux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913128-04A1-73A1-16EF-2DD481216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72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8799-5299-9A26-C5EB-416605D65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AF125-B697-B69F-F3A9-A1473258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Analyses préliminaires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1A450-E1AE-09F8-FC01-40EF77A0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7"/>
            <a:ext cx="10515600" cy="4617986"/>
          </a:xfrm>
        </p:spPr>
        <p:txBody>
          <a:bodyPr>
            <a:normAutofit/>
          </a:bodyPr>
          <a:lstStyle/>
          <a:p>
            <a:pPr algn="l"/>
            <a:r>
              <a:rPr lang="fr-FR" b="0" i="0" u="none" strike="noStrike" dirty="0">
                <a:solidFill>
                  <a:srgbClr val="272728"/>
                </a:solidFill>
                <a:effectLst/>
                <a:latin typeface="-apple-system"/>
              </a:rPr>
              <a:t>Sélection des données</a:t>
            </a:r>
          </a:p>
          <a:p>
            <a:pPr lvl="1"/>
            <a:r>
              <a:rPr lang="fr-FR" b="0" i="0" u="none" strike="noStrike" dirty="0">
                <a:solidFill>
                  <a:srgbClr val="272728"/>
                </a:solidFill>
                <a:effectLst/>
                <a:latin typeface="-apple-system"/>
              </a:rPr>
              <a:t>Les communes où les prélèvements ne sont pas trop faibles.</a:t>
            </a:r>
          </a:p>
          <a:p>
            <a:pPr lvl="1"/>
            <a:r>
              <a:rPr lang="fr-FR" dirty="0">
                <a:solidFill>
                  <a:srgbClr val="272728"/>
                </a:solidFill>
                <a:latin typeface="-apple-system"/>
              </a:rPr>
              <a:t>Les mois janvier-février-mars-avril.</a:t>
            </a:r>
          </a:p>
          <a:p>
            <a:pPr lvl="1"/>
            <a:endParaRPr lang="fr-FR" b="0" i="0" u="none" strike="noStrike" dirty="0">
              <a:solidFill>
                <a:srgbClr val="272728"/>
              </a:solidFill>
              <a:effectLst/>
              <a:latin typeface="-apple-system"/>
            </a:endParaRPr>
          </a:p>
          <a:p>
            <a:r>
              <a:rPr lang="fr-FR" b="0" i="0" u="none" strike="noStrike" dirty="0">
                <a:solidFill>
                  <a:srgbClr val="272728"/>
                </a:solidFill>
                <a:effectLst/>
                <a:latin typeface="-apple-system"/>
              </a:rPr>
              <a:t>Hypothèses du modèle</a:t>
            </a:r>
          </a:p>
          <a:p>
            <a:pPr lvl="1"/>
            <a:r>
              <a:rPr lang="fr-FR" dirty="0">
                <a:solidFill>
                  <a:srgbClr val="272728"/>
                </a:solidFill>
                <a:latin typeface="-apple-system"/>
              </a:rPr>
              <a:t>La probabilité de détection est la même sur toutes les communes et années, mais varie au cours des mois.</a:t>
            </a:r>
          </a:p>
          <a:p>
            <a:pPr lvl="1"/>
            <a:r>
              <a:rPr lang="fr-FR" b="0" i="0" u="none" strike="noStrike" dirty="0">
                <a:solidFill>
                  <a:srgbClr val="272728"/>
                </a:solidFill>
                <a:effectLst/>
                <a:latin typeface="-apple-system"/>
              </a:rPr>
              <a:t>L</a:t>
            </a:r>
            <a:r>
              <a:rPr lang="fr-FR" dirty="0">
                <a:solidFill>
                  <a:srgbClr val="272728"/>
                </a:solidFill>
                <a:latin typeface="-apple-system"/>
              </a:rPr>
              <a:t>e nombre de ragondins dépend de la température mensuelle moyenne sur la commune.</a:t>
            </a:r>
          </a:p>
          <a:p>
            <a:pPr lvl="1"/>
            <a:endParaRPr lang="fr-FR" b="0" i="0" u="none" strike="noStrike" dirty="0">
              <a:solidFill>
                <a:srgbClr val="272728"/>
              </a:solidFill>
              <a:effectLst/>
              <a:latin typeface="-apple-system"/>
            </a:endParaRPr>
          </a:p>
          <a:p>
            <a:r>
              <a:rPr lang="fr-FR" dirty="0">
                <a:solidFill>
                  <a:srgbClr val="272728"/>
                </a:solidFill>
                <a:latin typeface="-apple-system"/>
              </a:rPr>
              <a:t>On prend l’année 2022</a:t>
            </a:r>
            <a:endParaRPr lang="fr-FR" b="0" i="0" u="none" strike="noStrike" dirty="0">
              <a:solidFill>
                <a:srgbClr val="272728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fr-FR" dirty="0">
              <a:solidFill>
                <a:srgbClr val="2727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93708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EF220-D6FE-3F35-2EAD-F8B81614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Probabilités de capture estimées (en %)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3766D5-96D0-3030-67B9-FFD1F87F1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450" y="2476500"/>
            <a:ext cx="3721100" cy="1905000"/>
          </a:xfrm>
        </p:spPr>
      </p:pic>
    </p:spTree>
    <p:extLst>
      <p:ext uri="{BB962C8B-B14F-4D97-AF65-F5344CB8AC3E}">
        <p14:creationId xmlns:p14="http://schemas.microsoft.com/office/powerpoint/2010/main" val="3676623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399D8-A4F5-C86E-4F4F-C2041A35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Effectifs estimés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7CB218B-434E-F913-3F76-BC48048B6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2178844"/>
            <a:ext cx="9182100" cy="3644900"/>
          </a:xfrm>
        </p:spPr>
      </p:pic>
    </p:spTree>
    <p:extLst>
      <p:ext uri="{BB962C8B-B14F-4D97-AF65-F5344CB8AC3E}">
        <p14:creationId xmlns:p14="http://schemas.microsoft.com/office/powerpoint/2010/main" val="233606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24AF6-9E17-2C30-3825-D53D3583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99BB9-F438-C353-794B-90FD2844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5B9E1-D7FA-243E-EF28-26754FB2B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802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6BDE1-5C62-A6B3-39E0-EB608E3B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mois, années et sites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A72CC-F81E-E8D6-5FD5-B5964539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262626"/>
                </a:solidFill>
                <a:effectLst/>
              </a:rPr>
              <a:t>Quand les repro ont-elles lieu (en général 2 à 3 fois par an)? Comment définir des occasions sur une période « fermée »?</a:t>
            </a:r>
          </a:p>
          <a:p>
            <a:r>
              <a:rPr lang="fr-FR" dirty="0">
                <a:solidFill>
                  <a:srgbClr val="262626"/>
                </a:solidFill>
                <a:effectLst/>
              </a:rPr>
              <a:t>Sommes-nous intéressés par des tendances interannuelles dans les effectifs?</a:t>
            </a:r>
          </a:p>
          <a:p>
            <a:r>
              <a:rPr lang="fr-FR" dirty="0">
                <a:solidFill>
                  <a:srgbClr val="262626"/>
                </a:solidFill>
              </a:rPr>
              <a:t>Un effectif estimé moyen et/ou un effectif par commune? </a:t>
            </a:r>
            <a:endParaRPr lang="fr-FR" dirty="0">
              <a:solidFill>
                <a:srgbClr val="2626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2997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57FF6-9C2A-8433-4089-4A7CBB420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8CEC2-0D1F-8C04-E44C-8D3BDCE6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Variations d’effectifs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FBDF2-C6A4-EAF1-5C3E-D9C9AFB5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Qu’est-ce qui influence les variations d’effectif entre sites? La longueur du linéaire? La salinité? La température? La disponibilité en ressources (quelles ressources)?</a:t>
            </a:r>
          </a:p>
          <a:p>
            <a:r>
              <a:rPr lang="fr-FR" dirty="0"/>
              <a:t>Calculer une densité plutôt qu’un effectif ? Ramener à l’aire de la commune? </a:t>
            </a:r>
          </a:p>
        </p:txBody>
      </p:sp>
    </p:spTree>
    <p:extLst>
      <p:ext uri="{BB962C8B-B14F-4D97-AF65-F5344CB8AC3E}">
        <p14:creationId xmlns:p14="http://schemas.microsoft.com/office/powerpoint/2010/main" val="1425636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196D2-302E-B780-FF67-9F77997E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14E87-1487-EDD9-2379-12DCF824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propos de l’effort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B4234E-9036-F370-6CE8-367662DF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être sûr que les 0 sont des vrais 0 et pas simplement des communes/mois-année sans opérations de piégeage?</a:t>
            </a:r>
          </a:p>
          <a:p>
            <a:r>
              <a:rPr lang="fr-FR" dirty="0"/>
              <a:t>Comment quantifier effort? Nombre de cages? Nombre de piégeurs actifs? Quelles informations disponibles? </a:t>
            </a:r>
          </a:p>
          <a:p>
            <a:r>
              <a:rPr lang="fr-FR" dirty="0"/>
              <a:t>Qu’est-ce qui influence la capture? </a:t>
            </a:r>
          </a:p>
        </p:txBody>
      </p:sp>
    </p:spTree>
    <p:extLst>
      <p:ext uri="{BB962C8B-B14F-4D97-AF65-F5344CB8AC3E}">
        <p14:creationId xmlns:p14="http://schemas.microsoft.com/office/powerpoint/2010/main" val="60929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40F6A-D57A-E0A9-D950-E2BC5267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9DB33-626E-A1A0-F13F-0AEEF716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Modèle statistique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1C4D7-ECAB-10AF-117F-951DD3EF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L’objectif : estimer le nombre de ragondins.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difficulté : on prélève seulement une partie des animaux, l’autre partie n’est pas capturée.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principe :</a:t>
            </a:r>
          </a:p>
          <a:p>
            <a:pPr lvl="1"/>
            <a:r>
              <a:rPr lang="fr-FR" dirty="0"/>
              <a:t>Compiler le nombre de ragondins piégés par commune et mois/années.</a:t>
            </a:r>
          </a:p>
          <a:p>
            <a:pPr lvl="1"/>
            <a:r>
              <a:rPr lang="fr-FR" dirty="0"/>
              <a:t>Estimer les probabilités de capture.</a:t>
            </a:r>
          </a:p>
          <a:p>
            <a:pPr lvl="1"/>
            <a:r>
              <a:rPr lang="fr-FR" dirty="0"/>
              <a:t>Corriger les prélèvements observés.</a:t>
            </a:r>
          </a:p>
        </p:txBody>
      </p:sp>
    </p:spTree>
    <p:extLst>
      <p:ext uri="{BB962C8B-B14F-4D97-AF65-F5344CB8AC3E}">
        <p14:creationId xmlns:p14="http://schemas.microsoft.com/office/powerpoint/2010/main" val="304336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F5A81-C0DB-D381-E63D-BE1649C36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E1B6F-EB3F-0A9D-50CF-8D0B57EA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hypothèses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C9E68-1473-DA8A-86BE-0D2D7E78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fr-FR" dirty="0"/>
              <a:t> Population fermée</a:t>
            </a:r>
          </a:p>
          <a:p>
            <a:pPr marL="457200" lvl="1" indent="0">
              <a:buNone/>
            </a:pPr>
            <a:r>
              <a:rPr lang="fr-FR" dirty="0"/>
              <a:t>Pas de naissances/morts ou émigration/immigration pendant la période de piégeage</a:t>
            </a:r>
          </a:p>
          <a:p>
            <a:pPr>
              <a:buFont typeface="+mj-lt"/>
              <a:buAutoNum type="arabicPeriod"/>
            </a:pPr>
            <a:r>
              <a:rPr lang="fr-FR" dirty="0"/>
              <a:t> Les sites de piégeage sont indépendants</a:t>
            </a:r>
          </a:p>
          <a:p>
            <a:pPr marL="457200" lvl="1" indent="0">
              <a:buNone/>
            </a:pPr>
            <a:r>
              <a:rPr lang="fr-FR" dirty="0"/>
              <a:t>Les prélèvements sur un site n’affectent pas ceux faits sur un autre site</a:t>
            </a:r>
          </a:p>
          <a:p>
            <a:pPr>
              <a:buFont typeface="+mj-lt"/>
              <a:buAutoNum type="arabicPeriod"/>
            </a:pPr>
            <a:r>
              <a:rPr lang="fr-FR" dirty="0"/>
              <a:t> Réplication temporelle</a:t>
            </a:r>
          </a:p>
          <a:p>
            <a:pPr marL="457200" lvl="1" indent="0">
              <a:buNone/>
            </a:pPr>
            <a:r>
              <a:rPr lang="fr-FR" dirty="0"/>
              <a:t>On répète le piégeage dans le temps, ce qui permet d’estimer la probabilité de capture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ces conditions ne sont pas remplies, l’estimation du nombre de ragondins est biaisée. </a:t>
            </a:r>
          </a:p>
        </p:txBody>
      </p:sp>
    </p:spTree>
    <p:extLst>
      <p:ext uri="{BB962C8B-B14F-4D97-AF65-F5344CB8AC3E}">
        <p14:creationId xmlns:p14="http://schemas.microsoft.com/office/powerpoint/2010/main" val="303806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E0F2D-A6B0-166A-17C5-F03FF699B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CA517-38F9-679C-7199-5A7EFB6B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distribution binomiale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8C668-D4B3-DD17-9C40-675E180F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Pensez à une pièce de monnaie. </a:t>
            </a:r>
          </a:p>
          <a:p>
            <a:r>
              <a:rPr lang="fr-FR" dirty="0"/>
              <a:t>J’ai 1 chance sur 2 de tomber sur pile, et 1 chance sur 2 de tomber sur face. </a:t>
            </a:r>
          </a:p>
          <a:p>
            <a:r>
              <a:rPr lang="fr-FR" dirty="0"/>
              <a:t>Si je lance cette pièce 100 fois, je m’attends en moyenne à obtenir 50 piles, et 50 faces. </a:t>
            </a:r>
          </a:p>
          <a:p>
            <a:r>
              <a:rPr lang="fr-FR" dirty="0"/>
              <a:t>Dans cette expérience, le nombre de piles dénoté </a:t>
            </a:r>
            <a:r>
              <a:rPr lang="fr-FR" i="1" dirty="0"/>
              <a:t>y</a:t>
            </a:r>
            <a:r>
              <a:rPr lang="fr-FR" dirty="0"/>
              <a:t> suit une distribution </a:t>
            </a:r>
            <a:r>
              <a:rPr lang="fr-FR" b="1" dirty="0"/>
              <a:t>binomiale</a:t>
            </a:r>
            <a:r>
              <a:rPr lang="fr-FR" dirty="0"/>
              <a:t> de paramètres le nombre de lancés (100) et de probabilité 1/2.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72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6B17-8790-F688-08C8-6E58EFFC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8A5DE-D772-8564-A415-818743CE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distribution multinomiale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D5ADA-E660-7C8B-7C9C-E6C2669D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Maintenant pensez à un dé à 6 faces.</a:t>
            </a:r>
          </a:p>
          <a:p>
            <a:r>
              <a:rPr lang="fr-FR" dirty="0"/>
              <a:t>Le dé a 1 chance sur 6 de tomber sur la face 1, idem pour 2, etc. </a:t>
            </a:r>
          </a:p>
          <a:p>
            <a:r>
              <a:rPr lang="fr-FR" dirty="0"/>
              <a:t>Si je lance 30 fois mon dé, je m’attends en moyenne à obtenir 5 fois la face 1, 5 fois la face 2, etc. </a:t>
            </a:r>
          </a:p>
          <a:p>
            <a:r>
              <a:rPr lang="fr-FR" dirty="0"/>
              <a:t>Dans cette expérience, y</a:t>
            </a:r>
            <a:r>
              <a:rPr lang="fr-FR" baseline="-25000" dirty="0"/>
              <a:t>1 </a:t>
            </a:r>
            <a:r>
              <a:rPr lang="fr-FR" dirty="0"/>
              <a:t>le nombre de 1, y</a:t>
            </a:r>
            <a:r>
              <a:rPr lang="fr-FR" baseline="-25000" dirty="0"/>
              <a:t>2 </a:t>
            </a:r>
            <a:r>
              <a:rPr lang="fr-FR" dirty="0"/>
              <a:t>de 2, …, y</a:t>
            </a:r>
            <a:r>
              <a:rPr lang="fr-FR" baseline="-25000" dirty="0"/>
              <a:t>6</a:t>
            </a:r>
            <a:r>
              <a:rPr lang="fr-FR" dirty="0"/>
              <a:t> de 6 suit une distribution </a:t>
            </a:r>
            <a:r>
              <a:rPr lang="fr-FR" b="1" dirty="0"/>
              <a:t>multinomiale</a:t>
            </a:r>
            <a:r>
              <a:rPr lang="fr-FR" dirty="0"/>
              <a:t> de paramètres le nombre de lancés (30) et de probabilités (1/6, 1/6, …, 1/6). </a:t>
            </a:r>
          </a:p>
        </p:txBody>
      </p:sp>
    </p:spTree>
    <p:extLst>
      <p:ext uri="{BB962C8B-B14F-4D97-AF65-F5344CB8AC3E}">
        <p14:creationId xmlns:p14="http://schemas.microsoft.com/office/powerpoint/2010/main" val="146956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7C8F0-3CE8-9795-D861-57ADD06D8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A07D1-4EAE-D51F-18A4-00CEAD5C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 modèle multinomial pour le piégeage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B25AB0-B7B6-3459-5DE9-29FC667C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Pensez à une campagne de piégeage sur 3 mois. </a:t>
            </a:r>
          </a:p>
          <a:p>
            <a:r>
              <a:rPr lang="fr-FR" dirty="0"/>
              <a:t>On compte le nombre de ragondins </a:t>
            </a:r>
            <a:r>
              <a:rPr lang="fr-FR" i="1" dirty="0"/>
              <a:t>y</a:t>
            </a:r>
            <a:r>
              <a:rPr lang="fr-FR" i="1" baseline="-25000" dirty="0"/>
              <a:t>1</a:t>
            </a:r>
            <a:r>
              <a:rPr lang="fr-FR" baseline="-25000" dirty="0"/>
              <a:t> </a:t>
            </a:r>
            <a:r>
              <a:rPr lang="fr-FR" dirty="0"/>
              <a:t>capturés au mois 1, </a:t>
            </a:r>
            <a:r>
              <a:rPr lang="fr-FR" i="1" dirty="0"/>
              <a:t>y</a:t>
            </a:r>
            <a:r>
              <a:rPr lang="fr-FR" i="1" baseline="-25000" dirty="0"/>
              <a:t>2</a:t>
            </a:r>
            <a:r>
              <a:rPr lang="fr-FR" dirty="0"/>
              <a:t> au mois 2, </a:t>
            </a:r>
            <a:r>
              <a:rPr lang="fr-FR" i="1" dirty="0"/>
              <a:t>y</a:t>
            </a:r>
            <a:r>
              <a:rPr lang="fr-FR" i="1" baseline="-25000" dirty="0"/>
              <a:t>3</a:t>
            </a:r>
            <a:r>
              <a:rPr lang="fr-FR" dirty="0"/>
              <a:t> au mois 3. On note </a:t>
            </a:r>
            <a:r>
              <a:rPr lang="fr-FR" i="1" dirty="0"/>
              <a:t>y</a:t>
            </a:r>
            <a:r>
              <a:rPr lang="fr-FR" i="1" baseline="-25000" dirty="0"/>
              <a:t>4</a:t>
            </a:r>
            <a:r>
              <a:rPr lang="fr-FR" dirty="0"/>
              <a:t> le nombre de ragondins jamais capturés. </a:t>
            </a:r>
          </a:p>
          <a:p>
            <a:r>
              <a:rPr lang="fr-FR" dirty="0"/>
              <a:t>Appelons p la probabilité de capture un mois donné.</a:t>
            </a:r>
          </a:p>
          <a:p>
            <a:r>
              <a:rPr lang="fr-FR" dirty="0"/>
              <a:t>La probabilité de capturer un ragondin le premier mois est </a:t>
            </a:r>
            <a:r>
              <a:rPr lang="fr-FR" i="1" dirty="0"/>
              <a:t>p</a:t>
            </a:r>
            <a:r>
              <a:rPr lang="fr-FR" dirty="0"/>
              <a:t>. </a:t>
            </a:r>
          </a:p>
          <a:p>
            <a:r>
              <a:rPr lang="fr-FR" dirty="0"/>
              <a:t>La probabilité de capturer un ragondin le deuxième mois est la probabilité de ne pas le capturer le premier mois (1 - </a:t>
            </a:r>
            <a:r>
              <a:rPr lang="fr-FR" i="1" dirty="0"/>
              <a:t>p</a:t>
            </a:r>
            <a:r>
              <a:rPr lang="fr-FR" dirty="0"/>
              <a:t>), multipliée par la probabilité de le capturer le deuxième mois </a:t>
            </a:r>
            <a:r>
              <a:rPr lang="fr-FR" i="1" dirty="0"/>
              <a:t>p</a:t>
            </a:r>
            <a:r>
              <a:rPr lang="fr-FR" dirty="0"/>
              <a:t>. </a:t>
            </a:r>
          </a:p>
          <a:p>
            <a:r>
              <a:rPr lang="fr-FR" dirty="0"/>
              <a:t>Etc.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92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BBE39-E597-EEEF-D076-222E2C682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98A0B-08F6-F7FD-E2D1-74C33790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 modèle multinomial pour le piégeage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A632244-AE61-53E0-8422-7369FACB3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78689"/>
              </p:ext>
            </p:extLst>
          </p:nvPr>
        </p:nvGraphicFramePr>
        <p:xfrm>
          <a:off x="1868714" y="1690688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84407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82296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1528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7945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6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5731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33F90CF-7501-4E0F-15A5-9FC14894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12466"/>
              </p:ext>
            </p:extLst>
          </p:nvPr>
        </p:nvGraphicFramePr>
        <p:xfrm>
          <a:off x="688568" y="1690688"/>
          <a:ext cx="10814864" cy="482667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407927">
                  <a:extLst>
                    <a:ext uri="{9D8B030D-6E8A-4147-A177-3AD203B41FA5}">
                      <a16:colId xmlns:a16="http://schemas.microsoft.com/office/drawing/2014/main" val="1522599269"/>
                    </a:ext>
                  </a:extLst>
                </a:gridCol>
                <a:gridCol w="2262064">
                  <a:extLst>
                    <a:ext uri="{9D8B030D-6E8A-4147-A177-3AD203B41FA5}">
                      <a16:colId xmlns:a16="http://schemas.microsoft.com/office/drawing/2014/main" val="1712021030"/>
                    </a:ext>
                  </a:extLst>
                </a:gridCol>
                <a:gridCol w="2047151">
                  <a:extLst>
                    <a:ext uri="{9D8B030D-6E8A-4147-A177-3AD203B41FA5}">
                      <a16:colId xmlns:a16="http://schemas.microsoft.com/office/drawing/2014/main" val="99051767"/>
                    </a:ext>
                  </a:extLst>
                </a:gridCol>
                <a:gridCol w="1443850">
                  <a:extLst>
                    <a:ext uri="{9D8B030D-6E8A-4147-A177-3AD203B41FA5}">
                      <a16:colId xmlns:a16="http://schemas.microsoft.com/office/drawing/2014/main" val="1147658391"/>
                    </a:ext>
                  </a:extLst>
                </a:gridCol>
                <a:gridCol w="2653872">
                  <a:extLst>
                    <a:ext uri="{9D8B030D-6E8A-4147-A177-3AD203B41FA5}">
                      <a16:colId xmlns:a16="http://schemas.microsoft.com/office/drawing/2014/main" val="2663467014"/>
                    </a:ext>
                  </a:extLst>
                </a:gridCol>
              </a:tblGrid>
              <a:tr h="970349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# individus capturés</a:t>
                      </a: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notation</a:t>
                      </a: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histoire</a:t>
                      </a: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prob</a:t>
                      </a: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en fonction de p</a:t>
                      </a:r>
                    </a:p>
                  </a:txBody>
                  <a:tcPr marT="55321" marB="55321" anchor="ctr"/>
                </a:tc>
                <a:extLst>
                  <a:ext uri="{0D108BD9-81ED-4DB2-BD59-A6C34878D82A}">
                    <a16:rowId xmlns:a16="http://schemas.microsoft.com/office/drawing/2014/main" val="3664553123"/>
                  </a:ext>
                </a:extLst>
              </a:tr>
              <a:tr h="964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kern="1200" dirty="0">
                          <a:solidFill>
                            <a:schemeClr val="dk1"/>
                          </a:solidFill>
                          <a:effectLst/>
                        </a:rPr>
                        <a:t>mois 1</a:t>
                      </a:r>
                      <a:endParaRPr lang="fr-FR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y</a:t>
                      </a:r>
                      <a:r>
                        <a:rPr lang="fr-FR" sz="2800" baseline="-25000" dirty="0"/>
                        <a:t>1</a:t>
                      </a:r>
                      <a:endParaRPr lang="fr-FR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1 </a:t>
                      </a:r>
                      <a:r>
                        <a:rPr lang="fr-FR" sz="2800" kern="1200" dirty="0">
                          <a:solidFill>
                            <a:schemeClr val="dk1"/>
                          </a:solidFill>
                          <a:effectLst/>
                          <a:sym typeface="Symbol" pitchFamily="2" charset="2"/>
                        </a:rPr>
                        <a:t> </a:t>
                      </a:r>
                      <a:endParaRPr lang="fr-FR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kern="1200" dirty="0">
                          <a:solidFill>
                            <a:schemeClr val="dk1"/>
                          </a:solidFill>
                          <a:effectLst/>
                          <a:sym typeface="Symbol" pitchFamily="2" charset="2"/>
                        </a:rPr>
                        <a:t></a:t>
                      </a:r>
                      <a:r>
                        <a:rPr lang="fr-FR" sz="2800" baseline="-25000" dirty="0"/>
                        <a:t>1</a:t>
                      </a: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p</a:t>
                      </a:r>
                    </a:p>
                  </a:txBody>
                  <a:tcPr marT="55321" marB="55321" anchor="ctr"/>
                </a:tc>
                <a:extLst>
                  <a:ext uri="{0D108BD9-81ED-4DB2-BD59-A6C34878D82A}">
                    <a16:rowId xmlns:a16="http://schemas.microsoft.com/office/drawing/2014/main" val="1594079876"/>
                  </a:ext>
                </a:extLst>
              </a:tr>
              <a:tr h="964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kern="1200" dirty="0">
                          <a:solidFill>
                            <a:schemeClr val="dk1"/>
                          </a:solidFill>
                          <a:effectLst/>
                        </a:rPr>
                        <a:t>mois 2</a:t>
                      </a:r>
                      <a:endParaRPr lang="fr-FR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y</a:t>
                      </a:r>
                      <a:r>
                        <a:rPr lang="fr-FR" sz="2800" baseline="-25000" dirty="0"/>
                        <a:t>2</a:t>
                      </a:r>
                      <a:r>
                        <a:rPr lang="fr-FR" sz="2800" dirty="0"/>
                        <a:t> </a:t>
                      </a:r>
                      <a:endParaRPr lang="fr-FR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0 1 </a:t>
                      </a:r>
                      <a:r>
                        <a:rPr lang="fr-FR" sz="2800" kern="1200" dirty="0">
                          <a:solidFill>
                            <a:schemeClr val="dk1"/>
                          </a:solidFill>
                          <a:effectLst/>
                          <a:sym typeface="Symbol" pitchFamily="2" charset="2"/>
                        </a:rPr>
                        <a:t></a:t>
                      </a:r>
                      <a:endParaRPr lang="fr-FR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Symbol" pitchFamily="2" charset="2"/>
                        </a:rPr>
                        <a:t></a:t>
                      </a:r>
                      <a:r>
                        <a:rPr kumimoji="0" lang="fr-FR" sz="2800" b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endParaRPr lang="fr-FR" sz="2800" dirty="0"/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(1-p) p</a:t>
                      </a:r>
                    </a:p>
                  </a:txBody>
                  <a:tcPr marT="55321" marB="55321" anchor="ctr"/>
                </a:tc>
                <a:extLst>
                  <a:ext uri="{0D108BD9-81ED-4DB2-BD59-A6C34878D82A}">
                    <a16:rowId xmlns:a16="http://schemas.microsoft.com/office/drawing/2014/main" val="3243774678"/>
                  </a:ext>
                </a:extLst>
              </a:tr>
              <a:tr h="964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kern="1200" dirty="0">
                          <a:solidFill>
                            <a:schemeClr val="dk1"/>
                          </a:solidFill>
                          <a:effectLst/>
                        </a:rPr>
                        <a:t>mois 3</a:t>
                      </a:r>
                      <a:endParaRPr lang="fr-FR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y</a:t>
                      </a:r>
                      <a:r>
                        <a:rPr lang="fr-FR" sz="2800" baseline="-25000" dirty="0"/>
                        <a:t>3</a:t>
                      </a:r>
                      <a:endParaRPr lang="fr-FR" sz="2800" dirty="0"/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0 0 1</a:t>
                      </a: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Symbol" pitchFamily="2" charset="2"/>
                        </a:rPr>
                        <a:t></a:t>
                      </a:r>
                      <a:r>
                        <a:rPr kumimoji="0" lang="fr-FR" sz="2800" b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endParaRPr lang="fr-FR" sz="2800" dirty="0"/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(1-p) (1-p) p</a:t>
                      </a:r>
                    </a:p>
                  </a:txBody>
                  <a:tcPr marT="55321" marB="55321" anchor="ctr"/>
                </a:tc>
                <a:extLst>
                  <a:ext uri="{0D108BD9-81ED-4DB2-BD59-A6C34878D82A}">
                    <a16:rowId xmlns:a16="http://schemas.microsoft.com/office/drawing/2014/main" val="1608402267"/>
                  </a:ext>
                </a:extLst>
              </a:tr>
              <a:tr h="964082">
                <a:tc>
                  <a:txBody>
                    <a:bodyPr/>
                    <a:lstStyle/>
                    <a:p>
                      <a:pPr algn="ctr"/>
                      <a:r>
                        <a:rPr lang="fr-FR" sz="2800" kern="1200" dirty="0">
                          <a:solidFill>
                            <a:schemeClr val="dk1"/>
                          </a:solidFill>
                          <a:effectLst/>
                        </a:rPr>
                        <a:t>jamais</a:t>
                      </a:r>
                      <a:endParaRPr lang="fr-FR" sz="2800" dirty="0"/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y</a:t>
                      </a:r>
                      <a:r>
                        <a:rPr lang="fr-FR" sz="2800" baseline="-25000" dirty="0"/>
                        <a:t>4</a:t>
                      </a:r>
                      <a:endParaRPr lang="fr-FR" sz="2800" dirty="0"/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0 0 0</a:t>
                      </a:r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Symbol" pitchFamily="2" charset="2"/>
                        </a:rPr>
                        <a:t></a:t>
                      </a:r>
                      <a:r>
                        <a:rPr kumimoji="0" lang="fr-FR" sz="2800" b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endParaRPr lang="fr-FR" sz="2800" dirty="0"/>
                    </a:p>
                  </a:txBody>
                  <a:tcPr marT="55321" marB="553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1 - (</a:t>
                      </a:r>
                      <a:r>
                        <a:rPr kumimoji="0" lang="fr-FR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Symbol" pitchFamily="2" charset="2"/>
                        </a:rPr>
                        <a:t></a:t>
                      </a:r>
                      <a:r>
                        <a:rPr kumimoji="0" lang="fr-FR" sz="2800" b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r>
                        <a:rPr kumimoji="0" lang="fr-FR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+ </a:t>
                      </a:r>
                      <a:r>
                        <a:rPr kumimoji="0" lang="fr-FR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Symbol" pitchFamily="2" charset="2"/>
                        </a:rPr>
                        <a:t></a:t>
                      </a:r>
                      <a:r>
                        <a:rPr kumimoji="0" lang="fr-FR" sz="2800" b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Symbol" pitchFamily="2" charset="2"/>
                        </a:rPr>
                        <a:t>2</a:t>
                      </a:r>
                      <a:r>
                        <a:rPr kumimoji="0" lang="fr-FR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+ </a:t>
                      </a:r>
                      <a:r>
                        <a:rPr kumimoji="0" lang="fr-FR" sz="2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Symbol" pitchFamily="2" charset="2"/>
                        </a:rPr>
                        <a:t></a:t>
                      </a:r>
                      <a:r>
                        <a:rPr kumimoji="0" lang="fr-FR" sz="2800" b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lang="fr-FR" sz="2800" dirty="0"/>
                        <a:t>)</a:t>
                      </a:r>
                    </a:p>
                  </a:txBody>
                  <a:tcPr marT="55321" marB="55321" anchor="ctr"/>
                </a:tc>
                <a:extLst>
                  <a:ext uri="{0D108BD9-81ED-4DB2-BD59-A6C34878D82A}">
                    <a16:rowId xmlns:a16="http://schemas.microsoft.com/office/drawing/2014/main" val="3694479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08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4ECFD-A9F6-1752-C141-AD3C0B90F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4113399-DDEC-5FA6-41F3-99ECF25C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91" b="36495"/>
          <a:stretch/>
        </p:blipFill>
        <p:spPr>
          <a:xfrm>
            <a:off x="2209800" y="1575840"/>
            <a:ext cx="7772400" cy="2711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FC515B0-B18E-2956-4B62-8385A984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277"/>
            <a:ext cx="10515600" cy="1325563"/>
          </a:xfrm>
        </p:spPr>
        <p:txBody>
          <a:bodyPr/>
          <a:lstStyle/>
          <a:p>
            <a:r>
              <a:rPr lang="fr-FR" b="1" dirty="0"/>
              <a:t>Modèle multinomial N-mixture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4E52A7F-69FE-3B1B-707E-5D7D340A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4480590"/>
            <a:ext cx="11774905" cy="2465638"/>
          </a:xfrm>
        </p:spPr>
        <p:txBody>
          <a:bodyPr>
            <a:normAutofit/>
          </a:bodyPr>
          <a:lstStyle/>
          <a:p>
            <a:r>
              <a:rPr lang="fr-FR" dirty="0"/>
              <a:t>N</a:t>
            </a:r>
            <a:r>
              <a:rPr lang="fr-FR" baseline="-25000" dirty="0"/>
              <a:t>i</a:t>
            </a:r>
            <a:r>
              <a:rPr lang="fr-FR" dirty="0"/>
              <a:t> est la taille de population locale, sur une commune </a:t>
            </a:r>
            <a:r>
              <a:rPr lang="fr-FR" i="1" dirty="0"/>
              <a:t>i</a:t>
            </a:r>
            <a:r>
              <a:rPr lang="fr-FR" dirty="0"/>
              <a:t>.</a:t>
            </a:r>
          </a:p>
          <a:p>
            <a:r>
              <a:rPr lang="fr-FR" dirty="0"/>
              <a:t>On peut expliquer les variations entre communes du nombre de ragondins en fonction de la température, etc.</a:t>
            </a:r>
          </a:p>
          <a:p>
            <a:r>
              <a:rPr lang="fr-FR" dirty="0"/>
              <a:t>On peut expliquer les variations entre mois et/ou sites de la probabilité de capture en fonction de l’effort, etc.</a:t>
            </a:r>
          </a:p>
        </p:txBody>
      </p:sp>
    </p:spTree>
    <p:extLst>
      <p:ext uri="{BB962C8B-B14F-4D97-AF65-F5344CB8AC3E}">
        <p14:creationId xmlns:p14="http://schemas.microsoft.com/office/powerpoint/2010/main" val="3451061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1001</Words>
  <Application>Microsoft Macintosh PowerPoint</Application>
  <PresentationFormat>Grand écran</PresentationFormat>
  <Paragraphs>104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Symbol</vt:lpstr>
      <vt:lpstr>Thème Office</vt:lpstr>
      <vt:lpstr>Compter les ragondins</vt:lpstr>
      <vt:lpstr>Modèles</vt:lpstr>
      <vt:lpstr>Modèle statistique</vt:lpstr>
      <vt:lpstr>Les hypothèses du modèle</vt:lpstr>
      <vt:lpstr>La distribution binomiale</vt:lpstr>
      <vt:lpstr>La distribution multinomiale</vt:lpstr>
      <vt:lpstr>Le modèle multinomial pour le piégeage</vt:lpstr>
      <vt:lpstr>Le modèle multinomial pour le piégeage</vt:lpstr>
      <vt:lpstr>Modèle multinomial N-mixture</vt:lpstr>
      <vt:lpstr>Simulations</vt:lpstr>
      <vt:lpstr>Principe général</vt:lpstr>
      <vt:lpstr>Exemple avec p = 0.6, 10 communes et en moyenne 30 ragondins par commune</vt:lpstr>
      <vt:lpstr>Exemple avec p = 0.6, 10 communes et en moyenne 30 ragondins par commune</vt:lpstr>
      <vt:lpstr>Exemple avec p = 0.6, 10 communes et en moyenne 30 ragondins par commune</vt:lpstr>
      <vt:lpstr>Présentation PowerPoint</vt:lpstr>
      <vt:lpstr>Présentation PowerPoint</vt:lpstr>
      <vt:lpstr>Données</vt:lpstr>
      <vt:lpstr>Présentation PowerPoint</vt:lpstr>
      <vt:lpstr>Présentation PowerPoint</vt:lpstr>
      <vt:lpstr>Présentation PowerPoint</vt:lpstr>
      <vt:lpstr>Application des modèles aux données</vt:lpstr>
      <vt:lpstr>Analyses préliminaires</vt:lpstr>
      <vt:lpstr>Probabilités de capture estimées (en %)</vt:lpstr>
      <vt:lpstr>Effectifs estimés</vt:lpstr>
      <vt:lpstr>Questions</vt:lpstr>
      <vt:lpstr>Sélection des mois, années et sites</vt:lpstr>
      <vt:lpstr>Variations d’effectifs</vt:lpstr>
      <vt:lpstr>A propos de l’effort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Gimenez</dc:creator>
  <cp:lastModifiedBy>Olivier Gimenez</cp:lastModifiedBy>
  <cp:revision>46</cp:revision>
  <dcterms:created xsi:type="dcterms:W3CDTF">2024-12-07T07:30:51Z</dcterms:created>
  <dcterms:modified xsi:type="dcterms:W3CDTF">2024-12-11T13:52:34Z</dcterms:modified>
</cp:coreProperties>
</file>