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421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928"/>
    <p:restoredTop sz="94694"/>
  </p:normalViewPr>
  <p:slideViewPr>
    <p:cSldViewPr snapToGrid="0">
      <p:cViewPr varScale="1">
        <p:scale>
          <a:sx n="140" d="100"/>
          <a:sy n="140" d="100"/>
        </p:scale>
        <p:origin x="240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37788F-565A-1697-D64D-6B40CD04C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13A528A-9FE0-BE44-6C29-DE9CACC12B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B28DDC0-C355-1554-47EA-C9BC5862F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7BD84-42E0-E148-969D-0479BE8FD03A}" type="datetimeFigureOut">
              <a:rPr lang="fr-FR" smtClean="0"/>
              <a:t>21/04/2025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B0CACCC-2B85-1134-00A9-14FF481C8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B4AA32-89D3-F6E6-501B-B46C00048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179F-A427-7644-8D88-52E4981593C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66519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A63B74-2997-39CF-6335-D80D716D0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C418BA6-1E17-634C-C22E-DACD1E9C68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B97335E-F914-9CF8-6249-22EE5463C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7BD84-42E0-E148-969D-0479BE8FD03A}" type="datetimeFigureOut">
              <a:rPr lang="fr-FR" smtClean="0"/>
              <a:t>21/04/2025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0330782-B7BB-FAA5-87C4-ACDD67BFB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ED382D0-213E-EC62-2F06-F82E32168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179F-A427-7644-8D88-52E4981593C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39112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99C2FFE-6095-FD2E-E7BC-ABD89C64C6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EBB0440-A145-2A95-7C6B-7036ECFE88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F810B65-47ED-E8D3-7C86-6683FC6DE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7BD84-42E0-E148-969D-0479BE8FD03A}" type="datetimeFigureOut">
              <a:rPr lang="fr-FR" smtClean="0"/>
              <a:t>21/04/2025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039E99F-24BD-2B9E-1744-F3157FDC2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AB5099C-6AC1-E5D5-0D3E-3A22F5988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179F-A427-7644-8D88-52E4981593C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6408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6EB0D5-3B98-6C8D-E0B4-8C467082A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C09F240-C379-0AE7-DABE-F04C938AE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BD17CF5-AD1A-BE42-4BF6-A8879A2A2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7BD84-42E0-E148-969D-0479BE8FD03A}" type="datetimeFigureOut">
              <a:rPr lang="fr-FR" smtClean="0"/>
              <a:t>21/04/2025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09CF47A-E182-E3E9-7223-5BDC4B667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F0B9B74-56A5-8038-C825-6E1BD4286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179F-A427-7644-8D88-52E4981593C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5802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C8419A-CA31-07D6-0105-B8FFEBABD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5AC5CBF-0496-8936-D724-1E6360D26C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84EC0E5-A5E8-2531-9CAD-762C82DBD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7BD84-42E0-E148-969D-0479BE8FD03A}" type="datetimeFigureOut">
              <a:rPr lang="fr-FR" smtClean="0"/>
              <a:t>21/04/2025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36ACF76-E734-5F57-C6A3-8230AF0C7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E47EF4-8CFB-B582-B81A-81549D48C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179F-A427-7644-8D88-52E4981593C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8522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B3F0B7-85D8-BCA0-A80A-37594BA66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57E424-0FDF-A0CD-4808-807FF3A1C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67903AA-D4AD-6019-C7EC-D95B98461C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3106E61-1854-6B19-D58E-E26BFE2AD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7BD84-42E0-E148-969D-0479BE8FD03A}" type="datetimeFigureOut">
              <a:rPr lang="fr-FR" smtClean="0"/>
              <a:t>21/04/2025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C74869C-8FA8-84A5-CF09-21A9DE5D8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B90C243-6CDE-D20B-7D83-C7E90BE9A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179F-A427-7644-8D88-52E4981593C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55549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30206F-083F-2A3F-740B-BAEF3B68B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D9899C2-7890-C6CC-2D68-8B18ACD47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CA54249-1E81-E38C-423A-9C3B187F30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6C9C620-A8C3-226B-E7B2-B5C96C3635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1353928-3AB3-2E50-A59D-B39BA9D00E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703EE5B-6A19-3B23-62A4-421B6C818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7BD84-42E0-E148-969D-0479BE8FD03A}" type="datetimeFigureOut">
              <a:rPr lang="fr-FR" smtClean="0"/>
              <a:t>21/04/2025</a:t>
            </a:fld>
            <a:endParaRPr lang="fr-FR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D9FA805-7383-4AE1-78C1-E622B7EBE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4E12E55-8E68-A765-BB53-E291E3539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179F-A427-7644-8D88-52E4981593C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5371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1FB44C-1FB7-8A7D-FC65-357615E53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867C8B5-9564-E5FC-5167-3EC69760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7BD84-42E0-E148-969D-0479BE8FD03A}" type="datetimeFigureOut">
              <a:rPr lang="fr-FR" smtClean="0"/>
              <a:t>21/04/2025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D8B21C9-D551-AECF-09CA-C47205155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63811B3-C72D-54B5-2B8C-D13987D20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179F-A427-7644-8D88-52E4981593C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0288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6CBF02C-3C0B-7B14-EABD-8187BEF32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7BD84-42E0-E148-969D-0479BE8FD03A}" type="datetimeFigureOut">
              <a:rPr lang="fr-FR" smtClean="0"/>
              <a:t>21/04/2025</a:t>
            </a:fld>
            <a:endParaRPr lang="fr-FR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E54A5D4-B2A6-D984-00EB-7F9A3741F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B741A5E-287F-7358-966A-8626568DA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179F-A427-7644-8D88-52E4981593C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55449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571780-423A-4193-4C1B-6B94072CB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B21E29-B790-94D7-F1FC-9C53899F3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AF3BB64-9048-BFA1-56D5-B07D746B79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408401F-B47F-3BA3-F8D6-5A16C38D6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7BD84-42E0-E148-969D-0479BE8FD03A}" type="datetimeFigureOut">
              <a:rPr lang="fr-FR" smtClean="0"/>
              <a:t>21/04/2025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13A8669-4619-7673-E203-D7AC00068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E1010E9-A028-80A7-68F7-6E244F613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179F-A427-7644-8D88-52E4981593C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98647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E2A682-E841-A121-1488-BD5026BCC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57C19E3-8AC7-D811-9FC6-9C0CF1977C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EDA3850-C5FF-D487-28F8-65E71071AA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CFBE5CD-2581-C97D-38D8-9044FF4B4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7BD84-42E0-E148-969D-0479BE8FD03A}" type="datetimeFigureOut">
              <a:rPr lang="fr-FR" smtClean="0"/>
              <a:t>21/04/2025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A90960A-AB81-502F-EE15-103F50F81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C64BD8D-11E4-EAD5-96BE-C0785BF33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179F-A427-7644-8D88-52E4981593C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54990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003428A-86BB-2862-9DBD-9DF57C5EE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5648203-8FDC-BDB4-CF37-F04D7B9EE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1D6F7E4-5D2E-4205-480B-2FF91522B1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7BD84-42E0-E148-969D-0479BE8FD03A}" type="datetimeFigureOut">
              <a:rPr lang="fr-FR" smtClean="0"/>
              <a:t>21/04/2025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5AC6BC-4425-50D0-252E-70F143C406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5E5E11A-B7D9-F396-DBC5-6F1F9EEB8B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F179F-A427-7644-8D88-52E4981593C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1168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57;p13">
            <a:extLst>
              <a:ext uri="{FF2B5EF4-FFF2-40B4-BE49-F238E27FC236}">
                <a16:creationId xmlns:a16="http://schemas.microsoft.com/office/drawing/2014/main" id="{4B3FF1E9-DE1C-CD30-625C-F144B2D55BF7}"/>
              </a:ext>
            </a:extLst>
          </p:cNvPr>
          <p:cNvSpPr txBox="1">
            <a:spLocks/>
          </p:cNvSpPr>
          <p:nvPr/>
        </p:nvSpPr>
        <p:spPr>
          <a:xfrm>
            <a:off x="2207942" y="1135229"/>
            <a:ext cx="4265700" cy="5018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400" b="1" kern="1200">
                <a:solidFill>
                  <a:srgbClr val="252D69"/>
                </a:solidFill>
                <a:latin typeface="Avenir Next Condensed" panose="020B0506020202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529EB2"/>
              </a:buClr>
              <a:buFont typeface="Arial" panose="020B0604020202020204" pitchFamily="34" charset="0"/>
              <a:buChar char="•"/>
              <a:defRPr sz="2000" kern="1200">
                <a:solidFill>
                  <a:srgbClr val="252D69"/>
                </a:solidFill>
                <a:latin typeface="Avenir Next Condensed" panose="020B0506020202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3485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33485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33485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fr-FR" sz="1200" dirty="0">
                <a:solidFill>
                  <a:schemeClr val="tx2"/>
                </a:solidFill>
                <a:latin typeface="Open Sans"/>
                <a:ea typeface="Open Sans"/>
                <a:cs typeface="Open Sans"/>
                <a:sym typeface="Open Sans"/>
              </a:rPr>
              <a:t>Partenaires académiques</a:t>
            </a:r>
          </a:p>
          <a:p>
            <a:pPr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endParaRPr lang="fr-FR" sz="1200" dirty="0">
              <a:solidFill>
                <a:schemeClr val="tx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fr-FR" sz="1200" i="1" dirty="0">
                <a:solidFill>
                  <a:schemeClr val="tx2"/>
                </a:solidFill>
                <a:latin typeface="Open Sans"/>
                <a:ea typeface="Open Sans"/>
                <a:cs typeface="Open Sans"/>
                <a:sym typeface="Open Sans"/>
              </a:rPr>
              <a:t>UMR CEFE</a:t>
            </a:r>
          </a:p>
          <a:p>
            <a:pPr indent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fr-FR" sz="1200" dirty="0">
                <a:solidFill>
                  <a:schemeClr val="tx2"/>
                </a:solidFill>
                <a:latin typeface="Open Sans"/>
                <a:ea typeface="Open Sans"/>
                <a:cs typeface="Open Sans"/>
                <a:sym typeface="Open Sans"/>
              </a:rPr>
              <a:t>Olivier Gimenez</a:t>
            </a:r>
          </a:p>
          <a:p>
            <a:pPr indent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fr-FR" sz="1200" dirty="0">
                <a:solidFill>
                  <a:schemeClr val="tx2"/>
                </a:solidFill>
                <a:latin typeface="Open Sans"/>
                <a:ea typeface="Open Sans"/>
                <a:cs typeface="Open Sans"/>
                <a:sym typeface="Open Sans"/>
              </a:rPr>
              <a:t>Nicolas Lescureux</a:t>
            </a:r>
          </a:p>
          <a:p>
            <a:pPr indent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fr-FR" sz="1200" dirty="0">
                <a:solidFill>
                  <a:schemeClr val="tx2"/>
                </a:solidFill>
                <a:latin typeface="Open Sans"/>
                <a:ea typeface="Open Sans"/>
                <a:cs typeface="Open Sans"/>
                <a:sym typeface="Open Sans"/>
              </a:rPr>
              <a:t>Romain Duda</a:t>
            </a:r>
          </a:p>
          <a:p>
            <a:pPr indent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fr-FR" sz="1200" dirty="0">
                <a:solidFill>
                  <a:schemeClr val="tx2"/>
                </a:solidFill>
                <a:latin typeface="Open Sans"/>
                <a:ea typeface="Open Sans"/>
                <a:cs typeface="Open Sans"/>
                <a:sym typeface="Open Sans"/>
              </a:rPr>
              <a:t>Raphaël Mathevet</a:t>
            </a:r>
          </a:p>
          <a:p>
            <a:pPr indent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fr-FR" sz="1200" dirty="0">
                <a:solidFill>
                  <a:schemeClr val="tx2"/>
                </a:solidFill>
                <a:latin typeface="Open Sans"/>
                <a:ea typeface="Open Sans"/>
                <a:cs typeface="Open Sans"/>
                <a:sym typeface="Open Sans"/>
              </a:rPr>
              <a:t>Anne Charpentier</a:t>
            </a:r>
          </a:p>
          <a:p>
            <a:pPr indent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fr-FR" sz="1200" dirty="0">
                <a:solidFill>
                  <a:schemeClr val="tx2"/>
                </a:solidFill>
                <a:latin typeface="Open Sans"/>
                <a:ea typeface="Open Sans"/>
                <a:cs typeface="Open Sans"/>
                <a:sym typeface="Open Sans"/>
              </a:rPr>
              <a:t>Samuel Perret</a:t>
            </a:r>
          </a:p>
          <a:p>
            <a:pPr indent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fr-FR" sz="1200" dirty="0">
                <a:solidFill>
                  <a:schemeClr val="tx2"/>
                </a:solidFill>
                <a:latin typeface="Open Sans"/>
                <a:ea typeface="Open Sans"/>
                <a:cs typeface="Open Sans"/>
                <a:sym typeface="Open Sans"/>
              </a:rPr>
              <a:t>Christophe de Franceschi</a:t>
            </a:r>
          </a:p>
          <a:p>
            <a:pPr indent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fr-FR" sz="1200" dirty="0">
                <a:solidFill>
                  <a:schemeClr val="tx2"/>
                </a:solidFill>
                <a:latin typeface="Open Sans"/>
                <a:ea typeface="Open Sans"/>
                <a:cs typeface="Open Sans"/>
                <a:sym typeface="Open Sans"/>
              </a:rPr>
              <a:t>Annick Lucas</a:t>
            </a:r>
          </a:p>
          <a:p>
            <a:pPr indent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fr-FR" sz="1200" dirty="0">
                <a:solidFill>
                  <a:schemeClr val="tx2"/>
                </a:solidFill>
                <a:latin typeface="Open Sans"/>
                <a:ea typeface="Open Sans"/>
                <a:cs typeface="Open Sans"/>
                <a:sym typeface="Open Sans"/>
              </a:rPr>
              <a:t>Camille Mottier</a:t>
            </a:r>
          </a:p>
          <a:p>
            <a:pPr indent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fr-FR" sz="1200" dirty="0">
                <a:solidFill>
                  <a:schemeClr val="tx2"/>
                </a:solidFill>
                <a:latin typeface="Open Sans"/>
                <a:ea typeface="Open Sans"/>
                <a:cs typeface="Open Sans"/>
                <a:sym typeface="Open Sans"/>
              </a:rPr>
              <a:t>Lucie Develay Nguyen</a:t>
            </a:r>
          </a:p>
          <a:p>
            <a:pPr indent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endParaRPr lang="fr-FR" sz="1200" dirty="0">
              <a:solidFill>
                <a:schemeClr val="tx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lang="fr-FR" sz="1200" dirty="0">
              <a:solidFill>
                <a:schemeClr val="tx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fr-FR" sz="1200" i="1" dirty="0">
                <a:solidFill>
                  <a:schemeClr val="tx2"/>
                </a:solidFill>
                <a:latin typeface="Open Sans"/>
                <a:ea typeface="Open Sans"/>
                <a:cs typeface="Open Sans"/>
                <a:sym typeface="Open Sans"/>
              </a:rPr>
              <a:t>UMR CBGP</a:t>
            </a:r>
          </a:p>
          <a:p>
            <a:pPr marL="498475" indent="-53975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fr-FR" sz="1200" dirty="0">
                <a:solidFill>
                  <a:schemeClr val="tx2"/>
                </a:solidFill>
                <a:latin typeface="Open Sans"/>
                <a:ea typeface="Open Sans"/>
                <a:cs typeface="Open Sans"/>
                <a:sym typeface="Open Sans"/>
              </a:rPr>
              <a:t>Nathalie Charbonnel</a:t>
            </a:r>
          </a:p>
          <a:p>
            <a:pPr marL="498475" indent="-53975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fr-FR" sz="1200" dirty="0">
                <a:solidFill>
                  <a:schemeClr val="tx2"/>
                </a:solidFill>
                <a:latin typeface="Open Sans"/>
                <a:ea typeface="Open Sans"/>
                <a:cs typeface="Open Sans"/>
                <a:sym typeface="Open Sans"/>
              </a:rPr>
              <a:t>Guillaume Castel</a:t>
            </a:r>
          </a:p>
          <a:p>
            <a:pPr marL="498475" indent="-53975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fr-FR" sz="1200" dirty="0">
                <a:solidFill>
                  <a:schemeClr val="tx2"/>
                </a:solidFill>
                <a:latin typeface="Open Sans"/>
                <a:ea typeface="Open Sans"/>
                <a:cs typeface="Open Sans"/>
                <a:sym typeface="Open Sans"/>
              </a:rPr>
              <a:t>Karine Berthier</a:t>
            </a:r>
          </a:p>
          <a:p>
            <a:pPr indent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fr-FR" sz="1200" dirty="0">
                <a:solidFill>
                  <a:schemeClr val="tx2"/>
                </a:solidFill>
                <a:latin typeface="Open Sans"/>
                <a:ea typeface="Open Sans"/>
                <a:cs typeface="Open Sans"/>
                <a:sym typeface="Open Sans"/>
              </a:rPr>
              <a:t>Maxime Galan</a:t>
            </a:r>
          </a:p>
          <a:p>
            <a:pPr marL="4500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fr-FR" sz="1200" dirty="0">
                <a:solidFill>
                  <a:schemeClr val="tx2"/>
                </a:solidFill>
                <a:latin typeface="Open Sans"/>
                <a:ea typeface="Open Sans"/>
                <a:cs typeface="Open Sans"/>
                <a:sym typeface="Open Sans"/>
              </a:rPr>
              <a:t>Sylvain Piry</a:t>
            </a:r>
          </a:p>
          <a:p>
            <a:pPr marL="4500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fr-FR" sz="1200" dirty="0">
                <a:solidFill>
                  <a:schemeClr val="tx2"/>
                </a:solidFill>
                <a:latin typeface="Open Sans"/>
                <a:ea typeface="Open Sans"/>
                <a:cs typeface="Open Sans"/>
                <a:sym typeface="Open Sans"/>
              </a:rPr>
              <a:t>Philippe Gauthier</a:t>
            </a:r>
          </a:p>
          <a:p>
            <a:pPr marL="4500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fr-FR" sz="1200" dirty="0">
                <a:solidFill>
                  <a:schemeClr val="tx2"/>
                </a:solidFill>
                <a:latin typeface="Open Sans"/>
                <a:ea typeface="Open Sans"/>
                <a:cs typeface="Open Sans"/>
                <a:sym typeface="Open Sans"/>
              </a:rPr>
              <a:t>Emmanuelle Artige</a:t>
            </a:r>
          </a:p>
          <a:p>
            <a:pPr marL="4500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fr-FR" sz="1200" dirty="0">
                <a:solidFill>
                  <a:schemeClr val="tx2"/>
                </a:solidFill>
                <a:latin typeface="Open Sans"/>
                <a:ea typeface="Open Sans"/>
                <a:cs typeface="Open Sans"/>
                <a:sym typeface="Open Sans"/>
              </a:rPr>
              <a:t>Anne Loiseau</a:t>
            </a:r>
          </a:p>
          <a:p>
            <a:pPr marL="4500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fr-FR" sz="1200" dirty="0">
                <a:solidFill>
                  <a:schemeClr val="tx2"/>
                </a:solidFill>
                <a:latin typeface="Open Sans"/>
                <a:ea typeface="Open Sans"/>
                <a:cs typeface="Open Sans"/>
                <a:sym typeface="Open Sans"/>
              </a:rPr>
              <a:t>Caroline Tatard</a:t>
            </a:r>
          </a:p>
          <a:p>
            <a:pPr marL="4500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fr-FR" sz="1200" dirty="0">
                <a:solidFill>
                  <a:schemeClr val="tx2"/>
                </a:solidFill>
                <a:latin typeface="Open Sans"/>
                <a:ea typeface="Open Sans"/>
                <a:cs typeface="Open Sans"/>
                <a:sym typeface="Open Sans"/>
              </a:rPr>
              <a:t>Julien Pradel</a:t>
            </a:r>
          </a:p>
          <a:p>
            <a:pPr marL="4500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lang="fr-FR" sz="1200" dirty="0">
              <a:solidFill>
                <a:schemeClr val="tx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fr-FR" sz="1200" i="1" dirty="0">
                <a:solidFill>
                  <a:schemeClr val="tx2"/>
                </a:solidFill>
                <a:latin typeface="Open Sans"/>
                <a:ea typeface="Open Sans"/>
                <a:cs typeface="Open Sans"/>
                <a:sym typeface="Open Sans"/>
              </a:rPr>
              <a:t>UMR MIVEGEC</a:t>
            </a:r>
          </a:p>
          <a:p>
            <a:pPr marL="498475" indent="-53975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fr-FR" sz="1200" dirty="0">
                <a:solidFill>
                  <a:schemeClr val="tx2"/>
                </a:solidFill>
                <a:latin typeface="Open Sans"/>
                <a:ea typeface="Open Sans"/>
                <a:cs typeface="Open Sans"/>
                <a:sym typeface="Open Sans"/>
              </a:rPr>
              <a:t>Julio Benavides</a:t>
            </a:r>
          </a:p>
          <a:p>
            <a:pPr marL="498475" indent="-53975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lang="fr-FR" sz="1200" dirty="0">
              <a:solidFill>
                <a:schemeClr val="tx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98475" indent="-53975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lang="fr-FR" sz="1200" dirty="0">
              <a:solidFill>
                <a:schemeClr val="tx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fr-FR" sz="1200" i="1" dirty="0">
                <a:solidFill>
                  <a:schemeClr val="tx2"/>
                </a:solidFill>
                <a:latin typeface="Open Sans"/>
                <a:ea typeface="Open Sans"/>
                <a:cs typeface="Open Sans"/>
                <a:sym typeface="Open Sans"/>
              </a:rPr>
              <a:t>Institut ExposUM</a:t>
            </a:r>
          </a:p>
          <a:p>
            <a:pPr marL="498475" indent="-53975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fr-FR" sz="1200" dirty="0">
                <a:solidFill>
                  <a:schemeClr val="tx2"/>
                </a:solidFill>
                <a:latin typeface="Open Sans"/>
                <a:ea typeface="Open Sans"/>
                <a:cs typeface="Open Sans"/>
                <a:sym typeface="Open Sans"/>
              </a:rPr>
              <a:t>Mariline Poupaud</a:t>
            </a:r>
          </a:p>
          <a:p>
            <a:pPr marL="498475" indent="-53975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lang="fr-FR" sz="1200" dirty="0">
              <a:solidFill>
                <a:schemeClr val="tx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98475" indent="-53975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lang="fr-FR" sz="1200" dirty="0">
              <a:solidFill>
                <a:schemeClr val="tx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" name="Google Shape;158;p13">
            <a:extLst>
              <a:ext uri="{FF2B5EF4-FFF2-40B4-BE49-F238E27FC236}">
                <a16:creationId xmlns:a16="http://schemas.microsoft.com/office/drawing/2014/main" id="{F6C7D50C-ED33-7D36-AA4E-1630E0BF0B2E}"/>
              </a:ext>
            </a:extLst>
          </p:cNvPr>
          <p:cNvSpPr txBox="1">
            <a:spLocks/>
          </p:cNvSpPr>
          <p:nvPr/>
        </p:nvSpPr>
        <p:spPr>
          <a:xfrm>
            <a:off x="5739047" y="1135229"/>
            <a:ext cx="6050181" cy="541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400" b="1" kern="1200">
                <a:solidFill>
                  <a:srgbClr val="252D69"/>
                </a:solidFill>
                <a:latin typeface="Avenir Next Condensed" panose="020B0506020202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529EB2"/>
              </a:buClr>
              <a:buFont typeface="Arial" panose="020B0604020202020204" pitchFamily="34" charset="0"/>
              <a:buChar char="•"/>
              <a:defRPr sz="2000" kern="1200">
                <a:solidFill>
                  <a:srgbClr val="252D69"/>
                </a:solidFill>
                <a:latin typeface="Avenir Next Condensed" panose="020B0506020202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3485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33485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33485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fr-FR" sz="1300" dirty="0">
                <a:solidFill>
                  <a:schemeClr val="tx2"/>
                </a:solidFill>
                <a:latin typeface="Open Sans"/>
                <a:ea typeface="Open Sans"/>
                <a:cs typeface="Open Sans"/>
                <a:sym typeface="Open Sans"/>
              </a:rPr>
              <a:t>Partenaires non-académiques</a:t>
            </a:r>
          </a:p>
          <a:p>
            <a:pPr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endParaRPr lang="fr-FR" sz="1200" dirty="0">
              <a:solidFill>
                <a:schemeClr val="tx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fr-FR" sz="1200" i="1" dirty="0">
                <a:solidFill>
                  <a:schemeClr val="tx2"/>
                </a:solidFill>
                <a:latin typeface="Open Sans"/>
                <a:ea typeface="Open Sans"/>
                <a:cs typeface="Open Sans"/>
                <a:sym typeface="Open Sans"/>
              </a:rPr>
              <a:t>Ville de Montpellier et Montpellier Méditerranée Métropole</a:t>
            </a:r>
          </a:p>
          <a:p>
            <a:pPr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fr-FR" sz="1200" dirty="0">
                <a:solidFill>
                  <a:schemeClr val="tx2"/>
                </a:solidFill>
                <a:latin typeface="Open Sans"/>
                <a:ea typeface="Open Sans"/>
                <a:cs typeface="Open Sans"/>
                <a:sym typeface="Open Sans"/>
              </a:rPr>
              <a:t>	Yvon Perrin, Direction de la Santé Publique et Environnementale</a:t>
            </a:r>
          </a:p>
          <a:p>
            <a:pPr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fr-FR" sz="1200" dirty="0">
                <a:solidFill>
                  <a:schemeClr val="tx2"/>
                </a:solidFill>
                <a:latin typeface="Open Sans"/>
                <a:ea typeface="Open Sans"/>
                <a:cs typeface="Open Sans"/>
                <a:sym typeface="Open Sans"/>
              </a:rPr>
              <a:t>	Stéphanie Grosset, Direction Nature, Agroécologie et Paysage</a:t>
            </a:r>
          </a:p>
          <a:p>
            <a:pPr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fr-FR" sz="1200" dirty="0">
                <a:solidFill>
                  <a:schemeClr val="tx2"/>
                </a:solidFill>
                <a:latin typeface="Open Sans"/>
                <a:ea typeface="Open Sans"/>
                <a:cs typeface="Open Sans"/>
                <a:sym typeface="Open Sans"/>
              </a:rPr>
              <a:t>	Yann Raulet, Direction Nature, Agroécologie et Paysage</a:t>
            </a:r>
          </a:p>
          <a:p>
            <a:pPr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fr-FR" sz="1200" dirty="0">
                <a:solidFill>
                  <a:schemeClr val="tx2"/>
                </a:solidFill>
                <a:latin typeface="Open Sans"/>
                <a:ea typeface="Open Sans"/>
                <a:cs typeface="Open Sans"/>
                <a:sym typeface="Open Sans"/>
              </a:rPr>
              <a:t>	David Gomis, Pôle Biodiversité Paysages Agroécologie et Alimentation</a:t>
            </a:r>
          </a:p>
          <a:p>
            <a:pPr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endParaRPr lang="fr-FR" sz="1200" dirty="0">
              <a:solidFill>
                <a:schemeClr val="tx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fr-FR" sz="1200" i="1" dirty="0">
                <a:solidFill>
                  <a:schemeClr val="tx2"/>
                </a:solidFill>
                <a:latin typeface="Open Sans"/>
                <a:ea typeface="Open Sans"/>
                <a:cs typeface="Open Sans"/>
                <a:sym typeface="Open Sans"/>
              </a:rPr>
              <a:t>Ville de Lattes - Maison de la Nature</a:t>
            </a:r>
          </a:p>
          <a:p>
            <a:pPr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fr-FR" sz="1200" dirty="0">
                <a:solidFill>
                  <a:schemeClr val="tx2"/>
                </a:solidFill>
                <a:latin typeface="Open Sans"/>
                <a:ea typeface="Open Sans"/>
                <a:cs typeface="Open Sans"/>
                <a:sym typeface="Open Sans"/>
              </a:rPr>
              <a:t>	Gwenaëlle Faucon</a:t>
            </a:r>
          </a:p>
          <a:p>
            <a:pPr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fr-FR" sz="1200" dirty="0">
                <a:solidFill>
                  <a:schemeClr val="tx2"/>
                </a:solidFill>
                <a:latin typeface="Open Sans"/>
                <a:ea typeface="Open Sans"/>
                <a:cs typeface="Open Sans"/>
                <a:sym typeface="Open Sans"/>
              </a:rPr>
              <a:t>	Nathalie Tajan</a:t>
            </a:r>
          </a:p>
          <a:p>
            <a:pPr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fr-FR" sz="1200" dirty="0">
                <a:solidFill>
                  <a:schemeClr val="tx2"/>
                </a:solidFill>
                <a:latin typeface="Open Sans"/>
                <a:ea typeface="Open Sans"/>
                <a:cs typeface="Open Sans"/>
                <a:sym typeface="Open Sans"/>
              </a:rPr>
              <a:t>	Max Lecouturier</a:t>
            </a:r>
          </a:p>
          <a:p>
            <a:pPr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endParaRPr lang="fr-FR" sz="1200" dirty="0">
              <a:solidFill>
                <a:schemeClr val="tx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fr-FR" sz="1200" i="1" dirty="0">
                <a:solidFill>
                  <a:schemeClr val="tx2"/>
                </a:solidFill>
                <a:latin typeface="Open Sans"/>
                <a:ea typeface="Open Sans"/>
                <a:cs typeface="Open Sans"/>
                <a:sym typeface="Open Sans"/>
              </a:rPr>
              <a:t>EPTB du Lez</a:t>
            </a:r>
          </a:p>
          <a:p>
            <a:pPr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fr-FR" sz="1200" dirty="0">
                <a:solidFill>
                  <a:schemeClr val="tx2"/>
                </a:solidFill>
                <a:latin typeface="Open Sans"/>
                <a:ea typeface="Open Sans"/>
                <a:cs typeface="Open Sans"/>
                <a:sym typeface="Open Sans"/>
              </a:rPr>
              <a:t>	Vincent Sablain</a:t>
            </a:r>
          </a:p>
          <a:p>
            <a:pPr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endParaRPr lang="fr-FR" sz="1200" dirty="0">
              <a:solidFill>
                <a:schemeClr val="tx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fr-FR" sz="1200" i="1" dirty="0">
                <a:solidFill>
                  <a:schemeClr val="tx2"/>
                </a:solidFill>
                <a:latin typeface="Open Sans"/>
                <a:ea typeface="Open Sans"/>
                <a:cs typeface="Open Sans"/>
                <a:sym typeface="Open Sans"/>
              </a:rPr>
              <a:t>EPTB de l'Or</a:t>
            </a:r>
          </a:p>
          <a:p>
            <a:pPr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fr-FR" sz="1200" dirty="0">
                <a:solidFill>
                  <a:schemeClr val="tx2"/>
                </a:solidFill>
                <a:latin typeface="Open Sans"/>
                <a:ea typeface="Open Sans"/>
                <a:cs typeface="Open Sans"/>
                <a:sym typeface="Open Sans"/>
              </a:rPr>
              <a:t>	Sarah Pontet </a:t>
            </a:r>
          </a:p>
          <a:p>
            <a:pPr indent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fr-FR" sz="1200" dirty="0">
                <a:solidFill>
                  <a:schemeClr val="tx2"/>
                </a:solidFill>
                <a:latin typeface="Open Sans"/>
                <a:ea typeface="Open Sans"/>
                <a:cs typeface="Open Sans"/>
                <a:sym typeface="Open Sans"/>
              </a:rPr>
              <a:t>	Nathalie Vazzoler</a:t>
            </a:r>
          </a:p>
          <a:p>
            <a:pPr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endParaRPr lang="fr-FR" sz="1200" dirty="0">
              <a:solidFill>
                <a:schemeClr val="tx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fr-FR" sz="1200" i="1" dirty="0">
                <a:solidFill>
                  <a:schemeClr val="tx2"/>
                </a:solidFill>
                <a:latin typeface="Open Sans"/>
                <a:ea typeface="Open Sans"/>
                <a:cs typeface="Open Sans"/>
                <a:sym typeface="Open Sans"/>
              </a:rPr>
              <a:t>CEN Occitanie - Espèces Exotiques Envahissantes</a:t>
            </a:r>
          </a:p>
          <a:p>
            <a:pPr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fr-FR" sz="1200" dirty="0">
                <a:solidFill>
                  <a:schemeClr val="tx2"/>
                </a:solidFill>
                <a:latin typeface="Open Sans"/>
                <a:ea typeface="Open Sans"/>
                <a:cs typeface="Open Sans"/>
                <a:sym typeface="Open Sans"/>
              </a:rPr>
              <a:t>	Iris Lang</a:t>
            </a:r>
          </a:p>
          <a:p>
            <a:pPr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fr-FR" sz="1200" dirty="0">
                <a:solidFill>
                  <a:schemeClr val="tx2"/>
                </a:solidFill>
                <a:latin typeface="Open Sans"/>
                <a:ea typeface="Open Sans"/>
                <a:cs typeface="Open Sans"/>
                <a:sym typeface="Open Sans"/>
              </a:rPr>
              <a:t>	Justine Nicolas</a:t>
            </a:r>
          </a:p>
          <a:p>
            <a:pPr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endParaRPr lang="fr-FR" sz="1200" dirty="0">
              <a:solidFill>
                <a:schemeClr val="tx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fr-FR" sz="1200" i="1" dirty="0">
                <a:solidFill>
                  <a:schemeClr val="tx2"/>
                </a:solidFill>
                <a:latin typeface="Open Sans"/>
                <a:ea typeface="Open Sans"/>
                <a:cs typeface="Open Sans"/>
                <a:sym typeface="Open Sans"/>
              </a:rPr>
              <a:t>FDC Hérault</a:t>
            </a:r>
          </a:p>
          <a:p>
            <a:pPr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fr-FR" sz="1200" dirty="0">
                <a:solidFill>
                  <a:schemeClr val="tx2"/>
                </a:solidFill>
                <a:latin typeface="Open Sans"/>
                <a:ea typeface="Open Sans"/>
                <a:cs typeface="Open Sans"/>
                <a:sym typeface="Open Sans"/>
              </a:rPr>
              <a:t>	Tanguy Lebrun</a:t>
            </a:r>
          </a:p>
          <a:p>
            <a:pPr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endParaRPr lang="fr-FR" sz="1200" dirty="0">
              <a:solidFill>
                <a:schemeClr val="tx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fr-FR" sz="1200" i="1" dirty="0">
                <a:solidFill>
                  <a:schemeClr val="tx2"/>
                </a:solidFill>
                <a:latin typeface="Open Sans"/>
                <a:ea typeface="Open Sans"/>
                <a:cs typeface="Open Sans"/>
                <a:sym typeface="Open Sans"/>
              </a:rPr>
              <a:t>Société de chasse Prades-le-Lez</a:t>
            </a:r>
          </a:p>
          <a:p>
            <a:pPr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fr-FR" sz="1200" dirty="0">
                <a:solidFill>
                  <a:schemeClr val="tx2"/>
                </a:solidFill>
                <a:latin typeface="Open Sans"/>
                <a:ea typeface="Open Sans"/>
                <a:cs typeface="Open Sans"/>
                <a:sym typeface="Open Sans"/>
              </a:rPr>
              <a:t>	Jean-Louis Capano</a:t>
            </a:r>
          </a:p>
          <a:p>
            <a:pPr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fr-FR" sz="1200" dirty="0">
                <a:solidFill>
                  <a:schemeClr val="tx2"/>
                </a:solidFill>
                <a:latin typeface="Open Sans"/>
                <a:ea typeface="Open Sans"/>
                <a:cs typeface="Open Sans"/>
                <a:sym typeface="Open Sans"/>
              </a:rPr>
              <a:t>	Eric Deneuve</a:t>
            </a:r>
          </a:p>
          <a:p>
            <a:pPr marL="4500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endParaRPr lang="fr-FR" sz="1200" dirty="0">
              <a:solidFill>
                <a:schemeClr val="tx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62931732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165</Words>
  <Application>Microsoft Macintosh PowerPoint</Application>
  <PresentationFormat>Grand écran</PresentationFormat>
  <Paragraphs>63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Open Sans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Olivier Gimenez</dc:creator>
  <cp:lastModifiedBy>Olivier Gimenez</cp:lastModifiedBy>
  <cp:revision>3</cp:revision>
  <dcterms:created xsi:type="dcterms:W3CDTF">2025-04-03T07:34:09Z</dcterms:created>
  <dcterms:modified xsi:type="dcterms:W3CDTF">2025-04-21T09:13:40Z</dcterms:modified>
</cp:coreProperties>
</file>