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78" r:id="rId4"/>
    <p:sldId id="267" r:id="rId5"/>
    <p:sldId id="256" r:id="rId6"/>
    <p:sldId id="257" r:id="rId7"/>
    <p:sldId id="258" r:id="rId8"/>
    <p:sldId id="268" r:id="rId9"/>
    <p:sldId id="270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0" r:id="rId19"/>
    <p:sldId id="279" r:id="rId20"/>
    <p:sldId id="281" r:id="rId2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F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768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07BD-505E-0442-BE1C-9C1F393EC04D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02-BD5A-7344-8509-2D44B7EAB2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69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07BD-505E-0442-BE1C-9C1F393EC04D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02-BD5A-7344-8509-2D44B7EAB2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44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07BD-505E-0442-BE1C-9C1F393EC04D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02-BD5A-7344-8509-2D44B7EAB2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11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07BD-505E-0442-BE1C-9C1F393EC04D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02-BD5A-7344-8509-2D44B7EAB2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54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07BD-505E-0442-BE1C-9C1F393EC04D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02-BD5A-7344-8509-2D44B7EAB2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77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07BD-505E-0442-BE1C-9C1F393EC04D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02-BD5A-7344-8509-2D44B7EAB2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35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07BD-505E-0442-BE1C-9C1F393EC04D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02-BD5A-7344-8509-2D44B7EAB2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24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07BD-505E-0442-BE1C-9C1F393EC04D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02-BD5A-7344-8509-2D44B7EAB2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34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07BD-505E-0442-BE1C-9C1F393EC04D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02-BD5A-7344-8509-2D44B7EAB2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19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07BD-505E-0442-BE1C-9C1F393EC04D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02-BD5A-7344-8509-2D44B7EAB2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52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07BD-505E-0442-BE1C-9C1F393EC04D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5902-BD5A-7344-8509-2D44B7EAB2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76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707BD-505E-0442-BE1C-9C1F393EC04D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75902-BD5A-7344-8509-2D44B7EAB2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11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Local minima and capture-recapture </a:t>
            </a:r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Olivier Gimenez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688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Influence of </a:t>
            </a:r>
            <a:r>
              <a:rPr lang="fr-FR" b="1" dirty="0" err="1" smtClean="0"/>
              <a:t>link</a:t>
            </a:r>
            <a:r>
              <a:rPr lang="fr-FR" b="1" dirty="0" smtClean="0"/>
              <a:t> </a:t>
            </a:r>
            <a:r>
              <a:rPr lang="fr-FR" b="1" dirty="0" err="1" smtClean="0"/>
              <a:t>function</a:t>
            </a:r>
            <a:r>
              <a:rPr lang="fr-FR" b="1" dirty="0" smtClean="0"/>
              <a:t>?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fr-FR" dirty="0" smtClean="0"/>
              <a:t>Sin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: Ψ</a:t>
            </a:r>
            <a:r>
              <a:rPr lang="fr-FR" baseline="30000" dirty="0" smtClean="0"/>
              <a:t>12</a:t>
            </a:r>
            <a:r>
              <a:rPr lang="fr-FR" dirty="0" smtClean="0"/>
              <a:t> = 0.25; Ψ</a:t>
            </a:r>
            <a:r>
              <a:rPr lang="fr-FR" baseline="30000" dirty="0" smtClean="0"/>
              <a:t>21 </a:t>
            </a:r>
            <a:r>
              <a:rPr lang="fr-FR" dirty="0" smtClean="0"/>
              <a:t>= 0.34 !</a:t>
            </a:r>
          </a:p>
          <a:p>
            <a:r>
              <a:rPr lang="fr-FR" dirty="0" err="1" smtClean="0"/>
              <a:t>Logit</a:t>
            </a:r>
            <a:r>
              <a:rPr lang="fr-FR" dirty="0" smtClean="0"/>
              <a:t>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: Ψ</a:t>
            </a:r>
            <a:r>
              <a:rPr lang="fr-FR" baseline="30000" dirty="0" smtClean="0"/>
              <a:t>12</a:t>
            </a:r>
            <a:r>
              <a:rPr lang="fr-FR" dirty="0" smtClean="0"/>
              <a:t> = 0.60; Ψ</a:t>
            </a:r>
            <a:r>
              <a:rPr lang="fr-FR" baseline="30000" dirty="0" smtClean="0"/>
              <a:t>21 </a:t>
            </a:r>
            <a:r>
              <a:rPr lang="fr-FR" dirty="0" smtClean="0"/>
              <a:t>= 0.84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sz="2400" dirty="0" smtClean="0"/>
              <a:t>E. </a:t>
            </a:r>
            <a:r>
              <a:rPr lang="fr-FR" sz="2400" dirty="0" err="1" smtClean="0"/>
              <a:t>Cooch</a:t>
            </a:r>
            <a:r>
              <a:rPr lang="fr-FR" sz="2400" dirty="0" smtClean="0"/>
              <a:t>, G. White 2012, </a:t>
            </a:r>
            <a:r>
              <a:rPr lang="fr-FR" sz="2400" dirty="0" err="1" smtClean="0"/>
              <a:t>Gentle</a:t>
            </a:r>
            <a:r>
              <a:rPr lang="fr-FR" sz="2400" dirty="0" smtClean="0"/>
              <a:t> introduction to MARK, </a:t>
            </a:r>
            <a:r>
              <a:rPr lang="fr-FR" sz="2400" dirty="0" err="1" smtClean="0"/>
              <a:t>ch</a:t>
            </a:r>
            <a:r>
              <a:rPr lang="fr-FR" sz="2400" dirty="0" smtClean="0"/>
              <a:t> 9</a:t>
            </a:r>
          </a:p>
          <a:p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104652" y="6113393"/>
            <a:ext cx="3939941" cy="660400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/>
              <a:t>Ψ</a:t>
            </a:r>
            <a:r>
              <a:rPr lang="fr-FR" baseline="30000" dirty="0" smtClean="0"/>
              <a:t>12</a:t>
            </a:r>
            <a:r>
              <a:rPr lang="fr-FR" dirty="0" smtClean="0"/>
              <a:t> = 0.6; Ψ</a:t>
            </a:r>
            <a:r>
              <a:rPr lang="fr-FR" baseline="30000" dirty="0" smtClean="0"/>
              <a:t>21 </a:t>
            </a:r>
            <a:r>
              <a:rPr lang="fr-FR" dirty="0" smtClean="0"/>
              <a:t>= 0.85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857935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BFGS vs. </a:t>
            </a:r>
            <a:r>
              <a:rPr lang="fr-FR" b="1" dirty="0" err="1" smtClean="0"/>
              <a:t>simulated</a:t>
            </a:r>
            <a:r>
              <a:rPr lang="fr-FR" b="1" dirty="0" smtClean="0"/>
              <a:t> </a:t>
            </a:r>
            <a:r>
              <a:rPr lang="fr-FR" b="1" dirty="0" err="1" smtClean="0"/>
              <a:t>annealing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fr-FR" dirty="0" smtClean="0"/>
              <a:t>Sin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BFGS: Ψ</a:t>
            </a:r>
            <a:r>
              <a:rPr lang="fr-FR" baseline="30000" dirty="0" smtClean="0"/>
              <a:t>12</a:t>
            </a:r>
            <a:r>
              <a:rPr lang="fr-FR" dirty="0" smtClean="0"/>
              <a:t> = 0.25; Ψ</a:t>
            </a:r>
            <a:r>
              <a:rPr lang="fr-FR" baseline="30000" dirty="0" smtClean="0"/>
              <a:t>21 </a:t>
            </a:r>
            <a:r>
              <a:rPr lang="fr-FR" dirty="0" smtClean="0"/>
              <a:t>= 0.34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sz="2400" dirty="0" smtClean="0"/>
              <a:t>E. </a:t>
            </a:r>
            <a:r>
              <a:rPr lang="fr-FR" sz="2400" dirty="0" err="1" smtClean="0"/>
              <a:t>Cooch</a:t>
            </a:r>
            <a:r>
              <a:rPr lang="fr-FR" sz="2400" dirty="0" smtClean="0"/>
              <a:t>, G. White 2012, </a:t>
            </a:r>
            <a:r>
              <a:rPr lang="fr-FR" sz="2400" dirty="0" err="1" smtClean="0"/>
              <a:t>Gentle</a:t>
            </a:r>
            <a:r>
              <a:rPr lang="fr-FR" sz="2400" dirty="0" smtClean="0"/>
              <a:t> introduction to MARK, </a:t>
            </a:r>
            <a:r>
              <a:rPr lang="fr-FR" sz="2400" dirty="0" err="1" smtClean="0"/>
              <a:t>ch</a:t>
            </a:r>
            <a:r>
              <a:rPr lang="fr-FR" sz="2400" dirty="0" smtClean="0"/>
              <a:t> 9</a:t>
            </a:r>
          </a:p>
          <a:p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104652" y="6113393"/>
            <a:ext cx="3939941" cy="660400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/>
              <a:t>Ψ</a:t>
            </a:r>
            <a:r>
              <a:rPr lang="fr-FR" baseline="30000" dirty="0" smtClean="0"/>
              <a:t>12</a:t>
            </a:r>
            <a:r>
              <a:rPr lang="fr-FR" dirty="0" smtClean="0"/>
              <a:t> = 0.6; Ψ</a:t>
            </a:r>
            <a:r>
              <a:rPr lang="fr-FR" baseline="30000" dirty="0" smtClean="0"/>
              <a:t>21 </a:t>
            </a:r>
            <a:r>
              <a:rPr lang="fr-FR" dirty="0" smtClean="0"/>
              <a:t>= 0.85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235032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BFGS vs. </a:t>
            </a:r>
            <a:r>
              <a:rPr lang="fr-FR" b="1" dirty="0" err="1" smtClean="0"/>
              <a:t>simulated</a:t>
            </a:r>
            <a:r>
              <a:rPr lang="fr-FR" b="1" dirty="0" smtClean="0"/>
              <a:t> </a:t>
            </a:r>
            <a:r>
              <a:rPr lang="fr-FR" b="1" dirty="0" err="1" smtClean="0"/>
              <a:t>annealing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fr-FR" dirty="0" smtClean="0"/>
              <a:t>Sin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BFGS: Ψ</a:t>
            </a:r>
            <a:r>
              <a:rPr lang="fr-FR" baseline="30000" dirty="0" smtClean="0"/>
              <a:t>12</a:t>
            </a:r>
            <a:r>
              <a:rPr lang="fr-FR" dirty="0" smtClean="0"/>
              <a:t> = 0.25; Ψ</a:t>
            </a:r>
            <a:r>
              <a:rPr lang="fr-FR" baseline="30000" dirty="0" smtClean="0"/>
              <a:t>21 </a:t>
            </a:r>
            <a:r>
              <a:rPr lang="fr-FR" dirty="0" smtClean="0"/>
              <a:t>= 0.34</a:t>
            </a:r>
          </a:p>
          <a:p>
            <a:r>
              <a:rPr lang="fr-FR" dirty="0" smtClean="0"/>
              <a:t>Sin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SA: Ψ</a:t>
            </a:r>
            <a:r>
              <a:rPr lang="fr-FR" baseline="30000" dirty="0" smtClean="0"/>
              <a:t>12</a:t>
            </a:r>
            <a:r>
              <a:rPr lang="fr-FR" dirty="0" smtClean="0"/>
              <a:t> = 0.60; Ψ</a:t>
            </a:r>
            <a:r>
              <a:rPr lang="fr-FR" baseline="30000" dirty="0" smtClean="0"/>
              <a:t>21 </a:t>
            </a:r>
            <a:r>
              <a:rPr lang="fr-FR" dirty="0" smtClean="0"/>
              <a:t>= 0.84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sz="2400" dirty="0" smtClean="0"/>
              <a:t>E. </a:t>
            </a:r>
            <a:r>
              <a:rPr lang="fr-FR" sz="2400" dirty="0" err="1" smtClean="0"/>
              <a:t>Cooch</a:t>
            </a:r>
            <a:r>
              <a:rPr lang="fr-FR" sz="2400" dirty="0" smtClean="0"/>
              <a:t>, G. White 2012, </a:t>
            </a:r>
            <a:r>
              <a:rPr lang="fr-FR" sz="2400" dirty="0" err="1" smtClean="0"/>
              <a:t>Gentle</a:t>
            </a:r>
            <a:r>
              <a:rPr lang="fr-FR" sz="2400" dirty="0" smtClean="0"/>
              <a:t> introduction to MARK, </a:t>
            </a:r>
            <a:r>
              <a:rPr lang="fr-FR" sz="2400" dirty="0" err="1" smtClean="0"/>
              <a:t>ch</a:t>
            </a:r>
            <a:r>
              <a:rPr lang="fr-FR" sz="2400" dirty="0" smtClean="0"/>
              <a:t> 9</a:t>
            </a:r>
          </a:p>
          <a:p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104652" y="6113393"/>
            <a:ext cx="3939941" cy="660400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/>
              <a:t>Ψ</a:t>
            </a:r>
            <a:r>
              <a:rPr lang="fr-FR" baseline="30000" dirty="0" smtClean="0"/>
              <a:t>12</a:t>
            </a:r>
            <a:r>
              <a:rPr lang="fr-FR" dirty="0" smtClean="0"/>
              <a:t> = 0.6; Ψ</a:t>
            </a:r>
            <a:r>
              <a:rPr lang="fr-FR" baseline="30000" dirty="0" smtClean="0"/>
              <a:t>21 </a:t>
            </a:r>
            <a:r>
              <a:rPr lang="fr-FR" dirty="0" smtClean="0"/>
              <a:t>= 0.85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07302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BFGS vs. </a:t>
            </a:r>
            <a:r>
              <a:rPr lang="fr-FR" b="1" dirty="0" err="1" smtClean="0"/>
              <a:t>simulated</a:t>
            </a:r>
            <a:r>
              <a:rPr lang="fr-FR" b="1" dirty="0" smtClean="0"/>
              <a:t> </a:t>
            </a:r>
            <a:r>
              <a:rPr lang="fr-FR" b="1" dirty="0" err="1" smtClean="0"/>
              <a:t>annealing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fr-FR" dirty="0" smtClean="0"/>
              <a:t>Sin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BFGS: Ψ</a:t>
            </a:r>
            <a:r>
              <a:rPr lang="fr-FR" baseline="30000" dirty="0" smtClean="0"/>
              <a:t>12</a:t>
            </a:r>
            <a:r>
              <a:rPr lang="fr-FR" dirty="0" smtClean="0"/>
              <a:t> = 0.25; Ψ</a:t>
            </a:r>
            <a:r>
              <a:rPr lang="fr-FR" baseline="30000" dirty="0" smtClean="0"/>
              <a:t>21 </a:t>
            </a:r>
            <a:r>
              <a:rPr lang="fr-FR" dirty="0" smtClean="0"/>
              <a:t>= 0.34</a:t>
            </a:r>
          </a:p>
          <a:p>
            <a:r>
              <a:rPr lang="fr-FR" dirty="0" smtClean="0"/>
              <a:t>Sin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SA: Ψ</a:t>
            </a:r>
            <a:r>
              <a:rPr lang="fr-FR" baseline="30000" dirty="0" smtClean="0"/>
              <a:t>12</a:t>
            </a:r>
            <a:r>
              <a:rPr lang="fr-FR" dirty="0" smtClean="0"/>
              <a:t> = 0.60; Ψ</a:t>
            </a:r>
            <a:r>
              <a:rPr lang="fr-FR" baseline="30000" dirty="0" smtClean="0"/>
              <a:t>21 </a:t>
            </a:r>
            <a:r>
              <a:rPr lang="fr-FR" dirty="0" smtClean="0"/>
              <a:t>= 0.84</a:t>
            </a:r>
          </a:p>
          <a:p>
            <a:r>
              <a:rPr lang="fr-FR" dirty="0" smtClean="0"/>
              <a:t>But: SA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much</a:t>
            </a:r>
            <a:r>
              <a:rPr lang="fr-FR" dirty="0" smtClean="0"/>
              <a:t> (</a:t>
            </a:r>
            <a:r>
              <a:rPr lang="fr-FR" dirty="0" err="1" smtClean="0"/>
              <a:t>much</a:t>
            </a:r>
            <a:r>
              <a:rPr lang="fr-FR" dirty="0" smtClean="0"/>
              <a:t>) </a:t>
            </a:r>
            <a:r>
              <a:rPr lang="fr-FR" dirty="0" err="1" smtClean="0"/>
              <a:t>slower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BFGS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sz="2400" dirty="0" smtClean="0"/>
              <a:t>E. </a:t>
            </a:r>
            <a:r>
              <a:rPr lang="fr-FR" sz="2400" dirty="0" err="1" smtClean="0"/>
              <a:t>Cooch</a:t>
            </a:r>
            <a:r>
              <a:rPr lang="fr-FR" sz="2400" dirty="0" smtClean="0"/>
              <a:t>, G. White 2012, </a:t>
            </a:r>
            <a:r>
              <a:rPr lang="fr-FR" sz="2400" dirty="0" err="1" smtClean="0"/>
              <a:t>Gentle</a:t>
            </a:r>
            <a:r>
              <a:rPr lang="fr-FR" sz="2400" dirty="0" smtClean="0"/>
              <a:t> introduction to MARK, </a:t>
            </a:r>
            <a:r>
              <a:rPr lang="fr-FR" sz="2400" dirty="0" err="1" smtClean="0"/>
              <a:t>ch</a:t>
            </a:r>
            <a:r>
              <a:rPr lang="fr-FR" sz="2400" dirty="0" smtClean="0"/>
              <a:t> 9</a:t>
            </a:r>
          </a:p>
          <a:p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104652" y="6113393"/>
            <a:ext cx="3939941" cy="660400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/>
              <a:t>Ψ</a:t>
            </a:r>
            <a:r>
              <a:rPr lang="fr-FR" baseline="30000" dirty="0" smtClean="0"/>
              <a:t>12</a:t>
            </a:r>
            <a:r>
              <a:rPr lang="fr-FR" dirty="0" smtClean="0"/>
              <a:t> = 0.6; Ψ</a:t>
            </a:r>
            <a:r>
              <a:rPr lang="fr-FR" baseline="30000" dirty="0" smtClean="0"/>
              <a:t>21 </a:t>
            </a:r>
            <a:r>
              <a:rPr lang="fr-FR" dirty="0" smtClean="0"/>
              <a:t>= 0.85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07302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88292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MCMC</a:t>
            </a:r>
            <a:endParaRPr lang="fr-FR" b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69774" y="6113393"/>
            <a:ext cx="4474819" cy="660400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err="1" smtClean="0"/>
              <a:t>detection</a:t>
            </a:r>
            <a:r>
              <a:rPr lang="fr-FR" dirty="0" smtClean="0"/>
              <a:t> = 0.6; Ψ</a:t>
            </a:r>
            <a:r>
              <a:rPr lang="fr-FR" baseline="30000" dirty="0" smtClean="0"/>
              <a:t>21 </a:t>
            </a:r>
            <a:r>
              <a:rPr lang="fr-FR" dirty="0" smtClean="0"/>
              <a:t>= 0.85</a:t>
            </a:r>
            <a:endParaRPr lang="fr-FR" sz="24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51452"/>
          <a:stretch/>
        </p:blipFill>
        <p:spPr>
          <a:xfrm>
            <a:off x="0" y="698500"/>
            <a:ext cx="4439209" cy="54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02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88292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MCMC</a:t>
            </a:r>
            <a:endParaRPr lang="fr-FR" b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69774" y="6113393"/>
            <a:ext cx="4474819" cy="660400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err="1" smtClean="0"/>
              <a:t>detection</a:t>
            </a:r>
            <a:r>
              <a:rPr lang="fr-FR" dirty="0" smtClean="0"/>
              <a:t> = 0.6; Ψ</a:t>
            </a:r>
            <a:r>
              <a:rPr lang="fr-FR" baseline="30000" dirty="0" smtClean="0"/>
              <a:t>21 </a:t>
            </a:r>
            <a:r>
              <a:rPr lang="fr-FR" dirty="0" smtClean="0"/>
              <a:t>= 0.85</a:t>
            </a:r>
            <a:endParaRPr lang="fr-FR" sz="24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8500"/>
            <a:ext cx="9144000" cy="54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Implementation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fr-FR" dirty="0" smtClean="0"/>
              <a:t>Mark </a:t>
            </a:r>
            <a:r>
              <a:rPr lang="fr-FR" dirty="0" err="1" smtClean="0"/>
              <a:t>called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R </a:t>
            </a:r>
            <a:r>
              <a:rPr lang="fr-FR" dirty="0" err="1" smtClean="0"/>
              <a:t>using</a:t>
            </a:r>
            <a:r>
              <a:rPr lang="fr-FR" dirty="0" smtClean="0"/>
              <a:t> package </a:t>
            </a:r>
            <a:r>
              <a:rPr lang="fr-FR" dirty="0" err="1" smtClean="0"/>
              <a:t>Rmark</a:t>
            </a:r>
            <a:endParaRPr lang="fr-FR" dirty="0" smtClean="0"/>
          </a:p>
          <a:p>
            <a:r>
              <a:rPr lang="fr-FR" dirty="0" err="1" smtClean="0"/>
              <a:t>Jags</a:t>
            </a:r>
            <a:r>
              <a:rPr lang="fr-FR" dirty="0" smtClean="0"/>
              <a:t> </a:t>
            </a:r>
            <a:r>
              <a:rPr lang="fr-FR" dirty="0" err="1" smtClean="0"/>
              <a:t>called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R </a:t>
            </a:r>
            <a:r>
              <a:rPr lang="fr-FR" dirty="0" err="1" smtClean="0"/>
              <a:t>using</a:t>
            </a:r>
            <a:r>
              <a:rPr lang="fr-FR" dirty="0" smtClean="0"/>
              <a:t> package R2jags</a:t>
            </a:r>
          </a:p>
          <a:p>
            <a:r>
              <a:rPr lang="fr-FR" dirty="0" smtClean="0"/>
              <a:t>Code and </a:t>
            </a:r>
            <a:r>
              <a:rPr lang="fr-FR" dirty="0" err="1" smtClean="0"/>
              <a:t>slides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r>
              <a:rPr lang="fr-FR" dirty="0" smtClean="0"/>
              <a:t> on </a:t>
            </a:r>
            <a:r>
              <a:rPr lang="fr-FR" dirty="0" err="1" smtClean="0"/>
              <a:t>GitHub</a:t>
            </a:r>
            <a:r>
              <a:rPr lang="fr-FR" dirty="0" smtClean="0"/>
              <a:t>: </a:t>
            </a:r>
            <a:endParaRPr lang="fr-FR" dirty="0" smtClean="0"/>
          </a:p>
          <a:p>
            <a:pPr marL="400050" lvl="1" indent="0">
              <a:buNone/>
            </a:pPr>
            <a:r>
              <a:rPr lang="fr-FR" dirty="0" smtClean="0"/>
              <a:t>https</a:t>
            </a:r>
            <a:r>
              <a:rPr lang="fr-FR" dirty="0"/>
              <a:t>://github.com/</a:t>
            </a:r>
            <a:r>
              <a:rPr lang="fr-FR" dirty="0" smtClean="0"/>
              <a:t>oliviergimenez</a:t>
            </a:r>
            <a:r>
              <a:rPr lang="fr-FR" dirty="0"/>
              <a:t>/</a:t>
            </a:r>
            <a:r>
              <a:rPr lang="fr-FR" dirty="0" smtClean="0"/>
              <a:t>multistate_local_minima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19341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Ongoing </a:t>
            </a:r>
            <a:r>
              <a:rPr lang="fr-FR" b="1" dirty="0" err="1" smtClean="0"/>
              <a:t>work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fr-FR" dirty="0" smtClean="0"/>
              <a:t>Local minima in </a:t>
            </a:r>
            <a:r>
              <a:rPr lang="fr-FR" dirty="0" err="1" smtClean="0"/>
              <a:t>dynamic</a:t>
            </a:r>
            <a:r>
              <a:rPr lang="fr-FR" dirty="0" smtClean="0"/>
              <a:t> occupancy </a:t>
            </a:r>
            <a:r>
              <a:rPr lang="fr-FR" dirty="0" err="1" smtClean="0"/>
              <a:t>models</a:t>
            </a:r>
            <a:r>
              <a:rPr lang="fr-F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2076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Image 4" descr="Description : Macintosh HD:Users:gimenez:Dropbox:OG:BOULOT:ADMINISTRATION:PES:2016:figures:hm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/>
          <a:stretch>
            <a:fillRect/>
          </a:stretch>
        </p:blipFill>
        <p:spPr bwMode="auto">
          <a:xfrm>
            <a:off x="1419830" y="973353"/>
            <a:ext cx="6372031" cy="463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17072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CR </a:t>
            </a:r>
            <a:r>
              <a:rPr lang="fr-FR" b="1" dirty="0" err="1" smtClean="0"/>
              <a:t>models</a:t>
            </a:r>
            <a:r>
              <a:rPr lang="fr-FR" b="1" dirty="0" smtClean="0"/>
              <a:t> are </a:t>
            </a:r>
            <a:r>
              <a:rPr lang="fr-FR" b="1" dirty="0" err="1" smtClean="0"/>
              <a:t>hierarchical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675779"/>
            <a:ext cx="8229600" cy="1182221"/>
          </a:xfrm>
        </p:spPr>
        <p:txBody>
          <a:bodyPr>
            <a:normAutofit/>
          </a:bodyPr>
          <a:lstStyle/>
          <a:p>
            <a:r>
              <a:rPr lang="fr-FR" sz="1600" dirty="0"/>
              <a:t>Gimenez, O., </a:t>
            </a:r>
            <a:r>
              <a:rPr lang="fr-FR" sz="1600" dirty="0" err="1"/>
              <a:t>Lebreton</a:t>
            </a:r>
            <a:r>
              <a:rPr lang="fr-FR" sz="1600" dirty="0"/>
              <a:t>, J.-D., Gaillard, J.-M., Choquet, R. &amp; Pradel, R. (2012) </a:t>
            </a:r>
            <a:r>
              <a:rPr lang="fr-FR" sz="1600" dirty="0" err="1"/>
              <a:t>Estimating</a:t>
            </a:r>
            <a:r>
              <a:rPr lang="fr-FR" sz="1600" dirty="0"/>
              <a:t> </a:t>
            </a:r>
            <a:r>
              <a:rPr lang="fr-FR" sz="1600" dirty="0" err="1"/>
              <a:t>demographic</a:t>
            </a:r>
            <a:r>
              <a:rPr lang="fr-FR" sz="1600" dirty="0"/>
              <a:t> </a:t>
            </a:r>
            <a:r>
              <a:rPr lang="fr-FR" sz="1600" dirty="0" err="1"/>
              <a:t>parameters</a:t>
            </a:r>
            <a:r>
              <a:rPr lang="fr-FR" sz="1600" dirty="0"/>
              <a:t> </a:t>
            </a:r>
            <a:r>
              <a:rPr lang="fr-FR" sz="1600" dirty="0" err="1"/>
              <a:t>using</a:t>
            </a:r>
            <a:r>
              <a:rPr lang="fr-FR" sz="1600" dirty="0"/>
              <a:t> </a:t>
            </a:r>
            <a:r>
              <a:rPr lang="fr-FR" sz="1600" dirty="0" err="1"/>
              <a:t>hidden</a:t>
            </a:r>
            <a:r>
              <a:rPr lang="fr-FR" sz="1600" dirty="0"/>
              <a:t> </a:t>
            </a:r>
            <a:r>
              <a:rPr lang="fr-FR" sz="1600" dirty="0" err="1"/>
              <a:t>process</a:t>
            </a:r>
            <a:r>
              <a:rPr lang="fr-FR" sz="1600" dirty="0"/>
              <a:t> </a:t>
            </a:r>
            <a:r>
              <a:rPr lang="fr-FR" sz="1600" dirty="0" err="1"/>
              <a:t>dynamic</a:t>
            </a:r>
            <a:r>
              <a:rPr lang="fr-FR" sz="1600" dirty="0"/>
              <a:t> </a:t>
            </a:r>
            <a:r>
              <a:rPr lang="fr-FR" sz="1600" dirty="0" err="1"/>
              <a:t>models</a:t>
            </a:r>
            <a:r>
              <a:rPr lang="fr-FR" sz="1600" dirty="0"/>
              <a:t>. </a:t>
            </a:r>
            <a:r>
              <a:rPr lang="fr-FR" sz="1600" dirty="0" smtClean="0"/>
              <a:t>TPB, </a:t>
            </a:r>
            <a:r>
              <a:rPr lang="fr-FR" sz="1600" dirty="0"/>
              <a:t>82, 307–316</a:t>
            </a:r>
            <a:r>
              <a:rPr lang="fr-FR" sz="1600" dirty="0" smtClean="0"/>
              <a:t>.</a:t>
            </a:r>
          </a:p>
          <a:p>
            <a:r>
              <a:rPr lang="fr-FR" sz="1600" dirty="0" smtClean="0"/>
              <a:t>Gimenez</a:t>
            </a:r>
            <a:r>
              <a:rPr lang="fr-FR" sz="1600" dirty="0"/>
              <a:t>, O., Rossi, V., Choquet, R., </a:t>
            </a:r>
            <a:r>
              <a:rPr lang="fr-FR" sz="1600" dirty="0" err="1"/>
              <a:t>Dehais</a:t>
            </a:r>
            <a:r>
              <a:rPr lang="fr-FR" sz="1600" dirty="0"/>
              <a:t>, C., Doris, B., </a:t>
            </a:r>
            <a:r>
              <a:rPr lang="fr-FR" sz="1600" dirty="0" err="1"/>
              <a:t>Varella</a:t>
            </a:r>
            <a:r>
              <a:rPr lang="fr-FR" sz="1600" dirty="0"/>
              <a:t>, H., Vila, J.-P. &amp; Pradel, R. (2007) State-</a:t>
            </a:r>
            <a:r>
              <a:rPr lang="fr-FR" sz="1600" dirty="0" err="1"/>
              <a:t>space</a:t>
            </a:r>
            <a:r>
              <a:rPr lang="fr-FR" sz="1600" dirty="0"/>
              <a:t> </a:t>
            </a:r>
            <a:r>
              <a:rPr lang="fr-FR" sz="1600" dirty="0" err="1"/>
              <a:t>modelling</a:t>
            </a:r>
            <a:r>
              <a:rPr lang="fr-FR" sz="1600" dirty="0"/>
              <a:t> of data on </a:t>
            </a:r>
            <a:r>
              <a:rPr lang="fr-FR" sz="1600" dirty="0" err="1"/>
              <a:t>marked</a:t>
            </a:r>
            <a:r>
              <a:rPr lang="fr-FR" sz="1600" dirty="0"/>
              <a:t> </a:t>
            </a:r>
            <a:r>
              <a:rPr lang="fr-FR" sz="1600" dirty="0" err="1"/>
              <a:t>individuals</a:t>
            </a:r>
            <a:r>
              <a:rPr lang="fr-FR" sz="1600" dirty="0"/>
              <a:t>. </a:t>
            </a:r>
            <a:r>
              <a:rPr lang="fr-FR" sz="1600" dirty="0" err="1" smtClean="0"/>
              <a:t>Ecol</a:t>
            </a:r>
            <a:r>
              <a:rPr lang="fr-FR" sz="1600" dirty="0" smtClean="0"/>
              <a:t> </a:t>
            </a:r>
            <a:r>
              <a:rPr lang="fr-FR" sz="1600" dirty="0" err="1" smtClean="0"/>
              <a:t>Mod</a:t>
            </a:r>
            <a:r>
              <a:rPr lang="fr-FR" sz="1600" dirty="0" smtClean="0"/>
              <a:t>, </a:t>
            </a:r>
            <a:r>
              <a:rPr lang="fr-FR" sz="1600" dirty="0"/>
              <a:t>206, 431–438.</a:t>
            </a:r>
            <a:endParaRPr lang="fr-FR" sz="1200" dirty="0"/>
          </a:p>
        </p:txBody>
      </p:sp>
      <p:sp>
        <p:nvSpPr>
          <p:cNvPr id="4" name="ZoneTexte 3"/>
          <p:cNvSpPr txBox="1"/>
          <p:nvPr/>
        </p:nvSpPr>
        <p:spPr>
          <a:xfrm>
            <a:off x="3765676" y="1029791"/>
            <a:ext cx="1103867" cy="3798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320047" y="2673974"/>
            <a:ext cx="486671" cy="3798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494297" y="2693648"/>
            <a:ext cx="486671" cy="3798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27797" y="4458948"/>
            <a:ext cx="1277603" cy="3798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797" y="5143594"/>
            <a:ext cx="1277603" cy="3798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539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170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Occupancy </a:t>
            </a:r>
            <a:r>
              <a:rPr lang="fr-FR" b="1" dirty="0" err="1" smtClean="0"/>
              <a:t>models</a:t>
            </a:r>
            <a:r>
              <a:rPr lang="fr-FR" b="1" dirty="0" smtClean="0"/>
              <a:t> are </a:t>
            </a:r>
            <a:r>
              <a:rPr lang="fr-FR" b="1" dirty="0" err="1" smtClean="0"/>
              <a:t>hierarchical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878979"/>
            <a:ext cx="8229600" cy="1182221"/>
          </a:xfrm>
        </p:spPr>
        <p:txBody>
          <a:bodyPr>
            <a:normAutofit/>
          </a:bodyPr>
          <a:lstStyle/>
          <a:p>
            <a:r>
              <a:rPr lang="fr-FR" sz="1600" dirty="0"/>
              <a:t>Gimenez, O., Blanc, L., Besnard, A., Pradel, R., Doherty, P.F., </a:t>
            </a:r>
            <a:r>
              <a:rPr lang="fr-FR" sz="1600" dirty="0" err="1"/>
              <a:t>Marboutin</a:t>
            </a:r>
            <a:r>
              <a:rPr lang="fr-FR" sz="1600" dirty="0"/>
              <a:t>, E. &amp; Choquet, R. (2014) </a:t>
            </a:r>
            <a:r>
              <a:rPr lang="fr-FR" sz="1600" dirty="0" err="1"/>
              <a:t>Fitting</a:t>
            </a:r>
            <a:r>
              <a:rPr lang="fr-FR" sz="1600" dirty="0"/>
              <a:t> occupancy </a:t>
            </a:r>
            <a:r>
              <a:rPr lang="fr-FR" sz="1600" dirty="0" err="1"/>
              <a:t>models</a:t>
            </a:r>
            <a:r>
              <a:rPr lang="fr-FR" sz="1600" dirty="0"/>
              <a:t> </a:t>
            </a:r>
            <a:r>
              <a:rPr lang="fr-FR" sz="1600" dirty="0" err="1"/>
              <a:t>with</a:t>
            </a:r>
            <a:r>
              <a:rPr lang="fr-FR" sz="1600" dirty="0"/>
              <a:t> E-SURGE: </a:t>
            </a:r>
            <a:r>
              <a:rPr lang="fr-FR" sz="1600" dirty="0" err="1"/>
              <a:t>Hidden</a:t>
            </a:r>
            <a:r>
              <a:rPr lang="fr-FR" sz="1600" dirty="0"/>
              <a:t> Markov </a:t>
            </a:r>
            <a:r>
              <a:rPr lang="fr-FR" sz="1600" dirty="0" err="1"/>
              <a:t>modelling</a:t>
            </a:r>
            <a:r>
              <a:rPr lang="fr-FR" sz="1600" dirty="0"/>
              <a:t> of </a:t>
            </a:r>
            <a:r>
              <a:rPr lang="fr-FR" sz="1600" dirty="0" err="1"/>
              <a:t>presence</a:t>
            </a:r>
            <a:r>
              <a:rPr lang="fr-FR" sz="1600" dirty="0"/>
              <a:t>-absence data. </a:t>
            </a:r>
            <a:r>
              <a:rPr lang="fr-FR" sz="1600" dirty="0" err="1"/>
              <a:t>Methods</a:t>
            </a:r>
            <a:r>
              <a:rPr lang="fr-FR" sz="1600" dirty="0"/>
              <a:t> in </a:t>
            </a:r>
            <a:r>
              <a:rPr lang="fr-FR" sz="1600" dirty="0" err="1"/>
              <a:t>Ecology</a:t>
            </a:r>
            <a:r>
              <a:rPr lang="fr-FR" sz="1600" dirty="0"/>
              <a:t> and Evolution, 5, 592–597.</a:t>
            </a:r>
            <a:endParaRPr lang="fr-FR" sz="1200" dirty="0"/>
          </a:p>
        </p:txBody>
      </p:sp>
      <p:pic>
        <p:nvPicPr>
          <p:cNvPr id="1025" name="Image 4" descr="Description : Macintosh HD:Users:gimenez:Dropbox:OG:BOULOT:ADMINISTRATION:PES:2016:figures:hm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/>
          <a:stretch>
            <a:fillRect/>
          </a:stretch>
        </p:blipFill>
        <p:spPr bwMode="auto">
          <a:xfrm>
            <a:off x="1394430" y="973353"/>
            <a:ext cx="6372031" cy="463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184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err="1" smtClean="0"/>
              <a:t>Multistate</a:t>
            </a:r>
            <a:r>
              <a:rPr lang="fr-FR" b="1" dirty="0" smtClean="0"/>
              <a:t> capture-recapture </a:t>
            </a:r>
            <a:r>
              <a:rPr lang="fr-FR" b="1" dirty="0" err="1" smtClean="0"/>
              <a:t>models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Individual</a:t>
            </a:r>
            <a:r>
              <a:rPr lang="fr-FR" dirty="0" smtClean="0"/>
              <a:t> data on </a:t>
            </a:r>
            <a:r>
              <a:rPr lang="fr-FR" dirty="0" err="1" smtClean="0"/>
              <a:t>marked</a:t>
            </a:r>
            <a:r>
              <a:rPr lang="fr-FR" dirty="0" smtClean="0"/>
              <a:t> </a:t>
            </a:r>
            <a:r>
              <a:rPr lang="fr-FR" dirty="0" err="1" smtClean="0"/>
              <a:t>animals</a:t>
            </a:r>
            <a:r>
              <a:rPr lang="fr-FR" dirty="0" smtClean="0"/>
              <a:t>/plants</a:t>
            </a:r>
          </a:p>
          <a:p>
            <a:r>
              <a:rPr lang="fr-FR" dirty="0" err="1" smtClean="0"/>
              <a:t>Repeated</a:t>
            </a:r>
            <a:r>
              <a:rPr lang="fr-FR" dirty="0" smtClean="0"/>
              <a:t> </a:t>
            </a:r>
            <a:r>
              <a:rPr lang="fr-FR" dirty="0" err="1" smtClean="0"/>
              <a:t>sampling</a:t>
            </a:r>
            <a:r>
              <a:rPr lang="fr-FR" dirty="0" smtClean="0"/>
              <a:t> in time</a:t>
            </a:r>
          </a:p>
          <a:p>
            <a:r>
              <a:rPr lang="fr-FR" dirty="0" err="1" smtClean="0"/>
              <a:t>Survival</a:t>
            </a:r>
            <a:r>
              <a:rPr lang="fr-FR" dirty="0" smtClean="0"/>
              <a:t>, </a:t>
            </a:r>
            <a:r>
              <a:rPr lang="fr-FR" dirty="0" err="1" smtClean="0"/>
              <a:t>movement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states</a:t>
            </a:r>
          </a:p>
          <a:p>
            <a:r>
              <a:rPr lang="fr-FR" dirty="0" smtClean="0"/>
              <a:t>States = sites, </a:t>
            </a:r>
            <a:r>
              <a:rPr lang="fr-FR" dirty="0" err="1" smtClean="0"/>
              <a:t>breeding</a:t>
            </a:r>
            <a:r>
              <a:rPr lang="fr-FR" dirty="0" smtClean="0"/>
              <a:t>, </a:t>
            </a:r>
            <a:r>
              <a:rPr lang="fr-FR" dirty="0" err="1" smtClean="0"/>
              <a:t>disease</a:t>
            </a:r>
            <a:r>
              <a:rPr lang="fr-FR" dirty="0" smtClean="0"/>
              <a:t>, </a:t>
            </a:r>
            <a:r>
              <a:rPr lang="fr-FR" dirty="0" err="1" smtClean="0"/>
              <a:t>behavior</a:t>
            </a:r>
            <a:endParaRPr lang="fr-FR" dirty="0" smtClean="0"/>
          </a:p>
          <a:p>
            <a:r>
              <a:rPr lang="fr-FR" dirty="0" err="1" smtClean="0"/>
              <a:t>Individual</a:t>
            </a:r>
            <a:r>
              <a:rPr lang="fr-FR" dirty="0" smtClean="0"/>
              <a:t> </a:t>
            </a:r>
            <a:r>
              <a:rPr lang="fr-FR" dirty="0" err="1" smtClean="0"/>
              <a:t>detectability</a:t>
            </a:r>
            <a:r>
              <a:rPr lang="fr-FR" dirty="0" smtClean="0"/>
              <a:t> &lt; 1, </a:t>
            </a:r>
            <a:r>
              <a:rPr lang="fr-FR" dirty="0" err="1" smtClean="0"/>
              <a:t>heterogeneous</a:t>
            </a:r>
            <a:endParaRPr lang="fr-FR" dirty="0" smtClean="0"/>
          </a:p>
          <a:p>
            <a:endParaRPr lang="fr-FR" sz="2400" dirty="0" smtClean="0"/>
          </a:p>
          <a:p>
            <a:r>
              <a:rPr lang="fr-FR" sz="2400" dirty="0" err="1" smtClean="0"/>
              <a:t>Lebreton</a:t>
            </a:r>
            <a:r>
              <a:rPr lang="fr-FR" sz="2400" dirty="0" smtClean="0"/>
              <a:t>, J.-D., </a:t>
            </a:r>
            <a:r>
              <a:rPr lang="fr-FR" sz="2400" dirty="0" err="1" smtClean="0"/>
              <a:t>Nichols</a:t>
            </a:r>
            <a:r>
              <a:rPr lang="fr-FR" sz="2400" dirty="0" smtClean="0"/>
              <a:t>, J.D., Barker, R.J., Pradel, R. &amp; </a:t>
            </a:r>
            <a:r>
              <a:rPr lang="fr-FR" sz="2400" dirty="0" err="1" smtClean="0"/>
              <a:t>Spendelow</a:t>
            </a:r>
            <a:r>
              <a:rPr lang="fr-FR" sz="2400" dirty="0" smtClean="0"/>
              <a:t>, J.A. (2009) </a:t>
            </a:r>
            <a:r>
              <a:rPr lang="fr-FR" sz="2400" dirty="0" err="1" smtClean="0"/>
              <a:t>Modeling</a:t>
            </a:r>
            <a:r>
              <a:rPr lang="fr-FR" sz="2400" dirty="0" smtClean="0"/>
              <a:t> </a:t>
            </a:r>
            <a:r>
              <a:rPr lang="fr-FR" sz="2400" dirty="0" err="1" smtClean="0"/>
              <a:t>Individual</a:t>
            </a:r>
            <a:r>
              <a:rPr lang="fr-FR" sz="2400" dirty="0" smtClean="0"/>
              <a:t> Animal Histories </a:t>
            </a:r>
            <a:r>
              <a:rPr lang="fr-FR" sz="2400" dirty="0" err="1" smtClean="0"/>
              <a:t>with</a:t>
            </a:r>
            <a:r>
              <a:rPr lang="fr-FR" sz="2400" dirty="0" smtClean="0"/>
              <a:t> </a:t>
            </a:r>
            <a:r>
              <a:rPr lang="fr-FR" sz="2400" dirty="0" err="1" smtClean="0"/>
              <a:t>Multistate</a:t>
            </a:r>
            <a:r>
              <a:rPr lang="fr-FR" sz="2400" dirty="0" smtClean="0"/>
              <a:t> Capture-Recapture </a:t>
            </a:r>
            <a:r>
              <a:rPr lang="fr-FR" sz="2400" dirty="0" err="1" smtClean="0"/>
              <a:t>Models</a:t>
            </a:r>
            <a:r>
              <a:rPr lang="fr-FR" sz="2400" dirty="0" smtClean="0"/>
              <a:t>. </a:t>
            </a:r>
            <a:r>
              <a:rPr lang="fr-FR" sz="2400" dirty="0" err="1" smtClean="0"/>
              <a:t>Advances</a:t>
            </a:r>
            <a:r>
              <a:rPr lang="fr-FR" sz="2400" dirty="0" smtClean="0"/>
              <a:t> In </a:t>
            </a:r>
            <a:r>
              <a:rPr lang="fr-FR" sz="2400" dirty="0" err="1" smtClean="0"/>
              <a:t>Ecological</a:t>
            </a:r>
            <a:r>
              <a:rPr lang="fr-FR" sz="2400" dirty="0" smtClean="0"/>
              <a:t> </a:t>
            </a:r>
            <a:r>
              <a:rPr lang="fr-FR" sz="2400" dirty="0" err="1" smtClean="0"/>
              <a:t>Research</a:t>
            </a:r>
            <a:r>
              <a:rPr lang="fr-FR" sz="2400" dirty="0" smtClean="0"/>
              <a:t>, 41, 87–173.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4598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80962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Explore </a:t>
            </a:r>
            <a:r>
              <a:rPr lang="fr-FR" b="1" dirty="0" err="1" smtClean="0"/>
              <a:t>other</a:t>
            </a:r>
            <a:r>
              <a:rPr lang="fr-FR" b="1" dirty="0" smtClean="0"/>
              <a:t> avenues…</a:t>
            </a:r>
            <a:endParaRPr lang="fr-FR" b="1" dirty="0"/>
          </a:p>
        </p:txBody>
      </p:sp>
      <p:pic>
        <p:nvPicPr>
          <p:cNvPr id="7" name="Image 6" descr="Capture d’écran 2016-11-15 à 21.41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0" y="4927600"/>
            <a:ext cx="6074473" cy="1848454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8" name="Image 7" descr="Capture d’écran 2016-11-15 à 21.41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0" y="3183108"/>
            <a:ext cx="4305300" cy="1535295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9" name="Image 8" descr="Capture d’écran 2016-11-15 à 21.42.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573" y="3469246"/>
            <a:ext cx="3945827" cy="2023857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10" name="Image 9" descr="Capture d’écran 2016-11-15 à 21.42.3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190" y="1311245"/>
            <a:ext cx="3721210" cy="1960591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6" name="Image 5" descr="Capture d’écran 2016-11-15 à 21.38.0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0" y="1310115"/>
            <a:ext cx="5118100" cy="1764445"/>
          </a:xfrm>
          <a:prstGeom prst="rect">
            <a:avLst/>
          </a:prstGeom>
          <a:ln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val="1074523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Image 4" descr="Description : Macintosh HD:Users:gimenez:Dropbox:OG:BOULOT:ADMINISTRATION:PES:2016:figures:hm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/>
          <a:stretch>
            <a:fillRect/>
          </a:stretch>
        </p:blipFill>
        <p:spPr bwMode="auto">
          <a:xfrm>
            <a:off x="1419830" y="973353"/>
            <a:ext cx="6372031" cy="463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17072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CR </a:t>
            </a:r>
            <a:r>
              <a:rPr lang="fr-FR" b="1" dirty="0" err="1" smtClean="0"/>
              <a:t>models</a:t>
            </a:r>
            <a:r>
              <a:rPr lang="fr-FR" b="1" dirty="0" smtClean="0"/>
              <a:t> are </a:t>
            </a:r>
            <a:r>
              <a:rPr lang="fr-FR" b="1" dirty="0" err="1" smtClean="0"/>
              <a:t>hierarchical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675779"/>
            <a:ext cx="8229600" cy="1182221"/>
          </a:xfrm>
        </p:spPr>
        <p:txBody>
          <a:bodyPr>
            <a:normAutofit/>
          </a:bodyPr>
          <a:lstStyle/>
          <a:p>
            <a:r>
              <a:rPr lang="fr-FR" sz="1600" dirty="0"/>
              <a:t>Gimenez, O., </a:t>
            </a:r>
            <a:r>
              <a:rPr lang="fr-FR" sz="1600" dirty="0" err="1"/>
              <a:t>Lebreton</a:t>
            </a:r>
            <a:r>
              <a:rPr lang="fr-FR" sz="1600" dirty="0"/>
              <a:t>, J.-D., Gaillard, J.-M., Choquet, R. &amp; Pradel, R. (2012) </a:t>
            </a:r>
            <a:r>
              <a:rPr lang="fr-FR" sz="1600" dirty="0" err="1"/>
              <a:t>Estimating</a:t>
            </a:r>
            <a:r>
              <a:rPr lang="fr-FR" sz="1600" dirty="0"/>
              <a:t> </a:t>
            </a:r>
            <a:r>
              <a:rPr lang="fr-FR" sz="1600" dirty="0" err="1"/>
              <a:t>demographic</a:t>
            </a:r>
            <a:r>
              <a:rPr lang="fr-FR" sz="1600" dirty="0"/>
              <a:t> </a:t>
            </a:r>
            <a:r>
              <a:rPr lang="fr-FR" sz="1600" dirty="0" err="1"/>
              <a:t>parameters</a:t>
            </a:r>
            <a:r>
              <a:rPr lang="fr-FR" sz="1600" dirty="0"/>
              <a:t> </a:t>
            </a:r>
            <a:r>
              <a:rPr lang="fr-FR" sz="1600" dirty="0" err="1"/>
              <a:t>using</a:t>
            </a:r>
            <a:r>
              <a:rPr lang="fr-FR" sz="1600" dirty="0"/>
              <a:t> </a:t>
            </a:r>
            <a:r>
              <a:rPr lang="fr-FR" sz="1600" dirty="0" err="1"/>
              <a:t>hidden</a:t>
            </a:r>
            <a:r>
              <a:rPr lang="fr-FR" sz="1600" dirty="0"/>
              <a:t> </a:t>
            </a:r>
            <a:r>
              <a:rPr lang="fr-FR" sz="1600" dirty="0" err="1"/>
              <a:t>process</a:t>
            </a:r>
            <a:r>
              <a:rPr lang="fr-FR" sz="1600" dirty="0"/>
              <a:t> </a:t>
            </a:r>
            <a:r>
              <a:rPr lang="fr-FR" sz="1600" dirty="0" err="1"/>
              <a:t>dynamic</a:t>
            </a:r>
            <a:r>
              <a:rPr lang="fr-FR" sz="1600" dirty="0"/>
              <a:t> </a:t>
            </a:r>
            <a:r>
              <a:rPr lang="fr-FR" sz="1600" dirty="0" err="1"/>
              <a:t>models</a:t>
            </a:r>
            <a:r>
              <a:rPr lang="fr-FR" sz="1600" dirty="0"/>
              <a:t>. </a:t>
            </a:r>
            <a:r>
              <a:rPr lang="fr-FR" sz="1600" dirty="0" smtClean="0"/>
              <a:t>TPB, </a:t>
            </a:r>
            <a:r>
              <a:rPr lang="fr-FR" sz="1600" dirty="0"/>
              <a:t>82, 307–316</a:t>
            </a:r>
            <a:r>
              <a:rPr lang="fr-FR" sz="1600" dirty="0" smtClean="0"/>
              <a:t>.</a:t>
            </a:r>
          </a:p>
          <a:p>
            <a:r>
              <a:rPr lang="fr-FR" sz="1600" dirty="0" smtClean="0"/>
              <a:t>Gimenez</a:t>
            </a:r>
            <a:r>
              <a:rPr lang="fr-FR" sz="1600" dirty="0"/>
              <a:t>, O., Rossi, V., Choquet, R., </a:t>
            </a:r>
            <a:r>
              <a:rPr lang="fr-FR" sz="1600" dirty="0" err="1"/>
              <a:t>Dehais</a:t>
            </a:r>
            <a:r>
              <a:rPr lang="fr-FR" sz="1600" dirty="0"/>
              <a:t>, C., Doris, B., </a:t>
            </a:r>
            <a:r>
              <a:rPr lang="fr-FR" sz="1600" dirty="0" err="1"/>
              <a:t>Varella</a:t>
            </a:r>
            <a:r>
              <a:rPr lang="fr-FR" sz="1600" dirty="0"/>
              <a:t>, H., Vila, J.-P. &amp; Pradel, R. (2007) State-</a:t>
            </a:r>
            <a:r>
              <a:rPr lang="fr-FR" sz="1600" dirty="0" err="1"/>
              <a:t>space</a:t>
            </a:r>
            <a:r>
              <a:rPr lang="fr-FR" sz="1600" dirty="0"/>
              <a:t> </a:t>
            </a:r>
            <a:r>
              <a:rPr lang="fr-FR" sz="1600" dirty="0" err="1"/>
              <a:t>modelling</a:t>
            </a:r>
            <a:r>
              <a:rPr lang="fr-FR" sz="1600" dirty="0"/>
              <a:t> of data on </a:t>
            </a:r>
            <a:r>
              <a:rPr lang="fr-FR" sz="1600" dirty="0" err="1"/>
              <a:t>marked</a:t>
            </a:r>
            <a:r>
              <a:rPr lang="fr-FR" sz="1600" dirty="0"/>
              <a:t> </a:t>
            </a:r>
            <a:r>
              <a:rPr lang="fr-FR" sz="1600" dirty="0" err="1"/>
              <a:t>individuals</a:t>
            </a:r>
            <a:r>
              <a:rPr lang="fr-FR" sz="1600" dirty="0"/>
              <a:t>. </a:t>
            </a:r>
            <a:r>
              <a:rPr lang="fr-FR" sz="1600" dirty="0" err="1" smtClean="0"/>
              <a:t>Ecol</a:t>
            </a:r>
            <a:r>
              <a:rPr lang="fr-FR" sz="1600" dirty="0" smtClean="0"/>
              <a:t> </a:t>
            </a:r>
            <a:r>
              <a:rPr lang="fr-FR" sz="1600" dirty="0" err="1" smtClean="0"/>
              <a:t>Mod</a:t>
            </a:r>
            <a:r>
              <a:rPr lang="fr-FR" sz="1600" dirty="0" smtClean="0"/>
              <a:t>, </a:t>
            </a:r>
            <a:r>
              <a:rPr lang="fr-FR" sz="1600" dirty="0"/>
              <a:t>206, 431–438.</a:t>
            </a:r>
            <a:endParaRPr lang="fr-FR" sz="1200" dirty="0"/>
          </a:p>
        </p:txBody>
      </p:sp>
      <p:sp>
        <p:nvSpPr>
          <p:cNvPr id="4" name="ZoneTexte 3"/>
          <p:cNvSpPr txBox="1"/>
          <p:nvPr/>
        </p:nvSpPr>
        <p:spPr>
          <a:xfrm>
            <a:off x="3765676" y="1029791"/>
            <a:ext cx="1103867" cy="3798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320047" y="2673974"/>
            <a:ext cx="486671" cy="3798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494297" y="2693648"/>
            <a:ext cx="486671" cy="3798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27797" y="4458948"/>
            <a:ext cx="1277603" cy="3798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797" y="5143594"/>
            <a:ext cx="1277603" cy="3798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26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Simulated</a:t>
            </a:r>
            <a:r>
              <a:rPr lang="fr-FR" b="1" dirty="0" smtClean="0"/>
              <a:t> data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2 states, 7 occasions</a:t>
            </a:r>
          </a:p>
          <a:p>
            <a:r>
              <a:rPr lang="fr-FR" dirty="0" err="1" smtClean="0"/>
              <a:t>Survival</a:t>
            </a:r>
            <a:r>
              <a:rPr lang="fr-FR" dirty="0" smtClean="0"/>
              <a:t> = 1, </a:t>
            </a:r>
            <a:r>
              <a:rPr lang="fr-FR" dirty="0" err="1" smtClean="0"/>
              <a:t>detection</a:t>
            </a:r>
            <a:r>
              <a:rPr lang="fr-FR" dirty="0" smtClean="0"/>
              <a:t> = 0.6</a:t>
            </a:r>
          </a:p>
          <a:p>
            <a:r>
              <a:rPr lang="fr-FR" dirty="0" smtClean="0"/>
              <a:t>Transition 1 -&gt; 2 = 0.6</a:t>
            </a:r>
          </a:p>
          <a:p>
            <a:r>
              <a:rPr lang="fr-FR" dirty="0" smtClean="0"/>
              <a:t>Transition 2 -&gt; 1 = 0.85</a:t>
            </a:r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r>
              <a:rPr lang="fr-FR" sz="2200" dirty="0" err="1" smtClean="0"/>
              <a:t>Courtesy</a:t>
            </a:r>
            <a:r>
              <a:rPr lang="fr-FR" sz="2200" dirty="0" smtClean="0"/>
              <a:t> of J. Dupuis; cf. Gimenez</a:t>
            </a:r>
            <a:r>
              <a:rPr lang="fr-FR" sz="2200" dirty="0"/>
              <a:t>, O., Choquet, R., </a:t>
            </a:r>
            <a:r>
              <a:rPr lang="fr-FR" sz="2200" dirty="0" err="1"/>
              <a:t>Lamor</a:t>
            </a:r>
            <a:r>
              <a:rPr lang="fr-FR" sz="2200" dirty="0"/>
              <a:t>, L., </a:t>
            </a:r>
            <a:r>
              <a:rPr lang="fr-FR" sz="2200" dirty="0" err="1"/>
              <a:t>Scofield</a:t>
            </a:r>
            <a:r>
              <a:rPr lang="fr-FR" sz="2200" dirty="0"/>
              <a:t>, P., Fletcher, D., </a:t>
            </a:r>
            <a:r>
              <a:rPr lang="fr-FR" sz="2200" dirty="0" err="1"/>
              <a:t>Lebreton</a:t>
            </a:r>
            <a:r>
              <a:rPr lang="fr-FR" sz="2200" dirty="0"/>
              <a:t>, J.-D. &amp; Pradel, R. (2005) Efficient profile-</a:t>
            </a:r>
            <a:r>
              <a:rPr lang="fr-FR" sz="2200" dirty="0" err="1"/>
              <a:t>likelihood</a:t>
            </a:r>
            <a:r>
              <a:rPr lang="fr-FR" sz="2200" dirty="0"/>
              <a:t> confidence </a:t>
            </a:r>
            <a:r>
              <a:rPr lang="fr-FR" sz="2200" dirty="0" err="1"/>
              <a:t>intervals</a:t>
            </a:r>
            <a:r>
              <a:rPr lang="fr-FR" sz="2200" dirty="0"/>
              <a:t> for capture-recapture </a:t>
            </a:r>
            <a:r>
              <a:rPr lang="fr-FR" sz="2200" dirty="0" err="1"/>
              <a:t>models</a:t>
            </a:r>
            <a:r>
              <a:rPr lang="fr-FR" sz="2200" dirty="0"/>
              <a:t>. Journal of Agricultural, </a:t>
            </a:r>
            <a:r>
              <a:rPr lang="fr-FR" sz="2200" dirty="0" err="1"/>
              <a:t>Biological</a:t>
            </a:r>
            <a:r>
              <a:rPr lang="fr-FR" sz="2200" dirty="0"/>
              <a:t>, and </a:t>
            </a:r>
            <a:r>
              <a:rPr lang="fr-FR" sz="2200" dirty="0" err="1"/>
              <a:t>Environmental</a:t>
            </a:r>
            <a:r>
              <a:rPr lang="fr-FR" sz="2200" dirty="0"/>
              <a:t> </a:t>
            </a:r>
            <a:r>
              <a:rPr lang="fr-FR" sz="2200" dirty="0" err="1"/>
              <a:t>Statistics</a:t>
            </a:r>
            <a:r>
              <a:rPr lang="fr-FR" sz="2200" dirty="0"/>
              <a:t>, 10, 184–196.</a:t>
            </a:r>
            <a:endParaRPr lang="fr-FR" sz="2200" dirty="0" smtClean="0"/>
          </a:p>
        </p:txBody>
      </p:sp>
      <p:pic>
        <p:nvPicPr>
          <p:cNvPr id="4" name="Image 3" descr="Capture d’écran 2016-11-15 à 17.00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0" y="3805100"/>
            <a:ext cx="44196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19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368300" y="-1952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err="1" smtClean="0"/>
              <a:t>Deviance</a:t>
            </a:r>
            <a:r>
              <a:rPr lang="fr-FR" sz="3200" b="1" dirty="0" smtClean="0"/>
              <a:t> as a </a:t>
            </a:r>
            <a:r>
              <a:rPr lang="fr-FR" sz="3200" b="1" dirty="0" err="1" smtClean="0"/>
              <a:t>function</a:t>
            </a:r>
            <a:r>
              <a:rPr lang="fr-FR" sz="3200" b="1" dirty="0" smtClean="0"/>
              <a:t> of transition 2-&gt;1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156092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368300" y="-1952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0000"/>
                </a:solidFill>
              </a:rPr>
              <a:t>Initial values</a:t>
            </a:r>
            <a:r>
              <a:rPr lang="fr-FR" sz="3200" b="1" dirty="0" smtClean="0"/>
              <a:t> lead to </a:t>
            </a:r>
            <a:r>
              <a:rPr lang="fr-FR" sz="3200" b="1" i="1" dirty="0" smtClean="0"/>
              <a:t>local</a:t>
            </a:r>
            <a:r>
              <a:rPr lang="fr-FR" sz="3200" b="1" dirty="0" smtClean="0"/>
              <a:t> minimum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331677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368300" y="-1952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23FF1D"/>
                </a:solidFill>
              </a:rPr>
              <a:t>Initial values</a:t>
            </a:r>
            <a:r>
              <a:rPr lang="fr-FR" sz="3200" b="1" dirty="0" smtClean="0"/>
              <a:t> lead to </a:t>
            </a:r>
            <a:r>
              <a:rPr lang="fr-FR" sz="3200" b="1" i="1" dirty="0" smtClean="0"/>
              <a:t>global</a:t>
            </a:r>
            <a:r>
              <a:rPr lang="fr-FR" sz="3200" b="1" i="1" dirty="0" smtClean="0">
                <a:solidFill>
                  <a:srgbClr val="23FF1D"/>
                </a:solidFill>
              </a:rPr>
              <a:t> </a:t>
            </a:r>
            <a:r>
              <a:rPr lang="fr-FR" sz="3200" b="1" dirty="0" smtClean="0"/>
              <a:t>minimum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4109827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Influence of </a:t>
            </a:r>
            <a:r>
              <a:rPr lang="fr-FR" b="1" dirty="0" err="1" smtClean="0"/>
              <a:t>link</a:t>
            </a:r>
            <a:r>
              <a:rPr lang="fr-FR" b="1" dirty="0" smtClean="0"/>
              <a:t> </a:t>
            </a:r>
            <a:r>
              <a:rPr lang="fr-FR" b="1" dirty="0" err="1" smtClean="0"/>
              <a:t>function</a:t>
            </a:r>
            <a:r>
              <a:rPr lang="fr-FR" b="1" dirty="0" smtClean="0"/>
              <a:t>?</a:t>
            </a:r>
            <a:endParaRPr lang="fr-FR" b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104652" y="6113393"/>
            <a:ext cx="3939941" cy="660400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/>
              <a:t>Ψ</a:t>
            </a:r>
            <a:r>
              <a:rPr lang="fr-FR" baseline="30000" dirty="0" smtClean="0"/>
              <a:t>12</a:t>
            </a:r>
            <a:r>
              <a:rPr lang="fr-FR" dirty="0" smtClean="0"/>
              <a:t> = 0.6; Ψ</a:t>
            </a:r>
            <a:r>
              <a:rPr lang="fr-FR" baseline="30000" dirty="0" smtClean="0"/>
              <a:t>21 </a:t>
            </a:r>
            <a:r>
              <a:rPr lang="fr-FR" dirty="0" smtClean="0"/>
              <a:t>= 0.85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31429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Influence of </a:t>
            </a:r>
            <a:r>
              <a:rPr lang="fr-FR" b="1" dirty="0" err="1" smtClean="0"/>
              <a:t>link</a:t>
            </a:r>
            <a:r>
              <a:rPr lang="fr-FR" b="1" dirty="0" smtClean="0"/>
              <a:t> </a:t>
            </a:r>
            <a:r>
              <a:rPr lang="fr-FR" b="1" dirty="0" err="1" smtClean="0"/>
              <a:t>function</a:t>
            </a:r>
            <a:r>
              <a:rPr lang="fr-FR" b="1" dirty="0" smtClean="0"/>
              <a:t>?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fr-FR" dirty="0" smtClean="0"/>
              <a:t>Sin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: Ψ</a:t>
            </a:r>
            <a:r>
              <a:rPr lang="fr-FR" baseline="30000" dirty="0" smtClean="0"/>
              <a:t>12</a:t>
            </a:r>
            <a:r>
              <a:rPr lang="fr-FR" dirty="0" smtClean="0"/>
              <a:t> = 0.25; Ψ</a:t>
            </a:r>
            <a:r>
              <a:rPr lang="fr-FR" baseline="30000" dirty="0" smtClean="0"/>
              <a:t>21 </a:t>
            </a:r>
            <a:r>
              <a:rPr lang="fr-FR" dirty="0" smtClean="0"/>
              <a:t>= 0.34 !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sz="2400" dirty="0" smtClean="0"/>
              <a:t>E. </a:t>
            </a:r>
            <a:r>
              <a:rPr lang="fr-FR" sz="2400" dirty="0" err="1" smtClean="0"/>
              <a:t>Cooch</a:t>
            </a:r>
            <a:r>
              <a:rPr lang="fr-FR" sz="2400" dirty="0" smtClean="0"/>
              <a:t>, G. White 2012, </a:t>
            </a:r>
            <a:r>
              <a:rPr lang="fr-FR" sz="2400" dirty="0" err="1" smtClean="0"/>
              <a:t>Gentle</a:t>
            </a:r>
            <a:r>
              <a:rPr lang="fr-FR" sz="2400" dirty="0" smtClean="0"/>
              <a:t> introduction to MARK, </a:t>
            </a:r>
            <a:r>
              <a:rPr lang="fr-FR" sz="2400" dirty="0" err="1" smtClean="0"/>
              <a:t>ch</a:t>
            </a:r>
            <a:r>
              <a:rPr lang="fr-FR" sz="2400" dirty="0" smtClean="0"/>
              <a:t> 9</a:t>
            </a:r>
          </a:p>
          <a:p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104652" y="6113393"/>
            <a:ext cx="3939941" cy="660400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/>
              <a:t>Ψ</a:t>
            </a:r>
            <a:r>
              <a:rPr lang="fr-FR" baseline="30000" dirty="0" smtClean="0"/>
              <a:t>12</a:t>
            </a:r>
            <a:r>
              <a:rPr lang="fr-FR" dirty="0" smtClean="0"/>
              <a:t> = 0.6; Ψ</a:t>
            </a:r>
            <a:r>
              <a:rPr lang="fr-FR" baseline="30000" dirty="0" smtClean="0"/>
              <a:t>21 </a:t>
            </a:r>
            <a:r>
              <a:rPr lang="fr-FR" dirty="0" smtClean="0"/>
              <a:t>= 0.85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857935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847</Words>
  <Application>Microsoft Macintosh PowerPoint</Application>
  <PresentationFormat>Présentation à l'écran (4:3)</PresentationFormat>
  <Paragraphs>86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Local minima and capture-recapture models</vt:lpstr>
      <vt:lpstr>Multistate capture-recapture models</vt:lpstr>
      <vt:lpstr>CR models are hierarchical</vt:lpstr>
      <vt:lpstr>Simulated data</vt:lpstr>
      <vt:lpstr>Présentation PowerPoint</vt:lpstr>
      <vt:lpstr>Présentation PowerPoint</vt:lpstr>
      <vt:lpstr>Présentation PowerPoint</vt:lpstr>
      <vt:lpstr>Influence of link function?</vt:lpstr>
      <vt:lpstr>Influence of link function?</vt:lpstr>
      <vt:lpstr>Influence of link function?</vt:lpstr>
      <vt:lpstr>BFGS vs. simulated annealing</vt:lpstr>
      <vt:lpstr>BFGS vs. simulated annealing</vt:lpstr>
      <vt:lpstr>BFGS vs. simulated annealing</vt:lpstr>
      <vt:lpstr>MCMC</vt:lpstr>
      <vt:lpstr>MCMC</vt:lpstr>
      <vt:lpstr>Implementation</vt:lpstr>
      <vt:lpstr>Ongoing work</vt:lpstr>
      <vt:lpstr>CR models are hierarchical</vt:lpstr>
      <vt:lpstr>Occupancy models are hierarchical</vt:lpstr>
      <vt:lpstr>Explore other avenues…</vt:lpstr>
    </vt:vector>
  </TitlesOfParts>
  <Manager/>
  <Company>cnrs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 locaux</dc:title>
  <dc:subject/>
  <dc:creator>olive gimenez</dc:creator>
  <cp:keywords/>
  <dc:description/>
  <cp:lastModifiedBy>olive gimenez</cp:lastModifiedBy>
  <cp:revision>44</cp:revision>
  <cp:lastPrinted>2016-11-15T17:01:34Z</cp:lastPrinted>
  <dcterms:created xsi:type="dcterms:W3CDTF">2016-11-15T15:52:27Z</dcterms:created>
  <dcterms:modified xsi:type="dcterms:W3CDTF">2016-11-15T20:53:32Z</dcterms:modified>
  <cp:category/>
</cp:coreProperties>
</file>