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78" r:id="rId4"/>
    <p:sldId id="267" r:id="rId5"/>
    <p:sldId id="256" r:id="rId6"/>
    <p:sldId id="257" r:id="rId7"/>
    <p:sldId id="258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81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F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6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6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44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1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77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5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4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3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19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6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Local minima and capture-recapture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Olivier Gimenez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8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Influence of </a:t>
            </a:r>
            <a:r>
              <a:rPr lang="fr-FR" b="1" dirty="0" err="1" smtClean="0"/>
              <a:t>link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 !</a:t>
            </a:r>
          </a:p>
          <a:p>
            <a:r>
              <a:rPr lang="fr-FR" dirty="0" err="1" smtClean="0"/>
              <a:t>Logit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: Ψ</a:t>
            </a:r>
            <a:r>
              <a:rPr lang="fr-FR" baseline="30000" dirty="0" smtClean="0"/>
              <a:t>12</a:t>
            </a:r>
            <a:r>
              <a:rPr lang="fr-FR" dirty="0" smtClean="0"/>
              <a:t> = 0.60; Ψ</a:t>
            </a:r>
            <a:r>
              <a:rPr lang="fr-FR" baseline="30000" dirty="0" smtClean="0"/>
              <a:t>21 </a:t>
            </a:r>
            <a:r>
              <a:rPr lang="fr-FR" dirty="0" smtClean="0"/>
              <a:t>= 0.84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85793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BFGS vs. </a:t>
            </a:r>
            <a:r>
              <a:rPr lang="fr-FR" b="1" dirty="0" err="1" smtClean="0"/>
              <a:t>simulated</a:t>
            </a:r>
            <a:r>
              <a:rPr lang="fr-FR" b="1" dirty="0" smtClean="0"/>
              <a:t> </a:t>
            </a:r>
            <a:r>
              <a:rPr lang="fr-FR" b="1" dirty="0" err="1" smtClean="0"/>
              <a:t>annealing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BFGS: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3503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BFGS vs. </a:t>
            </a:r>
            <a:r>
              <a:rPr lang="fr-FR" b="1" dirty="0" err="1" smtClean="0"/>
              <a:t>simulated</a:t>
            </a:r>
            <a:r>
              <a:rPr lang="fr-FR" b="1" dirty="0" smtClean="0"/>
              <a:t> </a:t>
            </a:r>
            <a:r>
              <a:rPr lang="fr-FR" b="1" dirty="0" err="1" smtClean="0"/>
              <a:t>annealing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BFGS: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</a:t>
            </a:r>
          </a:p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SA: Ψ</a:t>
            </a:r>
            <a:r>
              <a:rPr lang="fr-FR" baseline="30000" dirty="0" smtClean="0"/>
              <a:t>12</a:t>
            </a:r>
            <a:r>
              <a:rPr lang="fr-FR" dirty="0" smtClean="0"/>
              <a:t> = 0.60; Ψ</a:t>
            </a:r>
            <a:r>
              <a:rPr lang="fr-FR" baseline="30000" dirty="0" smtClean="0"/>
              <a:t>21 </a:t>
            </a:r>
            <a:r>
              <a:rPr lang="fr-FR" dirty="0" smtClean="0"/>
              <a:t>= 0.84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7302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BFGS vs. </a:t>
            </a:r>
            <a:r>
              <a:rPr lang="fr-FR" b="1" dirty="0" err="1" smtClean="0"/>
              <a:t>simulated</a:t>
            </a:r>
            <a:r>
              <a:rPr lang="fr-FR" b="1" dirty="0" smtClean="0"/>
              <a:t> </a:t>
            </a:r>
            <a:r>
              <a:rPr lang="fr-FR" b="1" dirty="0" err="1" smtClean="0"/>
              <a:t>annealing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BFGS: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</a:t>
            </a:r>
          </a:p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SA: Ψ</a:t>
            </a:r>
            <a:r>
              <a:rPr lang="fr-FR" baseline="30000" dirty="0" smtClean="0"/>
              <a:t>12</a:t>
            </a:r>
            <a:r>
              <a:rPr lang="fr-FR" dirty="0" smtClean="0"/>
              <a:t> = 0.60; Ψ</a:t>
            </a:r>
            <a:r>
              <a:rPr lang="fr-FR" baseline="30000" dirty="0" smtClean="0"/>
              <a:t>21 </a:t>
            </a:r>
            <a:r>
              <a:rPr lang="fr-FR" dirty="0" smtClean="0"/>
              <a:t>= 0.84</a:t>
            </a:r>
          </a:p>
          <a:p>
            <a:r>
              <a:rPr lang="fr-FR" dirty="0" smtClean="0"/>
              <a:t>But: SA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(</a:t>
            </a:r>
            <a:r>
              <a:rPr lang="fr-FR" dirty="0" err="1" smtClean="0"/>
              <a:t>much</a:t>
            </a:r>
            <a:r>
              <a:rPr lang="fr-FR" dirty="0" smtClean="0"/>
              <a:t>) </a:t>
            </a:r>
            <a:r>
              <a:rPr lang="fr-FR" dirty="0" err="1" smtClean="0"/>
              <a:t>slower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BFGS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7302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8829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MCMC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69774" y="6113393"/>
            <a:ext cx="4474819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err="1" smtClean="0"/>
              <a:t>detection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51452"/>
          <a:stretch/>
        </p:blipFill>
        <p:spPr>
          <a:xfrm>
            <a:off x="0" y="698500"/>
            <a:ext cx="4439209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8829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MCMC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69774" y="6113393"/>
            <a:ext cx="4474819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err="1" smtClean="0"/>
              <a:t>detection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9144000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Implementation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Mark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R </a:t>
            </a:r>
            <a:r>
              <a:rPr lang="fr-FR" dirty="0" err="1" smtClean="0"/>
              <a:t>using</a:t>
            </a:r>
            <a:r>
              <a:rPr lang="fr-FR" dirty="0" smtClean="0"/>
              <a:t> package </a:t>
            </a:r>
            <a:r>
              <a:rPr lang="fr-FR" dirty="0" err="1" smtClean="0"/>
              <a:t>Rmark</a:t>
            </a:r>
            <a:endParaRPr lang="fr-FR" dirty="0" smtClean="0"/>
          </a:p>
          <a:p>
            <a:r>
              <a:rPr lang="fr-FR" dirty="0" err="1" smtClean="0"/>
              <a:t>Jags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R </a:t>
            </a:r>
            <a:r>
              <a:rPr lang="fr-FR" dirty="0" err="1" smtClean="0"/>
              <a:t>using</a:t>
            </a:r>
            <a:r>
              <a:rPr lang="fr-FR" dirty="0" smtClean="0"/>
              <a:t> package R2jags</a:t>
            </a:r>
          </a:p>
          <a:p>
            <a:r>
              <a:rPr lang="fr-FR" dirty="0" smtClean="0"/>
              <a:t>Code and </a:t>
            </a:r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 </a:t>
            </a:r>
            <a:r>
              <a:rPr lang="fr-FR" dirty="0" err="1" smtClean="0"/>
              <a:t>GitHub</a:t>
            </a:r>
            <a:r>
              <a:rPr lang="fr-F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1934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Ongoing </a:t>
            </a:r>
            <a:r>
              <a:rPr lang="fr-FR" b="1" dirty="0" err="1" smtClean="0"/>
              <a:t>work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Local minima in </a:t>
            </a:r>
            <a:r>
              <a:rPr lang="fr-FR" dirty="0" err="1" smtClean="0"/>
              <a:t>dynamic</a:t>
            </a:r>
            <a:r>
              <a:rPr lang="fr-FR" dirty="0" smtClean="0"/>
              <a:t> occupancy </a:t>
            </a:r>
            <a:r>
              <a:rPr lang="fr-FR" dirty="0" err="1" smtClean="0"/>
              <a:t>models</a:t>
            </a:r>
            <a:r>
              <a:rPr lang="fr-F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076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 4" descr="Description : Macintosh HD:Users:gimenez:Dropbox:OG:BOULOT:ADMINISTRATION:PES:2016:figures:h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>
            <a:fillRect/>
          </a:stretch>
        </p:blipFill>
        <p:spPr bwMode="auto">
          <a:xfrm>
            <a:off x="1419830" y="973353"/>
            <a:ext cx="6372031" cy="463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707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CR </a:t>
            </a:r>
            <a:r>
              <a:rPr lang="fr-FR" b="1" dirty="0" err="1" smtClean="0"/>
              <a:t>models</a:t>
            </a:r>
            <a:r>
              <a:rPr lang="fr-FR" b="1" dirty="0" smtClean="0"/>
              <a:t> are </a:t>
            </a:r>
            <a:r>
              <a:rPr lang="fr-FR" b="1" dirty="0" err="1" smtClean="0"/>
              <a:t>hierarchical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675779"/>
            <a:ext cx="8229600" cy="1182221"/>
          </a:xfrm>
        </p:spPr>
        <p:txBody>
          <a:bodyPr>
            <a:normAutofit/>
          </a:bodyPr>
          <a:lstStyle/>
          <a:p>
            <a:r>
              <a:rPr lang="fr-FR" sz="1600" dirty="0"/>
              <a:t>Gimenez, O., </a:t>
            </a:r>
            <a:r>
              <a:rPr lang="fr-FR" sz="1600" dirty="0" err="1"/>
              <a:t>Lebreton</a:t>
            </a:r>
            <a:r>
              <a:rPr lang="fr-FR" sz="1600" dirty="0"/>
              <a:t>, J.-D., Gaillard, J.-M., Choquet, R. &amp; Pradel, R. (2012) </a:t>
            </a:r>
            <a:r>
              <a:rPr lang="fr-FR" sz="1600" dirty="0" err="1"/>
              <a:t>Estimating</a:t>
            </a:r>
            <a:r>
              <a:rPr lang="fr-FR" sz="1600" dirty="0"/>
              <a:t> </a:t>
            </a:r>
            <a:r>
              <a:rPr lang="fr-FR" sz="1600" dirty="0" err="1"/>
              <a:t>demographic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hidden</a:t>
            </a:r>
            <a:r>
              <a:rPr lang="fr-FR" sz="1600" dirty="0"/>
              <a:t> </a:t>
            </a:r>
            <a:r>
              <a:rPr lang="fr-FR" sz="1600" dirty="0" err="1"/>
              <a:t>process</a:t>
            </a:r>
            <a:r>
              <a:rPr lang="fr-FR" sz="1600" dirty="0"/>
              <a:t> </a:t>
            </a:r>
            <a:r>
              <a:rPr lang="fr-FR" sz="1600" dirty="0" err="1"/>
              <a:t>dynamic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. </a:t>
            </a:r>
            <a:r>
              <a:rPr lang="fr-FR" sz="1600" dirty="0" smtClean="0"/>
              <a:t>TPB, </a:t>
            </a:r>
            <a:r>
              <a:rPr lang="fr-FR" sz="1600" dirty="0"/>
              <a:t>82, 307–316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Gimenez</a:t>
            </a:r>
            <a:r>
              <a:rPr lang="fr-FR" sz="1600" dirty="0"/>
              <a:t>, O., Rossi, V., Choquet, R., </a:t>
            </a:r>
            <a:r>
              <a:rPr lang="fr-FR" sz="1600" dirty="0" err="1"/>
              <a:t>Dehais</a:t>
            </a:r>
            <a:r>
              <a:rPr lang="fr-FR" sz="1600" dirty="0"/>
              <a:t>, C., Doris, B., </a:t>
            </a:r>
            <a:r>
              <a:rPr lang="fr-FR" sz="1600" dirty="0" err="1"/>
              <a:t>Varella</a:t>
            </a:r>
            <a:r>
              <a:rPr lang="fr-FR" sz="1600" dirty="0"/>
              <a:t>, H., Vila, J.-P. &amp; Pradel, R. (2007) State-</a:t>
            </a:r>
            <a:r>
              <a:rPr lang="fr-FR" sz="1600" dirty="0" err="1"/>
              <a:t>space</a:t>
            </a:r>
            <a:r>
              <a:rPr lang="fr-FR" sz="1600" dirty="0"/>
              <a:t> </a:t>
            </a:r>
            <a:r>
              <a:rPr lang="fr-FR" sz="1600" dirty="0" err="1"/>
              <a:t>modelling</a:t>
            </a:r>
            <a:r>
              <a:rPr lang="fr-FR" sz="1600" dirty="0"/>
              <a:t> of data on </a:t>
            </a:r>
            <a:r>
              <a:rPr lang="fr-FR" sz="1600" dirty="0" err="1"/>
              <a:t>marked</a:t>
            </a:r>
            <a:r>
              <a:rPr lang="fr-FR" sz="1600" dirty="0"/>
              <a:t> </a:t>
            </a:r>
            <a:r>
              <a:rPr lang="fr-FR" sz="1600" dirty="0" err="1"/>
              <a:t>individuals</a:t>
            </a:r>
            <a:r>
              <a:rPr lang="fr-FR" sz="1600" dirty="0"/>
              <a:t>. </a:t>
            </a:r>
            <a:r>
              <a:rPr lang="fr-FR" sz="1600" dirty="0" err="1" smtClean="0"/>
              <a:t>Ecol</a:t>
            </a:r>
            <a:r>
              <a:rPr lang="fr-FR" sz="1600" dirty="0" smtClean="0"/>
              <a:t> </a:t>
            </a:r>
            <a:r>
              <a:rPr lang="fr-FR" sz="1600" dirty="0" err="1" smtClean="0"/>
              <a:t>Mod</a:t>
            </a:r>
            <a:r>
              <a:rPr lang="fr-FR" sz="1600" dirty="0" smtClean="0"/>
              <a:t>, </a:t>
            </a:r>
            <a:r>
              <a:rPr lang="fr-FR" sz="1600" dirty="0"/>
              <a:t>206, 431–438.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3765676" y="1029791"/>
            <a:ext cx="1103867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20047" y="2673974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94297" y="2693648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27797" y="4458948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797" y="5143594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3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70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Occupancy </a:t>
            </a:r>
            <a:r>
              <a:rPr lang="fr-FR" b="1" dirty="0" err="1" smtClean="0"/>
              <a:t>models</a:t>
            </a:r>
            <a:r>
              <a:rPr lang="fr-FR" b="1" dirty="0" smtClean="0"/>
              <a:t> are </a:t>
            </a:r>
            <a:r>
              <a:rPr lang="fr-FR" b="1" dirty="0" err="1" smtClean="0"/>
              <a:t>hierarchical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878979"/>
            <a:ext cx="8229600" cy="1182221"/>
          </a:xfrm>
        </p:spPr>
        <p:txBody>
          <a:bodyPr>
            <a:normAutofit/>
          </a:bodyPr>
          <a:lstStyle/>
          <a:p>
            <a:r>
              <a:rPr lang="fr-FR" sz="1600" dirty="0"/>
              <a:t>Gimenez, O., Blanc, L., Besnard, A., Pradel, R., Doherty, P.F., </a:t>
            </a:r>
            <a:r>
              <a:rPr lang="fr-FR" sz="1600" dirty="0" err="1"/>
              <a:t>Marboutin</a:t>
            </a:r>
            <a:r>
              <a:rPr lang="fr-FR" sz="1600" dirty="0"/>
              <a:t>, E. &amp; Choquet, R. (2014) </a:t>
            </a:r>
            <a:r>
              <a:rPr lang="fr-FR" sz="1600" dirty="0" err="1"/>
              <a:t>Fitting</a:t>
            </a:r>
            <a:r>
              <a:rPr lang="fr-FR" sz="1600" dirty="0"/>
              <a:t> occupancy </a:t>
            </a:r>
            <a:r>
              <a:rPr lang="fr-FR" sz="1600" dirty="0" err="1"/>
              <a:t>models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E-SURGE: </a:t>
            </a:r>
            <a:r>
              <a:rPr lang="fr-FR" sz="1600" dirty="0" err="1"/>
              <a:t>Hidden</a:t>
            </a:r>
            <a:r>
              <a:rPr lang="fr-FR" sz="1600" dirty="0"/>
              <a:t> Markov </a:t>
            </a:r>
            <a:r>
              <a:rPr lang="fr-FR" sz="1600" dirty="0" err="1"/>
              <a:t>modelling</a:t>
            </a:r>
            <a:r>
              <a:rPr lang="fr-FR" sz="1600" dirty="0"/>
              <a:t> of </a:t>
            </a:r>
            <a:r>
              <a:rPr lang="fr-FR" sz="1600" dirty="0" err="1"/>
              <a:t>presence</a:t>
            </a:r>
            <a:r>
              <a:rPr lang="fr-FR" sz="1600" dirty="0"/>
              <a:t>-absence data. </a:t>
            </a:r>
            <a:r>
              <a:rPr lang="fr-FR" sz="1600" dirty="0" err="1"/>
              <a:t>Methods</a:t>
            </a:r>
            <a:r>
              <a:rPr lang="fr-FR" sz="1600" dirty="0"/>
              <a:t> in </a:t>
            </a:r>
            <a:r>
              <a:rPr lang="fr-FR" sz="1600" dirty="0" err="1"/>
              <a:t>Ecology</a:t>
            </a:r>
            <a:r>
              <a:rPr lang="fr-FR" sz="1600" dirty="0"/>
              <a:t> and Evolution, 5, 592–597.</a:t>
            </a:r>
            <a:endParaRPr lang="fr-FR" sz="1200" dirty="0"/>
          </a:p>
        </p:txBody>
      </p:sp>
      <p:pic>
        <p:nvPicPr>
          <p:cNvPr id="1025" name="Image 4" descr="Description : Macintosh HD:Users:gimenez:Dropbox:OG:BOULOT:ADMINISTRATION:PES:2016:figures:h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>
            <a:fillRect/>
          </a:stretch>
        </p:blipFill>
        <p:spPr bwMode="auto">
          <a:xfrm>
            <a:off x="1394430" y="973353"/>
            <a:ext cx="6372031" cy="463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18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/>
              <a:t>Multistate</a:t>
            </a:r>
            <a:r>
              <a:rPr lang="fr-FR" b="1" dirty="0" smtClean="0"/>
              <a:t> capture-recapture </a:t>
            </a:r>
            <a:r>
              <a:rPr lang="fr-FR" b="1" dirty="0" err="1" smtClean="0"/>
              <a:t>models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Individual</a:t>
            </a:r>
            <a:r>
              <a:rPr lang="fr-FR" dirty="0" smtClean="0"/>
              <a:t> data on </a:t>
            </a:r>
            <a:r>
              <a:rPr lang="fr-FR" dirty="0" err="1" smtClean="0"/>
              <a:t>marked</a:t>
            </a:r>
            <a:r>
              <a:rPr lang="fr-FR" dirty="0" smtClean="0"/>
              <a:t> </a:t>
            </a:r>
            <a:r>
              <a:rPr lang="fr-FR" dirty="0" err="1" smtClean="0"/>
              <a:t>animals</a:t>
            </a:r>
            <a:r>
              <a:rPr lang="fr-FR" dirty="0" smtClean="0"/>
              <a:t>/plants</a:t>
            </a:r>
          </a:p>
          <a:p>
            <a:r>
              <a:rPr lang="fr-FR" dirty="0" err="1" smtClean="0"/>
              <a:t>Repeated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r>
              <a:rPr lang="fr-FR" dirty="0" smtClean="0"/>
              <a:t> in time</a:t>
            </a:r>
          </a:p>
          <a:p>
            <a:r>
              <a:rPr lang="fr-FR" dirty="0" err="1" smtClean="0"/>
              <a:t>Survival</a:t>
            </a:r>
            <a:r>
              <a:rPr lang="fr-FR" dirty="0" smtClean="0"/>
              <a:t>, </a:t>
            </a:r>
            <a:r>
              <a:rPr lang="fr-FR" dirty="0" err="1" smtClean="0"/>
              <a:t>movement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states</a:t>
            </a:r>
          </a:p>
          <a:p>
            <a:r>
              <a:rPr lang="fr-FR" dirty="0" smtClean="0"/>
              <a:t>States = sites, </a:t>
            </a:r>
            <a:r>
              <a:rPr lang="fr-FR" dirty="0" err="1" smtClean="0"/>
              <a:t>breeding</a:t>
            </a:r>
            <a:r>
              <a:rPr lang="fr-FR" dirty="0" smtClean="0"/>
              <a:t>, </a:t>
            </a:r>
            <a:r>
              <a:rPr lang="fr-FR" dirty="0" err="1" smtClean="0"/>
              <a:t>disease</a:t>
            </a:r>
            <a:r>
              <a:rPr lang="fr-FR" dirty="0" smtClean="0"/>
              <a:t>, </a:t>
            </a:r>
            <a:r>
              <a:rPr lang="fr-FR" dirty="0" err="1" smtClean="0"/>
              <a:t>behavior</a:t>
            </a:r>
            <a:endParaRPr lang="fr-FR" dirty="0" smtClean="0"/>
          </a:p>
          <a:p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detectability</a:t>
            </a:r>
            <a:r>
              <a:rPr lang="fr-FR" dirty="0" smtClean="0"/>
              <a:t> &lt; 1, </a:t>
            </a:r>
            <a:r>
              <a:rPr lang="fr-FR" dirty="0" err="1" smtClean="0"/>
              <a:t>heterogeneous</a:t>
            </a:r>
            <a:endParaRPr lang="fr-FR" dirty="0" smtClean="0"/>
          </a:p>
          <a:p>
            <a:endParaRPr lang="fr-FR" sz="2400" dirty="0" smtClean="0"/>
          </a:p>
          <a:p>
            <a:r>
              <a:rPr lang="fr-FR" sz="2400" dirty="0" err="1" smtClean="0"/>
              <a:t>Lebreton</a:t>
            </a:r>
            <a:r>
              <a:rPr lang="fr-FR" sz="2400" dirty="0" smtClean="0"/>
              <a:t>, J.-D., </a:t>
            </a:r>
            <a:r>
              <a:rPr lang="fr-FR" sz="2400" dirty="0" err="1" smtClean="0"/>
              <a:t>Nichols</a:t>
            </a:r>
            <a:r>
              <a:rPr lang="fr-FR" sz="2400" dirty="0" smtClean="0"/>
              <a:t>, J.D., Barker, R.J., Pradel, R. &amp; </a:t>
            </a:r>
            <a:r>
              <a:rPr lang="fr-FR" sz="2400" dirty="0" err="1" smtClean="0"/>
              <a:t>Spendelow</a:t>
            </a:r>
            <a:r>
              <a:rPr lang="fr-FR" sz="2400" dirty="0" smtClean="0"/>
              <a:t>, J.A. (2009) </a:t>
            </a:r>
            <a:r>
              <a:rPr lang="fr-FR" sz="2400" dirty="0" err="1" smtClean="0"/>
              <a:t>Modeling</a:t>
            </a:r>
            <a:r>
              <a:rPr lang="fr-FR" sz="2400" dirty="0" smtClean="0"/>
              <a:t> </a:t>
            </a:r>
            <a:r>
              <a:rPr lang="fr-FR" sz="2400" dirty="0" err="1" smtClean="0"/>
              <a:t>Individual</a:t>
            </a:r>
            <a:r>
              <a:rPr lang="fr-FR" sz="2400" dirty="0" smtClean="0"/>
              <a:t> Animal Histories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Multistate</a:t>
            </a:r>
            <a:r>
              <a:rPr lang="fr-FR" sz="2400" dirty="0" smtClean="0"/>
              <a:t> Capture-Recapture </a:t>
            </a:r>
            <a:r>
              <a:rPr lang="fr-FR" sz="2400" dirty="0" err="1" smtClean="0"/>
              <a:t>Models</a:t>
            </a:r>
            <a:r>
              <a:rPr lang="fr-FR" sz="2400" dirty="0" smtClean="0"/>
              <a:t>. </a:t>
            </a:r>
            <a:r>
              <a:rPr lang="fr-FR" sz="2400" dirty="0" err="1" smtClean="0"/>
              <a:t>Advances</a:t>
            </a:r>
            <a:r>
              <a:rPr lang="fr-FR" sz="2400" dirty="0" smtClean="0"/>
              <a:t> In </a:t>
            </a:r>
            <a:r>
              <a:rPr lang="fr-FR" sz="2400" dirty="0" err="1" smtClean="0"/>
              <a:t>Ecological</a:t>
            </a:r>
            <a:r>
              <a:rPr lang="fr-FR" sz="2400" dirty="0" smtClean="0"/>
              <a:t>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, 41, 87–173.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5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8096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Explore </a:t>
            </a:r>
            <a:r>
              <a:rPr lang="fr-FR" b="1" dirty="0" err="1" smtClean="0"/>
              <a:t>other</a:t>
            </a:r>
            <a:r>
              <a:rPr lang="fr-FR" b="1" dirty="0" smtClean="0"/>
              <a:t> avenues…</a:t>
            </a:r>
            <a:endParaRPr lang="fr-FR" b="1" dirty="0"/>
          </a:p>
        </p:txBody>
      </p:sp>
      <p:pic>
        <p:nvPicPr>
          <p:cNvPr id="7" name="Image 6" descr="Capture d’écran 2016-11-15 à 21.4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" y="4927600"/>
            <a:ext cx="6074473" cy="1848454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Image 7" descr="Capture d’écran 2016-11-15 à 21.4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" y="3183108"/>
            <a:ext cx="4305300" cy="1535295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9" name="Image 8" descr="Capture d’écran 2016-11-15 à 21.42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73" y="3469246"/>
            <a:ext cx="3945827" cy="2023857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0" name="Image 9" descr="Capture d’écran 2016-11-15 à 21.42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90" y="1311245"/>
            <a:ext cx="3721210" cy="1960591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 descr="Capture d’écran 2016-11-15 à 21.38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" y="1310115"/>
            <a:ext cx="5118100" cy="176444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107452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 4" descr="Description : Macintosh HD:Users:gimenez:Dropbox:OG:BOULOT:ADMINISTRATION:PES:2016:figures:h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>
            <a:fillRect/>
          </a:stretch>
        </p:blipFill>
        <p:spPr bwMode="auto">
          <a:xfrm>
            <a:off x="1419830" y="973353"/>
            <a:ext cx="6372031" cy="463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707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CR </a:t>
            </a:r>
            <a:r>
              <a:rPr lang="fr-FR" b="1" dirty="0" err="1" smtClean="0"/>
              <a:t>models</a:t>
            </a:r>
            <a:r>
              <a:rPr lang="fr-FR" b="1" dirty="0" smtClean="0"/>
              <a:t> are </a:t>
            </a:r>
            <a:r>
              <a:rPr lang="fr-FR" b="1" dirty="0" err="1" smtClean="0"/>
              <a:t>hierarchical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675779"/>
            <a:ext cx="8229600" cy="1182221"/>
          </a:xfrm>
        </p:spPr>
        <p:txBody>
          <a:bodyPr>
            <a:normAutofit/>
          </a:bodyPr>
          <a:lstStyle/>
          <a:p>
            <a:r>
              <a:rPr lang="fr-FR" sz="1600" dirty="0"/>
              <a:t>Gimenez, O., </a:t>
            </a:r>
            <a:r>
              <a:rPr lang="fr-FR" sz="1600" dirty="0" err="1"/>
              <a:t>Lebreton</a:t>
            </a:r>
            <a:r>
              <a:rPr lang="fr-FR" sz="1600" dirty="0"/>
              <a:t>, J.-D., Gaillard, J.-M., Choquet, R. &amp; Pradel, R. (2012) </a:t>
            </a:r>
            <a:r>
              <a:rPr lang="fr-FR" sz="1600" dirty="0" err="1"/>
              <a:t>Estimating</a:t>
            </a:r>
            <a:r>
              <a:rPr lang="fr-FR" sz="1600" dirty="0"/>
              <a:t> </a:t>
            </a:r>
            <a:r>
              <a:rPr lang="fr-FR" sz="1600" dirty="0" err="1"/>
              <a:t>demographic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hidden</a:t>
            </a:r>
            <a:r>
              <a:rPr lang="fr-FR" sz="1600" dirty="0"/>
              <a:t> </a:t>
            </a:r>
            <a:r>
              <a:rPr lang="fr-FR" sz="1600" dirty="0" err="1"/>
              <a:t>process</a:t>
            </a:r>
            <a:r>
              <a:rPr lang="fr-FR" sz="1600" dirty="0"/>
              <a:t> </a:t>
            </a:r>
            <a:r>
              <a:rPr lang="fr-FR" sz="1600" dirty="0" err="1"/>
              <a:t>dynamic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. </a:t>
            </a:r>
            <a:r>
              <a:rPr lang="fr-FR" sz="1600" dirty="0" smtClean="0"/>
              <a:t>TPB, </a:t>
            </a:r>
            <a:r>
              <a:rPr lang="fr-FR" sz="1600" dirty="0"/>
              <a:t>82, 307–316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Gimenez</a:t>
            </a:r>
            <a:r>
              <a:rPr lang="fr-FR" sz="1600" dirty="0"/>
              <a:t>, O., Rossi, V., Choquet, R., </a:t>
            </a:r>
            <a:r>
              <a:rPr lang="fr-FR" sz="1600" dirty="0" err="1"/>
              <a:t>Dehais</a:t>
            </a:r>
            <a:r>
              <a:rPr lang="fr-FR" sz="1600" dirty="0"/>
              <a:t>, C., Doris, B., </a:t>
            </a:r>
            <a:r>
              <a:rPr lang="fr-FR" sz="1600" dirty="0" err="1"/>
              <a:t>Varella</a:t>
            </a:r>
            <a:r>
              <a:rPr lang="fr-FR" sz="1600" dirty="0"/>
              <a:t>, H., Vila, J.-P. &amp; Pradel, R. (2007) State-</a:t>
            </a:r>
            <a:r>
              <a:rPr lang="fr-FR" sz="1600" dirty="0" err="1"/>
              <a:t>space</a:t>
            </a:r>
            <a:r>
              <a:rPr lang="fr-FR" sz="1600" dirty="0"/>
              <a:t> </a:t>
            </a:r>
            <a:r>
              <a:rPr lang="fr-FR" sz="1600" dirty="0" err="1"/>
              <a:t>modelling</a:t>
            </a:r>
            <a:r>
              <a:rPr lang="fr-FR" sz="1600" dirty="0"/>
              <a:t> of data on </a:t>
            </a:r>
            <a:r>
              <a:rPr lang="fr-FR" sz="1600" dirty="0" err="1"/>
              <a:t>marked</a:t>
            </a:r>
            <a:r>
              <a:rPr lang="fr-FR" sz="1600" dirty="0"/>
              <a:t> </a:t>
            </a:r>
            <a:r>
              <a:rPr lang="fr-FR" sz="1600" dirty="0" err="1"/>
              <a:t>individuals</a:t>
            </a:r>
            <a:r>
              <a:rPr lang="fr-FR" sz="1600" dirty="0"/>
              <a:t>. </a:t>
            </a:r>
            <a:r>
              <a:rPr lang="fr-FR" sz="1600" dirty="0" err="1" smtClean="0"/>
              <a:t>Ecol</a:t>
            </a:r>
            <a:r>
              <a:rPr lang="fr-FR" sz="1600" dirty="0" smtClean="0"/>
              <a:t> </a:t>
            </a:r>
            <a:r>
              <a:rPr lang="fr-FR" sz="1600" dirty="0" err="1" smtClean="0"/>
              <a:t>Mod</a:t>
            </a:r>
            <a:r>
              <a:rPr lang="fr-FR" sz="1600" dirty="0" smtClean="0"/>
              <a:t>, </a:t>
            </a:r>
            <a:r>
              <a:rPr lang="fr-FR" sz="1600" dirty="0"/>
              <a:t>206, 431–438.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3765676" y="1029791"/>
            <a:ext cx="1103867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20047" y="2673974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94297" y="2693648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27797" y="4458948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797" y="5143594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2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Simulated</a:t>
            </a:r>
            <a:r>
              <a:rPr lang="fr-FR" b="1" dirty="0" smtClean="0"/>
              <a:t> data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2 states, 7 occasions</a:t>
            </a:r>
          </a:p>
          <a:p>
            <a:r>
              <a:rPr lang="fr-FR" dirty="0" err="1" smtClean="0"/>
              <a:t>Survival</a:t>
            </a:r>
            <a:r>
              <a:rPr lang="fr-FR" dirty="0" smtClean="0"/>
              <a:t> = 1, </a:t>
            </a:r>
            <a:r>
              <a:rPr lang="fr-FR" dirty="0" err="1" smtClean="0"/>
              <a:t>detection</a:t>
            </a:r>
            <a:r>
              <a:rPr lang="fr-FR" dirty="0" smtClean="0"/>
              <a:t> = 0.6</a:t>
            </a:r>
          </a:p>
          <a:p>
            <a:r>
              <a:rPr lang="fr-FR" dirty="0" smtClean="0"/>
              <a:t>Transition 1 -&gt; 2 = 0.6</a:t>
            </a:r>
          </a:p>
          <a:p>
            <a:r>
              <a:rPr lang="fr-FR" dirty="0" smtClean="0"/>
              <a:t>Transition 2 -&gt; 1 = 0.85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200" dirty="0" err="1" smtClean="0"/>
              <a:t>Courtesy</a:t>
            </a:r>
            <a:r>
              <a:rPr lang="fr-FR" sz="2200" dirty="0" smtClean="0"/>
              <a:t> of J. Dupuis; cf. Gimenez</a:t>
            </a:r>
            <a:r>
              <a:rPr lang="fr-FR" sz="2200" dirty="0"/>
              <a:t>, O., Choquet, R., </a:t>
            </a:r>
            <a:r>
              <a:rPr lang="fr-FR" sz="2200" dirty="0" err="1"/>
              <a:t>Lamor</a:t>
            </a:r>
            <a:r>
              <a:rPr lang="fr-FR" sz="2200" dirty="0"/>
              <a:t>, L., </a:t>
            </a:r>
            <a:r>
              <a:rPr lang="fr-FR" sz="2200" dirty="0" err="1"/>
              <a:t>Scofield</a:t>
            </a:r>
            <a:r>
              <a:rPr lang="fr-FR" sz="2200" dirty="0"/>
              <a:t>, P., Fletcher, D., </a:t>
            </a:r>
            <a:r>
              <a:rPr lang="fr-FR" sz="2200" dirty="0" err="1"/>
              <a:t>Lebreton</a:t>
            </a:r>
            <a:r>
              <a:rPr lang="fr-FR" sz="2200" dirty="0"/>
              <a:t>, J.-D. &amp; Pradel, R. (2005) Efficient profile-</a:t>
            </a:r>
            <a:r>
              <a:rPr lang="fr-FR" sz="2200" dirty="0" err="1"/>
              <a:t>likelihood</a:t>
            </a:r>
            <a:r>
              <a:rPr lang="fr-FR" sz="2200" dirty="0"/>
              <a:t> confidence </a:t>
            </a:r>
            <a:r>
              <a:rPr lang="fr-FR" sz="2200" dirty="0" err="1"/>
              <a:t>intervals</a:t>
            </a:r>
            <a:r>
              <a:rPr lang="fr-FR" sz="2200" dirty="0"/>
              <a:t> for capture-recapture </a:t>
            </a:r>
            <a:r>
              <a:rPr lang="fr-FR" sz="2200" dirty="0" err="1"/>
              <a:t>models</a:t>
            </a:r>
            <a:r>
              <a:rPr lang="fr-FR" sz="2200" dirty="0"/>
              <a:t>. Journal of Agricultural, </a:t>
            </a:r>
            <a:r>
              <a:rPr lang="fr-FR" sz="2200" dirty="0" err="1"/>
              <a:t>Biological</a:t>
            </a:r>
            <a:r>
              <a:rPr lang="fr-FR" sz="2200" dirty="0"/>
              <a:t>, and </a:t>
            </a:r>
            <a:r>
              <a:rPr lang="fr-FR" sz="2200" dirty="0" err="1"/>
              <a:t>Environmental</a:t>
            </a:r>
            <a:r>
              <a:rPr lang="fr-FR" sz="2200" dirty="0"/>
              <a:t> </a:t>
            </a:r>
            <a:r>
              <a:rPr lang="fr-FR" sz="2200" dirty="0" err="1"/>
              <a:t>Statistics</a:t>
            </a:r>
            <a:r>
              <a:rPr lang="fr-FR" sz="2200" dirty="0"/>
              <a:t>, 10, 184–196.</a:t>
            </a:r>
            <a:endParaRPr lang="fr-FR" sz="2200" dirty="0" smtClean="0"/>
          </a:p>
        </p:txBody>
      </p:sp>
      <p:pic>
        <p:nvPicPr>
          <p:cNvPr id="4" name="Image 3" descr="Capture d’écran 2016-11-15 à 17.0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3805100"/>
            <a:ext cx="4419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368300" y="-1952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/>
              <a:t>Deviance</a:t>
            </a:r>
            <a:r>
              <a:rPr lang="fr-FR" sz="3200" b="1" dirty="0" smtClean="0"/>
              <a:t> as a </a:t>
            </a:r>
            <a:r>
              <a:rPr lang="fr-FR" sz="3200" b="1" dirty="0" err="1" smtClean="0"/>
              <a:t>function</a:t>
            </a:r>
            <a:r>
              <a:rPr lang="fr-FR" sz="3200" b="1" dirty="0" smtClean="0"/>
              <a:t> of transition 2-&gt;1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5609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368300" y="-1952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0000"/>
                </a:solidFill>
              </a:rPr>
              <a:t>Initial values</a:t>
            </a:r>
            <a:r>
              <a:rPr lang="fr-FR" sz="3200" b="1" dirty="0" smtClean="0"/>
              <a:t> lead to </a:t>
            </a:r>
            <a:r>
              <a:rPr lang="fr-FR" sz="3200" b="1" i="1" dirty="0" smtClean="0"/>
              <a:t>local</a:t>
            </a:r>
            <a:r>
              <a:rPr lang="fr-FR" sz="3200" b="1" dirty="0" smtClean="0"/>
              <a:t> minimum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3167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368300" y="-1952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23FF1D"/>
                </a:solidFill>
              </a:rPr>
              <a:t>Initial values</a:t>
            </a:r>
            <a:r>
              <a:rPr lang="fr-FR" sz="3200" b="1" dirty="0" smtClean="0"/>
              <a:t> lead to </a:t>
            </a:r>
            <a:r>
              <a:rPr lang="fr-FR" sz="3200" b="1" i="1" dirty="0" smtClean="0"/>
              <a:t>global</a:t>
            </a:r>
            <a:r>
              <a:rPr lang="fr-FR" sz="3200" b="1" i="1" dirty="0" smtClean="0">
                <a:solidFill>
                  <a:srgbClr val="23FF1D"/>
                </a:solidFill>
              </a:rPr>
              <a:t> </a:t>
            </a:r>
            <a:r>
              <a:rPr lang="fr-FR" sz="3200" b="1" dirty="0" smtClean="0"/>
              <a:t>minimum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10982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Influence of </a:t>
            </a:r>
            <a:r>
              <a:rPr lang="fr-FR" b="1" dirty="0" err="1" smtClean="0"/>
              <a:t>link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3142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Influence of </a:t>
            </a:r>
            <a:r>
              <a:rPr lang="fr-FR" b="1" dirty="0" err="1" smtClean="0"/>
              <a:t>link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 !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85793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838</Words>
  <Application>Microsoft Macintosh PowerPoint</Application>
  <PresentationFormat>Présentation à l'écran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Local minima and capture-recapture models</vt:lpstr>
      <vt:lpstr>Multistate capture-recapture models</vt:lpstr>
      <vt:lpstr>CR models are hierarchical</vt:lpstr>
      <vt:lpstr>Simulated data</vt:lpstr>
      <vt:lpstr>Présentation PowerPoint</vt:lpstr>
      <vt:lpstr>Présentation PowerPoint</vt:lpstr>
      <vt:lpstr>Présentation PowerPoint</vt:lpstr>
      <vt:lpstr>Influence of link function?</vt:lpstr>
      <vt:lpstr>Influence of link function?</vt:lpstr>
      <vt:lpstr>Influence of link function?</vt:lpstr>
      <vt:lpstr>BFGS vs. simulated annealing</vt:lpstr>
      <vt:lpstr>BFGS vs. simulated annealing</vt:lpstr>
      <vt:lpstr>BFGS vs. simulated annealing</vt:lpstr>
      <vt:lpstr>MCMC</vt:lpstr>
      <vt:lpstr>MCMC</vt:lpstr>
      <vt:lpstr>Implementation</vt:lpstr>
      <vt:lpstr>Ongoing work</vt:lpstr>
      <vt:lpstr>CR models are hierarchical</vt:lpstr>
      <vt:lpstr>Occupancy models are hierarchical</vt:lpstr>
      <vt:lpstr>Explore other avenues…</vt:lpstr>
    </vt:vector>
  </TitlesOfParts>
  <Manager/>
  <Company>cnrs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 locaux</dc:title>
  <dc:subject/>
  <dc:creator>olive gimenez</dc:creator>
  <cp:keywords/>
  <dc:description/>
  <cp:lastModifiedBy>olive gimenez</cp:lastModifiedBy>
  <cp:revision>43</cp:revision>
  <cp:lastPrinted>2016-11-15T17:01:34Z</cp:lastPrinted>
  <dcterms:created xsi:type="dcterms:W3CDTF">2016-11-15T15:52:27Z</dcterms:created>
  <dcterms:modified xsi:type="dcterms:W3CDTF">2016-11-15T20:46:53Z</dcterms:modified>
  <cp:category/>
</cp:coreProperties>
</file>