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5B003-5819-4CB6-AA98-A9D6AED9769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C8F1-CEEE-47DD-AA62-E41C31BF56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9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3D76A-FC87-43FB-8014-E889D80DC0C3}" type="slidenum">
              <a:rPr lang="fr-FR"/>
              <a:pPr/>
              <a:t>2</a:t>
            </a:fld>
            <a:endParaRPr lang="fr-FR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4271A-DF66-43E2-AA0C-0ADBCD7FAD37}" type="slidenum">
              <a:rPr lang="fr-FR"/>
              <a:pPr/>
              <a:t>11</a:t>
            </a:fld>
            <a:endParaRPr lang="fr-FR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B31F6-65D6-4204-826E-22AF607569E9}" type="slidenum">
              <a:rPr lang="fr-FR"/>
              <a:pPr/>
              <a:t>12</a:t>
            </a:fld>
            <a:endParaRPr lang="fr-FR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CEB08-D7A0-418E-A22F-2E4D69A25AF3}" type="slidenum">
              <a:rPr lang="fr-FR"/>
              <a:pPr/>
              <a:t>13</a:t>
            </a:fld>
            <a:endParaRPr lang="fr-FR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DC9AE-91EE-4993-9A5D-966866D0E44C}" type="slidenum">
              <a:rPr lang="fr-FR"/>
              <a:pPr/>
              <a:t>14</a:t>
            </a:fld>
            <a:endParaRPr lang="fr-FR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3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3C1A9-723C-4990-9060-46FBFAE3C9E9}" type="slidenum">
              <a:rPr lang="fr-FR"/>
              <a:pPr/>
              <a:t>15</a:t>
            </a:fld>
            <a:endParaRPr lang="fr-FR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6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3C1A9-723C-4990-9060-46FBFAE3C9E9}" type="slidenum">
              <a:rPr lang="fr-FR"/>
              <a:pPr/>
              <a:t>16</a:t>
            </a:fld>
            <a:endParaRPr lang="fr-FR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3F3A4-B668-4098-83BD-C45C5FB221B1}" type="slidenum">
              <a:rPr lang="fr-FR"/>
              <a:pPr/>
              <a:t>38</a:t>
            </a:fld>
            <a:endParaRPr lang="fr-F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9775"/>
            <a:ext cx="4918075" cy="36893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3D76A-FC87-43FB-8014-E889D80DC0C3}" type="slidenum">
              <a:rPr lang="fr-FR"/>
              <a:pPr/>
              <a:t>3</a:t>
            </a:fld>
            <a:endParaRPr lang="fr-FR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3D76A-FC87-43FB-8014-E889D80DC0C3}" type="slidenum">
              <a:rPr lang="fr-FR"/>
              <a:pPr/>
              <a:t>4</a:t>
            </a:fld>
            <a:endParaRPr lang="fr-FR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3D76A-FC87-43FB-8014-E889D80DC0C3}" type="slidenum">
              <a:rPr lang="fr-FR"/>
              <a:pPr/>
              <a:t>5</a:t>
            </a:fld>
            <a:endParaRPr lang="fr-FR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3D76A-FC87-43FB-8014-E889D80DC0C3}" type="slidenum">
              <a:rPr lang="fr-FR"/>
              <a:pPr/>
              <a:t>6</a:t>
            </a:fld>
            <a:endParaRPr lang="fr-FR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DFC47-ADCF-41F1-B2CF-9603E74D407A}" type="slidenum">
              <a:rPr lang="fr-FR"/>
              <a:pPr/>
              <a:t>7</a:t>
            </a:fld>
            <a:endParaRPr lang="fr-FR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3D1B-ECCB-4A26-B899-1CA723B9BC17}" type="slidenum">
              <a:rPr lang="fr-FR"/>
              <a:pPr/>
              <a:t>8</a:t>
            </a:fld>
            <a:endParaRPr lang="fr-FR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C3E8B-AE1F-423D-9D87-472E306008A6}" type="slidenum">
              <a:rPr lang="fr-FR"/>
              <a:pPr/>
              <a:t>9</a:t>
            </a:fld>
            <a:endParaRPr lang="fr-FR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0F211-607F-47AB-882B-39F12D9F4661}" type="slidenum">
              <a:rPr lang="fr-FR"/>
              <a:pPr/>
              <a:t>10</a:t>
            </a:fld>
            <a:endParaRPr lang="fr-FR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6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93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8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2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23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07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2D40-0F5F-499E-B6A3-5732289D4E0B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7C17-FEC7-4FF6-A78A-55C76A56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9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-6081" y="1556792"/>
            <a:ext cx="9144000" cy="1470026"/>
          </a:xfrm>
          <a:prstGeom prst="rect">
            <a:avLst/>
          </a:prstGeom>
          <a:solidFill>
            <a:schemeClr val="tx1">
              <a:alpha val="49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5400" b="1" dirty="0">
                <a:solidFill>
                  <a:srgbClr val="FFFF00"/>
                </a:solidFill>
              </a:rPr>
              <a:t>Assurer la robustesse </a:t>
            </a:r>
            <a:br>
              <a:rPr lang="fr-FR" sz="5400" b="1" dirty="0">
                <a:solidFill>
                  <a:srgbClr val="FFFF00"/>
                </a:solidFill>
              </a:rPr>
            </a:br>
            <a:r>
              <a:rPr lang="fr-FR" sz="5400" b="1" dirty="0">
                <a:solidFill>
                  <a:srgbClr val="FFFF00"/>
                </a:solidFill>
              </a:rPr>
              <a:t>de la sélection de modèles</a:t>
            </a:r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36513" y="5414963"/>
            <a:ext cx="9144000" cy="1470025"/>
          </a:xfrm>
          <a:prstGeom prst="rect">
            <a:avLst/>
          </a:prstGeom>
          <a:solidFill>
            <a:schemeClr val="tx1">
              <a:alpha val="49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4000" b="1">
                <a:solidFill>
                  <a:srgbClr val="FFFF00"/>
                </a:solidFill>
              </a:rPr>
              <a:t>2) corriger pour la surdispersion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71438" y="692696"/>
            <a:ext cx="8893175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800" b="1" dirty="0">
                <a:solidFill>
                  <a:srgbClr val="0000CC"/>
                </a:solidFill>
                <a:cs typeface="Arial" charset="0"/>
              </a:rPr>
              <a:t>Que faire si le modèle ne s'ajuste pas suffisamment aux données</a:t>
            </a:r>
            <a:r>
              <a:rPr lang="fr-FR" sz="2800" b="1" dirty="0">
                <a:cs typeface="Arial" charset="0"/>
              </a:rPr>
              <a:t> </a:t>
            </a:r>
            <a:r>
              <a:rPr lang="fr-FR" sz="2000" dirty="0">
                <a:cs typeface="Arial" charset="0"/>
              </a:rPr>
              <a:t>(= un test est significatif) </a:t>
            </a:r>
            <a:r>
              <a:rPr lang="fr-FR" sz="2800" b="1" dirty="0"/>
              <a:t>?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250825" y="2060575"/>
            <a:ext cx="8424863" cy="7921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400" b="1" u="sng" dirty="0">
                <a:cs typeface="Arial" charset="0"/>
              </a:rPr>
              <a:t>1</a:t>
            </a:r>
            <a:r>
              <a:rPr lang="fr-FR" sz="2400" b="1" u="sng" baseline="30000" dirty="0">
                <a:cs typeface="Arial" charset="0"/>
              </a:rPr>
              <a:t>ère</a:t>
            </a:r>
            <a:r>
              <a:rPr lang="fr-FR" sz="2400" b="1" u="sng" dirty="0">
                <a:cs typeface="Arial" charset="0"/>
              </a:rPr>
              <a:t> raison</a:t>
            </a:r>
            <a:r>
              <a:rPr lang="fr-FR" sz="2400" b="1" dirty="0">
                <a:cs typeface="Arial" charset="0"/>
              </a:rPr>
              <a:t>: présence en excès d'individus capturés une seule fois (test </a:t>
            </a:r>
            <a:r>
              <a:rPr lang="fr-FR" sz="2400" b="1" dirty="0" smtClean="0">
                <a:cs typeface="Arial" charset="0"/>
              </a:rPr>
              <a:t>3.SR pour </a:t>
            </a:r>
            <a:r>
              <a:rPr lang="fr-FR" sz="2400" b="1" dirty="0" err="1">
                <a:solidFill>
                  <a:srgbClr val="0000CC"/>
                </a:solidFill>
                <a:cs typeface="Arial" charset="0"/>
              </a:rPr>
              <a:t>transients</a:t>
            </a:r>
            <a:r>
              <a:rPr lang="fr-FR" sz="2400" b="1" dirty="0">
                <a:cs typeface="Arial" charset="0"/>
              </a:rPr>
              <a:t> &lt; 0.05)</a:t>
            </a:r>
            <a:endParaRPr lang="fr-FR" sz="1400" b="1" dirty="0">
              <a:cs typeface="Arial" charset="0"/>
            </a:endParaRP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250825" y="2852738"/>
            <a:ext cx="87137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 u="sng">
                <a:cs typeface="Arial" charset="0"/>
              </a:rPr>
              <a:t>Solution 1</a:t>
            </a:r>
            <a:r>
              <a:rPr lang="fr-FR" sz="2000" b="1">
                <a:cs typeface="Arial" charset="0"/>
              </a:rPr>
              <a:t>: 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éliminer toutes les 1</a:t>
            </a:r>
            <a:r>
              <a:rPr lang="fr-FR" sz="2000" b="1" baseline="30000">
                <a:solidFill>
                  <a:srgbClr val="0000CC"/>
                </a:solidFill>
                <a:cs typeface="Arial" charset="0"/>
              </a:rPr>
              <a:t>ères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 captures avec U-CARE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et re-tester l'ajustement pour vérifier que ça a enlevé le problème</a:t>
            </a:r>
          </a:p>
        </p:txBody>
      </p:sp>
      <p:pic>
        <p:nvPicPr>
          <p:cNvPr id="3778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73463"/>
            <a:ext cx="5256212" cy="1658937"/>
          </a:xfrm>
          <a:prstGeom prst="rect">
            <a:avLst/>
          </a:prstGeom>
          <a:noFill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250825" y="5445125"/>
            <a:ext cx="87137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 u="sng" dirty="0">
                <a:cs typeface="Arial" charset="0"/>
              </a:rPr>
              <a:t>Solution 2</a:t>
            </a:r>
            <a:r>
              <a:rPr lang="fr-FR" sz="2000" b="1" dirty="0">
                <a:cs typeface="Arial" charset="0"/>
              </a:rPr>
              <a:t>: </a:t>
            </a:r>
            <a:r>
              <a:rPr lang="fr-FR" sz="2000" b="1" dirty="0">
                <a:solidFill>
                  <a:srgbClr val="0000CC"/>
                </a:solidFill>
                <a:cs typeface="Arial" charset="0"/>
              </a:rPr>
              <a:t>définir lors de l'analyse que les 1</a:t>
            </a:r>
            <a:r>
              <a:rPr lang="fr-FR" sz="2000" b="1" baseline="30000" dirty="0">
                <a:solidFill>
                  <a:srgbClr val="0000CC"/>
                </a:solidFill>
                <a:cs typeface="Arial" charset="0"/>
              </a:rPr>
              <a:t>ères</a:t>
            </a:r>
            <a:r>
              <a:rPr lang="fr-FR" sz="2000" b="1" dirty="0">
                <a:solidFill>
                  <a:srgbClr val="0000CC"/>
                </a:solidFill>
                <a:cs typeface="Arial" charset="0"/>
              </a:rPr>
              <a:t> survies par cohorte de baguage sont différentes des suivantes </a:t>
            </a:r>
            <a:r>
              <a:rPr lang="fr-FR" sz="2000" dirty="0">
                <a:cs typeface="Arial" charset="0"/>
              </a:rPr>
              <a:t>(cf. définition du modèle par les </a:t>
            </a:r>
            <a:r>
              <a:rPr lang="fr-FR" sz="2000" i="1" dirty="0" err="1">
                <a:cs typeface="Arial" charset="0"/>
              </a:rPr>
              <a:t>Parameter</a:t>
            </a:r>
            <a:r>
              <a:rPr lang="fr-FR" sz="2000" i="1" dirty="0">
                <a:cs typeface="Arial" charset="0"/>
              </a:rPr>
              <a:t> Index Matrices</a:t>
            </a:r>
            <a:r>
              <a:rPr lang="fr-FR" sz="2000" dirty="0">
                <a:cs typeface="Arial" charset="0"/>
              </a:rPr>
              <a:t>; guide de MARK, p. 8-30)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 dirty="0">
                <a:cs typeface="Arial" charset="0"/>
              </a:rPr>
              <a:t>Ca permet de quantifier le % de </a:t>
            </a:r>
            <a:r>
              <a:rPr lang="fr-FR" sz="2000" b="1" dirty="0" err="1">
                <a:cs typeface="Arial" charset="0"/>
              </a:rPr>
              <a:t>transients</a:t>
            </a:r>
            <a:r>
              <a:rPr lang="fr-FR" sz="2000" b="1" dirty="0">
                <a:cs typeface="Arial" charset="0"/>
              </a:rPr>
              <a:t>, et d'analyser les variations de ce taux. </a:t>
            </a:r>
          </a:p>
        </p:txBody>
      </p: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827088" y="4005263"/>
            <a:ext cx="165735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7869" name="Rectangle 13"/>
          <p:cNvSpPr>
            <a:spLocks noChangeArrowheads="1"/>
          </p:cNvSpPr>
          <p:nvPr/>
        </p:nvSpPr>
        <p:spPr bwMode="auto">
          <a:xfrm>
            <a:off x="900113" y="4581525"/>
            <a:ext cx="467995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7870" name="AutoShape 14"/>
          <p:cNvSpPr>
            <a:spLocks noChangeArrowheads="1"/>
          </p:cNvSpPr>
          <p:nvPr/>
        </p:nvSpPr>
        <p:spPr bwMode="auto">
          <a:xfrm>
            <a:off x="5795963" y="4076700"/>
            <a:ext cx="431800" cy="504825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156325" y="4141788"/>
            <a:ext cx="30956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FILE / Save MARK format</a:t>
            </a:r>
            <a:endParaRPr lang="en-US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</p:spTree>
    <p:extLst>
      <p:ext uri="{BB962C8B-B14F-4D97-AF65-F5344CB8AC3E}">
        <p14:creationId xmlns:p14="http://schemas.microsoft.com/office/powerpoint/2010/main" val="19391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4" grpId="0" animBg="1"/>
      <p:bldP spid="377865" grpId="0"/>
      <p:bldP spid="377867" grpId="0"/>
      <p:bldP spid="377868" grpId="0" animBg="1"/>
      <p:bldP spid="377869" grpId="0" animBg="1"/>
      <p:bldP spid="3778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50825" y="1628775"/>
            <a:ext cx="87137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 u="sng">
                <a:cs typeface="Arial" charset="0"/>
              </a:rPr>
              <a:t>Solution 3</a:t>
            </a:r>
            <a:r>
              <a:rPr lang="fr-FR" sz="2000" b="1">
                <a:cs typeface="Arial" charset="0"/>
              </a:rPr>
              <a:t>: 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éliminer les transients </a:t>
            </a:r>
            <a:r>
              <a:rPr lang="fr-FR" b="1">
                <a:solidFill>
                  <a:srgbClr val="0000CC"/>
                </a:solidFill>
                <a:cs typeface="Arial" charset="0"/>
              </a:rPr>
              <a:t>pour les sessions où il y en a beaucoup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→ soit éliminer les 1ères captures pour ces sessions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→ soit éliminer les sessions en entier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	</a:t>
            </a:r>
            <a:r>
              <a:rPr lang="fr-FR" sz="2000">
                <a:cs typeface="Arial" charset="0"/>
              </a:rPr>
              <a:t>(colonne entière)</a:t>
            </a:r>
          </a:p>
        </p:txBody>
      </p:sp>
      <p:pic>
        <p:nvPicPr>
          <p:cNvPr id="3799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3308350"/>
            <a:ext cx="3168650" cy="28575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3130550" y="5827713"/>
            <a:ext cx="576263" cy="2174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2698750" y="4027488"/>
            <a:ext cx="1655763" cy="2174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2698750" y="3524250"/>
            <a:ext cx="1079500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-36513" y="3429000"/>
            <a:ext cx="1403351" cy="24272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Pour identifier ces sessions</a:t>
            </a:r>
          </a:p>
          <a:p>
            <a:pPr>
              <a:spcBef>
                <a:spcPct val="50000"/>
              </a:spcBef>
            </a:pPr>
            <a:r>
              <a:rPr lang="fr-FR"/>
              <a:t>→ TEST3.SR dans U-CARE</a:t>
            </a:r>
            <a:endParaRPr lang="en-US"/>
          </a:p>
        </p:txBody>
      </p:sp>
      <p:pic>
        <p:nvPicPr>
          <p:cNvPr id="37991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0450" y="2276475"/>
            <a:ext cx="4273550" cy="40608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379920" name="Rectangle 16"/>
          <p:cNvSpPr>
            <a:spLocks noChangeArrowheads="1"/>
          </p:cNvSpPr>
          <p:nvPr/>
        </p:nvSpPr>
        <p:spPr bwMode="auto">
          <a:xfrm>
            <a:off x="6732588" y="3429000"/>
            <a:ext cx="1800225" cy="10810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4932363" y="4510088"/>
            <a:ext cx="4211637" cy="172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endParaRPr lang="fr-FR" sz="1600" b="1">
              <a:cs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endParaRPr lang="fr-FR" sz="1600" b="1">
              <a:cs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1600" b="1">
                <a:cs typeface="Arial" charset="0"/>
              </a:rPr>
              <a:t>Tests de la présence de </a:t>
            </a:r>
            <a:r>
              <a:rPr lang="fr-FR" sz="1600" b="1" i="1">
                <a:cs typeface="Arial" charset="0"/>
              </a:rPr>
              <a:t>transients </a:t>
            </a:r>
            <a:r>
              <a:rPr lang="fr-FR" sz="1600" b="1">
                <a:cs typeface="Arial" charset="0"/>
              </a:rPr>
              <a:t>pour chaque pas de temps (année)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endParaRPr lang="fr-FR" sz="1600" b="1" i="1">
              <a:cs typeface="Arial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1400">
                <a:cs typeface="Arial" charset="0"/>
              </a:rPr>
              <a:t>Dans ce cas, pas assez de données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</p:spTree>
    <p:extLst>
      <p:ext uri="{BB962C8B-B14F-4D97-AF65-F5344CB8AC3E}">
        <p14:creationId xmlns:p14="http://schemas.microsoft.com/office/powerpoint/2010/main" val="19413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5" grpId="0" animBg="1"/>
      <p:bldP spid="379916" grpId="0" animBg="1"/>
      <p:bldP spid="379917" grpId="0" animBg="1"/>
      <p:bldP spid="379918" grpId="0"/>
      <p:bldP spid="379920" grpId="0" animBg="1"/>
      <p:bldP spid="3799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8" name="Rectangle 8"/>
          <p:cNvSpPr>
            <a:spLocks noChangeArrowheads="1"/>
          </p:cNvSpPr>
          <p:nvPr/>
        </p:nvSpPr>
        <p:spPr bwMode="auto">
          <a:xfrm>
            <a:off x="322263" y="1341438"/>
            <a:ext cx="8353425" cy="6762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400" b="1" u="sng">
                <a:cs typeface="Arial" charset="0"/>
              </a:rPr>
              <a:t>2</a:t>
            </a:r>
            <a:r>
              <a:rPr lang="fr-FR" sz="2400" b="1" u="sng" baseline="30000">
                <a:cs typeface="Arial" charset="0"/>
              </a:rPr>
              <a:t>ème</a:t>
            </a:r>
            <a:r>
              <a:rPr lang="fr-FR" sz="2400" b="1" u="sng">
                <a:cs typeface="Arial" charset="0"/>
              </a:rPr>
              <a:t> raison</a:t>
            </a:r>
            <a:r>
              <a:rPr lang="fr-FR" sz="2400" b="1">
                <a:cs typeface="Arial" charset="0"/>
              </a:rPr>
              <a:t>: réponse comportementale à la capture des individus </a:t>
            </a:r>
            <a:r>
              <a:rPr lang="fr-FR" b="1">
                <a:cs typeface="Arial" charset="0"/>
              </a:rPr>
              <a:t>(tests de trap-dependence significatifs)</a:t>
            </a:r>
            <a:endParaRPr lang="fr-FR" sz="1000" b="1">
              <a:cs typeface="Arial" charset="0"/>
            </a:endParaRPr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250825" y="2205038"/>
            <a:ext cx="87137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 u="sng">
                <a:cs typeface="Arial" charset="0"/>
              </a:rPr>
              <a:t>Solution 1</a:t>
            </a:r>
            <a:r>
              <a:rPr lang="fr-FR" sz="2000" b="1">
                <a:cs typeface="Arial" charset="0"/>
              </a:rPr>
              <a:t>: 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définir lors de l'analyse que les probabilités de recapture sont dépendantes des précédentes captures </a:t>
            </a:r>
            <a:r>
              <a:rPr lang="fr-FR" sz="2000">
                <a:cs typeface="Arial" charset="0"/>
              </a:rPr>
              <a:t>(voir guide de MARK, effet cohorte ~ effet 'âge relatif à la 1</a:t>
            </a:r>
            <a:r>
              <a:rPr lang="fr-FR" sz="2000" baseline="30000">
                <a:cs typeface="Arial" charset="0"/>
              </a:rPr>
              <a:t>ère</a:t>
            </a:r>
            <a:r>
              <a:rPr lang="fr-FR" sz="2000">
                <a:cs typeface="Arial" charset="0"/>
              </a:rPr>
              <a:t> capture' p 8-31)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endParaRPr lang="fr-FR" sz="2000">
              <a:cs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>
                <a:cs typeface="Arial" charset="0"/>
              </a:rPr>
              <a:t>Ca permet de prendre en compte formellement la </a:t>
            </a:r>
            <a:r>
              <a:rPr lang="fr-FR" sz="2000" i="1">
                <a:cs typeface="Arial" charset="0"/>
              </a:rPr>
              <a:t>trap-dependence</a:t>
            </a:r>
            <a:r>
              <a:rPr lang="fr-FR" sz="2000">
                <a:cs typeface="Arial" charset="0"/>
              </a:rPr>
              <a:t>, l'estimer, et que les survies ne soient pas affectées</a:t>
            </a:r>
          </a:p>
        </p:txBody>
      </p:sp>
      <p:pic>
        <p:nvPicPr>
          <p:cNvPr id="3840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4005263"/>
            <a:ext cx="4608512" cy="2465387"/>
          </a:xfrm>
          <a:prstGeom prst="rect">
            <a:avLst/>
          </a:prstGeom>
          <a:noFill/>
        </p:spPr>
      </p:pic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4427538" y="4365625"/>
            <a:ext cx="1439862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4427538" y="5924550"/>
            <a:ext cx="2808287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395288" y="4984750"/>
            <a:ext cx="3240087" cy="7493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fr-FR"/>
              <a:t>U-CARE permet de formater les données pour une telle analyse</a:t>
            </a: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</p:spTree>
    <p:extLst>
      <p:ext uri="{BB962C8B-B14F-4D97-AF65-F5344CB8AC3E}">
        <p14:creationId xmlns:p14="http://schemas.microsoft.com/office/powerpoint/2010/main" val="136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9" grpId="0"/>
      <p:bldP spid="384012" grpId="0" animBg="1"/>
      <p:bldP spid="384013" grpId="0" animBg="1"/>
      <p:bldP spid="3840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7" name="Rectangle 9"/>
          <p:cNvSpPr>
            <a:spLocks noChangeArrowheads="1"/>
          </p:cNvSpPr>
          <p:nvPr/>
        </p:nvSpPr>
        <p:spPr bwMode="auto">
          <a:xfrm>
            <a:off x="250825" y="1555750"/>
            <a:ext cx="87137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 u="sng">
                <a:cs typeface="Arial" charset="0"/>
              </a:rPr>
              <a:t>Solution 2</a:t>
            </a:r>
            <a:r>
              <a:rPr lang="fr-FR" sz="2000" b="1">
                <a:cs typeface="Arial" charset="0"/>
              </a:rPr>
              <a:t>: 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identifier quelles sessions ont une forte trap-dependence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et éliminer ces sessions</a:t>
            </a:r>
            <a:endParaRPr lang="fr-FR" sz="2000" b="1">
              <a:solidFill>
                <a:schemeClr val="accent2"/>
              </a:solidFill>
              <a:cs typeface="Arial" charset="0"/>
            </a:endParaRPr>
          </a:p>
        </p:txBody>
      </p:sp>
      <p:pic>
        <p:nvPicPr>
          <p:cNvPr id="386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140075"/>
            <a:ext cx="4392613" cy="2471738"/>
          </a:xfrm>
          <a:prstGeom prst="rect">
            <a:avLst/>
          </a:prstGeom>
          <a:noFill/>
        </p:spPr>
      </p:pic>
      <p:sp>
        <p:nvSpPr>
          <p:cNvPr id="386059" name="Rectangle 11"/>
          <p:cNvSpPr>
            <a:spLocks noChangeArrowheads="1"/>
          </p:cNvSpPr>
          <p:nvPr/>
        </p:nvSpPr>
        <p:spPr bwMode="auto">
          <a:xfrm>
            <a:off x="2268538" y="4651375"/>
            <a:ext cx="2374900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86060" name="Rectangle 12"/>
          <p:cNvSpPr>
            <a:spLocks noChangeArrowheads="1"/>
          </p:cNvSpPr>
          <p:nvPr/>
        </p:nvSpPr>
        <p:spPr bwMode="auto">
          <a:xfrm>
            <a:off x="2268538" y="3500438"/>
            <a:ext cx="1439862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38606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2995613"/>
            <a:ext cx="3798887" cy="324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386062" name="AutoShape 14"/>
          <p:cNvSpPr>
            <a:spLocks noChangeArrowheads="1"/>
          </p:cNvSpPr>
          <p:nvPr/>
        </p:nvSpPr>
        <p:spPr bwMode="auto">
          <a:xfrm>
            <a:off x="4716463" y="4075113"/>
            <a:ext cx="431800" cy="504825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107950" y="2205038"/>
            <a:ext cx="45370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Pour identifier ces sessions</a:t>
            </a:r>
          </a:p>
          <a:p>
            <a:pPr>
              <a:spcBef>
                <a:spcPct val="50000"/>
              </a:spcBef>
            </a:pPr>
            <a:r>
              <a:rPr lang="fr-FR"/>
              <a:t>→ TEST2.CT dans U-CARE</a:t>
            </a:r>
            <a:endParaRPr lang="en-US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</p:spTree>
    <p:extLst>
      <p:ext uri="{BB962C8B-B14F-4D97-AF65-F5344CB8AC3E}">
        <p14:creationId xmlns:p14="http://schemas.microsoft.com/office/powerpoint/2010/main" val="34636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9" grpId="0" animBg="1"/>
      <p:bldP spid="386060" grpId="0" animBg="1"/>
      <p:bldP spid="3860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250825" y="1125538"/>
            <a:ext cx="8642350" cy="116522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400" b="1" u="sng">
                <a:cs typeface="Arial" charset="0"/>
              </a:rPr>
              <a:t>3</a:t>
            </a:r>
            <a:r>
              <a:rPr lang="fr-FR" sz="2400" b="1" u="sng" baseline="30000">
                <a:cs typeface="Arial" charset="0"/>
              </a:rPr>
              <a:t>ème</a:t>
            </a:r>
            <a:r>
              <a:rPr lang="fr-FR" sz="2400" b="1" u="sng">
                <a:cs typeface="Arial" charset="0"/>
              </a:rPr>
              <a:t> raison</a:t>
            </a:r>
            <a:r>
              <a:rPr lang="fr-FR" sz="2400" b="1">
                <a:cs typeface="Arial" charset="0"/>
              </a:rPr>
              <a:t>: mauvais ajustement global du modèle sans qu'on puisse le corriger </a:t>
            </a:r>
            <a:r>
              <a:rPr lang="fr-FR" sz="2000">
                <a:cs typeface="Arial" charset="0"/>
              </a:rPr>
              <a:t>(p. ex. non-indépendance des individus, ou forte hétérogénéité entre individus, génère un problème dit de "surdispersion")</a:t>
            </a:r>
            <a:endParaRPr lang="fr-FR" sz="800">
              <a:cs typeface="Arial" charset="0"/>
            </a:endParaRP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250825" y="2565400"/>
            <a:ext cx="87137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Solution: 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lors de l'analyse, rendre les tests d'effets et la sélection de modèles plus exigeants </a:t>
            </a:r>
            <a:r>
              <a:rPr lang="fr-FR" sz="2000">
                <a:cs typeface="Arial" charset="0"/>
              </a:rPr>
              <a:t>(dite conservative) pour éviter de se tromper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endParaRPr lang="fr-FR" sz="2000">
              <a:cs typeface="Arial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>
                <a:cs typeface="Arial" charset="0"/>
              </a:rPr>
              <a:t>Outil: 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inclure un facteur de surdispersion (</a:t>
            </a:r>
            <a:r>
              <a:rPr lang="fr-FR" sz="2000" b="1" i="1">
                <a:solidFill>
                  <a:srgbClr val="0000CC"/>
                </a:solidFill>
                <a:cs typeface="Arial" charset="0"/>
              </a:rPr>
              <a:t>c-hat</a:t>
            </a:r>
            <a:r>
              <a:rPr lang="fr-FR" sz="2000" b="1">
                <a:solidFill>
                  <a:srgbClr val="0000CC"/>
                </a:solidFill>
                <a:cs typeface="Arial" charset="0"/>
              </a:rPr>
              <a:t>)</a:t>
            </a:r>
            <a:endParaRPr lang="fr-FR" sz="2000" b="1">
              <a:cs typeface="Arial" charset="0"/>
            </a:endParaRPr>
          </a:p>
        </p:txBody>
      </p:sp>
      <p:pic>
        <p:nvPicPr>
          <p:cNvPr id="3881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933825"/>
            <a:ext cx="8604250" cy="2436813"/>
          </a:xfrm>
          <a:prstGeom prst="rect">
            <a:avLst/>
          </a:prstGeom>
          <a:noFill/>
        </p:spPr>
      </p:pic>
      <p:sp>
        <p:nvSpPr>
          <p:cNvPr id="388107" name="Rectangle 11"/>
          <p:cNvSpPr>
            <a:spLocks noChangeArrowheads="1"/>
          </p:cNvSpPr>
          <p:nvPr/>
        </p:nvSpPr>
        <p:spPr bwMode="auto">
          <a:xfrm>
            <a:off x="6227763" y="4581525"/>
            <a:ext cx="2592387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88109" name="Rectangle 13"/>
          <p:cNvSpPr>
            <a:spLocks noChangeArrowheads="1"/>
          </p:cNvSpPr>
          <p:nvPr/>
        </p:nvSpPr>
        <p:spPr bwMode="auto">
          <a:xfrm>
            <a:off x="6156325" y="4292600"/>
            <a:ext cx="1079500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900113" y="6021388"/>
            <a:ext cx="3241675" cy="58578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dirty="0">
                <a:cs typeface="Arial" charset="0"/>
              </a:rPr>
              <a:t>NB: rentrer la valeur de </a:t>
            </a:r>
            <a:r>
              <a:rPr lang="fr-FR" dirty="0" err="1">
                <a:cs typeface="Arial" charset="0"/>
              </a:rPr>
              <a:t>c-hat</a:t>
            </a:r>
            <a:r>
              <a:rPr lang="fr-FR" dirty="0">
                <a:cs typeface="Arial" charset="0"/>
              </a:rPr>
              <a:t>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dirty="0">
                <a:cs typeface="Arial" charset="0"/>
              </a:rPr>
              <a:t>avec "." et non pas "," !</a:t>
            </a:r>
            <a:endParaRPr lang="fr-FR" sz="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9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5" grpId="0"/>
      <p:bldP spid="388107" grpId="0" animBg="1"/>
      <p:bldP spid="3881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250825" y="908720"/>
            <a:ext cx="8713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400" b="1" dirty="0">
                <a:solidFill>
                  <a:srgbClr val="0000CC"/>
                </a:solidFill>
                <a:cs typeface="Arial" charset="0"/>
              </a:rPr>
              <a:t>Mais où trouver la valeur de </a:t>
            </a:r>
            <a:r>
              <a:rPr lang="fr-FR" sz="2400" b="1" dirty="0" err="1">
                <a:solidFill>
                  <a:srgbClr val="0000CC"/>
                </a:solidFill>
                <a:cs typeface="Arial" charset="0"/>
              </a:rPr>
              <a:t>c-hat</a:t>
            </a:r>
            <a:r>
              <a:rPr lang="fr-FR" sz="2400" b="1" dirty="0">
                <a:solidFill>
                  <a:srgbClr val="0000CC"/>
                </a:solidFill>
                <a:cs typeface="Arial" charset="0"/>
              </a:rPr>
              <a:t> à rentrer ?</a:t>
            </a:r>
            <a:endParaRPr lang="fr-FR" sz="2000" dirty="0">
              <a:cs typeface="Arial" charset="0"/>
            </a:endParaRPr>
          </a:p>
        </p:txBody>
      </p:sp>
      <p:sp>
        <p:nvSpPr>
          <p:cNvPr id="390175" name="Rectangle 31"/>
          <p:cNvSpPr>
            <a:spLocks noChangeArrowheads="1"/>
          </p:cNvSpPr>
          <p:nvPr/>
        </p:nvSpPr>
        <p:spPr bwMode="auto">
          <a:xfrm>
            <a:off x="900113" y="6021388"/>
            <a:ext cx="3241675" cy="58578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dirty="0">
                <a:cs typeface="Arial" charset="0"/>
              </a:rPr>
              <a:t>NB: rentrer la valeur de </a:t>
            </a:r>
            <a:r>
              <a:rPr lang="fr-FR" dirty="0" err="1">
                <a:cs typeface="Arial" charset="0"/>
              </a:rPr>
              <a:t>c-hat</a:t>
            </a:r>
            <a:r>
              <a:rPr lang="fr-FR" dirty="0">
                <a:cs typeface="Arial" charset="0"/>
              </a:rPr>
              <a:t>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dirty="0">
                <a:cs typeface="Arial" charset="0"/>
              </a:rPr>
              <a:t>avec "." et non pas "," !</a:t>
            </a:r>
            <a:endParaRPr lang="fr-FR" sz="600" dirty="0">
              <a:cs typeface="Arial" charset="0"/>
            </a:endParaRPr>
          </a:p>
        </p:txBody>
      </p:sp>
      <p:sp>
        <p:nvSpPr>
          <p:cNvPr id="390177" name="Rectangle 33"/>
          <p:cNvSpPr>
            <a:spLocks noChangeArrowheads="1"/>
          </p:cNvSpPr>
          <p:nvPr/>
        </p:nvSpPr>
        <p:spPr bwMode="auto">
          <a:xfrm>
            <a:off x="4500563" y="5876925"/>
            <a:ext cx="44640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Si c-hat ≤ 1.2 → ne rien changer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Si c-hat &gt; 1.2 (et &lt; 10) → changer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Si c-hat &gt; 10: abandonner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pic>
        <p:nvPicPr>
          <p:cNvPr id="636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95530" cy="337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0825" y="1328257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smtClean="0"/>
              <a:t>Fichier: MARK calcul nb </a:t>
            </a:r>
            <a:r>
              <a:rPr lang="fr-FR" dirty="0" err="1" smtClean="0"/>
              <a:t>parametre</a:t>
            </a:r>
            <a:r>
              <a:rPr lang="fr-FR" dirty="0" smtClean="0"/>
              <a:t>...</a:t>
            </a:r>
            <a:r>
              <a:rPr lang="fr-FR" dirty="0" err="1" smtClean="0"/>
              <a:t>ods</a:t>
            </a:r>
            <a:r>
              <a:rPr lang="fr-FR" dirty="0" smtClean="0"/>
              <a:t>; </a:t>
            </a:r>
            <a:r>
              <a:rPr lang="fr-FR" b="1" dirty="0" smtClean="0"/>
              <a:t>feuille « calcul </a:t>
            </a:r>
            <a:r>
              <a:rPr lang="fr-FR" b="1" dirty="0" err="1" smtClean="0"/>
              <a:t>c-hat</a:t>
            </a:r>
            <a:r>
              <a:rPr lang="fr-FR" b="1" dirty="0" smtClean="0"/>
              <a:t> »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177229" y="4293096"/>
            <a:ext cx="458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Saisir manuellement les valeurs pour chaque groupe des tests issus de U-CARE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84927" y="3939475"/>
            <a:ext cx="3770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df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 flipV="1">
            <a:off x="5473440" y="3140968"/>
            <a:ext cx="0" cy="79850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ZoneTexte 27"/>
          <p:cNvSpPr txBox="1"/>
          <p:nvPr/>
        </p:nvSpPr>
        <p:spPr>
          <a:xfrm>
            <a:off x="5924256" y="3939474"/>
            <a:ext cx="6078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Chi²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 bwMode="auto">
          <a:xfrm flipV="1">
            <a:off x="6228184" y="3140967"/>
            <a:ext cx="0" cy="79850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6732588" y="3929868"/>
            <a:ext cx="9669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P-value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 bwMode="auto">
          <a:xfrm flipV="1">
            <a:off x="6899581" y="3140966"/>
            <a:ext cx="0" cy="79850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ZoneTexte 7"/>
          <p:cNvSpPr txBox="1"/>
          <p:nvPr/>
        </p:nvSpPr>
        <p:spPr>
          <a:xfrm>
            <a:off x="138681" y="5235407"/>
            <a:ext cx="756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smtClean="0"/>
              <a:t>Les valeurs de </a:t>
            </a:r>
            <a:r>
              <a:rPr lang="fr-FR" dirty="0" err="1" smtClean="0"/>
              <a:t>C-hat</a:t>
            </a:r>
            <a:r>
              <a:rPr lang="fr-FR" dirty="0" smtClean="0"/>
              <a:t> sont automatiquement calculées pour la </a:t>
            </a:r>
            <a:r>
              <a:rPr lang="fr-FR" dirty="0" err="1" smtClean="0"/>
              <a:t>trap-dep</a:t>
            </a:r>
            <a:r>
              <a:rPr lang="fr-FR" dirty="0" smtClean="0"/>
              <a:t>, ou pour tout le modèle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H="1" flipV="1">
            <a:off x="2520950" y="4308807"/>
            <a:ext cx="4211638" cy="92660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 flipV="1">
            <a:off x="2339752" y="4939428"/>
            <a:ext cx="288032" cy="79382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99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107950" y="1989138"/>
            <a:ext cx="61198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Clic droit sur le meilleur modèle  + retrieve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250825" y="1196975"/>
            <a:ext cx="8713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400" b="1">
                <a:solidFill>
                  <a:srgbClr val="0000CC"/>
                </a:solidFill>
                <a:cs typeface="Arial" charset="0"/>
              </a:rPr>
              <a:t>Mais où trouver la valeur de c-hat à rentrer ?</a:t>
            </a:r>
            <a:endParaRPr lang="fr-FR" sz="2000">
              <a:cs typeface="Arial" charset="0"/>
            </a:endParaRPr>
          </a:p>
        </p:txBody>
      </p:sp>
      <p:pic>
        <p:nvPicPr>
          <p:cNvPr id="39015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349500"/>
            <a:ext cx="4343400" cy="1543050"/>
          </a:xfrm>
          <a:prstGeom prst="rect">
            <a:avLst/>
          </a:prstGeom>
          <a:noFill/>
        </p:spPr>
      </p:pic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6948488" y="1773238"/>
            <a:ext cx="1871662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Solution</a:t>
            </a:r>
            <a:r>
              <a:rPr lang="en-US" b="1"/>
              <a:t>: </a:t>
            </a:r>
            <a:r>
              <a:rPr lang="en-US" b="1" i="1"/>
              <a:t>Bootstrap GOF</a:t>
            </a:r>
          </a:p>
        </p:txBody>
      </p:sp>
      <p:pic>
        <p:nvPicPr>
          <p:cNvPr id="390166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2924175"/>
            <a:ext cx="2663825" cy="1387475"/>
          </a:xfrm>
          <a:prstGeom prst="rect">
            <a:avLst/>
          </a:prstGeom>
          <a:noFill/>
        </p:spPr>
      </p:pic>
      <p:sp>
        <p:nvSpPr>
          <p:cNvPr id="390169" name="Rectangle 25"/>
          <p:cNvSpPr>
            <a:spLocks noChangeArrowheads="1"/>
          </p:cNvSpPr>
          <p:nvPr/>
        </p:nvSpPr>
        <p:spPr bwMode="auto">
          <a:xfrm>
            <a:off x="6948488" y="2924175"/>
            <a:ext cx="503237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0170" name="Rectangle 26"/>
          <p:cNvSpPr>
            <a:spLocks noChangeArrowheads="1"/>
          </p:cNvSpPr>
          <p:nvPr/>
        </p:nvSpPr>
        <p:spPr bwMode="auto">
          <a:xfrm>
            <a:off x="7019925" y="4003675"/>
            <a:ext cx="1800225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5940425" y="4292600"/>
            <a:ext cx="3024188" cy="8255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Ouvrir fichier BOOTSTRAPRESULTS.DBF avec Excel</a:t>
            </a:r>
            <a:endParaRPr lang="en-US" sz="1600" i="1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5938838" y="5080000"/>
            <a:ext cx="3205162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Calculer</a:t>
            </a:r>
            <a:r>
              <a:rPr lang="en-US" sz="1600" dirty="0"/>
              <a:t> la </a:t>
            </a:r>
            <a:r>
              <a:rPr lang="en-US" sz="1600" dirty="0" err="1" smtClean="0"/>
              <a:t>mediane</a:t>
            </a:r>
            <a:r>
              <a:rPr lang="en-US" sz="1600" dirty="0" smtClean="0"/>
              <a:t> </a:t>
            </a:r>
            <a:r>
              <a:rPr lang="en-US" sz="1600" dirty="0"/>
              <a:t>de "</a:t>
            </a:r>
            <a:r>
              <a:rPr lang="en-US" sz="1600" dirty="0" smtClean="0"/>
              <a:t>C-HAT</a:t>
            </a:r>
            <a:r>
              <a:rPr lang="en-US" sz="1600" dirty="0"/>
              <a:t>" (=</a:t>
            </a:r>
            <a:r>
              <a:rPr lang="en-US" sz="1600" dirty="0" err="1"/>
              <a:t>mediane</a:t>
            </a:r>
            <a:r>
              <a:rPr lang="en-US" sz="1600" dirty="0"/>
              <a:t>(…))</a:t>
            </a:r>
            <a:endParaRPr lang="en-US" sz="1600" i="1" dirty="0"/>
          </a:p>
        </p:txBody>
      </p:sp>
      <p:sp>
        <p:nvSpPr>
          <p:cNvPr id="390175" name="Rectangle 31"/>
          <p:cNvSpPr>
            <a:spLocks noChangeArrowheads="1"/>
          </p:cNvSpPr>
          <p:nvPr/>
        </p:nvSpPr>
        <p:spPr bwMode="auto">
          <a:xfrm>
            <a:off x="900113" y="6021388"/>
            <a:ext cx="3241675" cy="58578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>
                <a:cs typeface="Arial" charset="0"/>
              </a:rPr>
              <a:t>NB: rentrer la valeur de c-hat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>
                <a:cs typeface="Arial" charset="0"/>
              </a:rPr>
              <a:t>avec "." et non pas "," !</a:t>
            </a:r>
            <a:endParaRPr lang="fr-FR" sz="600">
              <a:cs typeface="Arial" charset="0"/>
            </a:endParaRPr>
          </a:p>
        </p:txBody>
      </p:sp>
      <p:cxnSp>
        <p:nvCxnSpPr>
          <p:cNvPr id="390176" name="AutoShape 32"/>
          <p:cNvCxnSpPr>
            <a:cxnSpLocks noChangeShapeType="1"/>
          </p:cNvCxnSpPr>
          <p:nvPr/>
        </p:nvCxnSpPr>
        <p:spPr bwMode="auto">
          <a:xfrm flipV="1">
            <a:off x="4572000" y="2997200"/>
            <a:ext cx="1512888" cy="79216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390177" name="Rectangle 33"/>
          <p:cNvSpPr>
            <a:spLocks noChangeArrowheads="1"/>
          </p:cNvSpPr>
          <p:nvPr/>
        </p:nvSpPr>
        <p:spPr bwMode="auto">
          <a:xfrm>
            <a:off x="4500563" y="5876925"/>
            <a:ext cx="44640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Si c-hat ≤ 1.2 → ne rien changer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Si c-hat &gt; 1.2 (et &lt; 10) → changer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sz="2000" b="1">
                <a:cs typeface="Arial" charset="0"/>
              </a:rPr>
              <a:t>Si c-hat &gt; 10: abandonner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</p:spTree>
    <p:extLst>
      <p:ext uri="{BB962C8B-B14F-4D97-AF65-F5344CB8AC3E}">
        <p14:creationId xmlns:p14="http://schemas.microsoft.com/office/powerpoint/2010/main" val="39398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4" grpId="0"/>
      <p:bldP spid="390164" grpId="0"/>
      <p:bldP spid="390169" grpId="0" animBg="1"/>
      <p:bldP spid="390170" grpId="0" animBg="1"/>
      <p:bldP spid="390171" grpId="0"/>
      <p:bldP spid="390172" grpId="0"/>
      <p:bldP spid="390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l’  »exercice tests GOF </a:t>
            </a:r>
            <a:r>
              <a:rPr lang="fr-FR" dirty="0" smtClean="0"/>
              <a:t>2020.pdf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endParaRPr lang="fr-FR" dirty="0"/>
          </a:p>
          <a:p>
            <a:r>
              <a:rPr lang="fr-FR" dirty="0" smtClean="0"/>
              <a:t>Calculez </a:t>
            </a:r>
            <a:r>
              <a:rPr lang="fr-FR" dirty="0" smtClean="0"/>
              <a:t>les tests d’ajustement pour les jeux de données </a:t>
            </a:r>
          </a:p>
          <a:p>
            <a:pPr lvl="1"/>
            <a:r>
              <a:rPr lang="fr-FR" dirty="0" smtClean="0"/>
              <a:t>martinet</a:t>
            </a:r>
          </a:p>
          <a:p>
            <a:pPr lvl="1"/>
            <a:r>
              <a:rPr lang="fr-FR" dirty="0" smtClean="0"/>
              <a:t>cincle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7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4351338"/>
          </a:xfrm>
        </p:spPr>
        <p:txBody>
          <a:bodyPr/>
          <a:lstStyle/>
          <a:p>
            <a:r>
              <a:rPr lang="fr-FR" dirty="0" smtClean="0"/>
              <a:t>Simulation de 2 jeux de données</a:t>
            </a:r>
          </a:p>
          <a:p>
            <a:r>
              <a:rPr lang="fr-FR" sz="2400" dirty="0" smtClean="0"/>
              <a:t>G1: Phi = 0.8 p = 0.8			</a:t>
            </a:r>
            <a:r>
              <a:rPr lang="fr-FR" sz="2400" dirty="0"/>
              <a:t>G2: Phi = 0.8 p = 0.2</a:t>
            </a:r>
          </a:p>
          <a:p>
            <a:endParaRPr lang="fr-FR" sz="2400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16974" y="2319281"/>
            <a:ext cx="303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CJS Phi(t) p(t)?</a:t>
            </a:r>
            <a:endParaRPr lang="fr-FR" sz="2400" dirty="0"/>
          </a:p>
        </p:txBody>
      </p:sp>
      <p:sp>
        <p:nvSpPr>
          <p:cNvPr id="5" name="Accolade fermante 4"/>
          <p:cNvSpPr/>
          <p:nvPr/>
        </p:nvSpPr>
        <p:spPr>
          <a:xfrm rot="5400000">
            <a:off x="3954177" y="523088"/>
            <a:ext cx="356616" cy="3235770"/>
          </a:xfrm>
          <a:prstGeom prst="rightBrace">
            <a:avLst>
              <a:gd name="adj1" fmla="val 391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4351338"/>
          </a:xfrm>
        </p:spPr>
        <p:txBody>
          <a:bodyPr/>
          <a:lstStyle/>
          <a:p>
            <a:r>
              <a:rPr lang="fr-FR" dirty="0" smtClean="0"/>
              <a:t>Simulation de 2 jeux de données</a:t>
            </a:r>
          </a:p>
          <a:p>
            <a:r>
              <a:rPr lang="fr-FR" sz="2400" dirty="0" smtClean="0"/>
              <a:t>G1: Phi = 0.8 p = 0.8			</a:t>
            </a:r>
            <a:r>
              <a:rPr lang="fr-FR" sz="2400" dirty="0"/>
              <a:t>G2: Phi = 0.8 p = 0.2</a:t>
            </a:r>
          </a:p>
          <a:p>
            <a:endParaRPr lang="fr-FR" sz="2400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16974" y="2319281"/>
            <a:ext cx="456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Modèle CJS Phi(t) p(t)? Et Phi(.) p(.)</a:t>
            </a:r>
            <a:endParaRPr lang="fr-FR" sz="2400" dirty="0"/>
          </a:p>
        </p:txBody>
      </p:sp>
      <p:sp>
        <p:nvSpPr>
          <p:cNvPr id="5" name="Accolade fermante 4"/>
          <p:cNvSpPr/>
          <p:nvPr/>
        </p:nvSpPr>
        <p:spPr>
          <a:xfrm rot="5400000">
            <a:off x="3954177" y="523088"/>
            <a:ext cx="356616" cy="3235770"/>
          </a:xfrm>
          <a:prstGeom prst="rightBrace">
            <a:avLst>
              <a:gd name="adj1" fmla="val 391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2786690"/>
            <a:ext cx="3486150" cy="29527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22" y="2796215"/>
            <a:ext cx="3648075" cy="2933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5906008"/>
            <a:ext cx="3457575" cy="752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922" y="5848858"/>
            <a:ext cx="3533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323850" y="1341438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 u="sng">
                <a:solidFill>
                  <a:srgbClr val="0000CC"/>
                </a:solidFill>
                <a:cs typeface="Arial" charset="0"/>
              </a:rPr>
              <a:t>Principe d'un test d'ajustement</a:t>
            </a:r>
            <a:r>
              <a:rPr lang="fr-FR" sz="2800" b="1">
                <a:solidFill>
                  <a:srgbClr val="0000CC"/>
                </a:solidFill>
                <a:cs typeface="Arial" charset="0"/>
              </a:rPr>
              <a:t>:</a:t>
            </a: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323850" y="2062163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>
                <a:cs typeface="Arial" charset="0"/>
              </a:rPr>
              <a:t>Calculer la </a:t>
            </a:r>
            <a:r>
              <a:rPr lang="fr-FR" sz="2800" b="1">
                <a:solidFill>
                  <a:srgbClr val="0000CC"/>
                </a:solidFill>
                <a:cs typeface="Arial" charset="0"/>
              </a:rPr>
              <a:t>probabilité que les hypothèses </a:t>
            </a:r>
            <a:r>
              <a:rPr lang="fr-FR" sz="2800" b="1" i="1">
                <a:solidFill>
                  <a:srgbClr val="0000CC"/>
                </a:solidFill>
                <a:cs typeface="Arial" charset="0"/>
              </a:rPr>
              <a:t>d'application du modèle </a:t>
            </a:r>
            <a:r>
              <a:rPr lang="fr-FR" sz="2800" b="1">
                <a:solidFill>
                  <a:srgbClr val="0000CC"/>
                </a:solidFill>
                <a:cs typeface="Arial" charset="0"/>
              </a:rPr>
              <a:t>soient respectées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0825" y="2924944"/>
            <a:ext cx="4319588" cy="164465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2000">
                <a:cs typeface="Arial" charset="0"/>
              </a:rPr>
              <a:t>Hypothèses:</a:t>
            </a:r>
          </a:p>
          <a:p>
            <a:pPr algn="l">
              <a:buFontTx/>
              <a:buChar char="-"/>
            </a:pPr>
            <a:r>
              <a:rPr lang="fr-FR" sz="2000">
                <a:cs typeface="Arial" charset="0"/>
              </a:rPr>
              <a:t> tous les individus ont les mêmes probabilités (survie, recapture) au sein des groupes définis</a:t>
            </a:r>
          </a:p>
          <a:p>
            <a:pPr algn="l">
              <a:buFontTx/>
              <a:buChar char="-"/>
            </a:pPr>
            <a:r>
              <a:rPr lang="fr-FR" sz="2000">
                <a:cs typeface="Arial" charset="0"/>
              </a:rPr>
              <a:t> indépendance entre individus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3800" y="2924944"/>
            <a:ext cx="3889375" cy="2246769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2000" dirty="0">
                <a:cs typeface="Arial" charset="0"/>
              </a:rPr>
              <a:t>Tests de 3 hypothèses:</a:t>
            </a:r>
          </a:p>
          <a:p>
            <a:pPr algn="l">
              <a:buFontTx/>
              <a:buChar char="-"/>
            </a:pPr>
            <a:r>
              <a:rPr lang="fr-FR" sz="2000" dirty="0">
                <a:cs typeface="Arial" charset="0"/>
              </a:rPr>
              <a:t> pas de réponse à la capture</a:t>
            </a:r>
          </a:p>
          <a:p>
            <a:pPr algn="l">
              <a:buFontTx/>
              <a:buChar char="-"/>
            </a:pPr>
            <a:r>
              <a:rPr lang="fr-FR" sz="2000" dirty="0" smtClean="0">
                <a:cs typeface="Arial" charset="0"/>
              </a:rPr>
              <a:t> </a:t>
            </a:r>
            <a:r>
              <a:rPr lang="fr-FR" sz="2000" dirty="0">
                <a:cs typeface="Arial" charset="0"/>
              </a:rPr>
              <a:t>pas de </a:t>
            </a:r>
            <a:r>
              <a:rPr lang="fr-FR" sz="2000" dirty="0" err="1" smtClean="0">
                <a:cs typeface="Arial" charset="0"/>
              </a:rPr>
              <a:t>transients</a:t>
            </a:r>
            <a:r>
              <a:rPr lang="fr-FR" sz="2000" dirty="0" smtClean="0">
                <a:cs typeface="Arial" charset="0"/>
              </a:rPr>
              <a:t> (=individus en transit: capturés une fois et jamais </a:t>
            </a:r>
            <a:r>
              <a:rPr lang="fr-FR" sz="2000" dirty="0" err="1" smtClean="0">
                <a:cs typeface="Arial" charset="0"/>
              </a:rPr>
              <a:t>recapturés</a:t>
            </a:r>
            <a:r>
              <a:rPr lang="fr-FR" sz="2000" dirty="0" smtClean="0">
                <a:cs typeface="Arial" charset="0"/>
              </a:rPr>
              <a:t>)</a:t>
            </a:r>
            <a:endParaRPr lang="fr-FR" sz="2000" dirty="0">
              <a:cs typeface="Arial" charset="0"/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cs typeface="Arial" charset="0"/>
              </a:rPr>
              <a:t>le </a:t>
            </a:r>
            <a:r>
              <a:rPr lang="fr-FR" sz="2000" dirty="0">
                <a:cs typeface="Arial" charset="0"/>
              </a:rPr>
              <a:t>modèle de base explique bien les données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20681" y="5201789"/>
            <a:ext cx="8831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dirty="0" smtClean="0"/>
              <a:t>« </a:t>
            </a:r>
            <a:r>
              <a:rPr lang="fr-FR" sz="2400" b="1" dirty="0" err="1" smtClean="0"/>
              <a:t>Goodness</a:t>
            </a:r>
            <a:r>
              <a:rPr lang="fr-FR" sz="2400" b="1" dirty="0" smtClean="0"/>
              <a:t>-of-Fit » test = GOF</a:t>
            </a:r>
          </a:p>
          <a:p>
            <a:pPr algn="l"/>
            <a:r>
              <a:rPr lang="fr-FR" sz="2400" dirty="0" smtClean="0">
                <a:sym typeface="Wingdings" panose="05000000000000000000" pitchFamily="2" charset="2"/>
              </a:rPr>
              <a:t> Tests de </a:t>
            </a:r>
            <a:r>
              <a:rPr lang="el-GR" sz="2400" dirty="0" smtClean="0">
                <a:sym typeface="Wingdings" panose="05000000000000000000" pitchFamily="2" charset="2"/>
              </a:rPr>
              <a:t>χ</a:t>
            </a:r>
            <a:r>
              <a:rPr lang="fr-FR" sz="2400" dirty="0" smtClean="0">
                <a:sym typeface="Wingdings" panose="05000000000000000000" pitchFamily="2" charset="2"/>
              </a:rPr>
              <a:t>² entre une distribution observée et une distribution attendue selon les hypothèses du modèle CJS Phi(t) p(t</a:t>
            </a:r>
            <a:r>
              <a:rPr lang="fr-FR" sz="2400" dirty="0">
                <a:sym typeface="Wingdings" panose="05000000000000000000" pitchFamily="2" charset="2"/>
              </a:rPr>
              <a:t>) ou </a:t>
            </a:r>
            <a:r>
              <a:rPr lang="fr-FR" sz="2400" dirty="0" smtClean="0">
                <a:sym typeface="Wingdings" panose="05000000000000000000" pitchFamily="2" charset="2"/>
              </a:rPr>
              <a:t>Phi(g*t</a:t>
            </a:r>
            <a:r>
              <a:rPr lang="fr-FR" sz="2400" dirty="0">
                <a:sym typeface="Wingdings" panose="05000000000000000000" pitchFamily="2" charset="2"/>
              </a:rPr>
              <a:t>) </a:t>
            </a:r>
            <a:r>
              <a:rPr lang="fr-FR" sz="2400" dirty="0" smtClean="0">
                <a:sym typeface="Wingdings" panose="05000000000000000000" pitchFamily="2" charset="2"/>
              </a:rPr>
              <a:t>p(g*t</a:t>
            </a:r>
            <a:r>
              <a:rPr lang="fr-FR" sz="2400" dirty="0">
                <a:sym typeface="Wingdings" panose="05000000000000000000" pitchFamily="2" charset="2"/>
              </a:rPr>
              <a:t>)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79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On colle G1 et G2 pour en faire un jeu de données hétérogène</a:t>
            </a:r>
          </a:p>
          <a:p>
            <a:r>
              <a:rPr lang="fr-FR" sz="2400" dirty="0"/>
              <a:t>G1plusG2: Modèle CJS Phi(t) p(t)? Et Phi(.)p(.)?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1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On colle G1 et G2 pour en faire un jeu de données hétérogène</a:t>
            </a:r>
          </a:p>
          <a:p>
            <a:r>
              <a:rPr lang="fr-FR" sz="2400" dirty="0" smtClean="0"/>
              <a:t>G1plusG2: </a:t>
            </a:r>
            <a:r>
              <a:rPr lang="fr-FR" sz="2400" dirty="0"/>
              <a:t>Modèle CJS Phi(t) p(t</a:t>
            </a:r>
            <a:r>
              <a:rPr lang="fr-FR" sz="2400" dirty="0" smtClean="0"/>
              <a:t>)? Et Phi(.)p(.)?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1" y="2438019"/>
            <a:ext cx="5349976" cy="26277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90" y="5304663"/>
            <a:ext cx="5476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Tests GOF sur G1, G2 et G1plusG2 avec R2Ucare</a:t>
            </a:r>
          </a:p>
        </p:txBody>
      </p:sp>
    </p:spTree>
    <p:extLst>
      <p:ext uri="{BB962C8B-B14F-4D97-AF65-F5344CB8AC3E}">
        <p14:creationId xmlns:p14="http://schemas.microsoft.com/office/powerpoint/2010/main" val="3165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Tests GOF sur G1, G2 et G1plusG2 avec R2Ucare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2107882"/>
            <a:ext cx="5695950" cy="31908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83680" y="26974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5934456" y="2794888"/>
            <a:ext cx="566928" cy="18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8064" y="377342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5958840" y="3870832"/>
            <a:ext cx="566928" cy="18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60464" y="4812792"/>
            <a:ext cx="224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 significatif </a:t>
            </a:r>
            <a:r>
              <a:rPr lang="fr-FR" dirty="0" smtClean="0">
                <a:sym typeface="Wingdings" panose="05000000000000000000" pitchFamily="2" charset="2"/>
              </a:rPr>
              <a:t> problème d’hétérogénéité détecté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6111240" y="4910200"/>
            <a:ext cx="566928" cy="18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7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On crée des individus </a:t>
            </a:r>
            <a:r>
              <a:rPr lang="fr-FR" dirty="0" err="1" smtClean="0"/>
              <a:t>transients</a:t>
            </a:r>
            <a:r>
              <a:rPr lang="fr-FR" dirty="0" smtClean="0"/>
              <a:t> (qui sont marqués et jamais revus) dans G1</a:t>
            </a:r>
          </a:p>
          <a:p>
            <a:r>
              <a:rPr lang="fr-FR" dirty="0"/>
              <a:t>Tester CJS, Phi(.)p(.) et test GOF?</a:t>
            </a:r>
          </a:p>
        </p:txBody>
      </p:sp>
    </p:spTree>
    <p:extLst>
      <p:ext uri="{BB962C8B-B14F-4D97-AF65-F5344CB8AC3E}">
        <p14:creationId xmlns:p14="http://schemas.microsoft.com/office/powerpoint/2010/main" val="40036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On crée des individus </a:t>
            </a:r>
            <a:r>
              <a:rPr lang="fr-FR" dirty="0" err="1" smtClean="0"/>
              <a:t>transients</a:t>
            </a:r>
            <a:r>
              <a:rPr lang="fr-FR" dirty="0" smtClean="0"/>
              <a:t> (qui sont marqués et jamais revus) dans G1</a:t>
            </a:r>
          </a:p>
          <a:p>
            <a:r>
              <a:rPr lang="fr-FR" dirty="0" smtClean="0"/>
              <a:t>Tester CJS, Phi(.)p(.)?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7480"/>
            <a:ext cx="5429250" cy="8191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3653155"/>
            <a:ext cx="6000750" cy="29337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455664" y="3107055"/>
            <a:ext cx="25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survie a baissé de 12%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8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On crée des individus </a:t>
            </a:r>
            <a:r>
              <a:rPr lang="fr-FR" dirty="0" err="1" smtClean="0"/>
              <a:t>transients</a:t>
            </a:r>
            <a:r>
              <a:rPr lang="fr-FR" dirty="0" smtClean="0"/>
              <a:t> (qui sont marqués et jamais revus) dans G1</a:t>
            </a:r>
          </a:p>
          <a:p>
            <a:r>
              <a:rPr lang="fr-FR" dirty="0" smtClean="0"/>
              <a:t>test </a:t>
            </a:r>
            <a:r>
              <a:rPr lang="fr-FR" dirty="0"/>
              <a:t>GOF?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" y="2450592"/>
            <a:ext cx="4681891" cy="44074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36920" y="2508504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 significatif </a:t>
            </a:r>
            <a:r>
              <a:rPr lang="fr-FR" dirty="0" smtClean="0">
                <a:sym typeface="Wingdings" panose="05000000000000000000" pitchFamily="2" charset="2"/>
              </a:rPr>
              <a:t> problème d’hétérogénéité détecté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5187696" y="2605912"/>
            <a:ext cx="566928" cy="18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33872" y="3191256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OK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5184648" y="3288664"/>
            <a:ext cx="566928" cy="18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739384" y="4953000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 significatif </a:t>
            </a:r>
            <a:r>
              <a:rPr lang="fr-FR" dirty="0" smtClean="0">
                <a:sym typeface="Wingdings" panose="05000000000000000000" pitchFamily="2" charset="2"/>
              </a:rPr>
              <a:t> problème de </a:t>
            </a:r>
            <a:r>
              <a:rPr lang="fr-FR" dirty="0" err="1" smtClean="0">
                <a:sym typeface="Wingdings" panose="05000000000000000000" pitchFamily="2" charset="2"/>
              </a:rPr>
              <a:t>transients</a:t>
            </a:r>
            <a:r>
              <a:rPr lang="fr-FR" dirty="0" smtClean="0">
                <a:sym typeface="Wingdings" panose="05000000000000000000" pitchFamily="2" charset="2"/>
              </a:rPr>
              <a:t> détecté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5090160" y="5050408"/>
            <a:ext cx="566928" cy="18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On crée des individus </a:t>
            </a:r>
            <a:r>
              <a:rPr lang="fr-FR" dirty="0" err="1" smtClean="0"/>
              <a:t>transients</a:t>
            </a:r>
            <a:r>
              <a:rPr lang="fr-FR" dirty="0" smtClean="0"/>
              <a:t> (qui sont marqués et jamais revus) dans G1</a:t>
            </a:r>
          </a:p>
          <a:p>
            <a:r>
              <a:rPr lang="fr-FR" dirty="0" smtClean="0"/>
              <a:t>test modèle Phi(Age2)p(.)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9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Exercice GOF: question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048" y="1094105"/>
            <a:ext cx="8403336" cy="1603375"/>
          </a:xfrm>
        </p:spPr>
        <p:txBody>
          <a:bodyPr/>
          <a:lstStyle/>
          <a:p>
            <a:r>
              <a:rPr lang="fr-FR" dirty="0" smtClean="0"/>
              <a:t>On crée des individus </a:t>
            </a:r>
            <a:r>
              <a:rPr lang="fr-FR" dirty="0" err="1" smtClean="0"/>
              <a:t>transients</a:t>
            </a:r>
            <a:r>
              <a:rPr lang="fr-FR" dirty="0" smtClean="0"/>
              <a:t> (qui sont marqués et jamais revus) dans G1</a:t>
            </a:r>
          </a:p>
          <a:p>
            <a:r>
              <a:rPr lang="fr-FR" dirty="0" smtClean="0"/>
              <a:t>test modèle Phi(Age2)p(.)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6" y="2913506"/>
            <a:ext cx="6232779" cy="1237869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6541008" y="3617594"/>
            <a:ext cx="265176" cy="3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6544055" y="3072384"/>
            <a:ext cx="259081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03136" y="2913506"/>
            <a:ext cx="22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Age 1: Phi sous-estimé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827520" y="3788282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Age 2+: Phi correct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56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martinet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Aucun problème d’ajustement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636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965258" cy="255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4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323850" y="3255963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>
                <a:cs typeface="Arial" charset="0"/>
              </a:rPr>
              <a:t>Quel est le modèle général 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>
                <a:cs typeface="Arial" charset="0"/>
              </a:rPr>
              <a:t>dont nous allons tester l'ajustement ?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611188" y="4437063"/>
            <a:ext cx="81375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2400" b="1">
                <a:cs typeface="Arial" charset="0"/>
              </a:rPr>
              <a:t>Pas de groupe → </a:t>
            </a:r>
            <a:r>
              <a:rPr lang="fr-FR" sz="2400" b="1">
                <a:solidFill>
                  <a:srgbClr val="0000CC"/>
                </a:solidFill>
                <a:cs typeface="Arial" charset="0"/>
              </a:rPr>
              <a:t>phi(t) p(t)</a:t>
            </a:r>
            <a:r>
              <a:rPr lang="fr-FR" sz="2400" b="1">
                <a:cs typeface="Arial" charset="0"/>
              </a:rPr>
              <a:t> </a:t>
            </a:r>
            <a:r>
              <a:rPr lang="fr-FR">
                <a:cs typeface="Arial" charset="0"/>
              </a:rPr>
              <a:t>dit modèle de CJS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611188" y="5338763"/>
            <a:ext cx="8137525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2400" b="1">
                <a:cs typeface="Arial" charset="0"/>
              </a:rPr>
              <a:t>Avec des groupes → </a:t>
            </a:r>
            <a:r>
              <a:rPr lang="fr-FR" sz="2400">
                <a:cs typeface="Arial" charset="0"/>
              </a:rPr>
              <a:t>phi(t) p(t) par groupe</a:t>
            </a:r>
          </a:p>
          <a:p>
            <a:pPr algn="l"/>
            <a:r>
              <a:rPr lang="fr-FR" sz="2400" b="1">
                <a:cs typeface="Arial" charset="0"/>
              </a:rPr>
              <a:t>				c'est à dire </a:t>
            </a:r>
            <a:r>
              <a:rPr lang="fr-FR" sz="2400" b="1">
                <a:solidFill>
                  <a:srgbClr val="0000CC"/>
                </a:solidFill>
                <a:cs typeface="Arial" charset="0"/>
              </a:rPr>
              <a:t>phi(g*t) p(g*t)</a:t>
            </a:r>
            <a:endParaRPr lang="fr-FR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323850" y="1341438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 u="sng">
                <a:solidFill>
                  <a:srgbClr val="0000CC"/>
                </a:solidFill>
                <a:cs typeface="Arial" charset="0"/>
              </a:rPr>
              <a:t>Principe d'un test d'ajustement</a:t>
            </a:r>
            <a:r>
              <a:rPr lang="fr-FR" sz="2800" b="1">
                <a:solidFill>
                  <a:srgbClr val="0000CC"/>
                </a:solidFill>
                <a:cs typeface="Arial" charset="0"/>
              </a:rPr>
              <a:t>:</a:t>
            </a: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323850" y="2062163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>
                <a:cs typeface="Arial" charset="0"/>
              </a:rPr>
              <a:t>Calculer la </a:t>
            </a:r>
            <a:r>
              <a:rPr lang="fr-FR" sz="2800" b="1">
                <a:solidFill>
                  <a:srgbClr val="0000CC"/>
                </a:solidFill>
                <a:cs typeface="Arial" charset="0"/>
              </a:rPr>
              <a:t>probabilité que les hypothèses </a:t>
            </a:r>
            <a:r>
              <a:rPr lang="fr-FR" sz="2800" b="1" i="1">
                <a:solidFill>
                  <a:srgbClr val="0000CC"/>
                </a:solidFill>
                <a:cs typeface="Arial" charset="0"/>
              </a:rPr>
              <a:t>d'application du modèle </a:t>
            </a:r>
            <a:r>
              <a:rPr lang="fr-FR" sz="2800" b="1">
                <a:solidFill>
                  <a:srgbClr val="0000CC"/>
                </a:solidFill>
                <a:cs typeface="Arial" charset="0"/>
              </a:rPr>
              <a:t>soient respectées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2" grpId="0"/>
      <p:bldP spid="4618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Aucun </a:t>
            </a:r>
            <a:r>
              <a:rPr lang="fr-FR" dirty="0" err="1" smtClean="0"/>
              <a:t>probleme</a:t>
            </a:r>
            <a:r>
              <a:rPr lang="fr-FR" dirty="0" smtClean="0"/>
              <a:t> d’ajustement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635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3138"/>
            <a:ext cx="8022581" cy="334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067944" y="5567815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trap-dep</a:t>
            </a:r>
            <a:r>
              <a:rPr lang="fr-FR" dirty="0" smtClean="0"/>
              <a:t> un peu limite…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 bwMode="auto">
          <a:xfrm flipH="1" flipV="1">
            <a:off x="5220072" y="5013176"/>
            <a:ext cx="135492" cy="46805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69541" y="5949280"/>
            <a:ext cx="817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smtClean="0"/>
              <a:t>Essayons de calculer un coefficient de </a:t>
            </a:r>
            <a:r>
              <a:rPr lang="fr-FR" sz="2400" dirty="0" err="1" smtClean="0"/>
              <a:t>surdispersion</a:t>
            </a:r>
            <a:r>
              <a:rPr lang="fr-FR" sz="2400" dirty="0" smtClean="0"/>
              <a:t> </a:t>
            </a:r>
            <a:r>
              <a:rPr lang="fr-FR" sz="2400" dirty="0" err="1" smtClean="0"/>
              <a:t>C-hat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267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</a:t>
            </a:r>
            <a:r>
              <a:rPr lang="fr-FR" dirty="0" err="1" smtClean="0"/>
              <a:t>c-hat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637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019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95536" y="5085184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71600" y="6265026"/>
            <a:ext cx="529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Valeurs à saisir dans le tableau de calcul du </a:t>
            </a:r>
            <a:r>
              <a:rPr lang="fr-FR" dirty="0" err="1" smtClean="0">
                <a:solidFill>
                  <a:srgbClr val="FF0000"/>
                </a:solidFill>
              </a:rPr>
              <a:t>C-hat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395536" y="2244164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2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</a:t>
            </a:r>
            <a:r>
              <a:rPr lang="fr-FR" dirty="0" err="1" smtClean="0"/>
              <a:t>c-hat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637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019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95536" y="5085184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71600" y="6265026"/>
            <a:ext cx="529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Valeurs à saisir dans le tableau de calcul du </a:t>
            </a:r>
            <a:r>
              <a:rPr lang="fr-FR" dirty="0" err="1" smtClean="0">
                <a:solidFill>
                  <a:srgbClr val="FF0000"/>
                </a:solidFill>
              </a:rPr>
              <a:t>C-hat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38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50909"/>
            <a:ext cx="34766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552308" y="3875485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2555776" y="2250908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395536" y="2244164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</a:t>
            </a:r>
            <a:r>
              <a:rPr lang="fr-FR" dirty="0" err="1" smtClean="0"/>
              <a:t>c-hat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637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019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95536" y="5085184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71600" y="6265026"/>
            <a:ext cx="529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Valeurs à saisir dans le tableau de calcul du </a:t>
            </a:r>
            <a:r>
              <a:rPr lang="fr-FR" dirty="0" err="1" smtClean="0">
                <a:solidFill>
                  <a:srgbClr val="FF0000"/>
                </a:solidFill>
              </a:rPr>
              <a:t>C-hat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38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50909"/>
            <a:ext cx="34766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552308" y="3875485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2555776" y="2250908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395536" y="2244164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6400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211473"/>
            <a:ext cx="50387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028225" y="4746459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028225" y="2233077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028224" y="3714711"/>
            <a:ext cx="4144175" cy="59282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</a:t>
            </a:r>
            <a:r>
              <a:rPr lang="fr-FR" dirty="0" err="1" smtClean="0"/>
              <a:t>c-hat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637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019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95536" y="5085184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71600" y="6265026"/>
            <a:ext cx="529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Valeurs à saisir dans le tableau de calcul du </a:t>
            </a:r>
            <a:r>
              <a:rPr lang="fr-FR" dirty="0" err="1" smtClean="0">
                <a:solidFill>
                  <a:srgbClr val="FF0000"/>
                </a:solidFill>
              </a:rPr>
              <a:t>C-hat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38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50909"/>
            <a:ext cx="34766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552308" y="3875485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2555776" y="2250908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395536" y="2244164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6400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211473"/>
            <a:ext cx="50387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028225" y="4746459"/>
            <a:ext cx="1872208" cy="43204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028225" y="2233077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028224" y="3714711"/>
            <a:ext cx="4144175" cy="59282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64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193605"/>
            <a:ext cx="33718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5719763" y="2193605"/>
            <a:ext cx="1738312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900433" y="1813356"/>
            <a:ext cx="26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Test 2.CL non réalisable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</a:t>
            </a:r>
            <a:r>
              <a:rPr lang="fr-FR" dirty="0" err="1" smtClean="0"/>
              <a:t>C-hat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64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6455"/>
            <a:ext cx="9144000" cy="409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87624" y="6336176"/>
            <a:ext cx="360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C-hat</a:t>
            </a:r>
            <a:r>
              <a:rPr lang="fr-FR" dirty="0" smtClean="0"/>
              <a:t> global &lt;1 </a:t>
            </a:r>
            <a:r>
              <a:rPr lang="fr-FR" dirty="0" smtClean="0">
                <a:sym typeface="Wingdings" panose="05000000000000000000" pitchFamily="2" charset="2"/>
              </a:rPr>
              <a:t> rien à changer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27935" y="5028037"/>
            <a:ext cx="5413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C-hat</a:t>
            </a:r>
            <a:r>
              <a:rPr lang="fr-FR" dirty="0" smtClean="0"/>
              <a:t> pour </a:t>
            </a:r>
            <a:r>
              <a:rPr lang="fr-FR" dirty="0" err="1" smtClean="0"/>
              <a:t>trap-dep</a:t>
            </a:r>
            <a:r>
              <a:rPr lang="fr-FR" dirty="0" smtClean="0"/>
              <a:t> = 1.72 </a:t>
            </a:r>
            <a:r>
              <a:rPr lang="fr-FR" dirty="0" smtClean="0">
                <a:sym typeface="Wingdings" panose="05000000000000000000" pitchFamily="2" charset="2"/>
              </a:rPr>
              <a:t> changer dans MARK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1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</a:t>
            </a:r>
            <a:r>
              <a:rPr lang="fr-FR" dirty="0" err="1" smtClean="0"/>
              <a:t>C-hat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347864" y="1772816"/>
            <a:ext cx="5413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C-hat</a:t>
            </a:r>
            <a:r>
              <a:rPr lang="fr-FR" dirty="0" smtClean="0"/>
              <a:t> pour </a:t>
            </a:r>
            <a:r>
              <a:rPr lang="fr-FR" dirty="0" err="1" smtClean="0"/>
              <a:t>trap-dep</a:t>
            </a:r>
            <a:r>
              <a:rPr lang="fr-FR" dirty="0" smtClean="0"/>
              <a:t> = 1.72 </a:t>
            </a:r>
            <a:r>
              <a:rPr lang="fr-FR" dirty="0" smtClean="0">
                <a:sym typeface="Wingdings" panose="05000000000000000000" pitchFamily="2" charset="2"/>
              </a:rPr>
              <a:t> changer dans MARK</a:t>
            </a:r>
            <a:endParaRPr lang="fr-FR" dirty="0"/>
          </a:p>
        </p:txBody>
      </p:sp>
      <p:pic>
        <p:nvPicPr>
          <p:cNvPr id="64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" y="2420888"/>
            <a:ext cx="82581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499992" y="2636912"/>
            <a:ext cx="792088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290789" y="28009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C-hat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ajustement cincle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</a:t>
            </a:r>
            <a:r>
              <a:rPr lang="fr-FR" dirty="0" err="1" smtClean="0"/>
              <a:t>C-hat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347864" y="1772816"/>
            <a:ext cx="5413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C-hat</a:t>
            </a:r>
            <a:r>
              <a:rPr lang="fr-FR" dirty="0" smtClean="0"/>
              <a:t> pour </a:t>
            </a:r>
            <a:r>
              <a:rPr lang="fr-FR" dirty="0" err="1" smtClean="0"/>
              <a:t>trap-dep</a:t>
            </a:r>
            <a:r>
              <a:rPr lang="fr-FR" dirty="0" smtClean="0"/>
              <a:t> = 1.72 </a:t>
            </a:r>
            <a:r>
              <a:rPr lang="fr-FR" dirty="0" smtClean="0">
                <a:sym typeface="Wingdings" panose="05000000000000000000" pitchFamily="2" charset="2"/>
              </a:rPr>
              <a:t> changer dans MARK</a:t>
            </a:r>
            <a:endParaRPr lang="fr-FR" dirty="0"/>
          </a:p>
        </p:txBody>
      </p:sp>
      <p:pic>
        <p:nvPicPr>
          <p:cNvPr id="64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2296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898268" y="3356992"/>
            <a:ext cx="2329916" cy="3139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36604" y="2796102"/>
            <a:ext cx="359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On est passé de l’</a:t>
            </a:r>
            <a:r>
              <a:rPr lang="fr-FR" dirty="0" err="1" smtClean="0">
                <a:solidFill>
                  <a:srgbClr val="FF0000"/>
                </a:solidFill>
              </a:rPr>
              <a:t>AICc</a:t>
            </a:r>
            <a:r>
              <a:rPr lang="fr-FR" dirty="0" smtClean="0">
                <a:solidFill>
                  <a:srgbClr val="FF0000"/>
                </a:solidFill>
              </a:rPr>
              <a:t> au </a:t>
            </a:r>
            <a:r>
              <a:rPr lang="fr-FR" dirty="0" err="1" smtClean="0">
                <a:solidFill>
                  <a:srgbClr val="FF0000"/>
                </a:solidFill>
              </a:rPr>
              <a:t>QAICc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3568" y="6214013"/>
            <a:ext cx="375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smtClean="0">
                <a:sym typeface="Wingdings" panose="05000000000000000000" pitchFamily="2" charset="2"/>
              </a:rPr>
              <a:t> l’ordre des modèles a changé…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2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>
                <a:solidFill>
                  <a:schemeClr val="bg1"/>
                </a:solidFill>
                <a:latin typeface="Arial" charset="0"/>
              </a:rPr>
              <a:t>Liens utiles</a:t>
            </a:r>
            <a:endParaRPr lang="en-GB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322263" y="1052513"/>
            <a:ext cx="86423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u="sng">
                <a:latin typeface="Arial" charset="0"/>
                <a:cs typeface="Arial" charset="0"/>
              </a:rPr>
              <a:t>Guide d’utilisation</a:t>
            </a:r>
            <a:r>
              <a:rPr lang="fr-FR" sz="1800">
                <a:latin typeface="Arial" charset="0"/>
                <a:cs typeface="Arial" charset="0"/>
              </a:rPr>
              <a:t> du logiciel MARK:</a:t>
            </a:r>
          </a:p>
          <a:p>
            <a:pPr>
              <a:spcBef>
                <a:spcPct val="50000"/>
              </a:spcBef>
            </a:pPr>
            <a:r>
              <a:rPr lang="fr-FR" sz="1800">
                <a:solidFill>
                  <a:schemeClr val="accent2"/>
                </a:solidFill>
                <a:latin typeface="Arial" charset="0"/>
              </a:rPr>
              <a:t>http://www.phidot.org/software/mark/docs/book/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323850" y="1916113"/>
            <a:ext cx="864076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u="sng" dirty="0">
                <a:latin typeface="Arial" charset="0"/>
                <a:cs typeface="Arial" charset="0"/>
              </a:rPr>
              <a:t>Logiciels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1800" dirty="0">
                <a:latin typeface="Arial" charset="0"/>
                <a:cs typeface="Arial" charset="0"/>
              </a:rPr>
              <a:t> pour modèles de populations « fermées » (</a:t>
            </a:r>
            <a:r>
              <a:rPr lang="fr-FR" sz="1800" dirty="0">
                <a:solidFill>
                  <a:srgbClr val="CC0099"/>
                </a:solidFill>
                <a:latin typeface="Arial" charset="0"/>
                <a:cs typeface="Arial" charset="0"/>
              </a:rPr>
              <a:t>CAPTURE</a:t>
            </a:r>
            <a:r>
              <a:rPr lang="fr-FR" sz="1800" dirty="0">
                <a:latin typeface="Arial" charset="0"/>
                <a:cs typeface="Arial" charset="0"/>
              </a:rPr>
              <a:t>, disponible dans</a:t>
            </a:r>
            <a:r>
              <a:rPr lang="fr-FR" sz="1800" dirty="0">
                <a:solidFill>
                  <a:srgbClr val="CC0099"/>
                </a:solidFill>
                <a:latin typeface="Arial" charset="0"/>
                <a:cs typeface="Arial" charset="0"/>
              </a:rPr>
              <a:t> MARK: </a:t>
            </a:r>
            <a:r>
              <a:rPr lang="fr-FR" sz="1800" dirty="0">
                <a:solidFill>
                  <a:schemeClr val="accent2"/>
                </a:solidFill>
                <a:latin typeface="Arial" charset="0"/>
              </a:rPr>
              <a:t>http://www.warnercnr.colostate.edu/~gwhite/mark/mark.htm</a:t>
            </a:r>
            <a:r>
              <a:rPr lang="fr-FR" sz="1800" dirty="0">
                <a:solidFill>
                  <a:schemeClr val="accent2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1800" dirty="0">
                <a:latin typeface="Arial" charset="0"/>
                <a:cs typeface="Arial" charset="0"/>
              </a:rPr>
              <a:t> </a:t>
            </a:r>
            <a:r>
              <a:rPr lang="fr-FR" sz="1800" dirty="0">
                <a:latin typeface="Arial" charset="0"/>
              </a:rPr>
              <a:t>pour tester que la population est « fermée »</a:t>
            </a:r>
            <a:r>
              <a:rPr lang="fr-FR" sz="1800" dirty="0">
                <a:latin typeface="Arial" charset="0"/>
                <a:cs typeface="Arial" charset="0"/>
              </a:rPr>
              <a:t> (</a:t>
            </a:r>
            <a:r>
              <a:rPr lang="fr-FR" sz="1800" dirty="0" err="1">
                <a:solidFill>
                  <a:srgbClr val="CC0099"/>
                </a:solidFill>
                <a:latin typeface="Arial" charset="0"/>
                <a:cs typeface="Arial" charset="0"/>
              </a:rPr>
              <a:t>CloseTest</a:t>
            </a:r>
            <a:r>
              <a:rPr lang="fr-FR" sz="1800" dirty="0">
                <a:latin typeface="Arial" charset="0"/>
                <a:cs typeface="Arial" charset="0"/>
              </a:rPr>
              <a:t>):</a:t>
            </a:r>
            <a:r>
              <a:rPr lang="fr-FR" sz="1800" dirty="0">
                <a:solidFill>
                  <a:srgbClr val="CC0099"/>
                </a:solidFill>
                <a:latin typeface="Arial" charset="0"/>
                <a:cs typeface="Arial" charset="0"/>
              </a:rPr>
              <a:t> </a:t>
            </a:r>
            <a:r>
              <a:rPr lang="fr-FR" sz="1800" dirty="0">
                <a:solidFill>
                  <a:schemeClr val="accent2"/>
                </a:solidFill>
                <a:latin typeface="Arial" charset="0"/>
              </a:rPr>
              <a:t>http://www.fort.usgs.gov/Products/Software/clostest/</a:t>
            </a:r>
            <a:endParaRPr lang="fr-FR" sz="18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1800" dirty="0">
                <a:latin typeface="Arial" charset="0"/>
              </a:rPr>
              <a:t> pour tous les modèles de CMR (</a:t>
            </a:r>
            <a:r>
              <a:rPr lang="fr-FR" sz="1800" dirty="0">
                <a:solidFill>
                  <a:srgbClr val="CC0099"/>
                </a:solidFill>
                <a:latin typeface="Arial" charset="0"/>
              </a:rPr>
              <a:t>MARK</a:t>
            </a:r>
            <a:r>
              <a:rPr lang="fr-FR" sz="1800" dirty="0">
                <a:latin typeface="Arial" charset="0"/>
              </a:rPr>
              <a:t>)</a:t>
            </a:r>
            <a:r>
              <a:rPr lang="fr-FR" sz="1800" dirty="0">
                <a:solidFill>
                  <a:srgbClr val="CC0099"/>
                </a:solidFill>
                <a:latin typeface="Arial" charset="0"/>
              </a:rPr>
              <a:t> </a:t>
            </a:r>
            <a:r>
              <a:rPr lang="fr-FR" sz="1800" dirty="0">
                <a:solidFill>
                  <a:schemeClr val="accent2"/>
                </a:solidFill>
                <a:latin typeface="Arial" charset="0"/>
              </a:rPr>
              <a:t>http://www.warnercnr.colostate.edu/~gwhite/mark/mark.htm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 sz="1800" dirty="0">
                <a:latin typeface="Arial" charset="0"/>
              </a:rPr>
              <a:t> pour tester que les conditions d’application des modèles pour « population ouverte » sont </a:t>
            </a:r>
            <a:r>
              <a:rPr lang="fr-FR" sz="1800" dirty="0" err="1">
                <a:latin typeface="Arial" charset="0"/>
              </a:rPr>
              <a:t>vétrifiées</a:t>
            </a:r>
            <a:r>
              <a:rPr lang="fr-FR" sz="1800" dirty="0">
                <a:latin typeface="Arial" charset="0"/>
              </a:rPr>
              <a:t> (</a:t>
            </a:r>
            <a:r>
              <a:rPr lang="fr-FR" sz="1800" dirty="0" err="1">
                <a:latin typeface="Arial" charset="0"/>
              </a:rPr>
              <a:t>goodness</a:t>
            </a:r>
            <a:r>
              <a:rPr lang="fr-FR" sz="1800" dirty="0">
                <a:latin typeface="Arial" charset="0"/>
              </a:rPr>
              <a:t>-of-fit test; logiciel </a:t>
            </a:r>
            <a:r>
              <a:rPr lang="fr-FR" sz="1800" dirty="0" err="1">
                <a:solidFill>
                  <a:srgbClr val="CC0099"/>
                </a:solidFill>
                <a:latin typeface="Arial" charset="0"/>
              </a:rPr>
              <a:t>UCare</a:t>
            </a:r>
            <a:r>
              <a:rPr lang="fr-FR" sz="1800" dirty="0">
                <a:latin typeface="Arial" charset="0"/>
              </a:rPr>
              <a:t>) + pour construire les modèles multi-états (</a:t>
            </a:r>
            <a:r>
              <a:rPr lang="fr-FR" sz="1800" dirty="0">
                <a:solidFill>
                  <a:srgbClr val="CC0099"/>
                </a:solidFill>
                <a:latin typeface="Arial" charset="0"/>
              </a:rPr>
              <a:t>MARK</a:t>
            </a:r>
            <a:r>
              <a:rPr lang="fr-FR" sz="1800" dirty="0">
                <a:latin typeface="Arial" charset="0"/>
              </a:rPr>
              <a:t> ou </a:t>
            </a:r>
            <a:r>
              <a:rPr lang="fr-FR" sz="1800" dirty="0">
                <a:solidFill>
                  <a:srgbClr val="CC0099"/>
                </a:solidFill>
                <a:latin typeface="Arial" charset="0"/>
              </a:rPr>
              <a:t>M-SURGE</a:t>
            </a:r>
            <a:r>
              <a:rPr lang="fr-FR" sz="1800" dirty="0">
                <a:latin typeface="Arial" charset="0"/>
              </a:rPr>
              <a:t>) + pour les analyses de durée de séjour (</a:t>
            </a:r>
            <a:r>
              <a:rPr lang="fr-FR" sz="1800" dirty="0">
                <a:solidFill>
                  <a:srgbClr val="CC0099"/>
                </a:solidFill>
                <a:latin typeface="Arial" charset="0"/>
              </a:rPr>
              <a:t>SODA</a:t>
            </a:r>
            <a:r>
              <a:rPr lang="fr-FR" sz="1800" dirty="0">
                <a:latin typeface="Arial" charset="0"/>
              </a:rPr>
              <a:t>):</a:t>
            </a:r>
          </a:p>
          <a:p>
            <a:r>
              <a:rPr lang="fr-FR" dirty="0">
                <a:solidFill>
                  <a:schemeClr val="accent2"/>
                </a:solidFill>
              </a:rPr>
              <a:t>http://www.cefe.cnrs.fr/fr/ressources/logiciels/34-french/recherche/bc/bbp/264-logiciels</a:t>
            </a:r>
            <a:endParaRPr lang="fr-FR" sz="18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7822-4C34-4F2B-A5F6-8A25E2F5DAEE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3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323850" y="908720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 u="sng" dirty="0" smtClean="0">
                <a:solidFill>
                  <a:srgbClr val="0000CC"/>
                </a:solidFill>
                <a:cs typeface="Arial" charset="0"/>
              </a:rPr>
              <a:t>Hypothèse de </a:t>
            </a:r>
            <a:r>
              <a:rPr lang="fr-FR" sz="2800" b="1" u="sng" dirty="0" err="1" smtClean="0">
                <a:solidFill>
                  <a:srgbClr val="0000CC"/>
                </a:solidFill>
                <a:cs typeface="Arial" charset="0"/>
              </a:rPr>
              <a:t>trap-dependence</a:t>
            </a:r>
            <a:r>
              <a:rPr lang="fr-FR" sz="2800" b="1" dirty="0" smtClean="0">
                <a:solidFill>
                  <a:srgbClr val="0000CC"/>
                </a:solidFill>
                <a:cs typeface="Arial" charset="0"/>
              </a:rPr>
              <a:t>:</a:t>
            </a:r>
            <a:endParaRPr lang="fr-FR" sz="28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323850" y="1484114"/>
            <a:ext cx="8424863" cy="93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dirty="0" smtClean="0">
                <a:cs typeface="Arial" charset="0"/>
              </a:rPr>
              <a:t>=</a:t>
            </a:r>
            <a:r>
              <a:rPr lang="fr-FR" sz="2800" dirty="0">
                <a:cs typeface="Arial" charset="0"/>
              </a:rPr>
              <a:t>individus </a:t>
            </a:r>
            <a:r>
              <a:rPr lang="fr-FR" sz="2800" dirty="0" smtClean="0">
                <a:cs typeface="Arial" charset="0"/>
              </a:rPr>
              <a:t>dont la probabilité de recapture est différente de la probabilité de (première) capture</a:t>
            </a:r>
            <a:endParaRPr lang="fr-FR" sz="28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4</a:t>
            </a:fld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2555776" y="3068960"/>
          <a:ext cx="4320480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Excès d’individus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536420" y="256490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 capturés à t&gt;1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74466" y="2564904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Capturés à t&gt;1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89796" y="324100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 capturés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84265" y="4005064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capturés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26257" y="25649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 temps 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5617" y="4941168"/>
            <a:ext cx="7614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3200" dirty="0" smtClean="0">
                <a:sym typeface="Wingdings" panose="05000000000000000000" pitchFamily="2" charset="2"/>
              </a:rPr>
              <a:t></a:t>
            </a:r>
            <a:r>
              <a:rPr lang="fr-FR" sz="3200" dirty="0" smtClean="0"/>
              <a:t>Test 2.CT avec p &lt; 0.05</a:t>
            </a:r>
          </a:p>
          <a:p>
            <a:pPr algn="l"/>
            <a:r>
              <a:rPr lang="fr-FR" sz="2800" dirty="0" smtClean="0"/>
              <a:t>Si valeur LOR statistique &lt;0 </a:t>
            </a: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err="1" smtClean="0">
                <a:sym typeface="Wingdings" panose="05000000000000000000" pitchFamily="2" charset="2"/>
              </a:rPr>
              <a:t>trap-happiness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6980663" y="400506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 smtClean="0">
                <a:solidFill>
                  <a:srgbClr val="FF0000"/>
                </a:solidFill>
              </a:rPr>
              <a:t>Trap-happiness</a:t>
            </a:r>
            <a:endParaRPr lang="fr-FR" dirty="0" smtClean="0">
              <a:solidFill>
                <a:srgbClr val="FF0000"/>
              </a:solidFill>
            </a:endParaRPr>
          </a:p>
          <a:p>
            <a:pPr algn="l"/>
            <a:r>
              <a:rPr lang="fr-FR" dirty="0" smtClean="0"/>
              <a:t>Pièges avec </a:t>
            </a:r>
            <a:r>
              <a:rPr lang="fr-FR" dirty="0" err="1" smtClean="0"/>
              <a:t>appat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980663" y="2430612"/>
            <a:ext cx="2087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CC"/>
                </a:solidFill>
                <a:sym typeface="Wingdings" panose="05000000000000000000" pitchFamily="2" charset="2"/>
              </a:rPr>
              <a:t>Tests de </a:t>
            </a:r>
            <a:r>
              <a:rPr lang="el-GR" sz="2000" dirty="0">
                <a:solidFill>
                  <a:srgbClr val="0000CC"/>
                </a:solidFill>
                <a:sym typeface="Wingdings" panose="05000000000000000000" pitchFamily="2" charset="2"/>
              </a:rPr>
              <a:t>χ</a:t>
            </a:r>
            <a:r>
              <a:rPr lang="fr-FR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² avec distribution effectifs attendus </a:t>
            </a:r>
            <a:endParaRPr lang="fr-FR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323850" y="908720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 u="sng" dirty="0" smtClean="0">
                <a:solidFill>
                  <a:srgbClr val="0000CC"/>
                </a:solidFill>
                <a:cs typeface="Arial" charset="0"/>
              </a:rPr>
              <a:t>Hypothèse de </a:t>
            </a:r>
            <a:r>
              <a:rPr lang="fr-FR" sz="2800" b="1" u="sng" dirty="0" err="1" smtClean="0">
                <a:solidFill>
                  <a:srgbClr val="0000CC"/>
                </a:solidFill>
                <a:cs typeface="Arial" charset="0"/>
              </a:rPr>
              <a:t>trap-dependence</a:t>
            </a:r>
            <a:r>
              <a:rPr lang="fr-FR" sz="2800" b="1" dirty="0" smtClean="0">
                <a:solidFill>
                  <a:srgbClr val="0000CC"/>
                </a:solidFill>
                <a:cs typeface="Arial" charset="0"/>
              </a:rPr>
              <a:t>:</a:t>
            </a:r>
            <a:endParaRPr lang="fr-FR" sz="28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323850" y="1484114"/>
            <a:ext cx="8424863" cy="93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dirty="0" smtClean="0">
                <a:cs typeface="Arial" charset="0"/>
              </a:rPr>
              <a:t>=</a:t>
            </a:r>
            <a:r>
              <a:rPr lang="fr-FR" sz="2800" dirty="0">
                <a:cs typeface="Arial" charset="0"/>
              </a:rPr>
              <a:t>individus </a:t>
            </a:r>
            <a:r>
              <a:rPr lang="fr-FR" sz="2800" dirty="0" smtClean="0">
                <a:cs typeface="Arial" charset="0"/>
              </a:rPr>
              <a:t>dont la probabilité de recapture est différente de la probabilité de (première) capture</a:t>
            </a:r>
            <a:endParaRPr lang="fr-FR" sz="28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5</a:t>
            </a:fld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2555776" y="3068960"/>
          <a:ext cx="4320480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Excès d’individus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536420" y="256490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 capturés à t&gt;1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74466" y="2564904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Capturés à t&gt;1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89796" y="324100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 capturés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84265" y="4005064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capturés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26257" y="25649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 temps 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5617" y="4941168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3200" dirty="0" smtClean="0">
                <a:sym typeface="Wingdings" panose="05000000000000000000" pitchFamily="2" charset="2"/>
              </a:rPr>
              <a:t></a:t>
            </a:r>
            <a:r>
              <a:rPr lang="fr-FR" sz="3200" dirty="0" smtClean="0"/>
              <a:t>Test 2.CT avec p &lt; 0.05</a:t>
            </a:r>
          </a:p>
          <a:p>
            <a:pPr algn="l"/>
            <a:r>
              <a:rPr lang="fr-FR" sz="2800" dirty="0" smtClean="0"/>
              <a:t>Si valeur LOR statistique &gt;0 </a:t>
            </a: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err="1" smtClean="0">
                <a:sym typeface="Wingdings" panose="05000000000000000000" pitchFamily="2" charset="2"/>
              </a:rPr>
              <a:t>trap-shyness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799313" y="4618002"/>
            <a:ext cx="393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 smtClean="0">
                <a:solidFill>
                  <a:srgbClr val="FF0000"/>
                </a:solidFill>
              </a:rPr>
              <a:t>Trap-shyness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Peur des Pièges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14049" y="6011996"/>
            <a:ext cx="875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smtClean="0"/>
              <a:t>Solution: calculer un coefficient de </a:t>
            </a:r>
            <a:r>
              <a:rPr lang="fr-FR" dirty="0" err="1" smtClean="0"/>
              <a:t>surdispersion</a:t>
            </a:r>
            <a:r>
              <a:rPr lang="fr-FR" dirty="0" smtClean="0"/>
              <a:t> </a:t>
            </a:r>
            <a:r>
              <a:rPr lang="fr-FR" dirty="0" err="1" smtClean="0"/>
              <a:t>c-hat</a:t>
            </a:r>
            <a:r>
              <a:rPr lang="fr-FR" dirty="0" smtClean="0"/>
              <a:t> à appliquer lors de la sélection de modèles </a:t>
            </a:r>
            <a:r>
              <a:rPr lang="fr-FR" dirty="0" smtClean="0">
                <a:sym typeface="Wingdings" panose="05000000000000000000" pitchFamily="2" charset="2"/>
              </a:rPr>
              <a:t> QAIC qui peut changer l’ordre des modèles sélectionnés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980663" y="2430612"/>
            <a:ext cx="2087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CC"/>
                </a:solidFill>
                <a:sym typeface="Wingdings" panose="05000000000000000000" pitchFamily="2" charset="2"/>
              </a:rPr>
              <a:t>Tests de </a:t>
            </a:r>
            <a:r>
              <a:rPr lang="el-GR" sz="2000" dirty="0">
                <a:solidFill>
                  <a:srgbClr val="0000CC"/>
                </a:solidFill>
                <a:sym typeface="Wingdings" panose="05000000000000000000" pitchFamily="2" charset="2"/>
              </a:rPr>
              <a:t>χ</a:t>
            </a:r>
            <a:r>
              <a:rPr lang="fr-FR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² avec distribution effectifs attendus </a:t>
            </a:r>
            <a:endParaRPr lang="fr-FR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323850" y="1341438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 u="sng" dirty="0" smtClean="0">
                <a:solidFill>
                  <a:srgbClr val="0000CC"/>
                </a:solidFill>
                <a:cs typeface="Arial" charset="0"/>
              </a:rPr>
              <a:t>Hypothèse de </a:t>
            </a:r>
            <a:r>
              <a:rPr lang="fr-FR" sz="2800" b="1" u="sng" dirty="0" err="1" smtClean="0">
                <a:solidFill>
                  <a:srgbClr val="0000CC"/>
                </a:solidFill>
                <a:cs typeface="Arial" charset="0"/>
              </a:rPr>
              <a:t>transience</a:t>
            </a:r>
            <a:r>
              <a:rPr lang="fr-FR" sz="2800" b="1" dirty="0" smtClean="0">
                <a:solidFill>
                  <a:srgbClr val="0000CC"/>
                </a:solidFill>
                <a:cs typeface="Arial" charset="0"/>
              </a:rPr>
              <a:t>:</a:t>
            </a:r>
            <a:endParaRPr lang="fr-FR" sz="28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323850" y="2062163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dirty="0" smtClean="0">
                <a:cs typeface="Arial" charset="0"/>
              </a:rPr>
              <a:t>=</a:t>
            </a:r>
            <a:r>
              <a:rPr lang="fr-FR" sz="2800" dirty="0">
                <a:cs typeface="Arial" charset="0"/>
              </a:rPr>
              <a:t>individus en transit: capturés une fois et jamais </a:t>
            </a:r>
            <a:r>
              <a:rPr lang="fr-FR" sz="2800" dirty="0" err="1" smtClean="0">
                <a:cs typeface="Arial" charset="0"/>
              </a:rPr>
              <a:t>recapturés</a:t>
            </a:r>
            <a:r>
              <a:rPr lang="fr-FR" sz="2800" dirty="0" smtClean="0">
                <a:cs typeface="Arial" charset="0"/>
              </a:rPr>
              <a:t> </a:t>
            </a:r>
            <a:r>
              <a:rPr lang="fr-FR" sz="2800" dirty="0" smtClean="0">
                <a:cs typeface="Arial" charset="0"/>
                <a:sym typeface="Wingdings" panose="05000000000000000000" pitchFamily="2" charset="2"/>
              </a:rPr>
              <a:t> p = 0</a:t>
            </a:r>
            <a:endParaRPr lang="fr-FR" sz="28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2555776" y="3501008"/>
          <a:ext cx="4320480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Déficit d’individus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Excès d’individus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940375" y="299695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revus à t&gt;1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647929" y="2996952"/>
            <a:ext cx="215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Jamais revus à t&gt;1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7897" y="3673051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Marqués auparavant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26418" y="443711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Nouveaux marqués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26257" y="29969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 temps 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10687" y="5013176"/>
            <a:ext cx="475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3200" dirty="0" smtClean="0">
                <a:sym typeface="Wingdings" panose="05000000000000000000" pitchFamily="2" charset="2"/>
              </a:rPr>
              <a:t></a:t>
            </a:r>
            <a:r>
              <a:rPr lang="fr-FR" sz="3200" dirty="0" smtClean="0"/>
              <a:t>Test 3.SR avec p&lt;0.05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7380312" y="481321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rgbClr val="FF0000"/>
                </a:solidFill>
              </a:rPr>
              <a:t>transients</a:t>
            </a:r>
            <a:endParaRPr lang="fr-FR" sz="2000" dirty="0">
              <a:solidFill>
                <a:srgbClr val="FF0000"/>
              </a:solidFill>
            </a:endParaRPr>
          </a:p>
        </p:txBody>
      </p:sp>
      <p:cxnSp>
        <p:nvCxnSpPr>
          <p:cNvPr id="9" name="Connecteur droit avec flèche 8"/>
          <p:cNvCxnSpPr>
            <a:endCxn id="7" idx="1"/>
          </p:cNvCxnSpPr>
          <p:nvPr/>
        </p:nvCxnSpPr>
        <p:spPr bwMode="auto">
          <a:xfrm>
            <a:off x="6732240" y="3854395"/>
            <a:ext cx="648072" cy="115887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214049" y="5805264"/>
            <a:ext cx="891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smtClean="0"/>
              <a:t>Solution: appliquer systématiquement des modèles avec 2 classes d’âge Phi(a2*t)p(t)</a:t>
            </a:r>
          </a:p>
          <a:p>
            <a:pPr marL="285750" indent="-285750" algn="l">
              <a:buFont typeface="Wingdings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Traite tous les nouveaux marqués différemment des anciens bagués</a:t>
            </a:r>
          </a:p>
          <a:p>
            <a:pPr marL="285750" indent="-285750" algn="l">
              <a:buFont typeface="Wingdings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Les estimations de survie sur la première classe d’âge peuvent être faussées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980663" y="2430612"/>
            <a:ext cx="2087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CC"/>
                </a:solidFill>
                <a:sym typeface="Wingdings" panose="05000000000000000000" pitchFamily="2" charset="2"/>
              </a:rPr>
              <a:t>Tests de </a:t>
            </a:r>
            <a:r>
              <a:rPr lang="el-GR" sz="2000" dirty="0">
                <a:solidFill>
                  <a:srgbClr val="0000CC"/>
                </a:solidFill>
                <a:sym typeface="Wingdings" panose="05000000000000000000" pitchFamily="2" charset="2"/>
              </a:rPr>
              <a:t>χ</a:t>
            </a:r>
            <a:r>
              <a:rPr lang="fr-FR" sz="2000" dirty="0" smtClean="0">
                <a:solidFill>
                  <a:srgbClr val="0000CC"/>
                </a:solidFill>
                <a:sym typeface="Wingdings" panose="05000000000000000000" pitchFamily="2" charset="2"/>
              </a:rPr>
              <a:t>² avec distribution effectifs attendus </a:t>
            </a:r>
            <a:endParaRPr lang="fr-FR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7" name="Rectangle 7"/>
          <p:cNvSpPr>
            <a:spLocks noChangeArrowheads="1"/>
          </p:cNvSpPr>
          <p:nvPr/>
        </p:nvSpPr>
        <p:spPr bwMode="auto">
          <a:xfrm>
            <a:off x="323850" y="1052513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>
                <a:solidFill>
                  <a:srgbClr val="0000CC"/>
                </a:solidFill>
                <a:cs typeface="Arial" charset="0"/>
              </a:rPr>
              <a:t>Test de l'adéquation entre un modèle et les données</a:t>
            </a:r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179388" y="1541463"/>
            <a:ext cx="3816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400" b="1">
                <a:cs typeface="Arial" charset="0"/>
              </a:rPr>
              <a:t>Analyse de survie locale</a:t>
            </a:r>
          </a:p>
        </p:txBody>
      </p:sp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4787900" y="1541463"/>
            <a:ext cx="3816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400" b="1">
                <a:cs typeface="Arial" charset="0"/>
              </a:rPr>
              <a:t>U-CARE</a:t>
            </a:r>
          </a:p>
        </p:txBody>
      </p:sp>
      <p:sp>
        <p:nvSpPr>
          <p:cNvPr id="465930" name="AutoShape 10"/>
          <p:cNvSpPr>
            <a:spLocks noChangeArrowheads="1"/>
          </p:cNvSpPr>
          <p:nvPr/>
        </p:nvSpPr>
        <p:spPr bwMode="auto">
          <a:xfrm>
            <a:off x="4572000" y="1468438"/>
            <a:ext cx="431800" cy="504825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65931" name="Text Box 11"/>
          <p:cNvSpPr txBox="1">
            <a:spLocks noChangeArrowheads="1"/>
          </p:cNvSpPr>
          <p:nvPr/>
        </p:nvSpPr>
        <p:spPr bwMode="auto">
          <a:xfrm>
            <a:off x="250825" y="1949450"/>
            <a:ext cx="4319588" cy="164465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2000">
                <a:cs typeface="Arial" charset="0"/>
              </a:rPr>
              <a:t>Hypothèses:</a:t>
            </a:r>
          </a:p>
          <a:p>
            <a:pPr algn="l">
              <a:buFontTx/>
              <a:buChar char="-"/>
            </a:pPr>
            <a:r>
              <a:rPr lang="fr-FR" sz="2000">
                <a:cs typeface="Arial" charset="0"/>
              </a:rPr>
              <a:t> tous les individus ont les mêmes probabilités (survie, recapture) au sein des groupes définis</a:t>
            </a:r>
          </a:p>
          <a:p>
            <a:pPr algn="l">
              <a:buFontTx/>
              <a:buChar char="-"/>
            </a:pPr>
            <a:r>
              <a:rPr lang="fr-FR" sz="2000">
                <a:cs typeface="Arial" charset="0"/>
              </a:rPr>
              <a:t> indépendance entre individus</a:t>
            </a:r>
          </a:p>
        </p:txBody>
      </p:sp>
      <p:sp>
        <p:nvSpPr>
          <p:cNvPr id="465932" name="Text Box 12"/>
          <p:cNvSpPr txBox="1">
            <a:spLocks noChangeArrowheads="1"/>
          </p:cNvSpPr>
          <p:nvPr/>
        </p:nvSpPr>
        <p:spPr bwMode="auto">
          <a:xfrm>
            <a:off x="5003800" y="1949450"/>
            <a:ext cx="3889375" cy="164465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2000">
                <a:cs typeface="Arial" charset="0"/>
              </a:rPr>
              <a:t>Tests de 3 hypothèses:</a:t>
            </a:r>
          </a:p>
          <a:p>
            <a:pPr algn="l">
              <a:buFontTx/>
              <a:buChar char="-"/>
            </a:pPr>
            <a:r>
              <a:rPr lang="fr-FR" sz="2000">
                <a:cs typeface="Arial" charset="0"/>
              </a:rPr>
              <a:t> pas de transients</a:t>
            </a:r>
          </a:p>
          <a:p>
            <a:pPr algn="l">
              <a:buFontTx/>
              <a:buChar char="-"/>
            </a:pPr>
            <a:r>
              <a:rPr lang="fr-FR" sz="2000">
                <a:cs typeface="Arial" charset="0"/>
              </a:rPr>
              <a:t> pas de réponse à la capture</a:t>
            </a:r>
          </a:p>
          <a:p>
            <a:pPr algn="l">
              <a:buFontTx/>
              <a:buChar char="-"/>
            </a:pPr>
            <a:r>
              <a:rPr lang="fr-FR" sz="2000">
                <a:cs typeface="Arial" charset="0"/>
              </a:rPr>
              <a:t> le modèle de base explique bien les données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250825" y="6092825"/>
            <a:ext cx="4319588" cy="75882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1400" i="1">
                <a:cs typeface="Arial" charset="0"/>
              </a:rPr>
              <a:t>Autres hypothèses d'application:</a:t>
            </a:r>
          </a:p>
          <a:p>
            <a:pPr algn="l"/>
            <a:r>
              <a:rPr lang="fr-FR" sz="1400" i="1">
                <a:cs typeface="Arial" charset="0"/>
              </a:rPr>
              <a:t>(- pas de perte de marque)</a:t>
            </a:r>
          </a:p>
          <a:p>
            <a:pPr algn="l"/>
            <a:r>
              <a:rPr lang="fr-FR" sz="1400" i="1">
                <a:cs typeface="Arial" charset="0"/>
              </a:rPr>
              <a:t>(- pas d'effet du marquage)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5005388" y="6335713"/>
            <a:ext cx="3887787" cy="33337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fr-FR" sz="1400" i="1">
                <a:cs typeface="Arial" charset="0"/>
              </a:rPr>
              <a:t>Pas de test standard existant</a:t>
            </a:r>
          </a:p>
        </p:txBody>
      </p:sp>
      <p:sp>
        <p:nvSpPr>
          <p:cNvPr id="465935" name="AutoShape 15"/>
          <p:cNvSpPr>
            <a:spLocks noChangeArrowheads="1"/>
          </p:cNvSpPr>
          <p:nvPr/>
        </p:nvSpPr>
        <p:spPr bwMode="auto">
          <a:xfrm>
            <a:off x="4572000" y="6237288"/>
            <a:ext cx="431800" cy="504825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86968" y="3983038"/>
            <a:ext cx="6675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 global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/>
              <a:t>overall_CJS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 smtClean="0"/>
              <a:t>, </a:t>
            </a:r>
            <a:r>
              <a:rPr lang="fr-FR" dirty="0" err="1" smtClean="0"/>
              <a:t>rep</a:t>
            </a:r>
            <a:r>
              <a:rPr lang="fr-FR" dirty="0" smtClean="0"/>
              <a:t>(1,nrow(</a:t>
            </a:r>
            <a:r>
              <a:rPr lang="fr-FR" dirty="0" err="1" smtClean="0"/>
              <a:t>dataset</a:t>
            </a:r>
            <a:r>
              <a:rPr lang="fr-FR" dirty="0" smtClean="0"/>
              <a:t>)))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Test 2.CT 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test2ct(</a:t>
            </a:r>
            <a:r>
              <a:rPr lang="fr-FR" dirty="0" err="1" smtClean="0"/>
              <a:t>dataset</a:t>
            </a:r>
            <a:r>
              <a:rPr lang="fr-FR" dirty="0" smtClean="0"/>
              <a:t>, </a:t>
            </a:r>
            <a:r>
              <a:rPr lang="fr-FR" dirty="0" err="1" smtClean="0"/>
              <a:t>rep</a:t>
            </a:r>
            <a:r>
              <a:rPr lang="fr-FR" dirty="0" smtClean="0"/>
              <a:t>(1,nrow(</a:t>
            </a:r>
            <a:r>
              <a:rPr lang="fr-FR" dirty="0" err="1"/>
              <a:t>dataset</a:t>
            </a:r>
            <a:r>
              <a:rPr lang="fr-FR" dirty="0" smtClean="0"/>
              <a:t>)))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Test 3.SR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test3sr(</a:t>
            </a:r>
            <a:r>
              <a:rPr lang="fr-FR" dirty="0" err="1" smtClean="0"/>
              <a:t>dataset</a:t>
            </a:r>
            <a:r>
              <a:rPr lang="fr-FR" dirty="0" smtClean="0"/>
              <a:t>, </a:t>
            </a:r>
            <a:r>
              <a:rPr lang="fr-FR" dirty="0" err="1" smtClean="0"/>
              <a:t>rep</a:t>
            </a:r>
            <a:r>
              <a:rPr lang="fr-FR" dirty="0" smtClean="0"/>
              <a:t>(1,nrow(</a:t>
            </a:r>
            <a:r>
              <a:rPr lang="fr-FR" dirty="0" err="1"/>
              <a:t>dataset</a:t>
            </a:r>
            <a:r>
              <a:rPr lang="fr-FR" dirty="0" smtClean="0"/>
              <a:t>)))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9" grpId="0"/>
      <p:bldP spid="465930" grpId="0" animBg="1"/>
      <p:bldP spid="465932" grpId="0" animBg="1"/>
      <p:bldP spid="465933" grpId="0" animBg="1"/>
      <p:bldP spid="465934" grpId="0" animBg="1"/>
      <p:bldP spid="4659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481138"/>
            <a:ext cx="7559675" cy="2979737"/>
          </a:xfrm>
          <a:prstGeom prst="rect">
            <a:avLst/>
          </a:prstGeom>
          <a:noFill/>
        </p:spPr>
      </p:pic>
      <p:sp>
        <p:nvSpPr>
          <p:cNvPr id="476168" name="Rectangle 8"/>
          <p:cNvSpPr>
            <a:spLocks noChangeArrowheads="1"/>
          </p:cNvSpPr>
          <p:nvPr/>
        </p:nvSpPr>
        <p:spPr bwMode="auto">
          <a:xfrm>
            <a:off x="323850" y="1052513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>
                <a:solidFill>
                  <a:srgbClr val="0000CC"/>
                </a:solidFill>
                <a:cs typeface="Arial" charset="0"/>
              </a:rPr>
              <a:t>Comment interpréter les tests d'ajustement?</a:t>
            </a:r>
          </a:p>
        </p:txBody>
      </p:sp>
      <p:sp>
        <p:nvSpPr>
          <p:cNvPr id="476169" name="Rectangle 9"/>
          <p:cNvSpPr>
            <a:spLocks noChangeArrowheads="1"/>
          </p:cNvSpPr>
          <p:nvPr/>
        </p:nvSpPr>
        <p:spPr bwMode="auto">
          <a:xfrm>
            <a:off x="600075" y="4508500"/>
            <a:ext cx="42481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Prob. que le </a:t>
            </a:r>
            <a:r>
              <a:rPr lang="fr-FR" b="1">
                <a:solidFill>
                  <a:srgbClr val="0000CC"/>
                </a:solidFill>
                <a:cs typeface="Arial" charset="0"/>
              </a:rPr>
              <a:t>modèle décrive globalement bien les données</a:t>
            </a:r>
            <a:r>
              <a:rPr lang="fr-FR" b="1">
                <a:cs typeface="Arial" charset="0"/>
              </a:rPr>
              <a:t> 	= 0.83</a:t>
            </a:r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600075" y="5216525"/>
            <a:ext cx="54006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Prob. qu'il n'y ait </a:t>
            </a:r>
            <a:r>
              <a:rPr lang="fr-FR" b="1">
                <a:solidFill>
                  <a:srgbClr val="0000CC"/>
                </a:solidFill>
                <a:cs typeface="Arial" charset="0"/>
              </a:rPr>
              <a:t>pas de transients</a:t>
            </a:r>
            <a:r>
              <a:rPr lang="fr-FR" b="1">
                <a:cs typeface="Arial" charset="0"/>
              </a:rPr>
              <a:t>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(excès d'individus capturés 1 seule fois)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		= 0.23	</a:t>
            </a: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600075" y="6021388"/>
            <a:ext cx="51863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Prob. qu'il n'y ait </a:t>
            </a:r>
            <a:r>
              <a:rPr lang="fr-FR" b="1">
                <a:solidFill>
                  <a:srgbClr val="0000CC"/>
                </a:solidFill>
                <a:cs typeface="Arial" charset="0"/>
              </a:rPr>
              <a:t>pas de </a:t>
            </a:r>
            <a:r>
              <a:rPr lang="fr-FR" b="1" i="1">
                <a:solidFill>
                  <a:srgbClr val="0000CC"/>
                </a:solidFill>
                <a:cs typeface="Arial" charset="0"/>
              </a:rPr>
              <a:t>trap-dependence</a:t>
            </a:r>
            <a:r>
              <a:rPr lang="fr-FR" b="1" i="1">
                <a:cs typeface="Arial" charset="0"/>
              </a:rPr>
              <a:t> </a:t>
            </a:r>
            <a:r>
              <a:rPr lang="fr-FR" b="1">
                <a:cs typeface="Arial" charset="0"/>
              </a:rPr>
              <a:t>(réponse comportementale à la capture)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		= 1 	</a:t>
            </a:r>
          </a:p>
        </p:txBody>
      </p:sp>
      <p:sp>
        <p:nvSpPr>
          <p:cNvPr id="476172" name="Oval 12"/>
          <p:cNvSpPr>
            <a:spLocks noChangeArrowheads="1"/>
          </p:cNvSpPr>
          <p:nvPr/>
        </p:nvSpPr>
        <p:spPr bwMode="auto">
          <a:xfrm>
            <a:off x="3635375" y="2733675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6173" name="Oval 13"/>
          <p:cNvSpPr>
            <a:spLocks noChangeArrowheads="1"/>
          </p:cNvSpPr>
          <p:nvPr/>
        </p:nvSpPr>
        <p:spPr bwMode="auto">
          <a:xfrm>
            <a:off x="6877050" y="3357563"/>
            <a:ext cx="287338" cy="217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6174" name="Oval 14"/>
          <p:cNvSpPr>
            <a:spLocks noChangeArrowheads="1"/>
          </p:cNvSpPr>
          <p:nvPr/>
        </p:nvSpPr>
        <p:spPr bwMode="auto">
          <a:xfrm>
            <a:off x="4716463" y="3802063"/>
            <a:ext cx="287337" cy="217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6175" name="Oval 15"/>
          <p:cNvSpPr>
            <a:spLocks noChangeArrowheads="1"/>
          </p:cNvSpPr>
          <p:nvPr/>
        </p:nvSpPr>
        <p:spPr bwMode="auto">
          <a:xfrm>
            <a:off x="327025" y="4552950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6176" name="Oval 16"/>
          <p:cNvSpPr>
            <a:spLocks noChangeArrowheads="1"/>
          </p:cNvSpPr>
          <p:nvPr/>
        </p:nvSpPr>
        <p:spPr bwMode="auto">
          <a:xfrm>
            <a:off x="323850" y="5241925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6177" name="Oval 17"/>
          <p:cNvSpPr>
            <a:spLocks noChangeArrowheads="1"/>
          </p:cNvSpPr>
          <p:nvPr/>
        </p:nvSpPr>
        <p:spPr bwMode="auto">
          <a:xfrm>
            <a:off x="336550" y="6057900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7617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4508500"/>
            <a:ext cx="1512888" cy="15128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476179" name="Text Box 19"/>
          <p:cNvSpPr txBox="1">
            <a:spLocks noChangeArrowheads="1"/>
          </p:cNvSpPr>
          <p:nvPr/>
        </p:nvSpPr>
        <p:spPr bwMode="auto">
          <a:xfrm>
            <a:off x="7308850" y="4581525"/>
            <a:ext cx="16557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400" b="1" dirty="0">
                <a:solidFill>
                  <a:srgbClr val="009900"/>
                </a:solidFill>
              </a:rPr>
              <a:t>c'est parti pour l'analyse de survie</a:t>
            </a:r>
            <a:r>
              <a:rPr lang="fr-FR" sz="2400" b="1" dirty="0" smtClean="0">
                <a:solidFill>
                  <a:srgbClr val="009900"/>
                </a:solidFill>
              </a:rPr>
              <a:t>!</a:t>
            </a:r>
            <a:endParaRPr lang="fr-FR" sz="2400" b="1" dirty="0">
              <a:solidFill>
                <a:srgbClr val="009900"/>
              </a:solidFill>
            </a:endParaRPr>
          </a:p>
        </p:txBody>
      </p:sp>
      <p:sp>
        <p:nvSpPr>
          <p:cNvPr id="476180" name="AutoShape 20"/>
          <p:cNvSpPr>
            <a:spLocks noChangeArrowheads="1"/>
          </p:cNvSpPr>
          <p:nvPr/>
        </p:nvSpPr>
        <p:spPr bwMode="auto">
          <a:xfrm>
            <a:off x="6877050" y="5084763"/>
            <a:ext cx="431800" cy="504825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76181" name="Text Box 21"/>
          <p:cNvSpPr txBox="1">
            <a:spLocks noChangeArrowheads="1"/>
          </p:cNvSpPr>
          <p:nvPr/>
        </p:nvSpPr>
        <p:spPr bwMode="auto">
          <a:xfrm>
            <a:off x="2124075" y="4908550"/>
            <a:ext cx="11525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&gt; 0.05</a:t>
            </a:r>
          </a:p>
        </p:txBody>
      </p:sp>
      <p:sp>
        <p:nvSpPr>
          <p:cNvPr id="476182" name="Text Box 22"/>
          <p:cNvSpPr txBox="1">
            <a:spLocks noChangeArrowheads="1"/>
          </p:cNvSpPr>
          <p:nvPr/>
        </p:nvSpPr>
        <p:spPr bwMode="auto">
          <a:xfrm>
            <a:off x="2124075" y="5726113"/>
            <a:ext cx="11525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&gt; 0.05</a:t>
            </a:r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2124075" y="6465888"/>
            <a:ext cx="11525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&gt; 0.05</a:t>
            </a:r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auto">
          <a:xfrm>
            <a:off x="2916238" y="1484313"/>
            <a:ext cx="2879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Ex: Râles des genêts</a:t>
            </a: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147097" y="2413273"/>
            <a:ext cx="12509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Statistique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619672" y="2492648"/>
            <a:ext cx="2303463" cy="215900"/>
          </a:xfrm>
          <a:prstGeom prst="rect">
            <a:avLst/>
          </a:prstGeom>
          <a:solidFill>
            <a:srgbClr val="800080">
              <a:alpha val="31000"/>
            </a:srgbClr>
          </a:solidFill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137572" y="2060848"/>
            <a:ext cx="15938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9900"/>
                </a:solidFill>
              </a:rPr>
              <a:t>Degrés</a:t>
            </a:r>
            <a:r>
              <a:rPr lang="en-US" dirty="0">
                <a:solidFill>
                  <a:srgbClr val="009900"/>
                </a:solidFill>
              </a:rPr>
              <a:t> de lib.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1619672" y="2289448"/>
            <a:ext cx="574675" cy="215900"/>
          </a:xfrm>
          <a:prstGeom prst="rect">
            <a:avLst/>
          </a:prstGeom>
          <a:solidFill>
            <a:srgbClr val="008000">
              <a:alpha val="24001"/>
            </a:srgbClr>
          </a:solidFill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619672" y="2708548"/>
            <a:ext cx="1800225" cy="287338"/>
          </a:xfrm>
          <a:prstGeom prst="rect">
            <a:avLst/>
          </a:prstGeom>
          <a:solidFill>
            <a:srgbClr val="0000FF">
              <a:alpha val="19000"/>
            </a:srgbClr>
          </a:solidFill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32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9" grpId="0"/>
      <p:bldP spid="476170" grpId="0"/>
      <p:bldP spid="476171" grpId="0"/>
      <p:bldP spid="476172" grpId="0" animBg="1"/>
      <p:bldP spid="476173" grpId="0" animBg="1"/>
      <p:bldP spid="476174" grpId="0" animBg="1"/>
      <p:bldP spid="476175" grpId="0" animBg="1"/>
      <p:bldP spid="476176" grpId="0" animBg="1"/>
      <p:bldP spid="476177" grpId="0" animBg="1"/>
      <p:bldP spid="476179" grpId="0"/>
      <p:bldP spid="476180" grpId="0" animBg="1"/>
      <p:bldP spid="476181" grpId="0"/>
      <p:bldP spid="476182" grpId="0"/>
      <p:bldP spid="476183" grpId="0"/>
      <p:bldP spid="28" grpId="0"/>
      <p:bldP spid="29" grpId="0" animBg="1"/>
      <p:bldP spid="30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450" y="1484313"/>
            <a:ext cx="7581900" cy="2967037"/>
          </a:xfrm>
          <a:prstGeom prst="rect">
            <a:avLst/>
          </a:prstGeom>
          <a:noFill/>
        </p:spPr>
      </p:pic>
      <p:sp>
        <p:nvSpPr>
          <p:cNvPr id="478216" name="Rectangle 8"/>
          <p:cNvSpPr>
            <a:spLocks noChangeArrowheads="1"/>
          </p:cNvSpPr>
          <p:nvPr/>
        </p:nvSpPr>
        <p:spPr bwMode="auto">
          <a:xfrm>
            <a:off x="323850" y="1052513"/>
            <a:ext cx="8424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800" b="1">
                <a:solidFill>
                  <a:srgbClr val="0000CC"/>
                </a:solidFill>
                <a:cs typeface="Arial" charset="0"/>
              </a:rPr>
              <a:t>Comment interpréter les tests d'ajustement?</a:t>
            </a:r>
          </a:p>
        </p:txBody>
      </p:sp>
      <p:sp>
        <p:nvSpPr>
          <p:cNvPr id="478217" name="Rectangle 9"/>
          <p:cNvSpPr>
            <a:spLocks noChangeArrowheads="1"/>
          </p:cNvSpPr>
          <p:nvPr/>
        </p:nvSpPr>
        <p:spPr bwMode="auto">
          <a:xfrm>
            <a:off x="600075" y="4508500"/>
            <a:ext cx="42481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Prob. que le </a:t>
            </a:r>
            <a:r>
              <a:rPr lang="fr-FR" b="1">
                <a:solidFill>
                  <a:srgbClr val="0000CC"/>
                </a:solidFill>
                <a:cs typeface="Arial" charset="0"/>
              </a:rPr>
              <a:t>modèle décrive globalement bien les données</a:t>
            </a:r>
            <a:r>
              <a:rPr lang="fr-FR" b="1">
                <a:cs typeface="Arial" charset="0"/>
              </a:rPr>
              <a:t> 	= 0.74</a:t>
            </a:r>
          </a:p>
        </p:txBody>
      </p:sp>
      <p:sp>
        <p:nvSpPr>
          <p:cNvPr id="478218" name="Rectangle 10"/>
          <p:cNvSpPr>
            <a:spLocks noChangeArrowheads="1"/>
          </p:cNvSpPr>
          <p:nvPr/>
        </p:nvSpPr>
        <p:spPr bwMode="auto">
          <a:xfrm>
            <a:off x="600075" y="5216525"/>
            <a:ext cx="54006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Prob. qu'il n'y ait </a:t>
            </a:r>
            <a:r>
              <a:rPr lang="fr-FR" b="1">
                <a:solidFill>
                  <a:srgbClr val="0000CC"/>
                </a:solidFill>
                <a:cs typeface="Arial" charset="0"/>
              </a:rPr>
              <a:t>pas de transients</a:t>
            </a:r>
            <a:r>
              <a:rPr lang="fr-FR" b="1">
                <a:cs typeface="Arial" charset="0"/>
              </a:rPr>
              <a:t> 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(excès d'individus capturés 1 seule fois)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		= 0.48	</a:t>
            </a:r>
          </a:p>
        </p:txBody>
      </p:sp>
      <p:sp>
        <p:nvSpPr>
          <p:cNvPr id="478219" name="Rectangle 11"/>
          <p:cNvSpPr>
            <a:spLocks noChangeArrowheads="1"/>
          </p:cNvSpPr>
          <p:nvPr/>
        </p:nvSpPr>
        <p:spPr bwMode="auto">
          <a:xfrm>
            <a:off x="600075" y="6021388"/>
            <a:ext cx="51863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Prob. qu'il n'y ait </a:t>
            </a:r>
            <a:r>
              <a:rPr lang="fr-FR" b="1">
                <a:solidFill>
                  <a:srgbClr val="0000CC"/>
                </a:solidFill>
                <a:cs typeface="Arial" charset="0"/>
              </a:rPr>
              <a:t>pas de </a:t>
            </a:r>
            <a:r>
              <a:rPr lang="fr-FR" b="1" i="1">
                <a:solidFill>
                  <a:srgbClr val="0000CC"/>
                </a:solidFill>
                <a:cs typeface="Arial" charset="0"/>
              </a:rPr>
              <a:t>trap-dependence</a:t>
            </a:r>
            <a:r>
              <a:rPr lang="fr-FR" b="1" i="1">
                <a:cs typeface="Arial" charset="0"/>
              </a:rPr>
              <a:t> </a:t>
            </a:r>
            <a:r>
              <a:rPr lang="fr-FR" b="1">
                <a:cs typeface="Arial" charset="0"/>
              </a:rPr>
              <a:t>(réponse comportementale à la capture)</a:t>
            </a: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fr-FR" b="1">
                <a:cs typeface="Arial" charset="0"/>
              </a:rPr>
              <a:t>		= 0.03 	</a:t>
            </a:r>
          </a:p>
        </p:txBody>
      </p:sp>
      <p:sp>
        <p:nvSpPr>
          <p:cNvPr id="478220" name="Oval 12"/>
          <p:cNvSpPr>
            <a:spLocks noChangeArrowheads="1"/>
          </p:cNvSpPr>
          <p:nvPr/>
        </p:nvSpPr>
        <p:spPr bwMode="auto">
          <a:xfrm>
            <a:off x="3635375" y="2733675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8221" name="Oval 13"/>
          <p:cNvSpPr>
            <a:spLocks noChangeArrowheads="1"/>
          </p:cNvSpPr>
          <p:nvPr/>
        </p:nvSpPr>
        <p:spPr bwMode="auto">
          <a:xfrm>
            <a:off x="6877050" y="3357563"/>
            <a:ext cx="287338" cy="217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8222" name="Oval 14"/>
          <p:cNvSpPr>
            <a:spLocks noChangeArrowheads="1"/>
          </p:cNvSpPr>
          <p:nvPr/>
        </p:nvSpPr>
        <p:spPr bwMode="auto">
          <a:xfrm>
            <a:off x="5435600" y="3802063"/>
            <a:ext cx="287338" cy="217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8223" name="Oval 15"/>
          <p:cNvSpPr>
            <a:spLocks noChangeArrowheads="1"/>
          </p:cNvSpPr>
          <p:nvPr/>
        </p:nvSpPr>
        <p:spPr bwMode="auto">
          <a:xfrm>
            <a:off x="327025" y="4552950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8224" name="Oval 16"/>
          <p:cNvSpPr>
            <a:spLocks noChangeArrowheads="1"/>
          </p:cNvSpPr>
          <p:nvPr/>
        </p:nvSpPr>
        <p:spPr bwMode="auto">
          <a:xfrm>
            <a:off x="323850" y="5241925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8225" name="Oval 17"/>
          <p:cNvSpPr>
            <a:spLocks noChangeArrowheads="1"/>
          </p:cNvSpPr>
          <p:nvPr/>
        </p:nvSpPr>
        <p:spPr bwMode="auto">
          <a:xfrm>
            <a:off x="336550" y="6057900"/>
            <a:ext cx="287338" cy="217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r-FR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8226" name="Text Box 18"/>
          <p:cNvSpPr txBox="1">
            <a:spLocks noChangeArrowheads="1"/>
          </p:cNvSpPr>
          <p:nvPr/>
        </p:nvSpPr>
        <p:spPr bwMode="auto">
          <a:xfrm>
            <a:off x="7308850" y="4581525"/>
            <a:ext cx="16557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CC0000"/>
                </a:solidFill>
              </a:rPr>
              <a:t>Le modèle ou les données doivent être </a:t>
            </a:r>
            <a:r>
              <a:rPr lang="fr-FR" sz="2000" b="1" dirty="0" smtClean="0">
                <a:solidFill>
                  <a:srgbClr val="CC0000"/>
                </a:solidFill>
              </a:rPr>
              <a:t>modifiées</a:t>
            </a:r>
            <a:endParaRPr lang="fr-FR" b="1" i="1" dirty="0">
              <a:solidFill>
                <a:srgbClr val="CC0000"/>
              </a:solidFill>
            </a:endParaRPr>
          </a:p>
        </p:txBody>
      </p:sp>
      <p:sp>
        <p:nvSpPr>
          <p:cNvPr id="478227" name="AutoShape 19"/>
          <p:cNvSpPr>
            <a:spLocks noChangeArrowheads="1"/>
          </p:cNvSpPr>
          <p:nvPr/>
        </p:nvSpPr>
        <p:spPr bwMode="auto">
          <a:xfrm>
            <a:off x="6877050" y="5084763"/>
            <a:ext cx="431800" cy="504825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78228" name="Text Box 20"/>
          <p:cNvSpPr txBox="1">
            <a:spLocks noChangeArrowheads="1"/>
          </p:cNvSpPr>
          <p:nvPr/>
        </p:nvSpPr>
        <p:spPr bwMode="auto">
          <a:xfrm>
            <a:off x="2124075" y="4908550"/>
            <a:ext cx="11525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&gt; 0.05</a:t>
            </a:r>
          </a:p>
        </p:txBody>
      </p:sp>
      <p:sp>
        <p:nvSpPr>
          <p:cNvPr id="478229" name="Text Box 21"/>
          <p:cNvSpPr txBox="1">
            <a:spLocks noChangeArrowheads="1"/>
          </p:cNvSpPr>
          <p:nvPr/>
        </p:nvSpPr>
        <p:spPr bwMode="auto">
          <a:xfrm>
            <a:off x="2124075" y="5726113"/>
            <a:ext cx="11525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&gt; 0.05</a:t>
            </a:r>
          </a:p>
        </p:txBody>
      </p:sp>
      <p:sp>
        <p:nvSpPr>
          <p:cNvPr id="478230" name="Text Box 22"/>
          <p:cNvSpPr txBox="1">
            <a:spLocks noChangeArrowheads="1"/>
          </p:cNvSpPr>
          <p:nvPr/>
        </p:nvSpPr>
        <p:spPr bwMode="auto">
          <a:xfrm>
            <a:off x="2124075" y="6465888"/>
            <a:ext cx="11525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00"/>
                </a:solidFill>
              </a:rPr>
              <a:t>&lt; 0.05</a:t>
            </a:r>
          </a:p>
        </p:txBody>
      </p:sp>
      <p:pic>
        <p:nvPicPr>
          <p:cNvPr id="478231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4508500"/>
            <a:ext cx="1511300" cy="15113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478232" name="Text Box 24"/>
          <p:cNvSpPr txBox="1">
            <a:spLocks noChangeArrowheads="1"/>
          </p:cNvSpPr>
          <p:nvPr/>
        </p:nvSpPr>
        <p:spPr bwMode="auto">
          <a:xfrm>
            <a:off x="2916238" y="1438275"/>
            <a:ext cx="28797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FF00"/>
                </a:solidFill>
              </a:rPr>
              <a:t>Ex: ACRSCI</a:t>
            </a: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143001"/>
          </a:xfrm>
          <a:noFill/>
          <a:ln/>
        </p:spPr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Tests </a:t>
            </a:r>
            <a:r>
              <a:rPr lang="fr-FR" sz="4000" b="1" dirty="0">
                <a:solidFill>
                  <a:schemeClr val="tx1"/>
                </a:solidFill>
              </a:rPr>
              <a:t>d'ajustement d'un modèle</a:t>
            </a:r>
          </a:p>
        </p:txBody>
      </p:sp>
    </p:spTree>
    <p:extLst>
      <p:ext uri="{BB962C8B-B14F-4D97-AF65-F5344CB8AC3E}">
        <p14:creationId xmlns:p14="http://schemas.microsoft.com/office/powerpoint/2010/main" val="1361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7" grpId="0"/>
      <p:bldP spid="478218" grpId="0"/>
      <p:bldP spid="478219" grpId="0"/>
      <p:bldP spid="478220" grpId="0" animBg="1"/>
      <p:bldP spid="478221" grpId="0" animBg="1"/>
      <p:bldP spid="478222" grpId="0" animBg="1"/>
      <p:bldP spid="478223" grpId="0" animBg="1"/>
      <p:bldP spid="478224" grpId="0" animBg="1"/>
      <p:bldP spid="478225" grpId="0" animBg="1"/>
      <p:bldP spid="478226" grpId="0"/>
      <p:bldP spid="478227" grpId="0" animBg="1"/>
      <p:bldP spid="478228" grpId="0"/>
      <p:bldP spid="478229" grpId="0"/>
      <p:bldP spid="478230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1988</Words>
  <Application>Microsoft Office PowerPoint</Application>
  <PresentationFormat>Affichage à l'écran (4:3)</PresentationFormat>
  <Paragraphs>320</Paragraphs>
  <Slides>38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Thème Office</vt:lpstr>
      <vt:lpstr>Présentation PowerPoint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Tests d'ajustement d'un modèle</vt:lpstr>
      <vt:lpstr>Suite du TP</vt:lpstr>
      <vt:lpstr>Exercice GOF: question 1</vt:lpstr>
      <vt:lpstr>Exercice GOF: question 1</vt:lpstr>
      <vt:lpstr>Exercice GOF: question 2</vt:lpstr>
      <vt:lpstr>Exercice GOF: question 2</vt:lpstr>
      <vt:lpstr>Exercice GOF: question 3</vt:lpstr>
      <vt:lpstr>Exercice GOF: question 3</vt:lpstr>
      <vt:lpstr>Exercice GOF: question 4</vt:lpstr>
      <vt:lpstr>Exercice GOF: question 4</vt:lpstr>
      <vt:lpstr>Exercice GOF: question 4</vt:lpstr>
      <vt:lpstr>Exercice GOF: question 4</vt:lpstr>
      <vt:lpstr>Exercice GOF: question 4</vt:lpstr>
      <vt:lpstr>Test ajustement martinet</vt:lpstr>
      <vt:lpstr>Test ajustement cincle</vt:lpstr>
      <vt:lpstr>Test ajustement cincle</vt:lpstr>
      <vt:lpstr>Test ajustement cincle</vt:lpstr>
      <vt:lpstr>Test ajustement cincle</vt:lpstr>
      <vt:lpstr>Test ajustement cincle</vt:lpstr>
      <vt:lpstr>Test ajustement cincle</vt:lpstr>
      <vt:lpstr>Test ajustement cincle</vt:lpstr>
      <vt:lpstr>Test ajustement cincle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DURIEZ</dc:creator>
  <cp:lastModifiedBy>Olivier DURIEZ</cp:lastModifiedBy>
  <cp:revision>12</cp:revision>
  <dcterms:created xsi:type="dcterms:W3CDTF">2021-01-29T17:04:47Z</dcterms:created>
  <dcterms:modified xsi:type="dcterms:W3CDTF">2021-02-06T22:29:06Z</dcterms:modified>
</cp:coreProperties>
</file>