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7" r:id="rId2"/>
    <p:sldId id="258" r:id="rId3"/>
    <p:sldId id="259" r:id="rId4"/>
    <p:sldId id="295" r:id="rId5"/>
    <p:sldId id="294" r:id="rId6"/>
    <p:sldId id="296" r:id="rId7"/>
    <p:sldId id="297" r:id="rId8"/>
    <p:sldId id="298" r:id="rId9"/>
    <p:sldId id="299" r:id="rId10"/>
    <p:sldId id="261" r:id="rId11"/>
    <p:sldId id="305" r:id="rId12"/>
    <p:sldId id="301" r:id="rId13"/>
    <p:sldId id="302" r:id="rId14"/>
    <p:sldId id="325" r:id="rId15"/>
    <p:sldId id="303" r:id="rId16"/>
    <p:sldId id="326" r:id="rId17"/>
    <p:sldId id="304" r:id="rId18"/>
    <p:sldId id="262" r:id="rId19"/>
    <p:sldId id="306" r:id="rId20"/>
    <p:sldId id="300" r:id="rId21"/>
    <p:sldId id="307" r:id="rId22"/>
    <p:sldId id="309" r:id="rId23"/>
    <p:sldId id="308" r:id="rId24"/>
    <p:sldId id="314" r:id="rId25"/>
    <p:sldId id="310" r:id="rId26"/>
    <p:sldId id="327" r:id="rId27"/>
    <p:sldId id="271" r:id="rId28"/>
    <p:sldId id="311" r:id="rId29"/>
    <p:sldId id="315" r:id="rId30"/>
    <p:sldId id="316" r:id="rId31"/>
    <p:sldId id="317" r:id="rId32"/>
    <p:sldId id="318" r:id="rId33"/>
    <p:sldId id="278" r:id="rId34"/>
    <p:sldId id="312" r:id="rId35"/>
    <p:sldId id="313" r:id="rId36"/>
    <p:sldId id="319" r:id="rId37"/>
    <p:sldId id="320" r:id="rId38"/>
    <p:sldId id="321" r:id="rId39"/>
    <p:sldId id="322" r:id="rId40"/>
    <p:sldId id="323" r:id="rId41"/>
    <p:sldId id="324" r:id="rId42"/>
    <p:sldId id="284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3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Classeur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Classeur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Feuil1!$C$16</c:f>
              <c:strCache>
                <c:ptCount val="1"/>
                <c:pt idx="0">
                  <c:v>NORD</c:v>
                </c:pt>
              </c:strCache>
            </c:strRef>
          </c:tx>
          <c:spPr>
            <a:ln>
              <a:solidFill>
                <a:srgbClr val="0000CC"/>
              </a:solidFill>
            </a:ln>
          </c:spPr>
          <c:marker>
            <c:spPr>
              <a:solidFill>
                <a:srgbClr val="0000CC"/>
              </a:solidFill>
              <a:ln>
                <a:solidFill>
                  <a:srgbClr val="0000CC"/>
                </a:solidFill>
              </a:ln>
            </c:spPr>
          </c:marker>
          <c:errBars>
            <c:errDir val="y"/>
            <c:errBarType val="minus"/>
            <c:errValType val="cust"/>
            <c:noEndCap val="1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Ref>
                <c:f>Feuil1!$E$23:$E$29</c:f>
                <c:numCache>
                  <c:formatCode>General</c:formatCode>
                  <c:ptCount val="7"/>
                  <c:pt idx="0">
                    <c:v>6.7223500000000005E-2</c:v>
                  </c:pt>
                  <c:pt idx="1">
                    <c:v>9.5056000000000043E-2</c:v>
                  </c:pt>
                  <c:pt idx="2">
                    <c:v>0.1143521</c:v>
                  </c:pt>
                  <c:pt idx="3">
                    <c:v>9.8702600000000029E-2</c:v>
                  </c:pt>
                  <c:pt idx="4">
                    <c:v>8.01177E-2</c:v>
                  </c:pt>
                  <c:pt idx="5">
                    <c:v>9.2450000000000004E-2</c:v>
                  </c:pt>
                  <c:pt idx="6">
                    <c:v>9.9315200000000006E-2</c:v>
                  </c:pt>
                </c:numCache>
              </c:numRef>
            </c:minus>
            <c:spPr>
              <a:ln>
                <a:solidFill>
                  <a:srgbClr val="0070C0"/>
                </a:solidFill>
              </a:ln>
            </c:spPr>
          </c:errBars>
          <c:xVal>
            <c:strRef>
              <c:f>Feuil1!$C$16:$C$22</c:f>
              <c:strCache>
                <c:ptCount val="7"/>
                <c:pt idx="0">
                  <c:v>NORD</c:v>
                </c:pt>
                <c:pt idx="1">
                  <c:v>NORD</c:v>
                </c:pt>
                <c:pt idx="2">
                  <c:v>NORD</c:v>
                </c:pt>
                <c:pt idx="3">
                  <c:v>NORD</c:v>
                </c:pt>
                <c:pt idx="4">
                  <c:v>NORD</c:v>
                </c:pt>
                <c:pt idx="5">
                  <c:v>NORD</c:v>
                </c:pt>
                <c:pt idx="6">
                  <c:v>NORD</c:v>
                </c:pt>
              </c:strCache>
            </c:strRef>
          </c:xVal>
          <c:yVal>
            <c:numRef>
              <c:f>Feuil1!$D$16:$D$22</c:f>
              <c:numCache>
                <c:formatCode>General</c:formatCode>
                <c:ptCount val="7"/>
                <c:pt idx="0">
                  <c:v>0.83840420000000004</c:v>
                </c:pt>
                <c:pt idx="1">
                  <c:v>0.57365029999999995</c:v>
                </c:pt>
                <c:pt idx="2">
                  <c:v>0.3399502000000002</c:v>
                </c:pt>
                <c:pt idx="3">
                  <c:v>0.49915000000000009</c:v>
                </c:pt>
                <c:pt idx="4">
                  <c:v>0.72309400000000024</c:v>
                </c:pt>
                <c:pt idx="5">
                  <c:v>0.75299570000000038</c:v>
                </c:pt>
                <c:pt idx="6">
                  <c:v>0.2764390000000001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7FF-458A-8BA7-77CD5562C14C}"/>
            </c:ext>
          </c:extLst>
        </c:ser>
        <c:ser>
          <c:idx val="1"/>
          <c:order val="1"/>
          <c:tx>
            <c:strRef>
              <c:f>Feuil1!$C$23</c:f>
              <c:strCache>
                <c:ptCount val="1"/>
                <c:pt idx="0">
                  <c:v>SUD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errBars>
            <c:errDir val="y"/>
            <c:errBarType val="plus"/>
            <c:errValType val="cust"/>
            <c:noEndCap val="1"/>
            <c:plus>
              <c:numRef>
                <c:f>Feuil1!$E$16:$E$22</c:f>
                <c:numCache>
                  <c:formatCode>General</c:formatCode>
                  <c:ptCount val="7"/>
                  <c:pt idx="0">
                    <c:v>0.14666109999999999</c:v>
                  </c:pt>
                  <c:pt idx="1">
                    <c:v>0.15644290000000011</c:v>
                  </c:pt>
                  <c:pt idx="2">
                    <c:v>0.14860950000000001</c:v>
                  </c:pt>
                  <c:pt idx="3">
                    <c:v>0.1721249</c:v>
                  </c:pt>
                  <c:pt idx="4">
                    <c:v>0.17476510000000006</c:v>
                  </c:pt>
                  <c:pt idx="5">
                    <c:v>0.18726580000000007</c:v>
                  </c:pt>
                  <c:pt idx="6">
                    <c:v>0.12337679999999999</c:v>
                  </c:pt>
                </c:numCache>
              </c:numRef>
            </c:plus>
            <c:minus>
              <c:numRef>
                <c:f>Feuil1!$E$16:$E$22</c:f>
                <c:numCache>
                  <c:formatCode>General</c:formatCode>
                  <c:ptCount val="7"/>
                  <c:pt idx="0">
                    <c:v>0.14666109999999999</c:v>
                  </c:pt>
                  <c:pt idx="1">
                    <c:v>0.15644290000000011</c:v>
                  </c:pt>
                  <c:pt idx="2">
                    <c:v>0.14860950000000001</c:v>
                  </c:pt>
                  <c:pt idx="3">
                    <c:v>0.1721249</c:v>
                  </c:pt>
                  <c:pt idx="4">
                    <c:v>0.17476510000000006</c:v>
                  </c:pt>
                  <c:pt idx="5">
                    <c:v>0.18726580000000007</c:v>
                  </c:pt>
                  <c:pt idx="6">
                    <c:v>0.12337679999999999</c:v>
                  </c:pt>
                </c:numCache>
              </c:numRef>
            </c:minus>
            <c:spPr>
              <a:ln>
                <a:solidFill>
                  <a:srgbClr val="FF0000"/>
                </a:solidFill>
              </a:ln>
            </c:spPr>
          </c:errBars>
          <c:yVal>
            <c:numRef>
              <c:f>Feuil1!$D$23:$D$29</c:f>
              <c:numCache>
                <c:formatCode>General</c:formatCode>
                <c:ptCount val="7"/>
                <c:pt idx="0">
                  <c:v>0.93126449999999983</c:v>
                </c:pt>
                <c:pt idx="1">
                  <c:v>0.77844639999999998</c:v>
                </c:pt>
                <c:pt idx="2">
                  <c:v>0.57355229999999979</c:v>
                </c:pt>
                <c:pt idx="3">
                  <c:v>0.72241560000000005</c:v>
                </c:pt>
                <c:pt idx="4">
                  <c:v>0.87210910000000019</c:v>
                </c:pt>
                <c:pt idx="5">
                  <c:v>0.88840279999999971</c:v>
                </c:pt>
                <c:pt idx="6">
                  <c:v>0.4994202000000002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7FF-458A-8BA7-77CD5562C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802240"/>
        <c:axId val="47803776"/>
      </c:scatterChart>
      <c:valAx>
        <c:axId val="47802240"/>
        <c:scaling>
          <c:orientation val="minMax"/>
        </c:scaling>
        <c:delete val="0"/>
        <c:axPos val="b"/>
        <c:majorTickMark val="out"/>
        <c:minorTickMark val="none"/>
        <c:tickLblPos val="nextTo"/>
        <c:crossAx val="47803776"/>
        <c:crosses val="autoZero"/>
        <c:crossBetween val="midCat"/>
      </c:valAx>
      <c:valAx>
        <c:axId val="4780377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fr-FR" sz="1200"/>
                  <a:t>recaptures p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80224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Feuil1!$C$16</c:f>
              <c:strCache>
                <c:ptCount val="1"/>
                <c:pt idx="0">
                  <c:v>NORD</c:v>
                </c:pt>
              </c:strCache>
            </c:strRef>
          </c:tx>
          <c:spPr>
            <a:ln>
              <a:solidFill>
                <a:srgbClr val="0000CC"/>
              </a:solidFill>
            </a:ln>
          </c:spPr>
          <c:marker>
            <c:spPr>
              <a:solidFill>
                <a:srgbClr val="0000CC"/>
              </a:solidFill>
              <a:ln>
                <a:solidFill>
                  <a:srgbClr val="0000CC"/>
                </a:solidFill>
              </a:ln>
            </c:spPr>
          </c:marker>
          <c:errBars>
            <c:errDir val="y"/>
            <c:errBarType val="minus"/>
            <c:errValType val="cust"/>
            <c:noEndCap val="1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Ref>
                <c:f>Feuil1!$E$16:$E$22</c:f>
                <c:numCache>
                  <c:formatCode>General</c:formatCode>
                  <c:ptCount val="7"/>
                  <c:pt idx="0">
                    <c:v>0</c:v>
                  </c:pt>
                  <c:pt idx="1">
                    <c:v>0.20980550000000001</c:v>
                  </c:pt>
                  <c:pt idx="2">
                    <c:v>0.26232520000000009</c:v>
                  </c:pt>
                  <c:pt idx="3">
                    <c:v>0.18054100000000006</c:v>
                  </c:pt>
                  <c:pt idx="4">
                    <c:v>0.28442100000000015</c:v>
                  </c:pt>
                  <c:pt idx="5">
                    <c:v>7.8680000000000026E-4</c:v>
                  </c:pt>
                  <c:pt idx="6">
                    <c:v>0.21141130000000011</c:v>
                  </c:pt>
                </c:numCache>
              </c:numRef>
            </c:minus>
            <c:spPr>
              <a:ln>
                <a:solidFill>
                  <a:srgbClr val="0070C0"/>
                </a:solidFill>
              </a:ln>
            </c:spPr>
          </c:errBars>
          <c:xVal>
            <c:strRef>
              <c:f>Feuil1!$C$16:$C$22</c:f>
              <c:strCache>
                <c:ptCount val="7"/>
                <c:pt idx="0">
                  <c:v>NORD</c:v>
                </c:pt>
                <c:pt idx="1">
                  <c:v>NORD</c:v>
                </c:pt>
                <c:pt idx="2">
                  <c:v>NORD</c:v>
                </c:pt>
                <c:pt idx="3">
                  <c:v>NORD</c:v>
                </c:pt>
                <c:pt idx="4">
                  <c:v>NORD</c:v>
                </c:pt>
                <c:pt idx="5">
                  <c:v>NORD</c:v>
                </c:pt>
                <c:pt idx="6">
                  <c:v>NORD</c:v>
                </c:pt>
              </c:strCache>
            </c:strRef>
          </c:xVal>
          <c:yVal>
            <c:numRef>
              <c:f>Feuil1!$D$16:$D$22</c:f>
              <c:numCache>
                <c:formatCode>General</c:formatCode>
                <c:ptCount val="7"/>
                <c:pt idx="0">
                  <c:v>1</c:v>
                </c:pt>
                <c:pt idx="1">
                  <c:v>0.67301409999999995</c:v>
                </c:pt>
                <c:pt idx="2">
                  <c:v>0.4345669000000002</c:v>
                </c:pt>
                <c:pt idx="3">
                  <c:v>0.19264510000000001</c:v>
                </c:pt>
                <c:pt idx="4">
                  <c:v>0.5031106999999998</c:v>
                </c:pt>
                <c:pt idx="5">
                  <c:v>0.99999959999999999</c:v>
                </c:pt>
                <c:pt idx="6">
                  <c:v>0.32766340000000016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696-4AA1-8A57-C85402462E8C}"/>
            </c:ext>
          </c:extLst>
        </c:ser>
        <c:ser>
          <c:idx val="1"/>
          <c:order val="1"/>
          <c:tx>
            <c:strRef>
              <c:f>Feuil1!$C$23</c:f>
              <c:strCache>
                <c:ptCount val="1"/>
                <c:pt idx="0">
                  <c:v>SUD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errBars>
            <c:errDir val="y"/>
            <c:errBarType val="plus"/>
            <c:errValType val="cust"/>
            <c:noEndCap val="1"/>
            <c:plus>
              <c:numRef>
                <c:f>Feuil1!$E$23:$E$29</c:f>
                <c:numCache>
                  <c:formatCode>General</c:formatCode>
                  <c:ptCount val="7"/>
                  <c:pt idx="0">
                    <c:v>0.11259540000000003</c:v>
                  </c:pt>
                  <c:pt idx="1">
                    <c:v>0.1170076</c:v>
                  </c:pt>
                  <c:pt idx="2">
                    <c:v>0.12404129999999999</c:v>
                  </c:pt>
                  <c:pt idx="3">
                    <c:v>9.9121900000000068E-2</c:v>
                  </c:pt>
                  <c:pt idx="4">
                    <c:v>7.6139999999999999E-2</c:v>
                  </c:pt>
                  <c:pt idx="5">
                    <c:v>0.11278100000000002</c:v>
                  </c:pt>
                  <c:pt idx="6">
                    <c:v>0.1034548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ln>
                <a:solidFill>
                  <a:srgbClr val="C00000"/>
                </a:solidFill>
              </a:ln>
            </c:spPr>
          </c:errBars>
          <c:yVal>
            <c:numRef>
              <c:f>Feuil1!$D$23:$D$29</c:f>
              <c:numCache>
                <c:formatCode>General</c:formatCode>
                <c:ptCount val="7"/>
                <c:pt idx="0">
                  <c:v>0.87851500000000005</c:v>
                </c:pt>
                <c:pt idx="1">
                  <c:v>0.74089540000000031</c:v>
                </c:pt>
                <c:pt idx="2">
                  <c:v>0.55060229999999999</c:v>
                </c:pt>
                <c:pt idx="3">
                  <c:v>0.79909149999999995</c:v>
                </c:pt>
                <c:pt idx="4">
                  <c:v>0.91777629999999999</c:v>
                </c:pt>
                <c:pt idx="5">
                  <c:v>0.84777170000000024</c:v>
                </c:pt>
                <c:pt idx="6">
                  <c:v>0.4852552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696-4AA1-8A57-C85402462E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850624"/>
        <c:axId val="47852160"/>
      </c:scatterChart>
      <c:valAx>
        <c:axId val="47850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7852160"/>
        <c:crosses val="autoZero"/>
        <c:crossBetween val="midCat"/>
      </c:valAx>
      <c:valAx>
        <c:axId val="4785216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fr-FR" sz="1200"/>
                  <a:t>recaptures p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85062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45821-835D-4A46-AFE9-BFE485C8EA81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19EB6-891D-49EE-89B0-1B3EA9DB52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56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On doit donc indexer les paramètres différemment selon si ils sont capturés pour la première fois à la première, seconde… occasion.</a:t>
            </a:r>
          </a:p>
          <a:p>
            <a:endParaRPr lang="fr-FR" baseline="0" dirty="0" smtClean="0"/>
          </a:p>
          <a:p>
            <a:r>
              <a:rPr lang="fr-FR" baseline="0" dirty="0" smtClean="0"/>
              <a:t>On suppose ici que le marquage a lieu lorsqu’ils sont nés (</a:t>
            </a:r>
            <a:r>
              <a:rPr lang="fr-FR" baseline="0" dirty="0" err="1" smtClean="0"/>
              <a:t>newborns</a:t>
            </a:r>
            <a:r>
              <a:rPr lang="fr-FR" baseline="0" dirty="0" smtClean="0"/>
              <a:t>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21AA-EAA3-4195-A2AF-8B60ACA1E01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309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0432-6308-4764-842B-C106C2056E9F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8DD-88FA-4F10-A7D2-97A18AB24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92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0432-6308-4764-842B-C106C2056E9F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8DD-88FA-4F10-A7D2-97A18AB24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61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0432-6308-4764-842B-C106C2056E9F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8DD-88FA-4F10-A7D2-97A18AB24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06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0432-6308-4764-842B-C106C2056E9F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8DD-88FA-4F10-A7D2-97A18AB24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70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0432-6308-4764-842B-C106C2056E9F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8DD-88FA-4F10-A7D2-97A18AB24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85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0432-6308-4764-842B-C106C2056E9F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8DD-88FA-4F10-A7D2-97A18AB24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0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0432-6308-4764-842B-C106C2056E9F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8DD-88FA-4F10-A7D2-97A18AB24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13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0432-6308-4764-842B-C106C2056E9F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8DD-88FA-4F10-A7D2-97A18AB24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41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0432-6308-4764-842B-C106C2056E9F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8DD-88FA-4F10-A7D2-97A18AB24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12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0432-6308-4764-842B-C106C2056E9F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8DD-88FA-4F10-A7D2-97A18AB24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06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0432-6308-4764-842B-C106C2056E9F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8DD-88FA-4F10-A7D2-97A18AB24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86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E0432-6308-4764-842B-C106C2056E9F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018DD-88FA-4F10-A7D2-97A18AB24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06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7092280" cy="1143000"/>
          </a:xfrm>
        </p:spPr>
        <p:txBody>
          <a:bodyPr/>
          <a:lstStyle/>
          <a:p>
            <a:r>
              <a:rPr lang="fr-FR" dirty="0" smtClean="0"/>
              <a:t>Exemple 2 Martinet noir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6851104" cy="4525963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Oiseau vivant dans les bâtiments du musée de Nîmes</a:t>
            </a:r>
          </a:p>
          <a:p>
            <a:r>
              <a:rPr lang="fr-FR" sz="2800" dirty="0" smtClean="0"/>
              <a:t>Captures et recaptures d’adultes nicheurs</a:t>
            </a:r>
          </a:p>
          <a:p>
            <a:r>
              <a:rPr lang="fr-FR" sz="2800" dirty="0" smtClean="0"/>
              <a:t>8 années</a:t>
            </a:r>
          </a:p>
          <a:p>
            <a:r>
              <a:rPr lang="fr-FR" sz="2800" dirty="0" smtClean="0"/>
              <a:t>2 colonies (= groupes)</a:t>
            </a:r>
          </a:p>
          <a:p>
            <a:pPr lvl="1"/>
            <a:r>
              <a:rPr lang="fr-FR" sz="2400" dirty="0" smtClean="0"/>
              <a:t>Colonie 1 = exposée Nord (avec Mistral)</a:t>
            </a:r>
          </a:p>
          <a:p>
            <a:pPr lvl="1"/>
            <a:r>
              <a:rPr lang="fr-FR" sz="2400" dirty="0" smtClean="0"/>
              <a:t>Colonie 2 = exposée Sud (sans Mistral)</a:t>
            </a:r>
          </a:p>
          <a:p>
            <a:r>
              <a:rPr lang="fr-FR" sz="2800" dirty="0" smtClean="0"/>
              <a:t>Différences de survie et/ou recapture entre ces 2 groupes?</a:t>
            </a:r>
          </a:p>
          <a:p>
            <a:r>
              <a:rPr lang="fr-FR" dirty="0" smtClean="0"/>
              <a:t>Différence de survie entre les classes d’âge?</a:t>
            </a:r>
            <a:endParaRPr lang="fr-FR" sz="2800" dirty="0" smtClean="0"/>
          </a:p>
          <a:p>
            <a:pPr lvl="1"/>
            <a:endParaRPr lang="fr-FR" sz="2400" dirty="0"/>
          </a:p>
        </p:txBody>
      </p:sp>
      <p:pic>
        <p:nvPicPr>
          <p:cNvPr id="741378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6732240" y="0"/>
            <a:ext cx="2411760" cy="3068960"/>
          </a:xfrm>
          <a:prstGeom prst="rect">
            <a:avLst/>
          </a:prstGeom>
          <a:noFill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93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3568" y="4005064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cs typeface="Arial" charset="0"/>
              </a:rPr>
              <a:t>modèle Phi(.) p(t)</a:t>
            </a:r>
            <a:endParaRPr lang="fr-FR" dirty="0"/>
          </a:p>
        </p:txBody>
      </p:sp>
      <p:pic>
        <p:nvPicPr>
          <p:cNvPr id="779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5448" y="3616240"/>
            <a:ext cx="4968552" cy="324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 rot="-5400000">
            <a:off x="3207272" y="4649712"/>
            <a:ext cx="12239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>
                <a:solidFill>
                  <a:srgbClr val="0000CC"/>
                </a:solidFill>
              </a:rPr>
              <a:t>Survies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 rot="-5400000">
            <a:off x="3063032" y="5990431"/>
            <a:ext cx="1368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dirty="0">
                <a:solidFill>
                  <a:srgbClr val="009900"/>
                </a:solidFill>
              </a:rPr>
              <a:t>Recaptures</a:t>
            </a:r>
          </a:p>
        </p:txBody>
      </p:sp>
      <p:sp>
        <p:nvSpPr>
          <p:cNvPr id="9" name="AutoShape 13"/>
          <p:cNvSpPr>
            <a:spLocks/>
          </p:cNvSpPr>
          <p:nvPr/>
        </p:nvSpPr>
        <p:spPr bwMode="auto">
          <a:xfrm rot="-10800000">
            <a:off x="4067944" y="4221088"/>
            <a:ext cx="216024" cy="1225500"/>
          </a:xfrm>
          <a:prstGeom prst="rightBrace">
            <a:avLst>
              <a:gd name="adj1" fmla="val 86213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AutoShape 14"/>
          <p:cNvSpPr>
            <a:spLocks/>
          </p:cNvSpPr>
          <p:nvPr/>
        </p:nvSpPr>
        <p:spPr bwMode="auto">
          <a:xfrm rot="-10800000">
            <a:off x="3994347" y="5480849"/>
            <a:ext cx="361628" cy="1224136"/>
          </a:xfrm>
          <a:prstGeom prst="rightBrace">
            <a:avLst>
              <a:gd name="adj1" fmla="val 66484"/>
              <a:gd name="adj2" fmla="val 50000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5" name="AutoShape 19"/>
          <p:cNvSpPr>
            <a:spLocks/>
          </p:cNvSpPr>
          <p:nvPr/>
        </p:nvSpPr>
        <p:spPr bwMode="auto">
          <a:xfrm>
            <a:off x="4716016" y="6093296"/>
            <a:ext cx="144016" cy="634535"/>
          </a:xfrm>
          <a:prstGeom prst="rightBrace">
            <a:avLst>
              <a:gd name="adj1" fmla="val 58796"/>
              <a:gd name="adj2" fmla="val 50000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 rot="5400000">
            <a:off x="4708511" y="6224012"/>
            <a:ext cx="908720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med"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9900"/>
                </a:solidFill>
              </a:rPr>
              <a:t>7 </a:t>
            </a:r>
            <a:r>
              <a:rPr lang="en-US" sz="1200" dirty="0" err="1">
                <a:solidFill>
                  <a:srgbClr val="009900"/>
                </a:solidFill>
              </a:rPr>
              <a:t>recapt</a:t>
            </a:r>
            <a:endParaRPr lang="en-US" sz="1200" dirty="0">
              <a:solidFill>
                <a:srgbClr val="009900"/>
              </a:solidFill>
            </a:endParaRPr>
          </a:p>
          <a:p>
            <a:r>
              <a:rPr lang="en-US" sz="1200" dirty="0" err="1" smtClean="0">
                <a:solidFill>
                  <a:srgbClr val="009900"/>
                </a:solidFill>
              </a:rPr>
              <a:t>Colonie</a:t>
            </a:r>
            <a:r>
              <a:rPr lang="en-US" sz="1200" dirty="0" smtClean="0">
                <a:solidFill>
                  <a:srgbClr val="009900"/>
                </a:solidFill>
              </a:rPr>
              <a:t> 2</a:t>
            </a:r>
            <a:endParaRPr lang="en-US" sz="1200" dirty="0">
              <a:solidFill>
                <a:srgbClr val="009900"/>
              </a:solidFill>
            </a:endParaRPr>
          </a:p>
        </p:txBody>
      </p:sp>
      <p:sp>
        <p:nvSpPr>
          <p:cNvPr id="18" name="AutoShape 19"/>
          <p:cNvSpPr>
            <a:spLocks/>
          </p:cNvSpPr>
          <p:nvPr/>
        </p:nvSpPr>
        <p:spPr bwMode="auto">
          <a:xfrm>
            <a:off x="4716016" y="5472608"/>
            <a:ext cx="144016" cy="634535"/>
          </a:xfrm>
          <a:prstGeom prst="rightBrace">
            <a:avLst>
              <a:gd name="adj1" fmla="val 58796"/>
              <a:gd name="adj2" fmla="val 50000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 rot="5400000">
            <a:off x="4708511" y="5537489"/>
            <a:ext cx="908720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med"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9900"/>
                </a:solidFill>
              </a:rPr>
              <a:t>7 </a:t>
            </a:r>
            <a:r>
              <a:rPr lang="en-US" sz="1200" dirty="0" err="1">
                <a:solidFill>
                  <a:srgbClr val="009900"/>
                </a:solidFill>
              </a:rPr>
              <a:t>recapt</a:t>
            </a:r>
            <a:endParaRPr lang="en-US" sz="1200" dirty="0">
              <a:solidFill>
                <a:srgbClr val="009900"/>
              </a:solidFill>
            </a:endParaRPr>
          </a:p>
          <a:p>
            <a:r>
              <a:rPr lang="en-US" sz="1200" dirty="0" err="1" smtClean="0">
                <a:solidFill>
                  <a:srgbClr val="009900"/>
                </a:solidFill>
              </a:rPr>
              <a:t>Colonie</a:t>
            </a:r>
            <a:r>
              <a:rPr lang="en-US" sz="1200" dirty="0" smtClean="0">
                <a:solidFill>
                  <a:srgbClr val="009900"/>
                </a:solidFill>
              </a:rPr>
              <a:t> 1</a:t>
            </a:r>
            <a:endParaRPr lang="en-US" sz="1200" dirty="0">
              <a:solidFill>
                <a:srgbClr val="009900"/>
              </a:solidFill>
            </a:endParaRPr>
          </a:p>
        </p:txBody>
      </p:sp>
      <p:sp>
        <p:nvSpPr>
          <p:cNvPr id="20" name="AutoShape 15"/>
          <p:cNvSpPr>
            <a:spLocks/>
          </p:cNvSpPr>
          <p:nvPr/>
        </p:nvSpPr>
        <p:spPr bwMode="auto">
          <a:xfrm>
            <a:off x="4788024" y="4797152"/>
            <a:ext cx="144016" cy="648469"/>
          </a:xfrm>
          <a:prstGeom prst="rightBrace">
            <a:avLst>
              <a:gd name="adj1" fmla="val 134445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 rot="5400000">
            <a:off x="4816413" y="4840771"/>
            <a:ext cx="836933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med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CC"/>
                </a:solidFill>
              </a:rPr>
              <a:t>7 </a:t>
            </a:r>
            <a:r>
              <a:rPr lang="en-US" sz="1200" dirty="0" err="1">
                <a:solidFill>
                  <a:srgbClr val="0000CC"/>
                </a:solidFill>
              </a:rPr>
              <a:t>survies</a:t>
            </a:r>
            <a:r>
              <a:rPr lang="en-US" sz="1200" dirty="0">
                <a:solidFill>
                  <a:srgbClr val="0000CC"/>
                </a:solidFill>
              </a:rPr>
              <a:t> </a:t>
            </a:r>
            <a:r>
              <a:rPr lang="en-US" sz="1200" dirty="0" err="1" smtClean="0">
                <a:solidFill>
                  <a:srgbClr val="0000CC"/>
                </a:solidFill>
              </a:rPr>
              <a:t>colonie</a:t>
            </a:r>
            <a:r>
              <a:rPr lang="en-US" sz="1200" dirty="0" smtClean="0">
                <a:solidFill>
                  <a:srgbClr val="0000CC"/>
                </a:solidFill>
              </a:rPr>
              <a:t> 2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22" name="AutoShape 15"/>
          <p:cNvSpPr>
            <a:spLocks/>
          </p:cNvSpPr>
          <p:nvPr/>
        </p:nvSpPr>
        <p:spPr bwMode="auto">
          <a:xfrm>
            <a:off x="4788024" y="4149079"/>
            <a:ext cx="144016" cy="648469"/>
          </a:xfrm>
          <a:prstGeom prst="rightBrace">
            <a:avLst>
              <a:gd name="adj1" fmla="val 134445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 rot="5400000">
            <a:off x="4816413" y="4192698"/>
            <a:ext cx="836933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med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CC"/>
                </a:solidFill>
              </a:rPr>
              <a:t>7 </a:t>
            </a:r>
            <a:r>
              <a:rPr lang="en-US" sz="1200" dirty="0" err="1">
                <a:solidFill>
                  <a:srgbClr val="0000CC"/>
                </a:solidFill>
              </a:rPr>
              <a:t>survies</a:t>
            </a:r>
            <a:r>
              <a:rPr lang="en-US" sz="1200" dirty="0">
                <a:solidFill>
                  <a:srgbClr val="0000CC"/>
                </a:solidFill>
              </a:rPr>
              <a:t> </a:t>
            </a:r>
            <a:r>
              <a:rPr lang="en-US" sz="1200" dirty="0" err="1" smtClean="0">
                <a:solidFill>
                  <a:srgbClr val="0000CC"/>
                </a:solidFill>
              </a:rPr>
              <a:t>colonie</a:t>
            </a:r>
            <a:r>
              <a:rPr lang="en-US" sz="1200" dirty="0" smtClean="0">
                <a:solidFill>
                  <a:srgbClr val="0000CC"/>
                </a:solidFill>
              </a:rPr>
              <a:t> 1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2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fr-FR" dirty="0" smtClean="0"/>
              <a:t>Exemple 2 Martinet noir</a:t>
            </a:r>
            <a:endParaRPr lang="fr-FR" dirty="0"/>
          </a:p>
        </p:txBody>
      </p:sp>
      <p:pic>
        <p:nvPicPr>
          <p:cNvPr id="26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3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27" name="Espace réservé du contenu 2"/>
          <p:cNvSpPr>
            <a:spLocks noGrp="1"/>
          </p:cNvSpPr>
          <p:nvPr>
            <p:ph idx="1"/>
          </p:nvPr>
        </p:nvSpPr>
        <p:spPr>
          <a:xfrm>
            <a:off x="342900" y="114300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Quel est le meilleur des 4 modèles </a:t>
            </a:r>
            <a:r>
              <a:rPr lang="fr-FR" sz="2800" dirty="0" smtClean="0"/>
              <a:t>simples (t et </a:t>
            </a:r>
            <a:r>
              <a:rPr lang="fr-FR" sz="2800" dirty="0" smtClean="0"/>
              <a:t>.)?</a:t>
            </a:r>
            <a:endParaRPr lang="fr-FR" sz="2800" dirty="0" smtClean="0"/>
          </a:p>
          <a:p>
            <a:pPr lvl="1"/>
            <a:endParaRPr lang="fr-FR" sz="2400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1905852"/>
            <a:ext cx="8622712" cy="14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3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5458" y="1143000"/>
            <a:ext cx="7886700" cy="4351338"/>
          </a:xfrm>
        </p:spPr>
        <p:txBody>
          <a:bodyPr/>
          <a:lstStyle/>
          <a:p>
            <a:pPr marL="514350" indent="-514350">
              <a:buNone/>
            </a:pPr>
            <a:r>
              <a:rPr lang="fr-FR" sz="2800" dirty="0" smtClean="0"/>
              <a:t>2. Tester les modèles </a:t>
            </a:r>
            <a:r>
              <a:rPr lang="fr-FR" sz="2800" dirty="0" smtClean="0"/>
              <a:t>avec </a:t>
            </a:r>
            <a:r>
              <a:rPr lang="fr-FR" sz="2800" dirty="0" err="1" smtClean="0"/>
              <a:t>age</a:t>
            </a:r>
            <a:r>
              <a:rPr lang="fr-FR" sz="2800" dirty="0" smtClean="0"/>
              <a:t> </a:t>
            </a:r>
          </a:p>
          <a:p>
            <a:r>
              <a:rPr lang="fr-FR" sz="2800" dirty="0" smtClean="0"/>
              <a:t>Phi(</a:t>
            </a:r>
            <a:r>
              <a:rPr lang="fr-FR" sz="2800" dirty="0" err="1" smtClean="0"/>
              <a:t>age</a:t>
            </a:r>
            <a:r>
              <a:rPr lang="fr-FR" sz="2800" dirty="0" smtClean="0"/>
              <a:t>) p(t) </a:t>
            </a:r>
            <a:r>
              <a:rPr lang="fr-FR" sz="2800" dirty="0" smtClean="0">
                <a:sym typeface="Wingdings" panose="05000000000000000000" pitchFamily="2" charset="2"/>
              </a:rPr>
              <a:t> toutes les classes d’âge</a:t>
            </a:r>
            <a:endParaRPr lang="fr-FR" sz="2800" dirty="0" smtClean="0"/>
          </a:p>
          <a:p>
            <a:r>
              <a:rPr lang="fr-FR" dirty="0" smtClean="0"/>
              <a:t>Phi(age2) </a:t>
            </a:r>
            <a:r>
              <a:rPr lang="fr-FR" dirty="0"/>
              <a:t>p(t</a:t>
            </a:r>
            <a:r>
              <a:rPr lang="fr-FR" dirty="0" smtClean="0"/>
              <a:t>) </a:t>
            </a:r>
            <a:r>
              <a:rPr lang="fr-FR" dirty="0" smtClean="0">
                <a:sym typeface="Wingdings" panose="05000000000000000000" pitchFamily="2" charset="2"/>
              </a:rPr>
              <a:t> 2 classes </a:t>
            </a:r>
            <a:r>
              <a:rPr lang="fr-FR" dirty="0" err="1" smtClean="0">
                <a:sym typeface="Wingdings" panose="05000000000000000000" pitchFamily="2" charset="2"/>
              </a:rPr>
              <a:t>d’age</a:t>
            </a:r>
            <a:r>
              <a:rPr lang="fr-FR" dirty="0" smtClean="0">
                <a:sym typeface="Wingdings" panose="05000000000000000000" pitchFamily="2" charset="2"/>
              </a:rPr>
              <a:t> (jeune vs adulte)</a:t>
            </a:r>
            <a:endParaRPr lang="fr-FR" dirty="0"/>
          </a:p>
          <a:p>
            <a:endParaRPr lang="fr-FR" sz="2800" dirty="0" smtClean="0"/>
          </a:p>
          <a:p>
            <a:pPr lvl="1"/>
            <a:endParaRPr lang="fr-FR" sz="2400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fr-FR" dirty="0" smtClean="0"/>
              <a:t>Exemple 2 Martinet noir</a:t>
            </a:r>
            <a:endParaRPr lang="fr-FR" dirty="0"/>
          </a:p>
        </p:txBody>
      </p:sp>
      <p:pic>
        <p:nvPicPr>
          <p:cNvPr id="6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0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1056"/>
          </a:xfrm>
        </p:spPr>
        <p:txBody>
          <a:bodyPr/>
          <a:lstStyle/>
          <a:p>
            <a:r>
              <a:rPr lang="fr-FR" sz="4000" dirty="0" smtClean="0"/>
              <a:t>Construction modèle: effet âge</a:t>
            </a:r>
            <a:endParaRPr lang="fr-FR" sz="4000" dirty="0"/>
          </a:p>
        </p:txBody>
      </p:sp>
      <p:sp>
        <p:nvSpPr>
          <p:cNvPr id="84" name="ZoneTexte 83"/>
          <p:cNvSpPr txBox="1"/>
          <p:nvPr/>
        </p:nvSpPr>
        <p:spPr>
          <a:xfrm>
            <a:off x="7779878" y="14575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Phi (t)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87" name="Connecteur droit avec flèche 86"/>
          <p:cNvCxnSpPr/>
          <p:nvPr/>
        </p:nvCxnSpPr>
        <p:spPr>
          <a:xfrm>
            <a:off x="2458696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/>
          <p:nvPr/>
        </p:nvCxnSpPr>
        <p:spPr>
          <a:xfrm>
            <a:off x="3384150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/>
          <p:cNvCxnSpPr/>
          <p:nvPr/>
        </p:nvCxnSpPr>
        <p:spPr>
          <a:xfrm>
            <a:off x="4258896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>
          <a:xfrm>
            <a:off x="5195000" y="191537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/>
          <p:nvPr/>
        </p:nvCxnSpPr>
        <p:spPr>
          <a:xfrm>
            <a:off x="6131104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/>
          <p:nvPr/>
        </p:nvCxnSpPr>
        <p:spPr>
          <a:xfrm>
            <a:off x="7067208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/>
          <p:cNvSpPr txBox="1"/>
          <p:nvPr/>
        </p:nvSpPr>
        <p:spPr>
          <a:xfrm>
            <a:off x="2458696" y="14847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3384150" y="149999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4258896" y="15195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5195000" y="150602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6126033" y="15111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7062070" y="15195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3034760" y="1744552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baseline="-25000" dirty="0"/>
          </a:p>
        </p:txBody>
      </p:sp>
      <p:sp>
        <p:nvSpPr>
          <p:cNvPr id="110" name="ZoneTexte 109"/>
          <p:cNvSpPr txBox="1"/>
          <p:nvPr/>
        </p:nvSpPr>
        <p:spPr>
          <a:xfrm>
            <a:off x="3915048" y="1744552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</a:t>
            </a:r>
            <a:endParaRPr lang="fr-FR" baseline="-25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4845610" y="1744552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baseline="-25000" dirty="0"/>
          </a:p>
        </p:txBody>
      </p:sp>
      <p:sp>
        <p:nvSpPr>
          <p:cNvPr id="112" name="ZoneTexte 111"/>
          <p:cNvSpPr txBox="1"/>
          <p:nvPr/>
        </p:nvSpPr>
        <p:spPr>
          <a:xfrm>
            <a:off x="5712915" y="1764898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baseline="-25000" dirty="0"/>
          </a:p>
        </p:txBody>
      </p:sp>
      <p:sp>
        <p:nvSpPr>
          <p:cNvPr id="113" name="ZoneTexte 112"/>
          <p:cNvSpPr txBox="1"/>
          <p:nvPr/>
        </p:nvSpPr>
        <p:spPr>
          <a:xfrm>
            <a:off x="6639857" y="1764898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baseline="-25000" dirty="0"/>
          </a:p>
        </p:txBody>
      </p:sp>
      <p:sp>
        <p:nvSpPr>
          <p:cNvPr id="114" name="ZoneTexte 113"/>
          <p:cNvSpPr txBox="1"/>
          <p:nvPr/>
        </p:nvSpPr>
        <p:spPr>
          <a:xfrm>
            <a:off x="7550708" y="1764898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</a:t>
            </a:r>
            <a:endParaRPr lang="fr-FR" baseline="-25000" dirty="0"/>
          </a:p>
        </p:txBody>
      </p:sp>
      <p:sp>
        <p:nvSpPr>
          <p:cNvPr id="115" name="ZoneTexte 114"/>
          <p:cNvSpPr txBox="1"/>
          <p:nvPr/>
        </p:nvSpPr>
        <p:spPr>
          <a:xfrm>
            <a:off x="107504" y="1761745"/>
            <a:ext cx="212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Cohort</a:t>
            </a:r>
            <a:r>
              <a:rPr lang="fr-FR" sz="2000" b="1" dirty="0" smtClean="0"/>
              <a:t> 1</a:t>
            </a:r>
            <a:endParaRPr lang="fr-FR" sz="2000" b="1" dirty="0"/>
          </a:p>
        </p:txBody>
      </p:sp>
      <p:cxnSp>
        <p:nvCxnSpPr>
          <p:cNvPr id="116" name="Connecteur droit avec flèche 115"/>
          <p:cNvCxnSpPr/>
          <p:nvPr/>
        </p:nvCxnSpPr>
        <p:spPr>
          <a:xfrm>
            <a:off x="3400070" y="282956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/>
          <p:nvPr/>
        </p:nvCxnSpPr>
        <p:spPr>
          <a:xfrm>
            <a:off x="4274816" y="282956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/>
          <p:cNvCxnSpPr/>
          <p:nvPr/>
        </p:nvCxnSpPr>
        <p:spPr>
          <a:xfrm>
            <a:off x="5210920" y="281841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>
            <a:off x="6147024" y="282956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>
            <a:off x="7083128" y="282956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ZoneTexte 120"/>
          <p:cNvSpPr txBox="1"/>
          <p:nvPr/>
        </p:nvSpPr>
        <p:spPr>
          <a:xfrm>
            <a:off x="3359126" y="237574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4233872" y="239528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5169976" y="238177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6101009" y="238690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26" name="ZoneTexte 125"/>
          <p:cNvSpPr txBox="1"/>
          <p:nvPr/>
        </p:nvSpPr>
        <p:spPr>
          <a:xfrm>
            <a:off x="7037046" y="239528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32" name="ZoneTexte 131"/>
          <p:cNvSpPr txBox="1"/>
          <p:nvPr/>
        </p:nvSpPr>
        <p:spPr>
          <a:xfrm>
            <a:off x="107504" y="2579656"/>
            <a:ext cx="212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Cohort</a:t>
            </a:r>
            <a:r>
              <a:rPr lang="fr-FR" sz="2000" b="1" dirty="0" smtClean="0"/>
              <a:t> 2</a:t>
            </a:r>
            <a:endParaRPr lang="fr-FR" sz="2000" b="1" dirty="0"/>
          </a:p>
        </p:txBody>
      </p:sp>
      <p:cxnSp>
        <p:nvCxnSpPr>
          <p:cNvPr id="134" name="Connecteur droit avec flèche 133"/>
          <p:cNvCxnSpPr/>
          <p:nvPr/>
        </p:nvCxnSpPr>
        <p:spPr>
          <a:xfrm>
            <a:off x="4277088" y="35278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/>
          <p:cNvCxnSpPr/>
          <p:nvPr/>
        </p:nvCxnSpPr>
        <p:spPr>
          <a:xfrm>
            <a:off x="5213192" y="351673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/>
          <p:nvPr/>
        </p:nvCxnSpPr>
        <p:spPr>
          <a:xfrm>
            <a:off x="6149296" y="35278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/>
          <p:cNvCxnSpPr/>
          <p:nvPr/>
        </p:nvCxnSpPr>
        <p:spPr>
          <a:xfrm>
            <a:off x="7085400" y="35278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/>
          <p:cNvSpPr txBox="1"/>
          <p:nvPr/>
        </p:nvSpPr>
        <p:spPr>
          <a:xfrm>
            <a:off x="4236144" y="309360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39" name="ZoneTexte 138"/>
          <p:cNvSpPr txBox="1"/>
          <p:nvPr/>
        </p:nvSpPr>
        <p:spPr>
          <a:xfrm>
            <a:off x="5172248" y="308009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6103281" y="308522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7039318" y="309360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cxnSp>
        <p:nvCxnSpPr>
          <p:cNvPr id="146" name="Connecteur droit avec flèche 145"/>
          <p:cNvCxnSpPr/>
          <p:nvPr/>
        </p:nvCxnSpPr>
        <p:spPr>
          <a:xfrm>
            <a:off x="5215464" y="424235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>
            <a:off x="6151568" y="4253496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/>
          <p:nvPr/>
        </p:nvCxnSpPr>
        <p:spPr>
          <a:xfrm>
            <a:off x="7087672" y="4253496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ZoneTexte 148"/>
          <p:cNvSpPr txBox="1"/>
          <p:nvPr/>
        </p:nvSpPr>
        <p:spPr>
          <a:xfrm>
            <a:off x="5174520" y="380570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50" name="ZoneTexte 149"/>
          <p:cNvSpPr txBox="1"/>
          <p:nvPr/>
        </p:nvSpPr>
        <p:spPr>
          <a:xfrm>
            <a:off x="6105553" y="38108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7041590" y="381921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cxnSp>
        <p:nvCxnSpPr>
          <p:cNvPr id="155" name="Connecteur droit avec flèche 154"/>
          <p:cNvCxnSpPr/>
          <p:nvPr/>
        </p:nvCxnSpPr>
        <p:spPr>
          <a:xfrm>
            <a:off x="6167488" y="489722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avec flèche 155"/>
          <p:cNvCxnSpPr/>
          <p:nvPr/>
        </p:nvCxnSpPr>
        <p:spPr>
          <a:xfrm>
            <a:off x="7103592" y="489722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/>
          <p:cNvSpPr txBox="1"/>
          <p:nvPr/>
        </p:nvSpPr>
        <p:spPr>
          <a:xfrm>
            <a:off x="6121473" y="445456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58" name="ZoneTexte 157"/>
          <p:cNvSpPr txBox="1"/>
          <p:nvPr/>
        </p:nvSpPr>
        <p:spPr>
          <a:xfrm>
            <a:off x="7057510" y="446294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cxnSp>
        <p:nvCxnSpPr>
          <p:cNvPr id="161" name="Connecteur droit avec flèche 160"/>
          <p:cNvCxnSpPr/>
          <p:nvPr/>
        </p:nvCxnSpPr>
        <p:spPr>
          <a:xfrm>
            <a:off x="7133160" y="55273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ZoneTexte 161"/>
          <p:cNvSpPr txBox="1"/>
          <p:nvPr/>
        </p:nvSpPr>
        <p:spPr>
          <a:xfrm>
            <a:off x="7087078" y="509302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64" name="ZoneTexte 163"/>
          <p:cNvSpPr txBox="1"/>
          <p:nvPr/>
        </p:nvSpPr>
        <p:spPr>
          <a:xfrm>
            <a:off x="81388" y="3301550"/>
            <a:ext cx="212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Cohort</a:t>
            </a:r>
            <a:r>
              <a:rPr lang="fr-FR" sz="2000" b="1" dirty="0" smtClean="0"/>
              <a:t> 3</a:t>
            </a:r>
            <a:endParaRPr lang="fr-FR" sz="2000" b="1" dirty="0"/>
          </a:p>
        </p:txBody>
      </p:sp>
      <p:sp>
        <p:nvSpPr>
          <p:cNvPr id="165" name="ZoneTexte 164"/>
          <p:cNvSpPr txBox="1"/>
          <p:nvPr/>
        </p:nvSpPr>
        <p:spPr>
          <a:xfrm>
            <a:off x="81388" y="3960573"/>
            <a:ext cx="212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Cohort</a:t>
            </a:r>
            <a:r>
              <a:rPr lang="fr-FR" sz="2000" b="1" dirty="0" smtClean="0"/>
              <a:t> 4</a:t>
            </a:r>
            <a:endParaRPr lang="fr-FR" sz="2000" b="1" dirty="0"/>
          </a:p>
        </p:txBody>
      </p:sp>
      <p:sp>
        <p:nvSpPr>
          <p:cNvPr id="166" name="ZoneTexte 165"/>
          <p:cNvSpPr txBox="1"/>
          <p:nvPr/>
        </p:nvSpPr>
        <p:spPr>
          <a:xfrm>
            <a:off x="107504" y="4670894"/>
            <a:ext cx="212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Cohort</a:t>
            </a:r>
            <a:r>
              <a:rPr lang="fr-FR" sz="2000" b="1" dirty="0" smtClean="0"/>
              <a:t> 5</a:t>
            </a:r>
            <a:endParaRPr lang="fr-FR" sz="2000" b="1" dirty="0"/>
          </a:p>
        </p:txBody>
      </p:sp>
      <p:sp>
        <p:nvSpPr>
          <p:cNvPr id="167" name="ZoneTexte 166"/>
          <p:cNvSpPr txBox="1"/>
          <p:nvPr/>
        </p:nvSpPr>
        <p:spPr>
          <a:xfrm>
            <a:off x="107504" y="5341407"/>
            <a:ext cx="212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Cohort</a:t>
            </a:r>
            <a:r>
              <a:rPr lang="fr-FR" sz="2000" b="1" dirty="0" smtClean="0"/>
              <a:t> 6</a:t>
            </a:r>
            <a:endParaRPr lang="fr-FR" sz="2000" b="1" dirty="0"/>
          </a:p>
        </p:txBody>
      </p:sp>
      <p:sp>
        <p:nvSpPr>
          <p:cNvPr id="168" name="ZoneTexte 167"/>
          <p:cNvSpPr txBox="1"/>
          <p:nvPr/>
        </p:nvSpPr>
        <p:spPr>
          <a:xfrm>
            <a:off x="111024" y="5952691"/>
            <a:ext cx="212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Cohort</a:t>
            </a:r>
            <a:r>
              <a:rPr lang="fr-FR" sz="2000" b="1" dirty="0" smtClean="0"/>
              <a:t> 7</a:t>
            </a:r>
            <a:endParaRPr lang="fr-FR" sz="2000" b="1" dirty="0"/>
          </a:p>
        </p:txBody>
      </p:sp>
      <p:sp>
        <p:nvSpPr>
          <p:cNvPr id="169" name="ZoneTexte 168"/>
          <p:cNvSpPr txBox="1"/>
          <p:nvPr/>
        </p:nvSpPr>
        <p:spPr>
          <a:xfrm>
            <a:off x="1429201" y="4881740"/>
            <a:ext cx="3202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Pour différencier les survies par classe d’âge (cohorte), il faut rendre identiques les paramètres en « diagonale »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0" name="Rectangle 169"/>
          <p:cNvSpPr/>
          <p:nvPr/>
        </p:nvSpPr>
        <p:spPr bwMode="auto">
          <a:xfrm rot="18550864">
            <a:off x="4871368" y="132251"/>
            <a:ext cx="720080" cy="72979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ZoneTexte 170"/>
          <p:cNvSpPr txBox="1"/>
          <p:nvPr/>
        </p:nvSpPr>
        <p:spPr>
          <a:xfrm>
            <a:off x="2117312" y="1741504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baseline="-25000" dirty="0"/>
          </a:p>
        </p:txBody>
      </p:sp>
      <p:sp>
        <p:nvSpPr>
          <p:cNvPr id="172" name="ZoneTexte 171"/>
          <p:cNvSpPr txBox="1"/>
          <p:nvPr/>
        </p:nvSpPr>
        <p:spPr>
          <a:xfrm>
            <a:off x="3077432" y="2619328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baseline="-25000" dirty="0"/>
          </a:p>
        </p:txBody>
      </p:sp>
      <p:sp>
        <p:nvSpPr>
          <p:cNvPr id="173" name="ZoneTexte 172"/>
          <p:cNvSpPr txBox="1"/>
          <p:nvPr/>
        </p:nvSpPr>
        <p:spPr>
          <a:xfrm>
            <a:off x="3957720" y="2619328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</a:t>
            </a:r>
            <a:endParaRPr lang="fr-FR" baseline="-25000" dirty="0"/>
          </a:p>
        </p:txBody>
      </p:sp>
      <p:sp>
        <p:nvSpPr>
          <p:cNvPr id="174" name="ZoneTexte 173"/>
          <p:cNvSpPr txBox="1"/>
          <p:nvPr/>
        </p:nvSpPr>
        <p:spPr>
          <a:xfrm>
            <a:off x="4888282" y="2619328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baseline="-25000" dirty="0"/>
          </a:p>
        </p:txBody>
      </p:sp>
      <p:sp>
        <p:nvSpPr>
          <p:cNvPr id="175" name="ZoneTexte 174"/>
          <p:cNvSpPr txBox="1"/>
          <p:nvPr/>
        </p:nvSpPr>
        <p:spPr>
          <a:xfrm>
            <a:off x="5755587" y="2639674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baseline="-25000" dirty="0"/>
          </a:p>
        </p:txBody>
      </p:sp>
      <p:sp>
        <p:nvSpPr>
          <p:cNvPr id="176" name="ZoneTexte 175"/>
          <p:cNvSpPr txBox="1"/>
          <p:nvPr/>
        </p:nvSpPr>
        <p:spPr>
          <a:xfrm>
            <a:off x="6682529" y="2639674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baseline="-25000" dirty="0"/>
          </a:p>
        </p:txBody>
      </p:sp>
      <p:sp>
        <p:nvSpPr>
          <p:cNvPr id="177" name="ZoneTexte 176"/>
          <p:cNvSpPr txBox="1"/>
          <p:nvPr/>
        </p:nvSpPr>
        <p:spPr>
          <a:xfrm>
            <a:off x="7593380" y="2639674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</a:t>
            </a:r>
            <a:endParaRPr lang="fr-FR" baseline="-25000" dirty="0"/>
          </a:p>
        </p:txBody>
      </p:sp>
      <p:sp>
        <p:nvSpPr>
          <p:cNvPr id="180" name="ZoneTexte 179"/>
          <p:cNvSpPr txBox="1"/>
          <p:nvPr/>
        </p:nvSpPr>
        <p:spPr>
          <a:xfrm>
            <a:off x="4000392" y="3311224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</a:t>
            </a:r>
            <a:endParaRPr lang="fr-FR" baseline="-25000" dirty="0"/>
          </a:p>
        </p:txBody>
      </p:sp>
      <p:sp>
        <p:nvSpPr>
          <p:cNvPr id="181" name="ZoneTexte 180"/>
          <p:cNvSpPr txBox="1"/>
          <p:nvPr/>
        </p:nvSpPr>
        <p:spPr>
          <a:xfrm>
            <a:off x="4930954" y="3311224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baseline="-25000" dirty="0"/>
          </a:p>
        </p:txBody>
      </p:sp>
      <p:sp>
        <p:nvSpPr>
          <p:cNvPr id="182" name="ZoneTexte 181"/>
          <p:cNvSpPr txBox="1"/>
          <p:nvPr/>
        </p:nvSpPr>
        <p:spPr>
          <a:xfrm>
            <a:off x="5798259" y="333157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baseline="-25000" dirty="0"/>
          </a:p>
        </p:txBody>
      </p:sp>
      <p:sp>
        <p:nvSpPr>
          <p:cNvPr id="183" name="ZoneTexte 182"/>
          <p:cNvSpPr txBox="1"/>
          <p:nvPr/>
        </p:nvSpPr>
        <p:spPr>
          <a:xfrm>
            <a:off x="6725201" y="333157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baseline="-25000" dirty="0"/>
          </a:p>
        </p:txBody>
      </p:sp>
      <p:sp>
        <p:nvSpPr>
          <p:cNvPr id="184" name="ZoneTexte 183"/>
          <p:cNvSpPr txBox="1"/>
          <p:nvPr/>
        </p:nvSpPr>
        <p:spPr>
          <a:xfrm>
            <a:off x="7636052" y="333157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</a:t>
            </a:r>
            <a:endParaRPr lang="fr-FR" baseline="-25000" dirty="0"/>
          </a:p>
        </p:txBody>
      </p:sp>
      <p:sp>
        <p:nvSpPr>
          <p:cNvPr id="188" name="ZoneTexte 187"/>
          <p:cNvSpPr txBox="1"/>
          <p:nvPr/>
        </p:nvSpPr>
        <p:spPr>
          <a:xfrm>
            <a:off x="4946194" y="40488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baseline="-25000" dirty="0"/>
          </a:p>
        </p:txBody>
      </p:sp>
      <p:sp>
        <p:nvSpPr>
          <p:cNvPr id="189" name="ZoneTexte 188"/>
          <p:cNvSpPr txBox="1"/>
          <p:nvPr/>
        </p:nvSpPr>
        <p:spPr>
          <a:xfrm>
            <a:off x="5813499" y="40691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baseline="-25000" dirty="0"/>
          </a:p>
        </p:txBody>
      </p:sp>
      <p:sp>
        <p:nvSpPr>
          <p:cNvPr id="190" name="ZoneTexte 189"/>
          <p:cNvSpPr txBox="1"/>
          <p:nvPr/>
        </p:nvSpPr>
        <p:spPr>
          <a:xfrm>
            <a:off x="6740441" y="40691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baseline="-25000" dirty="0"/>
          </a:p>
        </p:txBody>
      </p:sp>
      <p:sp>
        <p:nvSpPr>
          <p:cNvPr id="191" name="ZoneTexte 190"/>
          <p:cNvSpPr txBox="1"/>
          <p:nvPr/>
        </p:nvSpPr>
        <p:spPr>
          <a:xfrm>
            <a:off x="7651292" y="40691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</a:t>
            </a:r>
            <a:endParaRPr lang="fr-FR" baseline="-25000" dirty="0"/>
          </a:p>
        </p:txBody>
      </p:sp>
      <p:sp>
        <p:nvSpPr>
          <p:cNvPr id="196" name="ZoneTexte 195"/>
          <p:cNvSpPr txBox="1"/>
          <p:nvPr/>
        </p:nvSpPr>
        <p:spPr>
          <a:xfrm>
            <a:off x="5828739" y="4697074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baseline="-25000" dirty="0"/>
          </a:p>
        </p:txBody>
      </p:sp>
      <p:sp>
        <p:nvSpPr>
          <p:cNvPr id="197" name="ZoneTexte 196"/>
          <p:cNvSpPr txBox="1"/>
          <p:nvPr/>
        </p:nvSpPr>
        <p:spPr>
          <a:xfrm>
            <a:off x="6755681" y="4697074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baseline="-25000" dirty="0"/>
          </a:p>
        </p:txBody>
      </p:sp>
      <p:sp>
        <p:nvSpPr>
          <p:cNvPr id="198" name="ZoneTexte 197"/>
          <p:cNvSpPr txBox="1"/>
          <p:nvPr/>
        </p:nvSpPr>
        <p:spPr>
          <a:xfrm>
            <a:off x="7666532" y="4697074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</a:t>
            </a:r>
            <a:endParaRPr lang="fr-FR" baseline="-25000" dirty="0"/>
          </a:p>
        </p:txBody>
      </p:sp>
      <p:sp>
        <p:nvSpPr>
          <p:cNvPr id="204" name="ZoneTexte 203"/>
          <p:cNvSpPr txBox="1"/>
          <p:nvPr/>
        </p:nvSpPr>
        <p:spPr>
          <a:xfrm>
            <a:off x="6807497" y="534325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baseline="-25000" dirty="0"/>
          </a:p>
        </p:txBody>
      </p:sp>
      <p:sp>
        <p:nvSpPr>
          <p:cNvPr id="205" name="ZoneTexte 204"/>
          <p:cNvSpPr txBox="1"/>
          <p:nvPr/>
        </p:nvSpPr>
        <p:spPr>
          <a:xfrm>
            <a:off x="7718348" y="534325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</a:t>
            </a:r>
            <a:endParaRPr lang="fr-FR" baseline="-25000" dirty="0"/>
          </a:p>
        </p:txBody>
      </p:sp>
      <p:sp>
        <p:nvSpPr>
          <p:cNvPr id="212" name="ZoneTexte 211"/>
          <p:cNvSpPr txBox="1"/>
          <p:nvPr/>
        </p:nvSpPr>
        <p:spPr>
          <a:xfrm>
            <a:off x="7724444" y="5980282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</a:t>
            </a:r>
            <a:endParaRPr lang="fr-FR" baseline="-25000" dirty="0"/>
          </a:p>
        </p:txBody>
      </p:sp>
    </p:spTree>
    <p:extLst>
      <p:ext uri="{BB962C8B-B14F-4D97-AF65-F5344CB8AC3E}">
        <p14:creationId xmlns:p14="http://schemas.microsoft.com/office/powerpoint/2010/main" val="32817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5458" y="1143000"/>
            <a:ext cx="7886700" cy="4351338"/>
          </a:xfrm>
        </p:spPr>
        <p:txBody>
          <a:bodyPr/>
          <a:lstStyle/>
          <a:p>
            <a:pPr marL="514350" indent="-514350">
              <a:buNone/>
            </a:pPr>
            <a:r>
              <a:rPr lang="fr-FR" sz="2800" dirty="0" smtClean="0"/>
              <a:t>2. Tester les modèles </a:t>
            </a:r>
            <a:r>
              <a:rPr lang="fr-FR" sz="2800" dirty="0" smtClean="0"/>
              <a:t>avec </a:t>
            </a:r>
            <a:r>
              <a:rPr lang="fr-FR" sz="2800" dirty="0" err="1" smtClean="0"/>
              <a:t>age</a:t>
            </a:r>
            <a:r>
              <a:rPr lang="fr-FR" sz="2800" dirty="0" smtClean="0"/>
              <a:t> </a:t>
            </a:r>
          </a:p>
          <a:p>
            <a:r>
              <a:rPr lang="fr-FR" sz="2800" dirty="0" smtClean="0"/>
              <a:t>Phi(</a:t>
            </a:r>
            <a:r>
              <a:rPr lang="fr-FR" sz="2800" dirty="0" err="1" smtClean="0"/>
              <a:t>age</a:t>
            </a:r>
            <a:r>
              <a:rPr lang="fr-FR" sz="2800" dirty="0" smtClean="0"/>
              <a:t>) p(t) </a:t>
            </a:r>
            <a:r>
              <a:rPr lang="fr-FR" sz="2800" dirty="0" smtClean="0">
                <a:sym typeface="Wingdings" panose="05000000000000000000" pitchFamily="2" charset="2"/>
              </a:rPr>
              <a:t> toutes les classes d’âge</a:t>
            </a:r>
            <a:endParaRPr lang="fr-FR" sz="2800" dirty="0" smtClean="0"/>
          </a:p>
          <a:p>
            <a:endParaRPr lang="fr-FR" sz="2800" dirty="0" smtClean="0"/>
          </a:p>
          <a:p>
            <a:pPr lvl="1"/>
            <a:endParaRPr lang="fr-FR" sz="2400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fr-FR" dirty="0" smtClean="0"/>
              <a:t>Exemple 2 Martinet noir</a:t>
            </a:r>
            <a:endParaRPr lang="fr-FR" dirty="0"/>
          </a:p>
        </p:txBody>
      </p:sp>
      <p:pic>
        <p:nvPicPr>
          <p:cNvPr id="6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19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5458" y="1143000"/>
            <a:ext cx="7886700" cy="4351338"/>
          </a:xfrm>
        </p:spPr>
        <p:txBody>
          <a:bodyPr/>
          <a:lstStyle/>
          <a:p>
            <a:pPr marL="514350" indent="-514350">
              <a:buNone/>
            </a:pPr>
            <a:r>
              <a:rPr lang="fr-FR" sz="2800" dirty="0" smtClean="0"/>
              <a:t>2. Tester les modèles </a:t>
            </a:r>
            <a:r>
              <a:rPr lang="fr-FR" sz="2800" dirty="0" smtClean="0"/>
              <a:t>avec </a:t>
            </a:r>
            <a:r>
              <a:rPr lang="fr-FR" sz="2800" dirty="0" err="1" smtClean="0"/>
              <a:t>age</a:t>
            </a:r>
            <a:r>
              <a:rPr lang="fr-FR" sz="2800" dirty="0" smtClean="0"/>
              <a:t> </a:t>
            </a:r>
          </a:p>
          <a:p>
            <a:r>
              <a:rPr lang="fr-FR" sz="2800" dirty="0" smtClean="0"/>
              <a:t>Phi(</a:t>
            </a:r>
            <a:r>
              <a:rPr lang="fr-FR" sz="2800" dirty="0" err="1" smtClean="0"/>
              <a:t>age</a:t>
            </a:r>
            <a:r>
              <a:rPr lang="fr-FR" sz="2800" dirty="0" smtClean="0"/>
              <a:t>) p(t) </a:t>
            </a:r>
            <a:r>
              <a:rPr lang="fr-FR" sz="2800" dirty="0" smtClean="0">
                <a:sym typeface="Wingdings" panose="05000000000000000000" pitchFamily="2" charset="2"/>
              </a:rPr>
              <a:t> toutes les classes d’âge</a:t>
            </a:r>
            <a:endParaRPr lang="fr-FR" sz="2800" dirty="0" smtClean="0"/>
          </a:p>
          <a:p>
            <a:endParaRPr lang="fr-FR" sz="2800" dirty="0" smtClean="0"/>
          </a:p>
          <a:p>
            <a:pPr lvl="1"/>
            <a:endParaRPr lang="fr-FR" sz="2400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fr-FR" dirty="0" smtClean="0"/>
              <a:t>Exemple 2 Martinet noir</a:t>
            </a:r>
            <a:endParaRPr lang="fr-FR" dirty="0"/>
          </a:p>
        </p:txBody>
      </p:sp>
      <p:pic>
        <p:nvPicPr>
          <p:cNvPr id="6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58" y="2126932"/>
            <a:ext cx="5972175" cy="17811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6" y="4419767"/>
            <a:ext cx="4544568" cy="232012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026" y="4543406"/>
            <a:ext cx="4363974" cy="2314594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536192" y="4197096"/>
            <a:ext cx="255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Effet </a:t>
            </a:r>
            <a:r>
              <a:rPr lang="fr-FR" dirty="0" err="1" smtClean="0"/>
              <a:t>age</a:t>
            </a:r>
            <a:r>
              <a:rPr lang="fr-FR" dirty="0" smtClean="0"/>
              <a:t> « plein » sur Phi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207633" y="4235101"/>
            <a:ext cx="177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Effet temps sur p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004283" y="2459257"/>
            <a:ext cx="3075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Toujours pas d’effet « groupe »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 bwMode="auto">
          <a:xfrm rot="16905727">
            <a:off x="2190845" y="3061632"/>
            <a:ext cx="313755" cy="431058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 rot="16905727">
            <a:off x="2165732" y="4201057"/>
            <a:ext cx="313755" cy="431058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16905727">
            <a:off x="3027400" y="3498761"/>
            <a:ext cx="313755" cy="2906207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16905727">
            <a:off x="3002287" y="4638186"/>
            <a:ext cx="313755" cy="2906207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166832" y="4669545"/>
            <a:ext cx="618016" cy="196779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379936" y="4666497"/>
            <a:ext cx="618016" cy="196779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7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5458" y="1143000"/>
            <a:ext cx="7886700" cy="4351338"/>
          </a:xfrm>
        </p:spPr>
        <p:txBody>
          <a:bodyPr/>
          <a:lstStyle/>
          <a:p>
            <a:pPr marL="514350" indent="-514350">
              <a:buNone/>
            </a:pPr>
            <a:r>
              <a:rPr lang="fr-FR" sz="2800" dirty="0" smtClean="0"/>
              <a:t>2. Tester les modèles </a:t>
            </a:r>
            <a:r>
              <a:rPr lang="fr-FR" sz="2800" dirty="0" smtClean="0"/>
              <a:t>avec </a:t>
            </a:r>
            <a:r>
              <a:rPr lang="fr-FR" sz="2800" dirty="0" err="1" smtClean="0"/>
              <a:t>age</a:t>
            </a:r>
            <a:r>
              <a:rPr lang="fr-FR" sz="2800" dirty="0" smtClean="0"/>
              <a:t> </a:t>
            </a:r>
          </a:p>
          <a:p>
            <a:r>
              <a:rPr lang="fr-FR" dirty="0" smtClean="0"/>
              <a:t>Phi(age2) </a:t>
            </a:r>
            <a:r>
              <a:rPr lang="fr-FR" dirty="0"/>
              <a:t>p(t</a:t>
            </a:r>
            <a:r>
              <a:rPr lang="fr-FR" dirty="0" smtClean="0"/>
              <a:t>) </a:t>
            </a:r>
            <a:r>
              <a:rPr lang="fr-FR" dirty="0" smtClean="0">
                <a:sym typeface="Wingdings" panose="05000000000000000000" pitchFamily="2" charset="2"/>
              </a:rPr>
              <a:t> 2 classes </a:t>
            </a:r>
            <a:r>
              <a:rPr lang="fr-FR" dirty="0" err="1" smtClean="0">
                <a:sym typeface="Wingdings" panose="05000000000000000000" pitchFamily="2" charset="2"/>
              </a:rPr>
              <a:t>d’age</a:t>
            </a:r>
            <a:r>
              <a:rPr lang="fr-FR" dirty="0" smtClean="0">
                <a:sym typeface="Wingdings" panose="05000000000000000000" pitchFamily="2" charset="2"/>
              </a:rPr>
              <a:t> (jeune vs adulte)</a:t>
            </a:r>
            <a:endParaRPr lang="fr-FR" dirty="0"/>
          </a:p>
          <a:p>
            <a:endParaRPr lang="fr-FR" sz="2800" dirty="0" smtClean="0"/>
          </a:p>
          <a:p>
            <a:pPr lvl="1"/>
            <a:endParaRPr lang="fr-FR" sz="2400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fr-FR" dirty="0" smtClean="0"/>
              <a:t>Exemple 2 Martinet noir</a:t>
            </a:r>
            <a:endParaRPr lang="fr-FR" dirty="0"/>
          </a:p>
        </p:txBody>
      </p:sp>
      <p:pic>
        <p:nvPicPr>
          <p:cNvPr id="6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1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5458" y="1143000"/>
            <a:ext cx="7886700" cy="4351338"/>
          </a:xfrm>
        </p:spPr>
        <p:txBody>
          <a:bodyPr/>
          <a:lstStyle/>
          <a:p>
            <a:pPr marL="514350" indent="-514350">
              <a:buNone/>
            </a:pPr>
            <a:r>
              <a:rPr lang="fr-FR" sz="2800" dirty="0" smtClean="0"/>
              <a:t>2. Tester les modèles </a:t>
            </a:r>
            <a:r>
              <a:rPr lang="fr-FR" sz="2800" dirty="0" smtClean="0"/>
              <a:t>avec </a:t>
            </a:r>
            <a:r>
              <a:rPr lang="fr-FR" sz="2800" dirty="0" err="1" smtClean="0"/>
              <a:t>age</a:t>
            </a:r>
            <a:r>
              <a:rPr lang="fr-FR" sz="2800" dirty="0" smtClean="0"/>
              <a:t> </a:t>
            </a:r>
          </a:p>
          <a:p>
            <a:r>
              <a:rPr lang="fr-FR" dirty="0" smtClean="0"/>
              <a:t>Phi(age2) </a:t>
            </a:r>
            <a:r>
              <a:rPr lang="fr-FR" dirty="0"/>
              <a:t>p(t</a:t>
            </a:r>
            <a:r>
              <a:rPr lang="fr-FR" dirty="0" smtClean="0"/>
              <a:t>) </a:t>
            </a:r>
            <a:r>
              <a:rPr lang="fr-FR" dirty="0" smtClean="0">
                <a:sym typeface="Wingdings" panose="05000000000000000000" pitchFamily="2" charset="2"/>
              </a:rPr>
              <a:t> 2 classes </a:t>
            </a:r>
            <a:r>
              <a:rPr lang="fr-FR" dirty="0" err="1" smtClean="0">
                <a:sym typeface="Wingdings" panose="05000000000000000000" pitchFamily="2" charset="2"/>
              </a:rPr>
              <a:t>d’age</a:t>
            </a:r>
            <a:r>
              <a:rPr lang="fr-FR" dirty="0" smtClean="0">
                <a:sym typeface="Wingdings" panose="05000000000000000000" pitchFamily="2" charset="2"/>
              </a:rPr>
              <a:t> (jeune vs adulte)</a:t>
            </a:r>
            <a:endParaRPr lang="fr-FR" dirty="0"/>
          </a:p>
          <a:p>
            <a:endParaRPr lang="fr-FR" sz="2800" dirty="0" smtClean="0"/>
          </a:p>
          <a:p>
            <a:pPr lvl="1"/>
            <a:endParaRPr lang="fr-FR" sz="2400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fr-FR" dirty="0" smtClean="0"/>
              <a:t>Exemple 2 Martinet noir</a:t>
            </a:r>
            <a:endParaRPr lang="fr-FR" dirty="0"/>
          </a:p>
        </p:txBody>
      </p:sp>
      <p:pic>
        <p:nvPicPr>
          <p:cNvPr id="6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b="18500"/>
          <a:stretch/>
        </p:blipFill>
        <p:spPr>
          <a:xfrm>
            <a:off x="152781" y="2381759"/>
            <a:ext cx="8820150" cy="397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1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5458" y="1143000"/>
            <a:ext cx="7886700" cy="4351338"/>
          </a:xfrm>
        </p:spPr>
        <p:txBody>
          <a:bodyPr/>
          <a:lstStyle/>
          <a:p>
            <a:pPr marL="514350" indent="-514350">
              <a:buNone/>
            </a:pPr>
            <a:r>
              <a:rPr lang="fr-FR" sz="2800" dirty="0" smtClean="0"/>
              <a:t>2. Tester les modèles </a:t>
            </a:r>
            <a:r>
              <a:rPr lang="fr-FR" sz="2800" dirty="0" smtClean="0"/>
              <a:t>avec </a:t>
            </a:r>
            <a:r>
              <a:rPr lang="fr-FR" sz="2800" dirty="0" err="1" smtClean="0"/>
              <a:t>age</a:t>
            </a:r>
            <a:r>
              <a:rPr lang="fr-FR" sz="2800" dirty="0" smtClean="0"/>
              <a:t> </a:t>
            </a:r>
          </a:p>
          <a:p>
            <a:r>
              <a:rPr lang="fr-FR" dirty="0" smtClean="0"/>
              <a:t>Phi(age2) </a:t>
            </a:r>
            <a:r>
              <a:rPr lang="fr-FR" dirty="0"/>
              <a:t>p(t</a:t>
            </a:r>
            <a:r>
              <a:rPr lang="fr-FR" dirty="0" smtClean="0"/>
              <a:t>) </a:t>
            </a:r>
            <a:r>
              <a:rPr lang="fr-FR" dirty="0" smtClean="0">
                <a:sym typeface="Wingdings" panose="05000000000000000000" pitchFamily="2" charset="2"/>
              </a:rPr>
              <a:t> 2 classes </a:t>
            </a:r>
            <a:r>
              <a:rPr lang="fr-FR" dirty="0" err="1" smtClean="0">
                <a:sym typeface="Wingdings" panose="05000000000000000000" pitchFamily="2" charset="2"/>
              </a:rPr>
              <a:t>d’age</a:t>
            </a:r>
            <a:r>
              <a:rPr lang="fr-FR" dirty="0" smtClean="0">
                <a:sym typeface="Wingdings" panose="05000000000000000000" pitchFamily="2" charset="2"/>
              </a:rPr>
              <a:t> (jeune vs adulte)</a:t>
            </a:r>
            <a:endParaRPr lang="fr-FR" dirty="0"/>
          </a:p>
          <a:p>
            <a:endParaRPr lang="fr-FR" sz="2800" dirty="0" smtClean="0"/>
          </a:p>
          <a:p>
            <a:pPr lvl="1"/>
            <a:endParaRPr lang="fr-FR" sz="2400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fr-FR" dirty="0" smtClean="0"/>
              <a:t>Exemple 2 Martinet noir</a:t>
            </a:r>
            <a:endParaRPr lang="fr-FR" dirty="0"/>
          </a:p>
        </p:txBody>
      </p:sp>
      <p:pic>
        <p:nvPicPr>
          <p:cNvPr id="6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079" y="2683764"/>
            <a:ext cx="3048000" cy="3429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6" y="2559748"/>
            <a:ext cx="4914429" cy="267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5458" y="1143000"/>
            <a:ext cx="7886700" cy="4351338"/>
          </a:xfrm>
        </p:spPr>
        <p:txBody>
          <a:bodyPr/>
          <a:lstStyle/>
          <a:p>
            <a:pPr marL="514350" indent="-514350">
              <a:buNone/>
            </a:pPr>
            <a:r>
              <a:rPr lang="fr-FR" sz="2800" dirty="0" smtClean="0"/>
              <a:t>2. Tester les modèles </a:t>
            </a:r>
            <a:r>
              <a:rPr lang="fr-FR" sz="2800" dirty="0" smtClean="0"/>
              <a:t>avec </a:t>
            </a:r>
            <a:r>
              <a:rPr lang="fr-FR" sz="2800" dirty="0" err="1" smtClean="0"/>
              <a:t>age</a:t>
            </a:r>
            <a:r>
              <a:rPr lang="fr-FR" sz="2800" dirty="0" smtClean="0"/>
              <a:t> </a:t>
            </a:r>
          </a:p>
          <a:p>
            <a:r>
              <a:rPr lang="fr-FR" sz="2800" dirty="0" smtClean="0"/>
              <a:t>Phi(</a:t>
            </a:r>
            <a:r>
              <a:rPr lang="fr-FR" sz="2800" dirty="0" err="1" smtClean="0"/>
              <a:t>age</a:t>
            </a:r>
            <a:r>
              <a:rPr lang="fr-FR" sz="2800" dirty="0" smtClean="0"/>
              <a:t>) p(t) </a:t>
            </a:r>
            <a:r>
              <a:rPr lang="fr-FR" sz="2800" dirty="0" smtClean="0">
                <a:sym typeface="Wingdings" panose="05000000000000000000" pitchFamily="2" charset="2"/>
              </a:rPr>
              <a:t> toutes les classes d’âge</a:t>
            </a:r>
            <a:endParaRPr lang="fr-FR" sz="2800" dirty="0" smtClean="0"/>
          </a:p>
          <a:p>
            <a:r>
              <a:rPr lang="fr-FR" dirty="0" smtClean="0"/>
              <a:t>Phi(age2) </a:t>
            </a:r>
            <a:r>
              <a:rPr lang="fr-FR" dirty="0"/>
              <a:t>p(t</a:t>
            </a:r>
            <a:r>
              <a:rPr lang="fr-FR" dirty="0" smtClean="0"/>
              <a:t>) </a:t>
            </a:r>
            <a:r>
              <a:rPr lang="fr-FR" dirty="0" smtClean="0">
                <a:sym typeface="Wingdings" panose="05000000000000000000" pitchFamily="2" charset="2"/>
              </a:rPr>
              <a:t> 2 classes </a:t>
            </a:r>
            <a:r>
              <a:rPr lang="fr-FR" dirty="0" err="1" smtClean="0">
                <a:sym typeface="Wingdings" panose="05000000000000000000" pitchFamily="2" charset="2"/>
              </a:rPr>
              <a:t>d’age</a:t>
            </a:r>
            <a:r>
              <a:rPr lang="fr-FR" dirty="0" smtClean="0">
                <a:sym typeface="Wingdings" panose="05000000000000000000" pitchFamily="2" charset="2"/>
              </a:rPr>
              <a:t> (jeune vs adulte)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Quel est le meilleur modèle?</a:t>
            </a:r>
            <a:endParaRPr lang="fr-FR" dirty="0"/>
          </a:p>
          <a:p>
            <a:endParaRPr lang="fr-FR" sz="2800" dirty="0" smtClean="0"/>
          </a:p>
          <a:p>
            <a:pPr lvl="1"/>
            <a:endParaRPr lang="fr-FR" sz="2400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fr-FR" dirty="0" smtClean="0"/>
              <a:t>Exemple 2 Martinet noir</a:t>
            </a:r>
            <a:endParaRPr lang="fr-FR" dirty="0"/>
          </a:p>
        </p:txBody>
      </p:sp>
      <p:pic>
        <p:nvPicPr>
          <p:cNvPr id="6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5458" y="1143000"/>
            <a:ext cx="7886700" cy="4351338"/>
          </a:xfrm>
        </p:spPr>
        <p:txBody>
          <a:bodyPr/>
          <a:lstStyle/>
          <a:p>
            <a:pPr marL="514350" indent="-514350">
              <a:buNone/>
            </a:pPr>
            <a:r>
              <a:rPr lang="fr-FR" sz="2800" dirty="0" smtClean="0"/>
              <a:t>2. Tester les modèles </a:t>
            </a:r>
            <a:r>
              <a:rPr lang="fr-FR" sz="2800" dirty="0" smtClean="0"/>
              <a:t>avec </a:t>
            </a:r>
            <a:r>
              <a:rPr lang="fr-FR" sz="2800" dirty="0" err="1" smtClean="0"/>
              <a:t>age</a:t>
            </a:r>
            <a:r>
              <a:rPr lang="fr-FR" sz="2800" dirty="0" smtClean="0"/>
              <a:t> </a:t>
            </a:r>
          </a:p>
          <a:p>
            <a:r>
              <a:rPr lang="fr-FR" sz="2800" dirty="0" smtClean="0"/>
              <a:t>Phi(</a:t>
            </a:r>
            <a:r>
              <a:rPr lang="fr-FR" sz="2800" dirty="0" err="1" smtClean="0"/>
              <a:t>age</a:t>
            </a:r>
            <a:r>
              <a:rPr lang="fr-FR" sz="2800" dirty="0" smtClean="0"/>
              <a:t>) p(t) </a:t>
            </a:r>
            <a:r>
              <a:rPr lang="fr-FR" sz="2800" dirty="0" smtClean="0">
                <a:sym typeface="Wingdings" panose="05000000000000000000" pitchFamily="2" charset="2"/>
              </a:rPr>
              <a:t> toutes les classes d’âge</a:t>
            </a:r>
            <a:endParaRPr lang="fr-FR" sz="2800" dirty="0" smtClean="0"/>
          </a:p>
          <a:p>
            <a:r>
              <a:rPr lang="fr-FR" dirty="0" smtClean="0"/>
              <a:t>Phi(age2) </a:t>
            </a:r>
            <a:r>
              <a:rPr lang="fr-FR" dirty="0"/>
              <a:t>p(t</a:t>
            </a:r>
            <a:r>
              <a:rPr lang="fr-FR" dirty="0" smtClean="0"/>
              <a:t>) </a:t>
            </a:r>
            <a:r>
              <a:rPr lang="fr-FR" dirty="0" smtClean="0">
                <a:sym typeface="Wingdings" panose="05000000000000000000" pitchFamily="2" charset="2"/>
              </a:rPr>
              <a:t> 2 classes </a:t>
            </a:r>
            <a:r>
              <a:rPr lang="fr-FR" dirty="0" err="1" smtClean="0">
                <a:sym typeface="Wingdings" panose="05000000000000000000" pitchFamily="2" charset="2"/>
              </a:rPr>
              <a:t>d’age</a:t>
            </a:r>
            <a:r>
              <a:rPr lang="fr-FR" dirty="0" smtClean="0">
                <a:sym typeface="Wingdings" panose="05000000000000000000" pitchFamily="2" charset="2"/>
              </a:rPr>
              <a:t> (jeune vs adulte)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Quel est le meilleur modèle?</a:t>
            </a:r>
            <a:endParaRPr lang="fr-FR" dirty="0"/>
          </a:p>
          <a:p>
            <a:endParaRPr lang="fr-FR" sz="2800" dirty="0" smtClean="0"/>
          </a:p>
          <a:p>
            <a:pPr lvl="1"/>
            <a:endParaRPr lang="fr-FR" sz="2400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fr-FR" dirty="0" smtClean="0"/>
              <a:t>Exemple 2 Martinet noir</a:t>
            </a:r>
            <a:endParaRPr lang="fr-FR" dirty="0"/>
          </a:p>
        </p:txBody>
      </p:sp>
      <p:pic>
        <p:nvPicPr>
          <p:cNvPr id="6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19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47" y="3486912"/>
            <a:ext cx="8120951" cy="20074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5458" y="3675888"/>
            <a:ext cx="8307640" cy="658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4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fr-FR" dirty="0" smtClean="0"/>
              <a:t>Exemple 2 Martinet noir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892696"/>
          </a:xfrm>
        </p:spPr>
        <p:txBody>
          <a:bodyPr/>
          <a:lstStyle/>
          <a:p>
            <a:pPr marL="514350" indent="-514350">
              <a:buNone/>
            </a:pPr>
            <a:r>
              <a:rPr lang="fr-FR" sz="2800" dirty="0" smtClean="0"/>
              <a:t>Importer les données avec les groupes</a:t>
            </a:r>
          </a:p>
          <a:p>
            <a:pPr marL="914400" lvl="1" indent="-457200">
              <a:buNone/>
            </a:pPr>
            <a:endParaRPr lang="fr-FR" sz="2400" dirty="0"/>
          </a:p>
        </p:txBody>
      </p:sp>
      <p:pic>
        <p:nvPicPr>
          <p:cNvPr id="8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08" y="2025202"/>
            <a:ext cx="6288083" cy="377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154" y="1011809"/>
            <a:ext cx="7886700" cy="4351338"/>
          </a:xfrm>
        </p:spPr>
        <p:txBody>
          <a:bodyPr/>
          <a:lstStyle/>
          <a:p>
            <a:pPr marL="514350" indent="-514350">
              <a:buNone/>
            </a:pPr>
            <a:r>
              <a:rPr lang="fr-FR" dirty="0"/>
              <a:t>3</a:t>
            </a:r>
            <a:r>
              <a:rPr lang="fr-FR" sz="2800" dirty="0" smtClean="0"/>
              <a:t>. modèles </a:t>
            </a:r>
            <a:r>
              <a:rPr lang="fr-FR" sz="2800" dirty="0" smtClean="0"/>
              <a:t>avec groupes sans effet temps (g</a:t>
            </a:r>
            <a:r>
              <a:rPr lang="fr-FR" sz="2800" dirty="0" smtClean="0"/>
              <a:t>)</a:t>
            </a:r>
          </a:p>
          <a:p>
            <a:pPr marL="514350" indent="-514350">
              <a:buNone/>
            </a:pPr>
            <a:r>
              <a:rPr lang="fr-FR" dirty="0" smtClean="0">
                <a:sym typeface="Wingdings" panose="05000000000000000000" pitchFamily="2" charset="2"/>
              </a:rPr>
              <a:t> Effet de la colonie sur la survie?</a:t>
            </a:r>
            <a:endParaRPr lang="fr-FR" sz="2800" dirty="0" smtClean="0"/>
          </a:p>
          <a:p>
            <a:pPr lvl="1"/>
            <a:endParaRPr lang="fr-FR" sz="2400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fr-FR" dirty="0" smtClean="0"/>
              <a:t>Exemple 2 Martinet noir</a:t>
            </a:r>
            <a:endParaRPr lang="fr-FR" dirty="0"/>
          </a:p>
        </p:txBody>
      </p:sp>
      <p:pic>
        <p:nvPicPr>
          <p:cNvPr id="6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3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329947" y="2027745"/>
            <a:ext cx="5769102" cy="76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fr-FR" sz="2400" b="1" dirty="0">
                <a:cs typeface="Arial" charset="0"/>
              </a:rPr>
              <a:t>Signification de </a:t>
            </a:r>
            <a:r>
              <a:rPr lang="fr-FR" sz="2400" b="1" dirty="0">
                <a:solidFill>
                  <a:srgbClr val="0000CC"/>
                </a:solidFill>
                <a:cs typeface="Arial" charset="0"/>
              </a:rPr>
              <a:t>2 autres modèles simples possibles </a:t>
            </a:r>
            <a:r>
              <a:rPr lang="fr-FR" sz="2400" b="1" dirty="0" smtClean="0">
                <a:cs typeface="Arial" charset="0"/>
              </a:rPr>
              <a:t>quand </a:t>
            </a:r>
            <a:r>
              <a:rPr lang="fr-FR" sz="2400" b="1" dirty="0">
                <a:solidFill>
                  <a:srgbClr val="0000CC"/>
                </a:solidFill>
                <a:cs typeface="Arial" charset="0"/>
              </a:rPr>
              <a:t>deux groupes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555750" y="3037840"/>
            <a:ext cx="4105275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2000"/>
              <a:t>… varie au cours du </a:t>
            </a:r>
            <a:r>
              <a:rPr lang="fr-FR" sz="2000">
                <a:solidFill>
                  <a:schemeClr val="accent2"/>
                </a:solidFill>
              </a:rPr>
              <a:t>temps</a:t>
            </a:r>
            <a:r>
              <a:rPr lang="fr-FR" sz="2000"/>
              <a:t> </a:t>
            </a:r>
            <a:r>
              <a:rPr lang="fr-FR" sz="1600"/>
              <a:t>(p. ex. années),</a:t>
            </a:r>
            <a:r>
              <a:rPr lang="fr-FR" sz="2000"/>
              <a:t> mais pas entre groupes </a:t>
            </a:r>
            <a:r>
              <a:rPr lang="fr-FR" sz="1600"/>
              <a:t>(p.ex. des sites, sexes)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27025" y="2821940"/>
            <a:ext cx="996950" cy="1373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800" dirty="0"/>
              <a:t>phi(</a:t>
            </a:r>
            <a:r>
              <a:rPr lang="fr-FR" sz="2800" dirty="0">
                <a:solidFill>
                  <a:srgbClr val="CC0000"/>
                </a:solidFill>
              </a:rPr>
              <a:t>t</a:t>
            </a:r>
            <a:r>
              <a:rPr lang="fr-FR" sz="2800" dirty="0"/>
              <a:t>)</a:t>
            </a:r>
          </a:p>
          <a:p>
            <a:r>
              <a:rPr lang="fr-FR" sz="2800" i="1" dirty="0"/>
              <a:t>ou</a:t>
            </a:r>
          </a:p>
          <a:p>
            <a:r>
              <a:rPr lang="fr-FR" sz="2800" dirty="0"/>
              <a:t>p(</a:t>
            </a:r>
            <a:r>
              <a:rPr lang="fr-FR" sz="2800" dirty="0">
                <a:solidFill>
                  <a:srgbClr val="CC0000"/>
                </a:solidFill>
              </a:rPr>
              <a:t>t</a:t>
            </a:r>
            <a:r>
              <a:rPr lang="fr-FR" sz="2800" dirty="0"/>
              <a:t>)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555750" y="5095875"/>
            <a:ext cx="4105275" cy="1006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2000"/>
              <a:t>… varie entre </a:t>
            </a:r>
            <a:r>
              <a:rPr lang="fr-FR" sz="2000">
                <a:solidFill>
                  <a:schemeClr val="accent2"/>
                </a:solidFill>
              </a:rPr>
              <a:t>groupes </a:t>
            </a:r>
            <a:r>
              <a:rPr lang="fr-FR" sz="1600"/>
              <a:t>(p.ex. des sites, sexes)</a:t>
            </a:r>
            <a:r>
              <a:rPr lang="fr-FR" sz="2000"/>
              <a:t>, mais pas au cours du temps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14325" y="4949825"/>
            <a:ext cx="1096963" cy="1249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800"/>
              <a:t>phi(</a:t>
            </a:r>
            <a:r>
              <a:rPr lang="fr-FR" sz="2800">
                <a:solidFill>
                  <a:srgbClr val="CC0000"/>
                </a:solidFill>
              </a:rPr>
              <a:t>g</a:t>
            </a:r>
            <a:r>
              <a:rPr lang="fr-FR" sz="2800"/>
              <a:t>)</a:t>
            </a:r>
          </a:p>
          <a:p>
            <a:r>
              <a:rPr lang="fr-FR" sz="2400" i="1"/>
              <a:t>ou</a:t>
            </a:r>
          </a:p>
          <a:p>
            <a:r>
              <a:rPr lang="fr-FR" sz="2400"/>
              <a:t>p(</a:t>
            </a:r>
            <a:r>
              <a:rPr lang="fr-FR" sz="2400">
                <a:solidFill>
                  <a:srgbClr val="CC0000"/>
                </a:solidFill>
              </a:rPr>
              <a:t>g</a:t>
            </a:r>
            <a:r>
              <a:rPr lang="fr-FR" sz="2400"/>
              <a:t>)</a:t>
            </a:r>
            <a:endParaRPr lang="fr-FR" sz="2800"/>
          </a:p>
        </p:txBody>
      </p:sp>
      <p:graphicFrame>
        <p:nvGraphicFramePr>
          <p:cNvPr id="13" name="Object 15"/>
          <p:cNvGraphicFramePr>
            <a:graphicFrameLocks noChangeAspect="1"/>
          </p:cNvGraphicFramePr>
          <p:nvPr/>
        </p:nvGraphicFramePr>
        <p:xfrm>
          <a:off x="5661025" y="1997075"/>
          <a:ext cx="3552825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Graphique" r:id="rId4" imgW="4019702" imgH="2828849" progId="Excel.Sheet.8">
                  <p:embed/>
                </p:oleObj>
              </mc:Choice>
              <mc:Fallback>
                <p:oleObj name="Graphique" r:id="rId4" imgW="4019702" imgH="2828849" progId="Excel.Sheet.8">
                  <p:embed/>
                  <p:pic>
                    <p:nvPicPr>
                      <p:cNvPr id="2611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025" y="1997075"/>
                        <a:ext cx="3552825" cy="250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57863" y="4327525"/>
            <a:ext cx="3457575" cy="25669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med"/>
          </a:ln>
          <a:effectLst/>
        </p:spPr>
      </p:pic>
      <p:sp>
        <p:nvSpPr>
          <p:cNvPr id="15" name="Espace réservé du numéro de diapositive 9"/>
          <p:cNvSpPr txBox="1">
            <a:spLocks/>
          </p:cNvSpPr>
          <p:nvPr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A568B9-C3EF-4E27-8387-D0A258DCDA28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1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OleChart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154" y="1011809"/>
            <a:ext cx="7886700" cy="4351338"/>
          </a:xfrm>
        </p:spPr>
        <p:txBody>
          <a:bodyPr/>
          <a:lstStyle/>
          <a:p>
            <a:pPr marL="514350" indent="-514350">
              <a:buNone/>
            </a:pPr>
            <a:r>
              <a:rPr lang="fr-FR" dirty="0"/>
              <a:t>3</a:t>
            </a:r>
            <a:r>
              <a:rPr lang="fr-FR" sz="2800" dirty="0" smtClean="0"/>
              <a:t>. modèles </a:t>
            </a:r>
            <a:r>
              <a:rPr lang="fr-FR" sz="2800" dirty="0" smtClean="0"/>
              <a:t>avec groupes sans effet temps (g</a:t>
            </a:r>
            <a:r>
              <a:rPr lang="fr-FR" sz="2800" dirty="0" smtClean="0"/>
              <a:t>)</a:t>
            </a:r>
          </a:p>
          <a:p>
            <a:r>
              <a:rPr lang="fr-FR" dirty="0" smtClean="0"/>
              <a:t>Phi(g) p(g)</a:t>
            </a:r>
          </a:p>
          <a:p>
            <a:r>
              <a:rPr lang="fr-FR" dirty="0"/>
              <a:t>Phi(g) p</a:t>
            </a:r>
            <a:r>
              <a:rPr lang="fr-FR" dirty="0" smtClean="0"/>
              <a:t>(.)</a:t>
            </a:r>
            <a:endParaRPr lang="fr-FR" dirty="0"/>
          </a:p>
          <a:p>
            <a:endParaRPr lang="fr-FR" sz="2800" dirty="0" smtClean="0"/>
          </a:p>
          <a:p>
            <a:pPr lvl="1"/>
            <a:endParaRPr lang="fr-FR" sz="2400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fr-FR" dirty="0" smtClean="0"/>
              <a:t>Exemple 2 Martinet noir</a:t>
            </a:r>
            <a:endParaRPr lang="fr-FR" dirty="0"/>
          </a:p>
        </p:txBody>
      </p:sp>
      <p:pic>
        <p:nvPicPr>
          <p:cNvPr id="6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332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154" y="1011809"/>
            <a:ext cx="7886700" cy="4351338"/>
          </a:xfrm>
        </p:spPr>
        <p:txBody>
          <a:bodyPr/>
          <a:lstStyle/>
          <a:p>
            <a:pPr marL="514350" indent="-514350">
              <a:buNone/>
            </a:pPr>
            <a:r>
              <a:rPr lang="fr-FR" dirty="0"/>
              <a:t>3</a:t>
            </a:r>
            <a:r>
              <a:rPr lang="fr-FR" sz="2800" dirty="0" smtClean="0"/>
              <a:t>. modèles </a:t>
            </a:r>
            <a:r>
              <a:rPr lang="fr-FR" sz="2800" dirty="0" smtClean="0"/>
              <a:t>avec groupes sans effet temps (g</a:t>
            </a:r>
            <a:r>
              <a:rPr lang="fr-FR" sz="2800" dirty="0" smtClean="0"/>
              <a:t>)</a:t>
            </a:r>
          </a:p>
          <a:p>
            <a:r>
              <a:rPr lang="fr-FR" dirty="0" smtClean="0"/>
              <a:t>Phi(g) p(g)</a:t>
            </a:r>
          </a:p>
          <a:p>
            <a:endParaRPr lang="fr-FR" sz="2800" dirty="0" smtClean="0"/>
          </a:p>
          <a:p>
            <a:pPr lvl="1"/>
            <a:endParaRPr lang="fr-FR" sz="2400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fr-FR" dirty="0" smtClean="0"/>
              <a:t>Exemple 2 Martinet noir</a:t>
            </a:r>
            <a:endParaRPr lang="fr-FR" dirty="0"/>
          </a:p>
        </p:txBody>
      </p:sp>
      <p:pic>
        <p:nvPicPr>
          <p:cNvPr id="6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13" y="2041017"/>
            <a:ext cx="6334125" cy="12763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54" y="3587402"/>
            <a:ext cx="3867150" cy="11144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844" y="3587402"/>
            <a:ext cx="4952156" cy="267376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599432" y="4697494"/>
            <a:ext cx="284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Phi diffère entre les colonies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9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154" y="1011809"/>
            <a:ext cx="7886700" cy="4351338"/>
          </a:xfrm>
        </p:spPr>
        <p:txBody>
          <a:bodyPr/>
          <a:lstStyle/>
          <a:p>
            <a:pPr marL="514350" indent="-514350">
              <a:buNone/>
            </a:pPr>
            <a:r>
              <a:rPr lang="fr-FR" dirty="0"/>
              <a:t>3</a:t>
            </a:r>
            <a:r>
              <a:rPr lang="fr-FR" sz="2800" dirty="0" smtClean="0"/>
              <a:t>. modèles </a:t>
            </a:r>
            <a:r>
              <a:rPr lang="fr-FR" sz="2800" dirty="0" smtClean="0"/>
              <a:t>avec groupes sans effet temps (g</a:t>
            </a:r>
            <a:r>
              <a:rPr lang="fr-FR" sz="2800" dirty="0" smtClean="0"/>
              <a:t>)</a:t>
            </a:r>
          </a:p>
          <a:p>
            <a:r>
              <a:rPr lang="fr-FR" dirty="0" smtClean="0"/>
              <a:t>Phi(g) p(.)</a:t>
            </a:r>
            <a:endParaRPr lang="fr-FR" sz="2800" dirty="0" smtClean="0"/>
          </a:p>
          <a:p>
            <a:pPr lvl="1"/>
            <a:endParaRPr lang="fr-FR" sz="2400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fr-FR" dirty="0" smtClean="0"/>
              <a:t>Exemple 2 Martinet noir</a:t>
            </a:r>
            <a:endParaRPr lang="fr-FR" dirty="0"/>
          </a:p>
        </p:txBody>
      </p:sp>
      <p:pic>
        <p:nvPicPr>
          <p:cNvPr id="6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33" y="2154809"/>
            <a:ext cx="5924550" cy="8953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04" y="3338893"/>
            <a:ext cx="3848100" cy="10763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754" y="3338893"/>
            <a:ext cx="4947080" cy="265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154" y="1011809"/>
            <a:ext cx="7886700" cy="4351338"/>
          </a:xfrm>
        </p:spPr>
        <p:txBody>
          <a:bodyPr/>
          <a:lstStyle/>
          <a:p>
            <a:pPr marL="514350" indent="-514350">
              <a:buNone/>
            </a:pPr>
            <a:r>
              <a:rPr lang="fr-FR" dirty="0"/>
              <a:t>3</a:t>
            </a:r>
            <a:r>
              <a:rPr lang="fr-FR" sz="2800" dirty="0" smtClean="0"/>
              <a:t>. modèles </a:t>
            </a:r>
            <a:r>
              <a:rPr lang="fr-FR" sz="2800" dirty="0" smtClean="0"/>
              <a:t>avec groupes sans effet temps (g</a:t>
            </a:r>
            <a:r>
              <a:rPr lang="fr-FR" sz="2800" dirty="0" smtClean="0"/>
              <a:t>)</a:t>
            </a:r>
          </a:p>
          <a:p>
            <a:r>
              <a:rPr lang="fr-FR" dirty="0" smtClean="0"/>
              <a:t>Phi(g) p(t)</a:t>
            </a:r>
            <a:endParaRPr lang="fr-FR" sz="2800" dirty="0" smtClean="0"/>
          </a:p>
          <a:p>
            <a:pPr lvl="1"/>
            <a:endParaRPr lang="fr-FR" sz="2400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fr-FR" dirty="0" smtClean="0"/>
              <a:t>Exemple 2 Martinet noir</a:t>
            </a:r>
            <a:endParaRPr lang="fr-FR" dirty="0"/>
          </a:p>
        </p:txBody>
      </p:sp>
      <p:pic>
        <p:nvPicPr>
          <p:cNvPr id="6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13" y="2069401"/>
            <a:ext cx="5924550" cy="10001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13" y="3187478"/>
            <a:ext cx="3819525" cy="210502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2941193"/>
            <a:ext cx="2352675" cy="347662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6337" y="2901109"/>
            <a:ext cx="23812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0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154" y="1011809"/>
            <a:ext cx="7886700" cy="4351338"/>
          </a:xfrm>
        </p:spPr>
        <p:txBody>
          <a:bodyPr/>
          <a:lstStyle/>
          <a:p>
            <a:pPr marL="514350" indent="-514350">
              <a:buNone/>
            </a:pPr>
            <a:r>
              <a:rPr lang="fr-FR" dirty="0"/>
              <a:t>3</a:t>
            </a:r>
            <a:r>
              <a:rPr lang="fr-FR" sz="2800" dirty="0" smtClean="0"/>
              <a:t>. modèles </a:t>
            </a:r>
            <a:r>
              <a:rPr lang="fr-FR" sz="2800" dirty="0" smtClean="0"/>
              <a:t>avec groupes sans effet temps (g</a:t>
            </a:r>
            <a:r>
              <a:rPr lang="fr-FR" sz="2800" dirty="0" smtClean="0"/>
              <a:t>)</a:t>
            </a:r>
          </a:p>
          <a:p>
            <a:r>
              <a:rPr lang="fr-FR" dirty="0" smtClean="0"/>
              <a:t>Phi(g) p(g)</a:t>
            </a:r>
          </a:p>
          <a:p>
            <a:r>
              <a:rPr lang="fr-FR" dirty="0"/>
              <a:t>Phi(g) p</a:t>
            </a:r>
            <a:r>
              <a:rPr lang="fr-FR" dirty="0" smtClean="0"/>
              <a:t>(.)</a:t>
            </a:r>
          </a:p>
          <a:p>
            <a:r>
              <a:rPr lang="fr-FR" dirty="0"/>
              <a:t>Phi(g) p(t)</a:t>
            </a:r>
          </a:p>
          <a:p>
            <a:r>
              <a:rPr lang="fr-FR" dirty="0" smtClean="0"/>
              <a:t>Meilleur modèle?</a:t>
            </a:r>
            <a:endParaRPr lang="fr-FR" dirty="0"/>
          </a:p>
          <a:p>
            <a:endParaRPr lang="fr-FR" sz="2800" dirty="0" smtClean="0"/>
          </a:p>
          <a:p>
            <a:pPr lvl="1"/>
            <a:endParaRPr lang="fr-FR" sz="2400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fr-FR" dirty="0" smtClean="0"/>
              <a:t>Exemple 2 Martinet noir</a:t>
            </a:r>
            <a:endParaRPr lang="fr-FR" dirty="0"/>
          </a:p>
        </p:txBody>
      </p:sp>
      <p:pic>
        <p:nvPicPr>
          <p:cNvPr id="6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6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91" y="3639312"/>
            <a:ext cx="8707673" cy="176857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154" y="1011809"/>
            <a:ext cx="7886700" cy="4351338"/>
          </a:xfrm>
        </p:spPr>
        <p:txBody>
          <a:bodyPr/>
          <a:lstStyle/>
          <a:p>
            <a:pPr marL="514350" indent="-514350">
              <a:buNone/>
            </a:pPr>
            <a:r>
              <a:rPr lang="fr-FR" dirty="0"/>
              <a:t>3</a:t>
            </a:r>
            <a:r>
              <a:rPr lang="fr-FR" sz="2800" dirty="0" smtClean="0"/>
              <a:t>. modèles </a:t>
            </a:r>
            <a:r>
              <a:rPr lang="fr-FR" sz="2800" dirty="0" smtClean="0"/>
              <a:t>avec groupes sans effet temps (g</a:t>
            </a:r>
            <a:r>
              <a:rPr lang="fr-FR" sz="2800" dirty="0" smtClean="0"/>
              <a:t>)</a:t>
            </a:r>
          </a:p>
          <a:p>
            <a:r>
              <a:rPr lang="fr-FR" dirty="0" smtClean="0"/>
              <a:t>Phi(g) p(g)</a:t>
            </a:r>
          </a:p>
          <a:p>
            <a:r>
              <a:rPr lang="fr-FR" dirty="0"/>
              <a:t>Phi(g) p</a:t>
            </a:r>
            <a:r>
              <a:rPr lang="fr-FR" dirty="0" smtClean="0"/>
              <a:t>(.)</a:t>
            </a:r>
          </a:p>
          <a:p>
            <a:r>
              <a:rPr lang="fr-FR" dirty="0"/>
              <a:t>Phi(g) p(t)</a:t>
            </a:r>
          </a:p>
          <a:p>
            <a:r>
              <a:rPr lang="fr-FR" dirty="0" smtClean="0"/>
              <a:t>Meilleur modèle?</a:t>
            </a:r>
            <a:endParaRPr lang="fr-FR" dirty="0"/>
          </a:p>
          <a:p>
            <a:endParaRPr lang="fr-FR" sz="2800" dirty="0" smtClean="0"/>
          </a:p>
          <a:p>
            <a:pPr lvl="1"/>
            <a:endParaRPr lang="fr-FR" sz="2400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fr-FR" dirty="0" smtClean="0"/>
              <a:t>Exemple 2 Martinet noir</a:t>
            </a:r>
            <a:endParaRPr lang="fr-FR" dirty="0"/>
          </a:p>
        </p:txBody>
      </p:sp>
      <p:pic>
        <p:nvPicPr>
          <p:cNvPr id="6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3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35458" y="3813048"/>
            <a:ext cx="8734806" cy="512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13562" y="6062472"/>
            <a:ext cx="372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 smtClean="0"/>
              <a:t>Modèles </a:t>
            </a:r>
            <a:r>
              <a:rPr lang="fr-FR" b="1" dirty="0" smtClean="0"/>
              <a:t>Phi(colonie) p(t) </a:t>
            </a:r>
            <a:r>
              <a:rPr lang="fr-FR" dirty="0" smtClean="0"/>
              <a:t>meilleur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79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764704"/>
            <a:ext cx="7128792" cy="4525963"/>
          </a:xfrm>
        </p:spPr>
        <p:txBody>
          <a:bodyPr/>
          <a:lstStyle/>
          <a:p>
            <a:pPr marL="514350" indent="-514350">
              <a:buNone/>
            </a:pPr>
            <a:r>
              <a:rPr lang="fr-FR" dirty="0"/>
              <a:t>4</a:t>
            </a:r>
            <a:r>
              <a:rPr lang="fr-FR" sz="2800" dirty="0" smtClean="0"/>
              <a:t>. modèles </a:t>
            </a:r>
            <a:r>
              <a:rPr lang="fr-FR" sz="2800" dirty="0" smtClean="0"/>
              <a:t>avec groupes avec effet temps en interaction (g.t</a:t>
            </a:r>
            <a:r>
              <a:rPr lang="fr-FR" sz="2800" dirty="0" smtClean="0"/>
              <a:t>)</a:t>
            </a:r>
          </a:p>
          <a:p>
            <a:r>
              <a:rPr lang="fr-FR" dirty="0" smtClean="0"/>
              <a:t>Phi(g.t) p(.) et Phi(g.t) p(t)</a:t>
            </a:r>
            <a:endParaRPr lang="fr-FR" sz="2800" dirty="0" smtClean="0"/>
          </a:p>
          <a:p>
            <a:pPr lvl="1"/>
            <a:endParaRPr lang="fr-FR" sz="2400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7524328" cy="836712"/>
          </a:xfrm>
        </p:spPr>
        <p:txBody>
          <a:bodyPr/>
          <a:lstStyle/>
          <a:p>
            <a:r>
              <a:rPr lang="fr-FR" sz="4000" dirty="0" smtClean="0"/>
              <a:t>Exemple 2 Martinet noir</a:t>
            </a:r>
            <a:endParaRPr lang="fr-FR" sz="4000" dirty="0"/>
          </a:p>
        </p:txBody>
      </p:sp>
      <p:pic>
        <p:nvPicPr>
          <p:cNvPr id="8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8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764704"/>
            <a:ext cx="7128792" cy="4525963"/>
          </a:xfrm>
        </p:spPr>
        <p:txBody>
          <a:bodyPr/>
          <a:lstStyle/>
          <a:p>
            <a:pPr marL="514350" indent="-514350">
              <a:buNone/>
            </a:pPr>
            <a:r>
              <a:rPr lang="fr-FR" dirty="0"/>
              <a:t>4</a:t>
            </a:r>
            <a:r>
              <a:rPr lang="fr-FR" sz="2800" dirty="0" smtClean="0"/>
              <a:t>. modèles </a:t>
            </a:r>
            <a:r>
              <a:rPr lang="fr-FR" sz="2800" dirty="0" smtClean="0"/>
              <a:t>avec groupes avec effet temps en interaction (g.t</a:t>
            </a:r>
            <a:r>
              <a:rPr lang="fr-FR" sz="2800" dirty="0" smtClean="0"/>
              <a:t>)</a:t>
            </a:r>
          </a:p>
          <a:p>
            <a:r>
              <a:rPr lang="fr-FR" dirty="0" smtClean="0"/>
              <a:t>Phi(g.t) p(.)</a:t>
            </a:r>
            <a:endParaRPr lang="fr-FR" sz="2800" dirty="0" smtClean="0"/>
          </a:p>
          <a:p>
            <a:pPr lvl="1"/>
            <a:endParaRPr lang="fr-FR" sz="2400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7524328" cy="836712"/>
          </a:xfrm>
        </p:spPr>
        <p:txBody>
          <a:bodyPr/>
          <a:lstStyle/>
          <a:p>
            <a:r>
              <a:rPr lang="fr-FR" sz="4000" dirty="0" smtClean="0"/>
              <a:t>Exemple 2 Martinet noir</a:t>
            </a:r>
            <a:endParaRPr lang="fr-FR" sz="4000" dirty="0"/>
          </a:p>
        </p:txBody>
      </p:sp>
      <p:pic>
        <p:nvPicPr>
          <p:cNvPr id="8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28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02" y="2269236"/>
            <a:ext cx="7581900" cy="12954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616326"/>
            <a:ext cx="3848100" cy="31051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507" y="4032250"/>
            <a:ext cx="4645259" cy="2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764704"/>
            <a:ext cx="7128792" cy="4525963"/>
          </a:xfrm>
        </p:spPr>
        <p:txBody>
          <a:bodyPr/>
          <a:lstStyle/>
          <a:p>
            <a:pPr marL="514350" indent="-514350">
              <a:buNone/>
            </a:pPr>
            <a:r>
              <a:rPr lang="fr-FR" dirty="0"/>
              <a:t>4</a:t>
            </a:r>
            <a:r>
              <a:rPr lang="fr-FR" sz="2800" dirty="0" smtClean="0"/>
              <a:t>. modèles </a:t>
            </a:r>
            <a:r>
              <a:rPr lang="fr-FR" sz="2800" dirty="0" smtClean="0"/>
              <a:t>avec groupes avec effet temps en interaction (g.t</a:t>
            </a:r>
            <a:r>
              <a:rPr lang="fr-FR" sz="2800" dirty="0" smtClean="0"/>
              <a:t>)</a:t>
            </a:r>
          </a:p>
          <a:p>
            <a:r>
              <a:rPr lang="fr-FR" dirty="0" smtClean="0"/>
              <a:t>Phi(g.t) p(t)</a:t>
            </a:r>
            <a:endParaRPr lang="fr-FR" sz="2800" dirty="0" smtClean="0"/>
          </a:p>
          <a:p>
            <a:pPr lvl="1"/>
            <a:endParaRPr lang="fr-FR" sz="2400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7524328" cy="836712"/>
          </a:xfrm>
        </p:spPr>
        <p:txBody>
          <a:bodyPr/>
          <a:lstStyle/>
          <a:p>
            <a:r>
              <a:rPr lang="fr-FR" sz="4000" dirty="0" smtClean="0"/>
              <a:t>Exemple 2 Martinet noir</a:t>
            </a:r>
            <a:endParaRPr lang="fr-FR" sz="4000" dirty="0"/>
          </a:p>
        </p:txBody>
      </p:sp>
      <p:pic>
        <p:nvPicPr>
          <p:cNvPr id="8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8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231265"/>
            <a:ext cx="78867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Tester </a:t>
            </a:r>
            <a:r>
              <a:rPr lang="fr-FR" sz="2800" dirty="0" smtClean="0"/>
              <a:t>le modèle C</a:t>
            </a:r>
            <a:r>
              <a:rPr lang="fr-FR" dirty="0" smtClean="0"/>
              <a:t>JS = Phi(t) p(t)</a:t>
            </a:r>
            <a:endParaRPr lang="fr-FR" sz="2800" dirty="0" smtClean="0"/>
          </a:p>
          <a:p>
            <a:pPr lvl="1"/>
            <a:endParaRPr lang="fr-FR" sz="2400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fr-FR" dirty="0" smtClean="0"/>
              <a:t>Exemple 2 Martinet noir</a:t>
            </a:r>
            <a:endParaRPr lang="fr-FR" dirty="0"/>
          </a:p>
        </p:txBody>
      </p:sp>
      <p:pic>
        <p:nvPicPr>
          <p:cNvPr id="6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" y="1968531"/>
            <a:ext cx="4534005" cy="167002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/>
          <a:srcRect r="34425"/>
          <a:stretch/>
        </p:blipFill>
        <p:spPr>
          <a:xfrm>
            <a:off x="277181" y="3801159"/>
            <a:ext cx="3002905" cy="22670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298048" y="3315391"/>
            <a:ext cx="3297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Pas d’effet « groupe » </a:t>
            </a:r>
            <a:r>
              <a:rPr lang="fr-FR" dirty="0" smtClean="0">
                <a:sym typeface="Wingdings" panose="05000000000000000000" pitchFamily="2" charset="2"/>
              </a:rPr>
              <a:t> valeurs identiques pour les 2 colonies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019" y="3890709"/>
            <a:ext cx="3971667" cy="251742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95" y="4067469"/>
            <a:ext cx="1676210" cy="246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2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764704"/>
            <a:ext cx="7128792" cy="4525963"/>
          </a:xfrm>
        </p:spPr>
        <p:txBody>
          <a:bodyPr/>
          <a:lstStyle/>
          <a:p>
            <a:pPr marL="514350" indent="-514350">
              <a:buNone/>
            </a:pPr>
            <a:r>
              <a:rPr lang="fr-FR" dirty="0"/>
              <a:t>4</a:t>
            </a:r>
            <a:r>
              <a:rPr lang="fr-FR" sz="2800" dirty="0" smtClean="0"/>
              <a:t>. modèles </a:t>
            </a:r>
            <a:r>
              <a:rPr lang="fr-FR" sz="2800" dirty="0" smtClean="0"/>
              <a:t>avec groupes avec effet temps en interaction (g.t</a:t>
            </a:r>
            <a:r>
              <a:rPr lang="fr-FR" sz="2800" dirty="0" smtClean="0"/>
              <a:t>)</a:t>
            </a:r>
          </a:p>
          <a:p>
            <a:r>
              <a:rPr lang="fr-FR" dirty="0" smtClean="0"/>
              <a:t>Phi(g.t) p(t)</a:t>
            </a:r>
            <a:endParaRPr lang="fr-FR" sz="2800" dirty="0" smtClean="0"/>
          </a:p>
          <a:p>
            <a:pPr lvl="1"/>
            <a:endParaRPr lang="fr-FR" sz="2400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7524328" cy="836712"/>
          </a:xfrm>
        </p:spPr>
        <p:txBody>
          <a:bodyPr/>
          <a:lstStyle/>
          <a:p>
            <a:r>
              <a:rPr lang="fr-FR" sz="4000" dirty="0" smtClean="0"/>
              <a:t>Exemple 2 Martinet noir</a:t>
            </a:r>
            <a:endParaRPr lang="fr-FR" sz="4000" dirty="0"/>
          </a:p>
        </p:txBody>
      </p:sp>
      <p:pic>
        <p:nvPicPr>
          <p:cNvPr id="8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30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170176"/>
            <a:ext cx="5814384" cy="72679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664" y="3027685"/>
            <a:ext cx="3354514" cy="369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764704"/>
            <a:ext cx="7128792" cy="4525963"/>
          </a:xfrm>
        </p:spPr>
        <p:txBody>
          <a:bodyPr/>
          <a:lstStyle/>
          <a:p>
            <a:pPr marL="514350" indent="-514350">
              <a:buNone/>
            </a:pPr>
            <a:r>
              <a:rPr lang="fr-FR" dirty="0"/>
              <a:t>4</a:t>
            </a:r>
            <a:r>
              <a:rPr lang="fr-FR" sz="2800" dirty="0" smtClean="0"/>
              <a:t>. modèles </a:t>
            </a:r>
            <a:r>
              <a:rPr lang="fr-FR" sz="2800" dirty="0" smtClean="0"/>
              <a:t>avec groupes avec effet temps en interaction (g.t</a:t>
            </a:r>
            <a:r>
              <a:rPr lang="fr-FR" sz="2800" dirty="0" smtClean="0"/>
              <a:t>)</a:t>
            </a:r>
          </a:p>
          <a:p>
            <a:r>
              <a:rPr lang="fr-FR" dirty="0" smtClean="0"/>
              <a:t>Phi(g.t) p(.) et Phi(g.t) p(t)</a:t>
            </a:r>
          </a:p>
          <a:p>
            <a:r>
              <a:rPr lang="fr-FR" sz="2800" dirty="0" smtClean="0"/>
              <a:t>Meilleur modèle?</a:t>
            </a:r>
            <a:endParaRPr lang="fr-FR" sz="2800" dirty="0" smtClean="0"/>
          </a:p>
          <a:p>
            <a:pPr lvl="1"/>
            <a:endParaRPr lang="fr-FR" sz="2400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7524328" cy="836712"/>
          </a:xfrm>
        </p:spPr>
        <p:txBody>
          <a:bodyPr/>
          <a:lstStyle/>
          <a:p>
            <a:r>
              <a:rPr lang="fr-FR" sz="4000" dirty="0" smtClean="0"/>
              <a:t>Exemple 2 Martinet noir</a:t>
            </a:r>
            <a:endParaRPr lang="fr-FR" sz="4000" dirty="0"/>
          </a:p>
        </p:txBody>
      </p:sp>
      <p:pic>
        <p:nvPicPr>
          <p:cNvPr id="8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13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764704"/>
            <a:ext cx="7128792" cy="4525963"/>
          </a:xfrm>
        </p:spPr>
        <p:txBody>
          <a:bodyPr/>
          <a:lstStyle/>
          <a:p>
            <a:pPr marL="514350" indent="-514350">
              <a:buNone/>
            </a:pPr>
            <a:r>
              <a:rPr lang="fr-FR" dirty="0"/>
              <a:t>4</a:t>
            </a:r>
            <a:r>
              <a:rPr lang="fr-FR" sz="2800" dirty="0" smtClean="0"/>
              <a:t>. modèles </a:t>
            </a:r>
            <a:r>
              <a:rPr lang="fr-FR" sz="2800" dirty="0" smtClean="0"/>
              <a:t>avec groupes avec effet temps en interaction (g.t</a:t>
            </a:r>
            <a:r>
              <a:rPr lang="fr-FR" sz="2800" dirty="0" smtClean="0"/>
              <a:t>)</a:t>
            </a:r>
          </a:p>
          <a:p>
            <a:r>
              <a:rPr lang="fr-FR" dirty="0" smtClean="0"/>
              <a:t>Phi(g.t) p(.) et Phi(g.t) p(t)</a:t>
            </a:r>
          </a:p>
          <a:p>
            <a:r>
              <a:rPr lang="fr-FR" sz="2800" dirty="0" smtClean="0"/>
              <a:t>Meilleur modèle?</a:t>
            </a:r>
            <a:endParaRPr lang="fr-FR" sz="2800" dirty="0" smtClean="0"/>
          </a:p>
          <a:p>
            <a:pPr lvl="1"/>
            <a:endParaRPr lang="fr-FR" sz="2400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7524328" cy="836712"/>
          </a:xfrm>
        </p:spPr>
        <p:txBody>
          <a:bodyPr/>
          <a:lstStyle/>
          <a:p>
            <a:r>
              <a:rPr lang="fr-FR" sz="4000" dirty="0" smtClean="0"/>
              <a:t>Exemple 2 Martinet noir</a:t>
            </a:r>
            <a:endParaRPr lang="fr-FR" sz="4000" dirty="0"/>
          </a:p>
        </p:txBody>
      </p:sp>
      <p:pic>
        <p:nvPicPr>
          <p:cNvPr id="8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32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862262"/>
            <a:ext cx="7524750" cy="113347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81" y="3991116"/>
            <a:ext cx="7496175" cy="14668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 flipH="1">
            <a:off x="658366" y="5925313"/>
            <a:ext cx="7955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</a:t>
            </a:r>
            <a:r>
              <a:rPr lang="fr-FR" dirty="0" smtClean="0"/>
              <a:t>Meilleur toujours le Phi(colonie) p(t)</a:t>
            </a:r>
          </a:p>
          <a:p>
            <a:r>
              <a:rPr lang="fr-FR" dirty="0" smtClean="0"/>
              <a:t>Modèles (g*t) trop complexes…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071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908720"/>
            <a:ext cx="6984776" cy="4525963"/>
          </a:xfrm>
        </p:spPr>
        <p:txBody>
          <a:bodyPr/>
          <a:lstStyle/>
          <a:p>
            <a:pPr marL="514350" indent="-514350">
              <a:buNone/>
            </a:pPr>
            <a:r>
              <a:rPr lang="fr-FR" sz="2800" dirty="0" smtClean="0"/>
              <a:t>5. modèles </a:t>
            </a:r>
            <a:r>
              <a:rPr lang="fr-FR" sz="2800" dirty="0" smtClean="0"/>
              <a:t>avec groupes avec effet temps additifs (g+t)</a:t>
            </a:r>
          </a:p>
          <a:p>
            <a:pPr lvl="1"/>
            <a:endParaRPr lang="fr-FR" sz="2400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7524328" cy="836712"/>
          </a:xfrm>
        </p:spPr>
        <p:txBody>
          <a:bodyPr/>
          <a:lstStyle/>
          <a:p>
            <a:r>
              <a:rPr lang="fr-FR" sz="4000" dirty="0" smtClean="0"/>
              <a:t>Exemple 2 Martinet noir</a:t>
            </a:r>
            <a:endParaRPr lang="fr-FR" sz="4000" dirty="0"/>
          </a:p>
        </p:txBody>
      </p:sp>
      <p:pic>
        <p:nvPicPr>
          <p:cNvPr id="7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3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1476375" y="2707513"/>
            <a:ext cx="4105275" cy="1250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2000"/>
              <a:t>… varient au cours du </a:t>
            </a:r>
            <a:r>
              <a:rPr lang="fr-FR" sz="2000">
                <a:solidFill>
                  <a:schemeClr val="accent2"/>
                </a:solidFill>
              </a:rPr>
              <a:t>temps</a:t>
            </a:r>
            <a:r>
              <a:rPr lang="fr-FR" sz="2000"/>
              <a:t> </a:t>
            </a:r>
            <a:r>
              <a:rPr lang="fr-FR" sz="1600"/>
              <a:t>(p. ex. années)</a:t>
            </a:r>
            <a:r>
              <a:rPr lang="fr-FR" sz="2000"/>
              <a:t>, de manière </a:t>
            </a:r>
            <a:r>
              <a:rPr lang="fr-FR" sz="2000">
                <a:solidFill>
                  <a:srgbClr val="CC0000"/>
                </a:solidFill>
              </a:rPr>
              <a:t>différente</a:t>
            </a:r>
            <a:r>
              <a:rPr lang="fr-FR" sz="2000"/>
              <a:t> pour chacun des </a:t>
            </a:r>
            <a:r>
              <a:rPr lang="fr-FR" sz="2000">
                <a:solidFill>
                  <a:schemeClr val="accent2"/>
                </a:solidFill>
              </a:rPr>
              <a:t>groupes</a:t>
            </a:r>
            <a:r>
              <a:rPr lang="fr-FR" sz="2000"/>
              <a:t> </a:t>
            </a:r>
            <a:r>
              <a:rPr lang="fr-FR" sz="1600"/>
              <a:t>(p.ex. des sites, sexes)</a:t>
            </a: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58738" y="2658301"/>
            <a:ext cx="1333500" cy="1311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800" dirty="0"/>
              <a:t>phi(g</a:t>
            </a:r>
            <a:r>
              <a:rPr lang="fr-FR" sz="2800" dirty="0">
                <a:solidFill>
                  <a:srgbClr val="CC0000"/>
                </a:solidFill>
              </a:rPr>
              <a:t>*</a:t>
            </a:r>
            <a:r>
              <a:rPr lang="fr-FR" sz="2800" dirty="0"/>
              <a:t>t)</a:t>
            </a:r>
          </a:p>
          <a:p>
            <a:r>
              <a:rPr lang="fr-FR" sz="2800" i="1" dirty="0"/>
              <a:t>ou</a:t>
            </a:r>
          </a:p>
          <a:p>
            <a:r>
              <a:rPr lang="fr-FR" sz="2400" dirty="0"/>
              <a:t>p(g</a:t>
            </a:r>
            <a:r>
              <a:rPr lang="fr-FR" sz="2400" dirty="0">
                <a:solidFill>
                  <a:srgbClr val="CC0000"/>
                </a:solidFill>
              </a:rPr>
              <a:t>*</a:t>
            </a:r>
            <a:r>
              <a:rPr lang="fr-FR" sz="2400" dirty="0"/>
              <a:t>t)</a:t>
            </a:r>
          </a:p>
        </p:txBody>
      </p:sp>
      <p:graphicFrame>
        <p:nvGraphicFramePr>
          <p:cNvPr id="1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262951"/>
              </p:ext>
            </p:extLst>
          </p:nvPr>
        </p:nvGraphicFramePr>
        <p:xfrm>
          <a:off x="5543550" y="2002663"/>
          <a:ext cx="3492500" cy="245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Graphique" r:id="rId4" imgW="4000500" imgH="2809951" progId="Excel.Sheet.8">
                  <p:embed/>
                </p:oleObj>
              </mc:Choice>
              <mc:Fallback>
                <p:oleObj name="Graphique" r:id="rId4" imgW="4000500" imgH="2809951" progId="Excel.Sheet.8">
                  <p:embed/>
                  <p:pic>
                    <p:nvPicPr>
                      <p:cNvPr id="10857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2002663"/>
                        <a:ext cx="3492500" cy="245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1539875" y="5229670"/>
            <a:ext cx="4105275" cy="1250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2000"/>
              <a:t>… varient au cours du </a:t>
            </a:r>
            <a:r>
              <a:rPr lang="fr-FR" sz="2000">
                <a:solidFill>
                  <a:schemeClr val="accent2"/>
                </a:solidFill>
              </a:rPr>
              <a:t>temps </a:t>
            </a:r>
            <a:r>
              <a:rPr lang="fr-FR" sz="1600"/>
              <a:t>(p. ex. années)</a:t>
            </a:r>
            <a:r>
              <a:rPr lang="fr-FR" sz="2000"/>
              <a:t>, de la </a:t>
            </a:r>
            <a:r>
              <a:rPr lang="fr-FR" sz="2000">
                <a:solidFill>
                  <a:srgbClr val="CC0000"/>
                </a:solidFill>
              </a:rPr>
              <a:t>même</a:t>
            </a:r>
            <a:r>
              <a:rPr lang="fr-FR" sz="2000">
                <a:solidFill>
                  <a:schemeClr val="accent2"/>
                </a:solidFill>
              </a:rPr>
              <a:t> </a:t>
            </a:r>
            <a:r>
              <a:rPr lang="fr-FR" sz="2000"/>
              <a:t>manière pour chacun des </a:t>
            </a:r>
            <a:r>
              <a:rPr lang="fr-FR" sz="2000">
                <a:solidFill>
                  <a:schemeClr val="accent2"/>
                </a:solidFill>
              </a:rPr>
              <a:t>groupes </a:t>
            </a:r>
            <a:r>
              <a:rPr lang="fr-FR" sz="1600"/>
              <a:t>(p.ex. des sites, sexes)</a:t>
            </a:r>
          </a:p>
        </p:txBody>
      </p: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66675" y="5264595"/>
            <a:ext cx="1403350" cy="1249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800" dirty="0"/>
              <a:t>phi(</a:t>
            </a:r>
            <a:r>
              <a:rPr lang="fr-FR" sz="2800" dirty="0" err="1"/>
              <a:t>g</a:t>
            </a:r>
            <a:r>
              <a:rPr lang="fr-FR" sz="2800" dirty="0" err="1">
                <a:solidFill>
                  <a:srgbClr val="CC0000"/>
                </a:solidFill>
              </a:rPr>
              <a:t>+</a:t>
            </a:r>
            <a:r>
              <a:rPr lang="fr-FR" sz="2800" dirty="0" err="1"/>
              <a:t>t</a:t>
            </a:r>
            <a:r>
              <a:rPr lang="fr-FR" sz="2800" dirty="0"/>
              <a:t>)</a:t>
            </a:r>
          </a:p>
          <a:p>
            <a:r>
              <a:rPr lang="fr-FR" sz="2400" i="1" dirty="0"/>
              <a:t>ou</a:t>
            </a:r>
          </a:p>
          <a:p>
            <a:r>
              <a:rPr lang="fr-FR" sz="2400" dirty="0"/>
              <a:t>p(</a:t>
            </a:r>
            <a:r>
              <a:rPr lang="fr-FR" sz="2400" dirty="0" err="1"/>
              <a:t>g</a:t>
            </a:r>
            <a:r>
              <a:rPr lang="fr-FR" sz="2400" dirty="0" err="1">
                <a:solidFill>
                  <a:srgbClr val="CC0000"/>
                </a:solidFill>
              </a:rPr>
              <a:t>+</a:t>
            </a:r>
            <a:r>
              <a:rPr lang="fr-FR" sz="2400" dirty="0" err="1"/>
              <a:t>t</a:t>
            </a:r>
            <a:r>
              <a:rPr lang="fr-FR" sz="2400" dirty="0"/>
              <a:t>)</a:t>
            </a:r>
          </a:p>
        </p:txBody>
      </p:sp>
      <p:pic>
        <p:nvPicPr>
          <p:cNvPr id="13" name="Picture 3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45150" y="4229545"/>
            <a:ext cx="3390900" cy="25146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med"/>
          </a:ln>
          <a:effectLst/>
        </p:spPr>
      </p:pic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329720" y="1802864"/>
            <a:ext cx="5540728" cy="1050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fr-FR" sz="2400" b="1" dirty="0">
                <a:cs typeface="Arial" charset="0"/>
              </a:rPr>
              <a:t>Signification de </a:t>
            </a:r>
            <a:r>
              <a:rPr lang="fr-FR" sz="2400" b="1" dirty="0">
                <a:solidFill>
                  <a:srgbClr val="0000CC"/>
                </a:solidFill>
                <a:cs typeface="Arial" charset="0"/>
              </a:rPr>
              <a:t>2 autres modèles simples possibles </a:t>
            </a:r>
            <a:r>
              <a:rPr lang="fr-FR" sz="2400" b="1" dirty="0" smtClean="0">
                <a:cs typeface="Arial" charset="0"/>
              </a:rPr>
              <a:t>quand </a:t>
            </a:r>
            <a:r>
              <a:rPr lang="fr-FR" sz="2400" b="1" dirty="0">
                <a:solidFill>
                  <a:srgbClr val="0000CC"/>
                </a:solidFill>
                <a:cs typeface="Arial" charset="0"/>
              </a:rPr>
              <a:t>deux groupes</a:t>
            </a:r>
          </a:p>
        </p:txBody>
      </p:sp>
    </p:spTree>
    <p:extLst>
      <p:ext uri="{BB962C8B-B14F-4D97-AF65-F5344CB8AC3E}">
        <p14:creationId xmlns:p14="http://schemas.microsoft.com/office/powerpoint/2010/main" val="81221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OleChart spid="10" grpId="0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908720"/>
            <a:ext cx="6984776" cy="4525963"/>
          </a:xfrm>
        </p:spPr>
        <p:txBody>
          <a:bodyPr/>
          <a:lstStyle/>
          <a:p>
            <a:pPr marL="514350" indent="-514350">
              <a:buNone/>
            </a:pPr>
            <a:r>
              <a:rPr lang="fr-FR" sz="2800" dirty="0" smtClean="0"/>
              <a:t>5. modèles </a:t>
            </a:r>
            <a:r>
              <a:rPr lang="fr-FR" sz="2800" dirty="0" smtClean="0"/>
              <a:t>avec groupes avec effet temps additifs (</a:t>
            </a:r>
            <a:r>
              <a:rPr lang="fr-FR" sz="2800" dirty="0" err="1" smtClean="0"/>
              <a:t>g+t</a:t>
            </a:r>
            <a:r>
              <a:rPr lang="fr-FR" sz="2800" dirty="0" smtClean="0"/>
              <a:t>)</a:t>
            </a:r>
          </a:p>
          <a:p>
            <a:r>
              <a:rPr lang="fr-FR" dirty="0" smtClean="0"/>
              <a:t>Phi(</a:t>
            </a:r>
            <a:r>
              <a:rPr lang="fr-FR" dirty="0" err="1" smtClean="0"/>
              <a:t>g+t</a:t>
            </a:r>
            <a:r>
              <a:rPr lang="fr-FR" dirty="0" smtClean="0"/>
              <a:t>) p(t), Phi(g) p(</a:t>
            </a:r>
            <a:r>
              <a:rPr lang="fr-FR" dirty="0" err="1" smtClean="0"/>
              <a:t>g+t</a:t>
            </a:r>
            <a:r>
              <a:rPr lang="fr-FR" dirty="0"/>
              <a:t>) </a:t>
            </a:r>
            <a:endParaRPr lang="fr-FR" sz="2800" dirty="0" smtClean="0"/>
          </a:p>
          <a:p>
            <a:pPr lvl="1"/>
            <a:endParaRPr lang="fr-FR" sz="2400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7524328" cy="836712"/>
          </a:xfrm>
        </p:spPr>
        <p:txBody>
          <a:bodyPr/>
          <a:lstStyle/>
          <a:p>
            <a:r>
              <a:rPr lang="fr-FR" sz="4000" dirty="0" smtClean="0"/>
              <a:t>Exemple 2 Martinet noir</a:t>
            </a:r>
            <a:endParaRPr lang="fr-FR" sz="4000" dirty="0"/>
          </a:p>
        </p:txBody>
      </p:sp>
      <p:pic>
        <p:nvPicPr>
          <p:cNvPr id="7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38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908720"/>
            <a:ext cx="6984776" cy="4525963"/>
          </a:xfrm>
        </p:spPr>
        <p:txBody>
          <a:bodyPr/>
          <a:lstStyle/>
          <a:p>
            <a:pPr marL="514350" indent="-514350">
              <a:buNone/>
            </a:pPr>
            <a:r>
              <a:rPr lang="fr-FR" sz="2800" dirty="0" smtClean="0"/>
              <a:t>5. modèles </a:t>
            </a:r>
            <a:r>
              <a:rPr lang="fr-FR" sz="2800" dirty="0" smtClean="0"/>
              <a:t>avec groupes avec effet temps additifs (</a:t>
            </a:r>
            <a:r>
              <a:rPr lang="fr-FR" sz="2800" dirty="0" err="1" smtClean="0"/>
              <a:t>g+t</a:t>
            </a:r>
            <a:r>
              <a:rPr lang="fr-FR" sz="2800" dirty="0" smtClean="0"/>
              <a:t>)</a:t>
            </a:r>
          </a:p>
          <a:p>
            <a:r>
              <a:rPr lang="fr-FR" dirty="0" smtClean="0"/>
              <a:t>Phi(</a:t>
            </a:r>
            <a:r>
              <a:rPr lang="fr-FR" dirty="0" err="1" smtClean="0"/>
              <a:t>g+t</a:t>
            </a:r>
            <a:r>
              <a:rPr lang="fr-FR" dirty="0" smtClean="0"/>
              <a:t>) p(t)</a:t>
            </a:r>
            <a:endParaRPr lang="fr-FR" sz="2800" dirty="0" smtClean="0"/>
          </a:p>
          <a:p>
            <a:pPr lvl="1"/>
            <a:endParaRPr lang="fr-FR" sz="2400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7524328" cy="836712"/>
          </a:xfrm>
        </p:spPr>
        <p:txBody>
          <a:bodyPr/>
          <a:lstStyle/>
          <a:p>
            <a:r>
              <a:rPr lang="fr-FR" sz="4000" dirty="0" smtClean="0"/>
              <a:t>Exemple 2 Martinet noir</a:t>
            </a:r>
            <a:endParaRPr lang="fr-FR" sz="4000" dirty="0"/>
          </a:p>
        </p:txBody>
      </p:sp>
      <p:pic>
        <p:nvPicPr>
          <p:cNvPr id="7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2309812"/>
            <a:ext cx="7524750" cy="13239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463" y="3481122"/>
            <a:ext cx="2859977" cy="319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908720"/>
            <a:ext cx="6984776" cy="4525963"/>
          </a:xfrm>
        </p:spPr>
        <p:txBody>
          <a:bodyPr/>
          <a:lstStyle/>
          <a:p>
            <a:pPr marL="514350" indent="-514350">
              <a:buNone/>
            </a:pPr>
            <a:r>
              <a:rPr lang="fr-FR" sz="2800" dirty="0" smtClean="0"/>
              <a:t>5. modèles </a:t>
            </a:r>
            <a:r>
              <a:rPr lang="fr-FR" sz="2800" dirty="0" smtClean="0"/>
              <a:t>avec groupes avec effet temps additifs (</a:t>
            </a:r>
            <a:r>
              <a:rPr lang="fr-FR" sz="2800" dirty="0" err="1" smtClean="0"/>
              <a:t>g+t</a:t>
            </a:r>
            <a:r>
              <a:rPr lang="fr-FR" sz="2800" dirty="0" smtClean="0"/>
              <a:t>)</a:t>
            </a:r>
          </a:p>
          <a:p>
            <a:r>
              <a:rPr lang="fr-FR" dirty="0" smtClean="0"/>
              <a:t>Phi(g) p(</a:t>
            </a:r>
            <a:r>
              <a:rPr lang="fr-FR" dirty="0" err="1" smtClean="0"/>
              <a:t>g+t</a:t>
            </a:r>
            <a:r>
              <a:rPr lang="fr-FR" dirty="0" smtClean="0"/>
              <a:t>)</a:t>
            </a:r>
            <a:endParaRPr lang="fr-FR" sz="2800" dirty="0" smtClean="0"/>
          </a:p>
          <a:p>
            <a:pPr lvl="1"/>
            <a:endParaRPr lang="fr-FR" sz="2400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7524328" cy="836712"/>
          </a:xfrm>
        </p:spPr>
        <p:txBody>
          <a:bodyPr/>
          <a:lstStyle/>
          <a:p>
            <a:r>
              <a:rPr lang="fr-FR" sz="4000" dirty="0" smtClean="0"/>
              <a:t>Exemple 2 Martinet noir</a:t>
            </a:r>
            <a:endParaRPr lang="fr-FR" sz="4000" dirty="0"/>
          </a:p>
        </p:txBody>
      </p:sp>
      <p:pic>
        <p:nvPicPr>
          <p:cNvPr id="7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4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908720"/>
            <a:ext cx="6984776" cy="4525963"/>
          </a:xfrm>
        </p:spPr>
        <p:txBody>
          <a:bodyPr/>
          <a:lstStyle/>
          <a:p>
            <a:pPr marL="514350" indent="-514350">
              <a:buNone/>
            </a:pPr>
            <a:r>
              <a:rPr lang="fr-FR" sz="2800" dirty="0" smtClean="0"/>
              <a:t>5. modèles </a:t>
            </a:r>
            <a:r>
              <a:rPr lang="fr-FR" sz="2800" dirty="0" smtClean="0"/>
              <a:t>avec groupes avec effet temps additifs (</a:t>
            </a:r>
            <a:r>
              <a:rPr lang="fr-FR" sz="2800" dirty="0" err="1" smtClean="0"/>
              <a:t>g+t</a:t>
            </a:r>
            <a:r>
              <a:rPr lang="fr-FR" sz="2800" dirty="0" smtClean="0"/>
              <a:t>)</a:t>
            </a:r>
          </a:p>
          <a:p>
            <a:r>
              <a:rPr lang="fr-FR" dirty="0" smtClean="0"/>
              <a:t>Phi(g) p(</a:t>
            </a:r>
            <a:r>
              <a:rPr lang="fr-FR" dirty="0" err="1" smtClean="0"/>
              <a:t>g+t</a:t>
            </a:r>
            <a:r>
              <a:rPr lang="fr-FR" dirty="0" smtClean="0"/>
              <a:t>)</a:t>
            </a:r>
            <a:endParaRPr lang="fr-FR" sz="2800" dirty="0" smtClean="0"/>
          </a:p>
          <a:p>
            <a:pPr lvl="1"/>
            <a:endParaRPr lang="fr-FR" sz="2400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7524328" cy="836712"/>
          </a:xfrm>
        </p:spPr>
        <p:txBody>
          <a:bodyPr/>
          <a:lstStyle/>
          <a:p>
            <a:r>
              <a:rPr lang="fr-FR" sz="4000" dirty="0" smtClean="0"/>
              <a:t>Exemple 2 Martinet noir</a:t>
            </a:r>
            <a:endParaRPr lang="fr-FR" sz="4000" dirty="0"/>
          </a:p>
        </p:txBody>
      </p:sp>
      <p:pic>
        <p:nvPicPr>
          <p:cNvPr id="7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407" y="3266122"/>
            <a:ext cx="3781425" cy="334327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90" y="2229421"/>
            <a:ext cx="67437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908720"/>
            <a:ext cx="6984776" cy="4525963"/>
          </a:xfrm>
        </p:spPr>
        <p:txBody>
          <a:bodyPr/>
          <a:lstStyle/>
          <a:p>
            <a:pPr marL="514350" indent="-514350">
              <a:buNone/>
            </a:pPr>
            <a:r>
              <a:rPr lang="fr-FR" sz="2800" dirty="0" smtClean="0"/>
              <a:t>5. modèles </a:t>
            </a:r>
            <a:r>
              <a:rPr lang="fr-FR" sz="2800" dirty="0" smtClean="0"/>
              <a:t>avec groupes avec effet temps additifs (</a:t>
            </a:r>
            <a:r>
              <a:rPr lang="fr-FR" sz="2800" dirty="0" err="1" smtClean="0"/>
              <a:t>g+t</a:t>
            </a:r>
            <a:r>
              <a:rPr lang="fr-FR" sz="2800" dirty="0" smtClean="0"/>
              <a:t>)</a:t>
            </a:r>
          </a:p>
          <a:p>
            <a:r>
              <a:rPr lang="fr-FR" dirty="0" smtClean="0"/>
              <a:t>Phi(</a:t>
            </a:r>
            <a:r>
              <a:rPr lang="fr-FR" dirty="0" err="1" smtClean="0"/>
              <a:t>g+t</a:t>
            </a:r>
            <a:r>
              <a:rPr lang="fr-FR" dirty="0" smtClean="0"/>
              <a:t>) p(t), Phi(g) p(</a:t>
            </a:r>
            <a:r>
              <a:rPr lang="fr-FR" dirty="0" err="1" smtClean="0"/>
              <a:t>g+t</a:t>
            </a:r>
            <a:r>
              <a:rPr lang="fr-FR" dirty="0"/>
              <a:t>) </a:t>
            </a:r>
            <a:endParaRPr lang="fr-FR" dirty="0" smtClean="0"/>
          </a:p>
          <a:p>
            <a:r>
              <a:rPr lang="fr-FR" sz="2800" dirty="0" smtClean="0"/>
              <a:t>Meilleur modèle?</a:t>
            </a:r>
            <a:endParaRPr lang="fr-FR" sz="2800" dirty="0" smtClean="0"/>
          </a:p>
          <a:p>
            <a:pPr lvl="1"/>
            <a:endParaRPr lang="fr-FR" sz="2400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7524328" cy="836712"/>
          </a:xfrm>
        </p:spPr>
        <p:txBody>
          <a:bodyPr/>
          <a:lstStyle/>
          <a:p>
            <a:r>
              <a:rPr lang="fr-FR" sz="4000" dirty="0" smtClean="0"/>
              <a:t>Exemple 2 Martinet noir</a:t>
            </a:r>
            <a:endParaRPr lang="fr-FR" sz="4000" dirty="0"/>
          </a:p>
        </p:txBody>
      </p:sp>
      <p:pic>
        <p:nvPicPr>
          <p:cNvPr id="7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01" y="2858833"/>
            <a:ext cx="8805896" cy="34779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9728" y="3255264"/>
            <a:ext cx="8942832" cy="438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02501" y="6446520"/>
            <a:ext cx="837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Effect</a:t>
            </a:r>
            <a:r>
              <a:rPr lang="fr-FR" dirty="0" smtClean="0"/>
              <a:t> colonie simple sur Phi et effet temps sur p </a:t>
            </a:r>
            <a:r>
              <a:rPr lang="fr-FR" dirty="0" smtClean="0">
                <a:sym typeface="Wingdings" panose="05000000000000000000" pitchFamily="2" charset="2"/>
              </a:rPr>
              <a:t> test dernier modèle Phi(g) p(g*t)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0960" y="5413248"/>
            <a:ext cx="8942832" cy="27127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7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908720"/>
            <a:ext cx="6984776" cy="4525963"/>
          </a:xfrm>
        </p:spPr>
        <p:txBody>
          <a:bodyPr/>
          <a:lstStyle/>
          <a:p>
            <a:pPr marL="514350" indent="-514350">
              <a:buNone/>
            </a:pPr>
            <a:r>
              <a:rPr lang="fr-FR" sz="2800" dirty="0" smtClean="0"/>
              <a:t>5. modèles </a:t>
            </a:r>
            <a:r>
              <a:rPr lang="fr-FR" sz="2800" dirty="0" smtClean="0"/>
              <a:t>avec groupes avec effet temps additifs (</a:t>
            </a:r>
            <a:r>
              <a:rPr lang="fr-FR" sz="2800" dirty="0" err="1" smtClean="0"/>
              <a:t>g+t</a:t>
            </a:r>
            <a:r>
              <a:rPr lang="fr-FR" sz="2800" dirty="0" smtClean="0"/>
              <a:t>)</a:t>
            </a:r>
          </a:p>
          <a:p>
            <a:r>
              <a:rPr lang="fr-FR" dirty="0" smtClean="0"/>
              <a:t>Phi(g) p(g*t</a:t>
            </a:r>
            <a:r>
              <a:rPr lang="fr-FR" dirty="0"/>
              <a:t>) </a:t>
            </a:r>
            <a:endParaRPr lang="fr-FR" dirty="0" smtClean="0"/>
          </a:p>
          <a:p>
            <a:pPr lvl="1"/>
            <a:endParaRPr lang="fr-FR" sz="2400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7524328" cy="836712"/>
          </a:xfrm>
        </p:spPr>
        <p:txBody>
          <a:bodyPr/>
          <a:lstStyle/>
          <a:p>
            <a:r>
              <a:rPr lang="fr-FR" sz="4000" dirty="0" smtClean="0"/>
              <a:t>Exemple 2 Martinet noir</a:t>
            </a:r>
            <a:endParaRPr lang="fr-FR" sz="4000" dirty="0"/>
          </a:p>
        </p:txBody>
      </p:sp>
      <p:pic>
        <p:nvPicPr>
          <p:cNvPr id="7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07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2900" y="1143000"/>
            <a:ext cx="78867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Tester les </a:t>
            </a:r>
            <a:r>
              <a:rPr lang="fr-FR" sz="2800" dirty="0" smtClean="0"/>
              <a:t>3 autres </a:t>
            </a:r>
            <a:r>
              <a:rPr lang="fr-FR" sz="2800" dirty="0" smtClean="0"/>
              <a:t>modèles simples (t et .)</a:t>
            </a:r>
          </a:p>
          <a:p>
            <a:pPr lvl="1"/>
            <a:endParaRPr lang="fr-FR" sz="2400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fr-FR" dirty="0" smtClean="0"/>
              <a:t>Exemple 2 Martinet noir</a:t>
            </a:r>
            <a:endParaRPr lang="fr-FR" dirty="0"/>
          </a:p>
        </p:txBody>
      </p:sp>
      <p:pic>
        <p:nvPicPr>
          <p:cNvPr id="6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2422525"/>
            <a:ext cx="1306513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554288" y="2420938"/>
            <a:ext cx="1871662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2000"/>
              <a:t>Signification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55875" y="3176588"/>
            <a:ext cx="6192838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2000"/>
              <a:t>Survie &amp; Recapture varient au cours du temps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555875" y="3608388"/>
            <a:ext cx="6192838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2000"/>
              <a:t>Survie constante; Recapture varie au cours du temps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555875" y="4437063"/>
            <a:ext cx="6192838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2000"/>
              <a:t>Survie </a:t>
            </a:r>
            <a:r>
              <a:rPr lang="fr-FR"/>
              <a:t>varie au cours du temps</a:t>
            </a:r>
            <a:r>
              <a:rPr lang="fr-FR" sz="2000"/>
              <a:t>; Recapture </a:t>
            </a:r>
            <a:r>
              <a:rPr lang="fr-FR"/>
              <a:t>constante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555875" y="5192713"/>
            <a:ext cx="6192838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2000"/>
              <a:t>Survie </a:t>
            </a:r>
            <a:r>
              <a:rPr lang="fr-FR"/>
              <a:t>&amp;</a:t>
            </a:r>
            <a:r>
              <a:rPr lang="fr-FR" sz="2000"/>
              <a:t> Recapture </a:t>
            </a:r>
            <a:r>
              <a:rPr lang="fr-FR"/>
              <a:t>constantes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-36513" y="1952625"/>
            <a:ext cx="2952751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CC"/>
                </a:solidFill>
              </a:rPr>
              <a:t>MODELES</a:t>
            </a:r>
            <a:endParaRPr lang="en-US" sz="2000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093913" y="1946275"/>
            <a:ext cx="611981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CC"/>
                </a:solidFill>
              </a:rPr>
              <a:t>HYPOTHESES BIOLOGIQUES ASSOCIEES</a:t>
            </a:r>
          </a:p>
        </p:txBody>
      </p:sp>
      <p:pic>
        <p:nvPicPr>
          <p:cNvPr id="16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8038" y="5673725"/>
            <a:ext cx="1657350" cy="11842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med"/>
          </a:ln>
          <a:effectLst/>
        </p:spPr>
      </p:pic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2413000" y="5949950"/>
            <a:ext cx="9350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CC0000"/>
                </a:solidFill>
              </a:rPr>
              <a:t>'t'</a:t>
            </a:r>
          </a:p>
        </p:txBody>
      </p:sp>
      <p:pic>
        <p:nvPicPr>
          <p:cNvPr id="18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2013" y="5689600"/>
            <a:ext cx="1582737" cy="11747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med"/>
          </a:ln>
          <a:effectLst/>
        </p:spPr>
      </p:pic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5292725" y="5949950"/>
            <a:ext cx="9350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CC0000"/>
                </a:solidFill>
              </a:rPr>
              <a:t>'.'</a:t>
            </a:r>
          </a:p>
        </p:txBody>
      </p:sp>
    </p:spTree>
    <p:extLst>
      <p:ext uri="{BB962C8B-B14F-4D97-AF65-F5344CB8AC3E}">
        <p14:creationId xmlns:p14="http://schemas.microsoft.com/office/powerpoint/2010/main" val="283267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908720"/>
            <a:ext cx="6984776" cy="4525963"/>
          </a:xfrm>
        </p:spPr>
        <p:txBody>
          <a:bodyPr/>
          <a:lstStyle/>
          <a:p>
            <a:pPr marL="514350" indent="-514350">
              <a:buNone/>
            </a:pPr>
            <a:r>
              <a:rPr lang="fr-FR" sz="2800" dirty="0" smtClean="0"/>
              <a:t>5. modèles </a:t>
            </a:r>
            <a:r>
              <a:rPr lang="fr-FR" sz="2800" dirty="0" smtClean="0"/>
              <a:t>avec groupes avec effet temps additifs (</a:t>
            </a:r>
            <a:r>
              <a:rPr lang="fr-FR" sz="2800" dirty="0" err="1" smtClean="0"/>
              <a:t>g+t</a:t>
            </a:r>
            <a:r>
              <a:rPr lang="fr-FR" sz="2800" dirty="0" smtClean="0"/>
              <a:t>)</a:t>
            </a:r>
          </a:p>
          <a:p>
            <a:r>
              <a:rPr lang="fr-FR" dirty="0" smtClean="0"/>
              <a:t>Phi(g) p(g*t</a:t>
            </a:r>
            <a:r>
              <a:rPr lang="fr-FR" dirty="0"/>
              <a:t>) </a:t>
            </a:r>
            <a:endParaRPr lang="fr-FR" dirty="0" smtClean="0"/>
          </a:p>
          <a:p>
            <a:pPr lvl="1"/>
            <a:endParaRPr lang="fr-FR" sz="2400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7524328" cy="836712"/>
          </a:xfrm>
        </p:spPr>
        <p:txBody>
          <a:bodyPr/>
          <a:lstStyle/>
          <a:p>
            <a:r>
              <a:rPr lang="fr-FR" sz="4000" dirty="0" smtClean="0"/>
              <a:t>Exemple 2 Martinet noir</a:t>
            </a:r>
            <a:endParaRPr lang="fr-FR" sz="4000" dirty="0"/>
          </a:p>
        </p:txBody>
      </p:sp>
      <p:pic>
        <p:nvPicPr>
          <p:cNvPr id="7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371601"/>
            <a:ext cx="6467475" cy="8001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050" y="3282505"/>
            <a:ext cx="2266950" cy="34385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9798" y="3282505"/>
            <a:ext cx="2324100" cy="34480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3508314"/>
            <a:ext cx="40862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2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908720"/>
            <a:ext cx="6984776" cy="4525963"/>
          </a:xfrm>
        </p:spPr>
        <p:txBody>
          <a:bodyPr/>
          <a:lstStyle/>
          <a:p>
            <a:pPr marL="514350" indent="-514350">
              <a:buNone/>
            </a:pPr>
            <a:r>
              <a:rPr lang="fr-FR" sz="2800" dirty="0" smtClean="0"/>
              <a:t>5. modèles </a:t>
            </a:r>
            <a:r>
              <a:rPr lang="fr-FR" sz="2800" dirty="0" smtClean="0"/>
              <a:t>avec groupes avec effet temps additifs (</a:t>
            </a:r>
            <a:r>
              <a:rPr lang="fr-FR" sz="2800" dirty="0" err="1" smtClean="0"/>
              <a:t>g+t</a:t>
            </a:r>
            <a:r>
              <a:rPr lang="fr-FR" sz="2800" dirty="0" smtClean="0"/>
              <a:t>)</a:t>
            </a:r>
          </a:p>
          <a:p>
            <a:r>
              <a:rPr lang="fr-FR" dirty="0" smtClean="0"/>
              <a:t>Phi(g) p(g*t</a:t>
            </a:r>
            <a:r>
              <a:rPr lang="fr-FR" dirty="0"/>
              <a:t>) </a:t>
            </a:r>
            <a:endParaRPr lang="fr-FR" dirty="0" smtClean="0"/>
          </a:p>
          <a:p>
            <a:r>
              <a:rPr lang="fr-FR" dirty="0" smtClean="0"/>
              <a:t>Meilleur modèle?</a:t>
            </a:r>
          </a:p>
          <a:p>
            <a:pPr lvl="1"/>
            <a:endParaRPr lang="fr-FR" sz="2400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7524328" cy="836712"/>
          </a:xfrm>
        </p:spPr>
        <p:txBody>
          <a:bodyPr/>
          <a:lstStyle/>
          <a:p>
            <a:r>
              <a:rPr lang="fr-FR" sz="4000" dirty="0" smtClean="0"/>
              <a:t>Exemple 2 Martinet noir</a:t>
            </a:r>
            <a:endParaRPr lang="fr-FR" sz="4000" dirty="0"/>
          </a:p>
        </p:txBody>
      </p:sp>
      <p:pic>
        <p:nvPicPr>
          <p:cNvPr id="7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39" y="2949702"/>
            <a:ext cx="8586929" cy="365226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9728" y="3328416"/>
            <a:ext cx="8942832" cy="438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25552" y="5285232"/>
            <a:ext cx="8942832" cy="27127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2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908720"/>
            <a:ext cx="7272808" cy="4525963"/>
          </a:xfrm>
        </p:spPr>
        <p:txBody>
          <a:bodyPr/>
          <a:lstStyle/>
          <a:p>
            <a:pPr marL="514350" indent="-514350">
              <a:buNone/>
            </a:pPr>
            <a:r>
              <a:rPr lang="fr-FR" sz="2800" dirty="0" smtClean="0"/>
              <a:t>comparer </a:t>
            </a:r>
            <a:r>
              <a:rPr lang="fr-FR" sz="2800" dirty="0" smtClean="0"/>
              <a:t>les modèles avec groupes avec effet temps additifs (</a:t>
            </a:r>
            <a:r>
              <a:rPr lang="fr-FR" sz="2800" dirty="0" err="1" smtClean="0"/>
              <a:t>g+t</a:t>
            </a:r>
            <a:r>
              <a:rPr lang="fr-FR" sz="2800" dirty="0" smtClean="0"/>
              <a:t>) et interactifs (g*t)</a:t>
            </a:r>
            <a:endParaRPr lang="fr-FR" sz="2800" dirty="0" smtClean="0"/>
          </a:p>
          <a:p>
            <a:pPr lvl="1"/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4824536" y="3429000"/>
            <a:ext cx="377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smtClean="0"/>
              <a:t>Phi(g) p(g+t): 10 paramètres</a:t>
            </a:r>
          </a:p>
        </p:txBody>
      </p:sp>
      <p:graphicFrame>
        <p:nvGraphicFramePr>
          <p:cNvPr id="11" name="Graphique 10"/>
          <p:cNvGraphicFramePr/>
          <p:nvPr/>
        </p:nvGraphicFramePr>
        <p:xfrm>
          <a:off x="4283968" y="39330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611560" y="3491716"/>
            <a:ext cx="377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smtClean="0"/>
              <a:t>Phi(g) p(</a:t>
            </a:r>
            <a:r>
              <a:rPr lang="fr-FR" b="1" dirty="0" err="1" smtClean="0"/>
              <a:t>g.t</a:t>
            </a:r>
            <a:r>
              <a:rPr lang="fr-FR" b="1" dirty="0" smtClean="0"/>
              <a:t>): 16 paramètres</a:t>
            </a:r>
          </a:p>
        </p:txBody>
      </p:sp>
      <p:graphicFrame>
        <p:nvGraphicFramePr>
          <p:cNvPr id="13" name="Graphique 12"/>
          <p:cNvGraphicFramePr/>
          <p:nvPr/>
        </p:nvGraphicFramePr>
        <p:xfrm>
          <a:off x="0" y="39330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539552" y="1988840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 smtClean="0"/>
              <a:t>Le modèle additif p(g+t) comporte 6 paramètres de moins que le modèle interactif p(</a:t>
            </a:r>
            <a:r>
              <a:rPr lang="fr-FR" dirty="0" err="1" smtClean="0"/>
              <a:t>g.t</a:t>
            </a:r>
            <a:r>
              <a:rPr lang="fr-FR" dirty="0" smtClean="0"/>
              <a:t>), car les valeurs pour chaque groupe sont parallèles (sur l’échelle </a:t>
            </a:r>
            <a:r>
              <a:rPr lang="fr-FR" dirty="0" err="1" smtClean="0"/>
              <a:t>Logit</a:t>
            </a:r>
            <a:r>
              <a:rPr lang="fr-FR" dirty="0" smtClean="0"/>
              <a:t>) </a:t>
            </a:r>
            <a:r>
              <a:rPr lang="fr-FR" dirty="0" smtClean="0">
                <a:sym typeface="Wingdings" pitchFamily="2" charset="2"/>
              </a:rPr>
              <a:t> le programme calcule pour un groupe (7 </a:t>
            </a:r>
            <a:r>
              <a:rPr lang="fr-FR" dirty="0" err="1" smtClean="0">
                <a:sym typeface="Wingdings" pitchFamily="2" charset="2"/>
              </a:rPr>
              <a:t>param</a:t>
            </a:r>
            <a:r>
              <a:rPr lang="fr-FR" dirty="0" smtClean="0">
                <a:sym typeface="Wingdings" pitchFamily="2" charset="2"/>
              </a:rPr>
              <a:t>) et déduit l’autre parallèlement</a:t>
            </a:r>
            <a:r>
              <a:rPr lang="fr-FR" dirty="0" smtClean="0"/>
              <a:t> (1 </a:t>
            </a:r>
            <a:r>
              <a:rPr lang="fr-FR" dirty="0" err="1" smtClean="0"/>
              <a:t>param</a:t>
            </a:r>
            <a:r>
              <a:rPr lang="fr-FR" dirty="0" smtClean="0"/>
              <a:t>)</a:t>
            </a:r>
          </a:p>
          <a:p>
            <a:pPr algn="l"/>
            <a:r>
              <a:rPr lang="fr-FR" dirty="0" smtClean="0"/>
              <a:t>Pour le modèle interactif p(</a:t>
            </a:r>
            <a:r>
              <a:rPr lang="fr-FR" dirty="0" err="1" smtClean="0"/>
              <a:t>g.t</a:t>
            </a:r>
            <a:r>
              <a:rPr lang="fr-FR" dirty="0" smtClean="0"/>
              <a:t>), chaque valeur est calculée séparément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7524328" cy="836712"/>
          </a:xfrm>
        </p:spPr>
        <p:txBody>
          <a:bodyPr/>
          <a:lstStyle/>
          <a:p>
            <a:r>
              <a:rPr lang="fr-FR" sz="4000" dirty="0" smtClean="0"/>
              <a:t>Exemple 2 Martinet noir</a:t>
            </a:r>
            <a:endParaRPr lang="fr-FR" sz="4000" dirty="0"/>
          </a:p>
        </p:txBody>
      </p:sp>
      <p:pic>
        <p:nvPicPr>
          <p:cNvPr id="16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4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94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2900" y="1143000"/>
            <a:ext cx="78867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Tester les </a:t>
            </a:r>
            <a:r>
              <a:rPr lang="fr-FR" sz="2800" dirty="0" smtClean="0"/>
              <a:t>3 autres </a:t>
            </a:r>
            <a:r>
              <a:rPr lang="fr-FR" sz="2800" dirty="0" smtClean="0"/>
              <a:t>modèles simples (t et </a:t>
            </a:r>
            <a:r>
              <a:rPr lang="fr-FR" sz="2800" dirty="0" smtClean="0"/>
              <a:t>.)</a:t>
            </a:r>
          </a:p>
          <a:p>
            <a:r>
              <a:rPr lang="fr-FR" dirty="0" smtClean="0"/>
              <a:t>Phi(.)p(.)</a:t>
            </a:r>
          </a:p>
          <a:p>
            <a:r>
              <a:rPr lang="fr-FR" sz="2800" dirty="0" smtClean="0"/>
              <a:t>Phi(t)p(.)</a:t>
            </a:r>
          </a:p>
          <a:p>
            <a:r>
              <a:rPr lang="fr-FR" dirty="0" smtClean="0"/>
              <a:t>Phi(.)p(t)</a:t>
            </a:r>
            <a:endParaRPr lang="fr-FR" sz="2800" dirty="0" smtClean="0"/>
          </a:p>
          <a:p>
            <a:pPr lvl="1"/>
            <a:endParaRPr lang="fr-FR" sz="2400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fr-FR" dirty="0" smtClean="0"/>
              <a:t>Exemple 2 Martinet noir</a:t>
            </a:r>
            <a:endParaRPr lang="fr-FR" dirty="0"/>
          </a:p>
        </p:txBody>
      </p:sp>
      <p:pic>
        <p:nvPicPr>
          <p:cNvPr id="6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8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2900" y="1143000"/>
            <a:ext cx="78867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Tester les </a:t>
            </a:r>
            <a:r>
              <a:rPr lang="fr-FR" sz="2800" dirty="0" smtClean="0"/>
              <a:t>3 autres </a:t>
            </a:r>
            <a:r>
              <a:rPr lang="fr-FR" sz="2800" dirty="0" smtClean="0"/>
              <a:t>modèles simples (t et .)</a:t>
            </a:r>
          </a:p>
          <a:p>
            <a:pPr lvl="1"/>
            <a:r>
              <a:rPr lang="fr-FR" sz="2400" dirty="0" smtClean="0"/>
              <a:t>Phi(.) p(.)</a:t>
            </a:r>
            <a:endParaRPr lang="fr-FR" sz="2400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fr-FR" dirty="0" smtClean="0"/>
              <a:t>Exemple 2 Martinet noir</a:t>
            </a:r>
            <a:endParaRPr lang="fr-FR" dirty="0"/>
          </a:p>
        </p:txBody>
      </p:sp>
      <p:pic>
        <p:nvPicPr>
          <p:cNvPr id="6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31" y="2005013"/>
            <a:ext cx="6372225" cy="10287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/>
          <a:srcRect b="81869"/>
          <a:stretch/>
        </p:blipFill>
        <p:spPr>
          <a:xfrm>
            <a:off x="342900" y="3297714"/>
            <a:ext cx="3743325" cy="76333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3956" y="2889251"/>
            <a:ext cx="2762250" cy="34671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7975" y="3200401"/>
            <a:ext cx="2486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2900" y="1143000"/>
            <a:ext cx="78867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Tester les </a:t>
            </a:r>
            <a:r>
              <a:rPr lang="fr-FR" sz="2800" dirty="0" smtClean="0"/>
              <a:t>3 autres </a:t>
            </a:r>
            <a:r>
              <a:rPr lang="fr-FR" sz="2800" dirty="0" smtClean="0"/>
              <a:t>modèles simples (t et .)</a:t>
            </a:r>
          </a:p>
          <a:p>
            <a:pPr lvl="1"/>
            <a:r>
              <a:rPr lang="fr-FR" sz="2400" dirty="0" smtClean="0"/>
              <a:t>Phi(t) p(.)</a:t>
            </a:r>
            <a:endParaRPr lang="fr-FR" sz="2400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fr-FR" dirty="0" smtClean="0"/>
              <a:t>Exemple 2 Martinet noir</a:t>
            </a:r>
            <a:endParaRPr lang="fr-FR" dirty="0"/>
          </a:p>
        </p:txBody>
      </p:sp>
      <p:pic>
        <p:nvPicPr>
          <p:cNvPr id="6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34" y="4445255"/>
            <a:ext cx="3771900" cy="18288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90" y="2173986"/>
            <a:ext cx="6467475" cy="10287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3934" y="2826005"/>
            <a:ext cx="2828925" cy="344805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6705" y="3161031"/>
            <a:ext cx="26765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2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2900" y="1143000"/>
            <a:ext cx="78867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Tester les </a:t>
            </a:r>
            <a:r>
              <a:rPr lang="fr-FR" sz="2800" dirty="0" smtClean="0"/>
              <a:t>3 autres </a:t>
            </a:r>
            <a:r>
              <a:rPr lang="fr-FR" sz="2800" dirty="0" smtClean="0"/>
              <a:t>modèles simples (t et .)</a:t>
            </a:r>
          </a:p>
          <a:p>
            <a:pPr lvl="1"/>
            <a:r>
              <a:rPr lang="fr-FR" sz="2400" dirty="0" smtClean="0"/>
              <a:t>Phi(.) p(t)</a:t>
            </a:r>
            <a:endParaRPr lang="fr-FR" sz="2400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fr-FR" dirty="0" smtClean="0"/>
              <a:t>Exemple 2 Martinet noir</a:t>
            </a:r>
            <a:endParaRPr lang="fr-FR" dirty="0"/>
          </a:p>
        </p:txBody>
      </p:sp>
      <p:pic>
        <p:nvPicPr>
          <p:cNvPr id="6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51579"/>
            <a:ext cx="3800475" cy="18478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050" y="3141663"/>
            <a:ext cx="2647950" cy="34956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306" y="2056143"/>
            <a:ext cx="6515100" cy="122872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2771" y="2738247"/>
            <a:ext cx="29146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2900" y="114300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Quel est le meilleur des 4 modèles </a:t>
            </a:r>
            <a:r>
              <a:rPr lang="fr-FR" sz="2800" dirty="0" smtClean="0"/>
              <a:t>simples (t et </a:t>
            </a:r>
            <a:r>
              <a:rPr lang="fr-FR" sz="2800" dirty="0" smtClean="0"/>
              <a:t>.)?</a:t>
            </a:r>
            <a:endParaRPr lang="fr-FR" sz="2800" dirty="0" smtClean="0"/>
          </a:p>
          <a:p>
            <a:pPr lvl="1"/>
            <a:endParaRPr lang="fr-FR" sz="2400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fr-FR" dirty="0" smtClean="0"/>
              <a:t>Exemple 2 Martinet noir</a:t>
            </a:r>
            <a:endParaRPr lang="fr-FR" dirty="0"/>
          </a:p>
        </p:txBody>
      </p:sp>
      <p:pic>
        <p:nvPicPr>
          <p:cNvPr id="6" name="Picture 2" descr="http://luonto.vaasa.fi/Link.aspx?id=1186167"/>
          <p:cNvPicPr>
            <a:picLocks noChangeAspect="1" noChangeArrowheads="1"/>
          </p:cNvPicPr>
          <p:nvPr/>
        </p:nvPicPr>
        <p:blipFill>
          <a:blip r:embed="rId2" cstate="print"/>
          <a:srcRect l="15193" t="15810" b="12358"/>
          <a:stretch>
            <a:fillRect/>
          </a:stretch>
        </p:blipFill>
        <p:spPr bwMode="auto">
          <a:xfrm>
            <a:off x="7812360" y="0"/>
            <a:ext cx="1331640" cy="1694510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68B9-C3EF-4E27-8387-D0A258DCDA28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38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1469</Words>
  <Application>Microsoft Office PowerPoint</Application>
  <PresentationFormat>Affichage à l'écran (4:3)</PresentationFormat>
  <Paragraphs>281</Paragraphs>
  <Slides>42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Wingdings</vt:lpstr>
      <vt:lpstr>Thème Office</vt:lpstr>
      <vt:lpstr>Graphique</vt:lpstr>
      <vt:lpstr>Exemple 2 Martinet noir</vt:lpstr>
      <vt:lpstr>Exemple 2 Martinet noir</vt:lpstr>
      <vt:lpstr>Exemple 2 Martinet noir</vt:lpstr>
      <vt:lpstr>Exemple 2 Martinet noir</vt:lpstr>
      <vt:lpstr>Exemple 2 Martinet noir</vt:lpstr>
      <vt:lpstr>Exemple 2 Martinet noir</vt:lpstr>
      <vt:lpstr>Exemple 2 Martinet noir</vt:lpstr>
      <vt:lpstr>Exemple 2 Martinet noir</vt:lpstr>
      <vt:lpstr>Exemple 2 Martinet noir</vt:lpstr>
      <vt:lpstr>Exemple 2 Martinet noir</vt:lpstr>
      <vt:lpstr>Exemple 2 Martinet noir</vt:lpstr>
      <vt:lpstr>Construction modèle: effet âge</vt:lpstr>
      <vt:lpstr>Exemple 2 Martinet noir</vt:lpstr>
      <vt:lpstr>Exemple 2 Martinet noir</vt:lpstr>
      <vt:lpstr>Exemple 2 Martinet noir</vt:lpstr>
      <vt:lpstr>Exemple 2 Martinet noir</vt:lpstr>
      <vt:lpstr>Exemple 2 Martinet noir</vt:lpstr>
      <vt:lpstr>Exemple 2 Martinet noir</vt:lpstr>
      <vt:lpstr>Exemple 2 Martinet noir</vt:lpstr>
      <vt:lpstr>Exemple 2 Martinet noir</vt:lpstr>
      <vt:lpstr>Exemple 2 Martinet noir</vt:lpstr>
      <vt:lpstr>Exemple 2 Martinet noir</vt:lpstr>
      <vt:lpstr>Exemple 2 Martinet noir</vt:lpstr>
      <vt:lpstr>Exemple 2 Martinet noir</vt:lpstr>
      <vt:lpstr>Exemple 2 Martinet noir</vt:lpstr>
      <vt:lpstr>Exemple 2 Martinet noir</vt:lpstr>
      <vt:lpstr>Exemple 2 Martinet noir</vt:lpstr>
      <vt:lpstr>Exemple 2 Martinet noir</vt:lpstr>
      <vt:lpstr>Exemple 2 Martinet noir</vt:lpstr>
      <vt:lpstr>Exemple 2 Martinet noir</vt:lpstr>
      <vt:lpstr>Exemple 2 Martinet noir</vt:lpstr>
      <vt:lpstr>Exemple 2 Martinet noir</vt:lpstr>
      <vt:lpstr>Exemple 2 Martinet noir</vt:lpstr>
      <vt:lpstr>Exemple 2 Martinet noir</vt:lpstr>
      <vt:lpstr>Exemple 2 Martinet noir</vt:lpstr>
      <vt:lpstr>Exemple 2 Martinet noir</vt:lpstr>
      <vt:lpstr>Exemple 2 Martinet noir</vt:lpstr>
      <vt:lpstr>Exemple 2 Martinet noir</vt:lpstr>
      <vt:lpstr>Exemple 2 Martinet noir</vt:lpstr>
      <vt:lpstr>Exemple 2 Martinet noir</vt:lpstr>
      <vt:lpstr>Exemple 2 Martinet noir</vt:lpstr>
      <vt:lpstr>Exemple 2 Martinet noir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Exemple 2 Martinet noir</dc:title>
  <dc:creator>Olivier DURIEZ</dc:creator>
  <cp:lastModifiedBy>Olivier DURIEZ</cp:lastModifiedBy>
  <cp:revision>22</cp:revision>
  <dcterms:created xsi:type="dcterms:W3CDTF">2021-01-29T17:03:54Z</dcterms:created>
  <dcterms:modified xsi:type="dcterms:W3CDTF">2021-02-05T23:48:00Z</dcterms:modified>
</cp:coreProperties>
</file>