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61" r:id="rId3"/>
    <p:sldId id="263" r:id="rId4"/>
    <p:sldId id="297" r:id="rId5"/>
    <p:sldId id="296" r:id="rId6"/>
    <p:sldId id="264" r:id="rId7"/>
    <p:sldId id="298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7" r:id="rId25"/>
    <p:sldId id="286" r:id="rId26"/>
    <p:sldId id="287" r:id="rId27"/>
    <p:sldId id="288" r:id="rId28"/>
    <p:sldId id="291" r:id="rId29"/>
    <p:sldId id="292" r:id="rId30"/>
    <p:sldId id="290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91" autoAdjust="0"/>
  </p:normalViewPr>
  <p:slideViewPr>
    <p:cSldViewPr>
      <p:cViewPr varScale="1">
        <p:scale>
          <a:sx n="70" d="100"/>
          <a:sy n="70" d="100"/>
        </p:scale>
        <p:origin x="-19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5F7CE-CAE2-42CF-93EC-73BFEC538969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21AA-EAA3-4195-A2AF-8B60ACA1E0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Jusqu’à présent on supposait que tous</a:t>
            </a:r>
            <a:r>
              <a:rPr lang="fr-FR" baseline="0" dirty="0" smtClean="0"/>
              <a:t> les individus ont la même probabilité de recapture et la même </a:t>
            </a:r>
            <a:r>
              <a:rPr lang="fr-FR" baseline="0" dirty="0" err="1" smtClean="0"/>
              <a:t>proba</a:t>
            </a:r>
            <a:r>
              <a:rPr lang="fr-FR" baseline="0" dirty="0" smtClean="0"/>
              <a:t> de survie quelque soit leur âge et leur histoire de capture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1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doit donc indexer les paramètres différemment selon si ils sont capturés pour la première fois à la première, seconde… occasion.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suppose ici que le marquage a lieu lorsqu’ils sont nés (</a:t>
            </a:r>
            <a:r>
              <a:rPr lang="fr-FR" baseline="0" dirty="0" err="1" smtClean="0"/>
              <a:t>newborns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Définition de deux paramètres pour la survie en fonction de l'âge par rapport à la capture (= effet cohorte)  </a:t>
            </a:r>
          </a:p>
          <a:p>
            <a:r>
              <a:rPr lang="fr-FR" dirty="0" smtClean="0"/>
              <a:t>la solution pour prendre en compte le vrai âge dans le cas où les individus sont forcément "bagués à</a:t>
            </a:r>
            <a:r>
              <a:rPr lang="fr-FR" baseline="0" dirty="0" smtClean="0"/>
              <a:t> </a:t>
            </a:r>
            <a:r>
              <a:rPr lang="fr-FR" dirty="0" smtClean="0"/>
              <a:t>1an</a:t>
            </a:r>
            <a:r>
              <a:rPr lang="fr-FR" baseline="0" dirty="0" smtClean="0"/>
              <a:t> :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paramètre 1 est alors la survie 1A → 2A, </a:t>
            </a:r>
          </a:p>
          <a:p>
            <a:r>
              <a:rPr lang="fr-FR" dirty="0" smtClean="0"/>
              <a:t>le paramètre 2 est la survie des 2A → +2A (= soit les + de 1An). Dans ce cas faire deux groupes lors de la préparation des données: (1) les bagués 1A, (2) les </a:t>
            </a:r>
            <a:r>
              <a:rPr lang="fr-FR" dirty="0" err="1" smtClean="0"/>
              <a:t>ind</a:t>
            </a:r>
            <a:r>
              <a:rPr lang="fr-FR" dirty="0" smtClean="0"/>
              <a:t>. bagués +1A (soit, +1A, 2A, +2A mélangés).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4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Jusqu’à présent on supposait que tous</a:t>
            </a:r>
            <a:r>
              <a:rPr lang="fr-FR" baseline="0" dirty="0" smtClean="0"/>
              <a:t> les individus ont la même probabilité de recapture et la même </a:t>
            </a:r>
            <a:r>
              <a:rPr lang="fr-FR" baseline="0" dirty="0" err="1" smtClean="0"/>
              <a:t>proba</a:t>
            </a:r>
            <a:r>
              <a:rPr lang="fr-FR" baseline="0" dirty="0" smtClean="0"/>
              <a:t> de survie quelque soit leur âge et leur histoire de capture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1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Jusqu’à présent on supposait que tous</a:t>
            </a:r>
            <a:r>
              <a:rPr lang="fr-FR" baseline="0" dirty="0" smtClean="0"/>
              <a:t> les individus ont la même probabilité de recapture et la même </a:t>
            </a:r>
            <a:r>
              <a:rPr lang="fr-FR" baseline="0" dirty="0" err="1" smtClean="0"/>
              <a:t>proba</a:t>
            </a:r>
            <a:r>
              <a:rPr lang="fr-FR" baseline="0" dirty="0" smtClean="0"/>
              <a:t> de survie quelque soit leur âge et leur histoire de capture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1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Prenons l’exemple du modèle Phi(t)</a:t>
            </a:r>
            <a:r>
              <a:rPr lang="fr-FR" baseline="0" dirty="0" smtClean="0"/>
              <a:t> p(t).</a:t>
            </a:r>
          </a:p>
          <a:p>
            <a:r>
              <a:rPr lang="fr-FR" dirty="0" smtClean="0"/>
              <a:t>Voilà</a:t>
            </a:r>
            <a:r>
              <a:rPr lang="fr-FR" baseline="0" dirty="0" smtClean="0"/>
              <a:t> quels sont les paramètres calculés si on considère que la survie et la recapture varient uniquement en fonction du temps.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MARK remplace tous les symboles des paramètres de survie et de capture par un n° unique/un</a:t>
            </a:r>
            <a:r>
              <a:rPr lang="fr-FR" baseline="0" dirty="0" smtClean="0"/>
              <a:t> indice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Mais qu’en est-il</a:t>
            </a:r>
            <a:r>
              <a:rPr lang="fr-FR" baseline="0" dirty="0" smtClean="0"/>
              <a:t> lorsque certains individus sont capturés pour la première fois à la seconde occasion et non pas à la première ?</a:t>
            </a:r>
          </a:p>
          <a:p>
            <a:r>
              <a:rPr lang="fr-FR" baseline="0" dirty="0" smtClean="0"/>
              <a:t>Ces individus font partis de ce qu’on appelle la deuxième cohorte.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cohortes</a:t>
            </a:r>
            <a:r>
              <a:rPr lang="fr-FR" baseline="0" dirty="0" smtClean="0"/>
              <a:t> sont des groupes d’individus ayant la même occasion de première capture.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21AA-EAA3-4195-A2AF-8B60ACA1E01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4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6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4779" y="1584960"/>
            <a:ext cx="1468120" cy="1638300"/>
          </a:xfrm>
          <a:custGeom>
            <a:avLst/>
            <a:gdLst/>
            <a:ahLst/>
            <a:cxnLst/>
            <a:rect l="l" t="t" r="r" b="b"/>
            <a:pathLst>
              <a:path w="1468120" h="1638300">
                <a:moveTo>
                  <a:pt x="0" y="0"/>
                </a:moveTo>
                <a:lnTo>
                  <a:pt x="1468120" y="0"/>
                </a:lnTo>
                <a:lnTo>
                  <a:pt x="1468120" y="1638300"/>
                </a:lnTo>
                <a:lnTo>
                  <a:pt x="0" y="1638300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3/5/2016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98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80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9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9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1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73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1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F339-3225-4528-B3C3-84E7EE1024E0}" type="datetimeFigureOut">
              <a:rPr lang="fr-FR" smtClean="0"/>
              <a:t>05/03/2016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FDF4-345D-4D03-BE1D-76CB92850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3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1524000"/>
            <a:ext cx="1752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itre 63"/>
          <p:cNvSpPr>
            <a:spLocks noGrp="1"/>
          </p:cNvSpPr>
          <p:nvPr>
            <p:ph type="title"/>
          </p:nvPr>
        </p:nvSpPr>
        <p:spPr>
          <a:xfrm>
            <a:off x="876300" y="476672"/>
            <a:ext cx="7440116" cy="1889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dirty="0" smtClean="0"/>
              <a:t>Rappels : survie par classes d’âge et par cohortes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186343" y="2366556"/>
            <a:ext cx="87713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FMOV 204 </a:t>
            </a:r>
          </a:p>
          <a:p>
            <a:pPr algn="ctr"/>
            <a:r>
              <a:rPr lang="fr-F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‘Biologie de la conservation et dynamique des populations’</a:t>
            </a:r>
            <a:endParaRPr lang="fr-F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7" name="Picture 14" descr="LogoUM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661248"/>
            <a:ext cx="170299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5" descr="cefe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900" y="5929306"/>
            <a:ext cx="752475" cy="762000"/>
          </a:xfrm>
          <a:prstGeom prst="rect">
            <a:avLst/>
          </a:prstGeom>
          <a:noFill/>
        </p:spPr>
      </p:pic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2051050" y="6015020"/>
            <a:ext cx="5329238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1500" b="1" dirty="0">
                <a:latin typeface="Calibri" pitchFamily="34" charset="0"/>
              </a:rPr>
              <a:t>Centre d'Ecologie Fonctionnelle et Evolutive UMR 5175 </a:t>
            </a:r>
          </a:p>
          <a:p>
            <a:pPr algn="ctr"/>
            <a:r>
              <a:rPr lang="fr-FR" sz="1500" dirty="0">
                <a:latin typeface="Calibri" pitchFamily="34" charset="0"/>
              </a:rPr>
              <a:t>1919 Route de Mende - F34293 Montpellier cedex 5</a:t>
            </a:r>
            <a:r>
              <a:rPr lang="fr-FR" dirty="0"/>
              <a:t> 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3691250" y="4137077"/>
            <a:ext cx="1558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Olivier Duriez </a:t>
            </a:r>
          </a:p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Laetitia BLANC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0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7544" y="38610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fr-FR" dirty="0" smtClean="0"/>
              <a:t>Qu’en est-il des individus capturés pour la première fois  à la seconde occasion ?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90440" y="352112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2	3	4	5	6	7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400070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274816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210920" y="370553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147024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083128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497640" y="4793518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3145712" y="4101878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359126" y="32628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33872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976" y="32688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101009" y="32740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037046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890024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20586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4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687891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5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614833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6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525684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8540824" y="3562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68" name="Connecteur droit avec flèche 67"/>
          <p:cNvCxnSpPr/>
          <p:nvPr/>
        </p:nvCxnSpPr>
        <p:spPr>
          <a:xfrm>
            <a:off x="8027112" y="375989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8035622" y="33529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8524260" y="385881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8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90440" y="352112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2	3	4	5	6	7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400070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274816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210920" y="370553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147024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083128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497640" y="4793518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3145712" y="4101878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359126" y="32628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33872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976" y="32688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101009" y="32740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037046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890024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20586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687891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614833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525684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431640" y="35484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7917928" y="374624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926438" y="33392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415076" y="384516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2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7504" y="1761745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1</a:t>
            </a:r>
            <a:endParaRPr lang="fr-FR" sz="20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890440" y="352112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2	3	4	5	6	7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400070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274816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210920" y="370553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147024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083128" y="37166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359126" y="32628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33872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976" y="32688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101009" y="32740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037046" y="32824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890024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20586" y="37543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687891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614833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525684" y="37746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7504" y="3480424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2</a:t>
            </a:r>
            <a:endParaRPr lang="fr-FR" sz="20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8431640" y="35484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7917928" y="374624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926438" y="33392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415076" y="384516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8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7504" y="1761745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1</a:t>
            </a:r>
            <a:endParaRPr lang="fr-FR" sz="20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890440" y="263400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2	3	4	5	6	7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400070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274816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210920" y="281841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6147024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083128" y="282956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359126" y="23757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33872" y="23952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169976" y="23817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101009" y="23869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037046" y="23952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890024" y="286718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20586" y="286718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687891" y="288753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614833" y="288753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7525684" y="288753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7504" y="2579656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2</a:t>
            </a:r>
            <a:endParaRPr lang="fr-FR" sz="20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92712" y="333232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3	4	5	6	7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4277088" y="35278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5213192" y="351673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6149296" y="35278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7085400" y="35278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236144" y="30936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172248" y="30800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103281" y="30852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039318" y="30936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822858" y="356550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9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690163" y="35858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617105" y="35858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527956" y="358585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894984" y="405794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	4	5	6	7</a:t>
            </a:r>
            <a:endParaRPr lang="fr-FR" dirty="0"/>
          </a:p>
        </p:txBody>
      </p:sp>
      <p:cxnSp>
        <p:nvCxnSpPr>
          <p:cNvPr id="69" name="Connecteur droit avec flèche 68"/>
          <p:cNvCxnSpPr/>
          <p:nvPr/>
        </p:nvCxnSpPr>
        <p:spPr>
          <a:xfrm>
            <a:off x="5215464" y="424235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151568" y="425349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087672" y="425349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5174520" y="38057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105553" y="38108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041590" y="381921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692435" y="431146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6619377" y="431146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7543876" y="433876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910904" y="470167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		5	6	7</a:t>
            </a:r>
            <a:endParaRPr lang="fr-FR" dirty="0"/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6167488" y="489722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7103592" y="489722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6121473" y="44545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7057510" y="44629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6635297" y="495519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7559796" y="498249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940472" y="533175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			6	7</a:t>
            </a:r>
            <a:endParaRPr lang="fr-FR" dirty="0"/>
          </a:p>
        </p:txBody>
      </p:sp>
      <p:cxnSp>
        <p:nvCxnSpPr>
          <p:cNvPr id="92" name="Connecteur droit avec flèche 91"/>
          <p:cNvCxnSpPr/>
          <p:nvPr/>
        </p:nvCxnSpPr>
        <p:spPr>
          <a:xfrm>
            <a:off x="7133160" y="55273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7087078" y="50930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7589364" y="561257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81388" y="3301550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3</a:t>
            </a:r>
            <a:endParaRPr lang="fr-FR" sz="2000" b="1" dirty="0"/>
          </a:p>
        </p:txBody>
      </p:sp>
      <p:sp>
        <p:nvSpPr>
          <p:cNvPr id="98" name="ZoneTexte 97"/>
          <p:cNvSpPr txBox="1"/>
          <p:nvPr/>
        </p:nvSpPr>
        <p:spPr>
          <a:xfrm>
            <a:off x="81388" y="3960573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4</a:t>
            </a:r>
            <a:endParaRPr lang="fr-FR" sz="2000" b="1" dirty="0"/>
          </a:p>
        </p:txBody>
      </p:sp>
      <p:sp>
        <p:nvSpPr>
          <p:cNvPr id="99" name="ZoneTexte 98"/>
          <p:cNvSpPr txBox="1"/>
          <p:nvPr/>
        </p:nvSpPr>
        <p:spPr>
          <a:xfrm>
            <a:off x="107504" y="4670894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5</a:t>
            </a:r>
            <a:endParaRPr lang="fr-FR" sz="20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107504" y="5341407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6</a:t>
            </a:r>
            <a:endParaRPr lang="fr-FR" sz="20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8431640" y="26613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7917928" y="285912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7926438" y="24521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8415076" y="295804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447560" y="33596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7933848" y="355744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7942358" y="31504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430996" y="3656362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8408888" y="4085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7895176" y="4283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7903686" y="387608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8392324" y="4381978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424808" y="47426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18" name="Connecteur droit avec flèche 117"/>
          <p:cNvCxnSpPr/>
          <p:nvPr/>
        </p:nvCxnSpPr>
        <p:spPr>
          <a:xfrm>
            <a:off x="7911096" y="49404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7919606" y="45334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8408244" y="5039354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8468024" y="5331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7954312" y="552957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7962822" y="512259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8451460" y="562849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970040" y="58935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						7</a:t>
            </a:r>
            <a:endParaRPr lang="fr-FR" dirty="0"/>
          </a:p>
        </p:txBody>
      </p:sp>
      <p:sp>
        <p:nvSpPr>
          <p:cNvPr id="129" name="ZoneTexte 128"/>
          <p:cNvSpPr txBox="1"/>
          <p:nvPr/>
        </p:nvSpPr>
        <p:spPr>
          <a:xfrm>
            <a:off x="8497592" y="58935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130" name="Connecteur droit avec flèche 129"/>
          <p:cNvCxnSpPr/>
          <p:nvPr/>
        </p:nvCxnSpPr>
        <p:spPr>
          <a:xfrm>
            <a:off x="7983880" y="6091416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7992390" y="568443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8481028" y="619033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11024" y="5952691"/>
            <a:ext cx="212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Cohort</a:t>
            </a:r>
            <a:r>
              <a:rPr lang="fr-FR" sz="2000" b="1" dirty="0" smtClean="0"/>
              <a:t> 7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0672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0277"/>
            <a:ext cx="8928992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8" y="3320258"/>
            <a:ext cx="648072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7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24301" y="3374849"/>
            <a:ext cx="648072" cy="918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84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52616" y="3405472"/>
            <a:ext cx="648072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84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00688" y="3409402"/>
            <a:ext cx="648072" cy="16757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27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Rappels données martinet </a:t>
            </a:r>
            <a:r>
              <a:rPr lang="fr-FR" sz="30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noir.inp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Oiseau vivant dans les bâtiments du musée de Nîmes </a:t>
            </a:r>
          </a:p>
          <a:p>
            <a:r>
              <a:rPr lang="fr-FR" sz="2400" dirty="0" smtClean="0"/>
              <a:t>Captures et recaptures d’adultes nicheurs • 8 années </a:t>
            </a:r>
          </a:p>
          <a:p>
            <a:r>
              <a:rPr lang="fr-FR" sz="2400" dirty="0" smtClean="0"/>
              <a:t>2 colonies (= groupes)  </a:t>
            </a:r>
          </a:p>
          <a:p>
            <a:r>
              <a:rPr lang="fr-FR" sz="2400" dirty="0" smtClean="0"/>
              <a:t>Colonie 1 = exposée Nord (avec Mistral)  Colonie 2 = exposée Sud (sans Mistral) </a:t>
            </a:r>
          </a:p>
          <a:p>
            <a:r>
              <a:rPr lang="fr-FR" sz="2400" dirty="0" smtClean="0"/>
              <a:t> Différences de survie et/ou recapture entre ces 2 groupes?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6966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21464" y="3409402"/>
            <a:ext cx="648072" cy="20358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244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55888" y="3409402"/>
            <a:ext cx="648072" cy="2395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1084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7148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79955" y="3392662"/>
            <a:ext cx="648072" cy="2844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temps dépendant : un paramètre par an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98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constant Phi(.)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4" y="1676400"/>
            <a:ext cx="8679116" cy="387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85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Définition de deux paramètres pour la survie en fonction de l'âge par rapport à la capture (= effet cohorte). </a:t>
            </a:r>
          </a:p>
          <a:p>
            <a:pPr marL="0" indent="0">
              <a:buNone/>
            </a:pPr>
            <a:r>
              <a:rPr lang="fr-FR" sz="2400" dirty="0" smtClean="0"/>
              <a:t>Ex: Survie 'la 1</a:t>
            </a:r>
            <a:r>
              <a:rPr lang="fr-FR" sz="2400" baseline="30000" dirty="0" smtClean="0"/>
              <a:t>ère</a:t>
            </a:r>
            <a:r>
              <a:rPr lang="fr-FR" sz="2400" dirty="0" smtClean="0"/>
              <a:t> année après la capture' différente des autres années 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Phi(âge=cohorte)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91596"/>
            <a:ext cx="8784976" cy="35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858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Phi(âge vrai)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12968" cy="450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36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Faites le test avec un modèle Phi(</a:t>
            </a:r>
            <a:r>
              <a:rPr lang="fr-FR" dirty="0" err="1" smtClean="0"/>
              <a:t>a.g</a:t>
            </a:r>
            <a:r>
              <a:rPr lang="fr-FR" dirty="0" smtClean="0"/>
              <a:t>) p(g.t)</a:t>
            </a:r>
          </a:p>
          <a:p>
            <a:endParaRPr lang="fr-FR" dirty="0"/>
          </a:p>
          <a:p>
            <a:r>
              <a:rPr lang="fr-FR" i="1" dirty="0" smtClean="0">
                <a:solidFill>
                  <a:srgbClr val="FF0000"/>
                </a:solidFill>
              </a:rPr>
              <a:t>Mettre les PIM pour Phi et p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898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95536" y="1153277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N.B. : Clic droit sur le modèle &gt; Real </a:t>
            </a:r>
            <a:r>
              <a:rPr lang="fr-FR" i="1" dirty="0" err="1" smtClean="0"/>
              <a:t>estimates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46193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>
            <a:off x="654886" y="3717032"/>
            <a:ext cx="283306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/>
          <p:cNvSpPr/>
          <p:nvPr/>
        </p:nvSpPr>
        <p:spPr>
          <a:xfrm>
            <a:off x="677744" y="4869160"/>
            <a:ext cx="260447" cy="122413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97553" y="41084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Groupe 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97553" y="52965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Groupe 2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868144" y="332656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484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>
            <a:off x="654886" y="3717032"/>
            <a:ext cx="283306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fermante 11"/>
          <p:cNvSpPr/>
          <p:nvPr/>
        </p:nvSpPr>
        <p:spPr>
          <a:xfrm>
            <a:off x="677744" y="4869160"/>
            <a:ext cx="260447" cy="1224136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6093912" y="332656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00591" y="3573302"/>
            <a:ext cx="115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3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4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5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6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7</a:t>
            </a:r>
          </a:p>
          <a:p>
            <a:r>
              <a:rPr lang="fr-FR" sz="1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8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18277" y="4841900"/>
            <a:ext cx="1152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2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3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4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5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6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7</a:t>
            </a:r>
          </a:p>
          <a:p>
            <a:r>
              <a:rPr lang="fr-FR" sz="1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Occ</a:t>
            </a:r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8</a:t>
            </a:r>
            <a:endParaRPr lang="fr-FR" sz="1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Modèles de survie avec effet âge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08720"/>
            <a:ext cx="4013260" cy="267741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511256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Ouvrir données martinet </a:t>
            </a:r>
            <a:r>
              <a:rPr lang="fr-FR" sz="2400" dirty="0" err="1" smtClean="0"/>
              <a:t>noir.inp</a:t>
            </a:r>
            <a:endParaRPr lang="fr-FR" sz="2400" dirty="0" smtClean="0"/>
          </a:p>
          <a:p>
            <a:r>
              <a:rPr lang="fr-FR" sz="2400" dirty="0" smtClean="0"/>
              <a:t>Rappel forme des données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11760" y="4653136"/>
            <a:ext cx="2695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00000001  7 18 ;</a:t>
            </a: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00000010  6 15 ;</a:t>
            </a: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00000011  1 8 ;</a:t>
            </a:r>
          </a:p>
          <a:p>
            <a:endParaRPr lang="fr-FR" dirty="0"/>
          </a:p>
        </p:txBody>
      </p:sp>
      <p:sp>
        <p:nvSpPr>
          <p:cNvPr id="6" name="Accolade ouvrante 5"/>
          <p:cNvSpPr/>
          <p:nvPr/>
        </p:nvSpPr>
        <p:spPr>
          <a:xfrm rot="5400000">
            <a:off x="2838548" y="3764826"/>
            <a:ext cx="576064" cy="134775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71425" y="358613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 occasions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97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794176" y="3051544"/>
            <a:ext cx="144016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49496" y="30106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Groupe 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Accolade fermante 8"/>
          <p:cNvSpPr/>
          <p:nvPr/>
        </p:nvSpPr>
        <p:spPr>
          <a:xfrm>
            <a:off x="797565" y="3375805"/>
            <a:ext cx="144016" cy="2880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51768" y="33404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Groupe 2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5148064" y="332656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935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794176" y="3051544"/>
            <a:ext cx="144016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69525" y="29237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ccolade fermante 8"/>
          <p:cNvSpPr/>
          <p:nvPr/>
        </p:nvSpPr>
        <p:spPr>
          <a:xfrm>
            <a:off x="797565" y="3375805"/>
            <a:ext cx="144016" cy="2880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61720" y="286033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69525" y="32788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545589" y="3051544"/>
            <a:ext cx="10821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580555" y="3438196"/>
            <a:ext cx="108219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10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794176" y="3051544"/>
            <a:ext cx="144016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69525" y="29237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ccolade fermante 8"/>
          <p:cNvSpPr/>
          <p:nvPr/>
        </p:nvSpPr>
        <p:spPr>
          <a:xfrm>
            <a:off x="797565" y="3375805"/>
            <a:ext cx="144016" cy="2880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61720" y="286033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69525" y="32788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545589" y="3051544"/>
            <a:ext cx="10821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580555" y="3438196"/>
            <a:ext cx="108219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1960" y="2564904"/>
            <a:ext cx="5243491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174134" y="3094217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Survie de 1 an à 2 ans plus élevée </a:t>
            </a:r>
            <a:r>
              <a:rPr lang="fr-FR" dirty="0" smtClean="0"/>
              <a:t>dans la colonie SUD (groupe 2)  que </a:t>
            </a:r>
            <a:r>
              <a:rPr lang="fr-FR" dirty="0" smtClean="0"/>
              <a:t>dans colonie NORD (groupe 1)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4661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9563971" cy="4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07504" y="10277"/>
            <a:ext cx="89289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Phi(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a.g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p(g.t)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996952"/>
            <a:ext cx="187220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794176" y="3051544"/>
            <a:ext cx="144016" cy="288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69525" y="29237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ccolade fermante 8"/>
          <p:cNvSpPr/>
          <p:nvPr/>
        </p:nvSpPr>
        <p:spPr>
          <a:xfrm>
            <a:off x="797565" y="3375805"/>
            <a:ext cx="144016" cy="2880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61720" y="286033"/>
            <a:ext cx="360040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69525" y="327888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1</a:t>
            </a:r>
          </a:p>
          <a:p>
            <a:r>
              <a:rPr lang="fr-FR" sz="1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Age 2</a:t>
            </a:r>
            <a:endParaRPr lang="fr-FR" sz="1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545589" y="3242616"/>
            <a:ext cx="10821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580555" y="3615620"/>
            <a:ext cx="1082195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11960" y="2564904"/>
            <a:ext cx="5243491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174134" y="3094217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Survie de 1 an à 2 ans plus élevée </a:t>
            </a:r>
            <a:r>
              <a:rPr lang="fr-FR" dirty="0" smtClean="0"/>
              <a:t>dans la colonie SUD (groupe 2)  que </a:t>
            </a:r>
            <a:r>
              <a:rPr lang="fr-FR" dirty="0" smtClean="0"/>
              <a:t>dans colonie NORD (groupe 1)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smtClean="0"/>
              <a:t>Survie au-delà de 2 ans plus élevée dans la colonie SUD (groupe 2)  que dans colonie NORD (groupe 1)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81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Modèles de survie avec effet âge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08720"/>
            <a:ext cx="4013260" cy="267741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511256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Ouvrir données martinet </a:t>
            </a:r>
            <a:r>
              <a:rPr lang="fr-FR" sz="2400" dirty="0" err="1" smtClean="0"/>
              <a:t>noir.inp</a:t>
            </a:r>
            <a:endParaRPr lang="fr-FR" sz="2400" dirty="0" smtClean="0"/>
          </a:p>
          <a:p>
            <a:r>
              <a:rPr lang="fr-FR" sz="2400" dirty="0" smtClean="0"/>
              <a:t>Rappel forme des données :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11760" y="4653136"/>
            <a:ext cx="2695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00000001  7 18 ;</a:t>
            </a: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00000010  6 15 ;</a:t>
            </a:r>
          </a:p>
          <a:p>
            <a:r>
              <a:rPr lang="fr-FR" sz="2400" dirty="0" smtClean="0">
                <a:latin typeface="Arial" pitchFamily="34" charset="0"/>
                <a:cs typeface="Arial" pitchFamily="34" charset="0"/>
              </a:rPr>
              <a:t>00000011  1 	8 ;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51720" y="3945364"/>
            <a:ext cx="269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Colonie NORD (groupe 1)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43167" y="3606925"/>
            <a:ext cx="269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Colonie SUD (groupe 2)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8" idx="2"/>
          </p:cNvCxnSpPr>
          <p:nvPr/>
        </p:nvCxnSpPr>
        <p:spPr>
          <a:xfrm>
            <a:off x="3399472" y="4314696"/>
            <a:ext cx="524456" cy="51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9" idx="2"/>
          </p:cNvCxnSpPr>
          <p:nvPr/>
        </p:nvCxnSpPr>
        <p:spPr>
          <a:xfrm flipH="1">
            <a:off x="4603207" y="3976257"/>
            <a:ext cx="987712" cy="6768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23928" y="4653136"/>
            <a:ext cx="319239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298604" y="4653136"/>
            <a:ext cx="319239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6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Modèles de survie avec effet âge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2400" dirty="0" smtClean="0"/>
              <a:t>Il existe deux sources de différences entre individus :</a:t>
            </a:r>
          </a:p>
          <a:p>
            <a:endParaRPr lang="fr-FR" sz="2400" dirty="0" smtClean="0"/>
          </a:p>
          <a:p>
            <a:pPr lvl="1">
              <a:buFont typeface="Wingdings" pitchFamily="2" charset="2"/>
              <a:buChar char="q"/>
            </a:pPr>
            <a:r>
              <a:rPr lang="fr-FR" sz="2000" dirty="0" smtClean="0"/>
              <a:t>une qui change au cours de la vie d’un individu (âge)</a:t>
            </a:r>
          </a:p>
          <a:p>
            <a:pPr lvl="1">
              <a:buFont typeface="Wingdings" pitchFamily="2" charset="2"/>
              <a:buChar char="q"/>
            </a:pPr>
            <a:r>
              <a:rPr lang="fr-FR" sz="2000" dirty="0"/>
              <a:t>u</a:t>
            </a:r>
            <a:r>
              <a:rPr lang="fr-FR" sz="2000" dirty="0" smtClean="0"/>
              <a:t>ne qui ne change pas au cours de la vie d’un individu (cohorte)</a:t>
            </a:r>
            <a:r>
              <a:rPr lang="fr-FR" sz="2000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endParaRPr lang="fr-FR" sz="2000" dirty="0" smtClean="0"/>
          </a:p>
          <a:p>
            <a:r>
              <a:rPr lang="fr-FR" sz="2400" dirty="0" smtClean="0"/>
              <a:t>Faire tourner Phi(t) p(t) et ouvrir la PIM pour la survie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3985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Importer les données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9" y="1700808"/>
            <a:ext cx="8696090" cy="480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08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Ouvrir la PIM pour les paramètres de survie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94"/>
          <a:stretch/>
        </p:blipFill>
        <p:spPr bwMode="auto">
          <a:xfrm>
            <a:off x="1475656" y="2223746"/>
            <a:ext cx="649084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45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sont construites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PIM (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Matrix) ?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/>
          <a:stretch/>
        </p:blipFill>
        <p:spPr bwMode="auto">
          <a:xfrm>
            <a:off x="2286072" y="1772816"/>
            <a:ext cx="4714875" cy="391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02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Survie et recapture temps-</a:t>
            </a:r>
            <a:r>
              <a:rPr lang="fr-FR" sz="32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dépendents</a:t>
            </a:r>
            <a:endParaRPr lang="fr-FR"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520" y="17309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	2	3	4	5	6	7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586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384150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258896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195000" y="191537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31104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7067208" y="192652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58696" y="14847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 smtClean="0">
                <a:solidFill>
                  <a:srgbClr val="FF0000"/>
                </a:solidFill>
              </a:rPr>
              <a:t>1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84150" y="1499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2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258896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3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95000" y="15060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4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26033" y="15111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5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62070" y="15195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>
                <a:solidFill>
                  <a:srgbClr val="FF0000"/>
                </a:solidFill>
              </a:rPr>
              <a:t>6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3476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2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15048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3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845610" y="1991440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4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712915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5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9857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6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550708" y="201178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7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594600" y="2812286"/>
            <a:ext cx="241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capture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242672" y="2120646"/>
            <a:ext cx="0" cy="69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-65316" y="1561552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Paramètres de survie 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-76202" y="1977643"/>
            <a:ext cx="212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Paramètres de recapture :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388424" y="173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7874712" y="19287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883222" y="15218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φ</a:t>
            </a:r>
            <a:r>
              <a:rPr lang="fr-FR" baseline="-25000" dirty="0" smtClean="0">
                <a:solidFill>
                  <a:srgbClr val="FF0000"/>
                </a:solidFill>
              </a:rPr>
              <a:t>7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371860" y="2027706"/>
            <a:ext cx="6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p</a:t>
            </a:r>
            <a:r>
              <a:rPr lang="fr-FR" baseline="-25000" dirty="0" smtClean="0">
                <a:solidFill>
                  <a:srgbClr val="00B050"/>
                </a:solidFill>
              </a:rPr>
              <a:t>8</a:t>
            </a:r>
            <a:endParaRPr lang="fr-FR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35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1214</Words>
  <Application>Microsoft Office PowerPoint</Application>
  <PresentationFormat>Affichage à l'écran (4:3)</PresentationFormat>
  <Paragraphs>370</Paragraphs>
  <Slides>33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Rappels : survie par classes d’âge et par cohortes</vt:lpstr>
      <vt:lpstr>Rappels données martinet noir.inp</vt:lpstr>
      <vt:lpstr>Modèles de survie avec effet âge</vt:lpstr>
      <vt:lpstr>Modèles de survie avec effet âge</vt:lpstr>
      <vt:lpstr>Modèles de survie avec effet âge</vt:lpstr>
      <vt:lpstr>Importer les données</vt:lpstr>
      <vt:lpstr>Ouvrir la PIM pour les paramètres de survie</vt:lpstr>
      <vt:lpstr>Comment sont construites les PIM (Parameter Index Matrix) ?</vt:lpstr>
      <vt:lpstr>Survie et recapture temps-dépendents</vt:lpstr>
      <vt:lpstr>Survie et recapture temps-dépendents</vt:lpstr>
      <vt:lpstr>Survie et recapture temps-dépendents</vt:lpstr>
      <vt:lpstr>Survie et recapture temps-dépendents</vt:lpstr>
      <vt:lpstr>Survie et recapture temps-dépendents</vt:lpstr>
      <vt:lpstr>Survie et recapture temps-dépendents</vt:lpstr>
      <vt:lpstr>Survie et recapture temps-dépendents</vt:lpstr>
      <vt:lpstr>Modèle temps dépendant : un paramètre par 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Rappels : survie par classes d’âge</dc:title>
  <dc:creator>adminlocal</dc:creator>
  <cp:lastModifiedBy>adminlocal</cp:lastModifiedBy>
  <cp:revision>21</cp:revision>
  <dcterms:created xsi:type="dcterms:W3CDTF">2016-03-05T11:15:30Z</dcterms:created>
  <dcterms:modified xsi:type="dcterms:W3CDTF">2016-03-05T18:25:28Z</dcterms:modified>
</cp:coreProperties>
</file>