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466" r:id="rId2"/>
    <p:sldId id="483" r:id="rId3"/>
    <p:sldId id="467" r:id="rId4"/>
    <p:sldId id="468" r:id="rId5"/>
    <p:sldId id="485" r:id="rId6"/>
    <p:sldId id="469" r:id="rId7"/>
    <p:sldId id="479" r:id="rId8"/>
    <p:sldId id="474" r:id="rId9"/>
    <p:sldId id="470" r:id="rId10"/>
    <p:sldId id="478" r:id="rId11"/>
    <p:sldId id="486" r:id="rId12"/>
    <p:sldId id="482" r:id="rId13"/>
    <p:sldId id="473" r:id="rId14"/>
    <p:sldId id="487" r:id="rId15"/>
    <p:sldId id="472" r:id="rId16"/>
    <p:sldId id="475" r:id="rId17"/>
    <p:sldId id="488" r:id="rId18"/>
    <p:sldId id="471" r:id="rId19"/>
    <p:sldId id="477" r:id="rId20"/>
    <p:sldId id="481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GE DE PRESENTATION" id="{B647AE07-D875-4D5C-BE1B-D65D53114154}">
          <p14:sldIdLst>
            <p14:sldId id="466"/>
          </p14:sldIdLst>
        </p14:section>
        <p14:section name="INTRODUCTION" id="{72279A84-3819-450B-A633-E4C39854B252}">
          <p14:sldIdLst>
            <p14:sldId id="483"/>
            <p14:sldId id="467"/>
            <p14:sldId id="468"/>
          </p14:sldIdLst>
        </p14:section>
        <p14:section name="PRESENTATION DU PROJET" id="{992C6431-3AE1-4FDE-A1F3-710D1C53D807}">
          <p14:sldIdLst>
            <p14:sldId id="485"/>
            <p14:sldId id="469"/>
            <p14:sldId id="479"/>
            <p14:sldId id="474"/>
            <p14:sldId id="470"/>
            <p14:sldId id="478"/>
          </p14:sldIdLst>
        </p14:section>
        <p14:section name="PRESENTATION DU SITE" id="{E348D88D-D285-4112-9E8C-D96BEE96A954}">
          <p14:sldIdLst>
            <p14:sldId id="486"/>
            <p14:sldId id="482"/>
            <p14:sldId id="473"/>
          </p14:sldIdLst>
        </p14:section>
        <p14:section name="CONCLUSION SITE" id="{6A0D1B21-F102-40A4-A717-276424A784FD}">
          <p14:sldIdLst>
            <p14:sldId id="487"/>
            <p14:sldId id="472"/>
            <p14:sldId id="475"/>
          </p14:sldIdLst>
        </p14:section>
        <p14:section name="CONCLUSION PROJET" id="{47E3AE62-76FB-425D-B68E-CB3A893B00B9}">
          <p14:sldIdLst>
            <p14:sldId id="488"/>
            <p14:sldId id="471"/>
            <p14:sldId id="477"/>
          </p14:sldIdLst>
        </p14:section>
        <p14:section name="MERCI DE VOTRE ATTENTION" id="{5ABC3BCA-68AC-4D23-92E7-6FD71E5E763B}">
          <p14:sldIdLst>
            <p14:sldId id="4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Style foncé 1 - Accentuation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3061" autoAdjust="0"/>
  </p:normalViewPr>
  <p:slideViewPr>
    <p:cSldViewPr snapToGrid="0">
      <p:cViewPr varScale="1">
        <p:scale>
          <a:sx n="119" d="100"/>
          <a:sy n="119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A88F27-3C37-4352-ABEC-A3E5CB8B8B31}" type="doc">
      <dgm:prSet loTypeId="urn:microsoft.com/office/officeart/2005/8/layout/matrix1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80046C18-7FA6-4ABC-9A07-E33A4E2BD022}">
      <dgm:prSet phldrT="[Texte]"/>
      <dgm:spPr/>
      <dgm:t>
        <a:bodyPr/>
        <a:lstStyle/>
        <a:p>
          <a:pPr algn="l"/>
          <a:endParaRPr lang="fr-FR" dirty="0"/>
        </a:p>
        <a:p>
          <a:pPr algn="l"/>
          <a:r>
            <a:rPr lang="fr-FR" dirty="0"/>
            <a:t>- Equipe motivée et solidaire</a:t>
          </a:r>
        </a:p>
      </dgm:t>
    </dgm:pt>
    <dgm:pt modelId="{444440DB-892B-4DEE-B1A3-E6165547A9E3}" type="parTrans" cxnId="{B1FCF6E6-465B-4D83-902C-BC34153937E3}">
      <dgm:prSet/>
      <dgm:spPr/>
      <dgm:t>
        <a:bodyPr/>
        <a:lstStyle/>
        <a:p>
          <a:endParaRPr lang="fr-FR"/>
        </a:p>
      </dgm:t>
    </dgm:pt>
    <dgm:pt modelId="{D3F5E6E2-B752-4756-95B6-81457F4FB851}" type="sibTrans" cxnId="{B1FCF6E6-465B-4D83-902C-BC34153937E3}">
      <dgm:prSet/>
      <dgm:spPr/>
      <dgm:t>
        <a:bodyPr/>
        <a:lstStyle/>
        <a:p>
          <a:endParaRPr lang="fr-FR"/>
        </a:p>
      </dgm:t>
    </dgm:pt>
    <dgm:pt modelId="{780D0A19-B275-49AC-BEE2-5B268377FC8E}">
      <dgm:prSet phldrT="[Texte]"/>
      <dgm:spPr/>
      <dgm:t>
        <a:bodyPr/>
        <a:lstStyle/>
        <a:p>
          <a:pPr algn="l"/>
          <a:endParaRPr lang="fr-FR" dirty="0"/>
        </a:p>
        <a:p>
          <a:pPr algn="l"/>
          <a:r>
            <a:rPr lang="fr-FR" dirty="0"/>
            <a:t>- Logiciel GIT pour un travail collaboratif</a:t>
          </a:r>
        </a:p>
      </dgm:t>
    </dgm:pt>
    <dgm:pt modelId="{31A99311-BF77-454A-AD61-5C732E311A90}" type="parTrans" cxnId="{552D9623-837C-4A61-A9C2-FCEC97BD507B}">
      <dgm:prSet/>
      <dgm:spPr/>
      <dgm:t>
        <a:bodyPr/>
        <a:lstStyle/>
        <a:p>
          <a:endParaRPr lang="fr-FR"/>
        </a:p>
      </dgm:t>
    </dgm:pt>
    <dgm:pt modelId="{CAD5E5C8-087E-4448-84EA-CABFAA2151F0}" type="sibTrans" cxnId="{552D9623-837C-4A61-A9C2-FCEC97BD507B}">
      <dgm:prSet/>
      <dgm:spPr/>
      <dgm:t>
        <a:bodyPr/>
        <a:lstStyle/>
        <a:p>
          <a:endParaRPr lang="fr-FR"/>
        </a:p>
      </dgm:t>
    </dgm:pt>
    <dgm:pt modelId="{1FC6A9E4-03DB-47DB-8BA1-E8A7F888DD80}">
      <dgm:prSet phldrT="[Texte]"/>
      <dgm:spPr/>
      <dgm:t>
        <a:bodyPr/>
        <a:lstStyle/>
        <a:p>
          <a:pPr algn="l"/>
          <a:r>
            <a:rPr lang="fr-FR" dirty="0"/>
            <a:t>- Maîtrise de l’outil</a:t>
          </a:r>
        </a:p>
        <a:p>
          <a:pPr algn="l"/>
          <a:r>
            <a:rPr lang="fr-FR" dirty="0"/>
            <a:t>- Equipe novice </a:t>
          </a:r>
        </a:p>
        <a:p>
          <a:pPr algn="ctr"/>
          <a:endParaRPr lang="fr-FR" dirty="0"/>
        </a:p>
      </dgm:t>
    </dgm:pt>
    <dgm:pt modelId="{92E60F0A-E941-46BC-A20E-096D8B587CF0}" type="parTrans" cxnId="{3C82C984-0886-442A-A54B-600B10CE0AB0}">
      <dgm:prSet/>
      <dgm:spPr/>
      <dgm:t>
        <a:bodyPr/>
        <a:lstStyle/>
        <a:p>
          <a:endParaRPr lang="fr-FR"/>
        </a:p>
      </dgm:t>
    </dgm:pt>
    <dgm:pt modelId="{9250CA69-DC21-4658-A159-0166081311EC}" type="sibTrans" cxnId="{3C82C984-0886-442A-A54B-600B10CE0AB0}">
      <dgm:prSet/>
      <dgm:spPr/>
      <dgm:t>
        <a:bodyPr/>
        <a:lstStyle/>
        <a:p>
          <a:endParaRPr lang="fr-FR"/>
        </a:p>
      </dgm:t>
    </dgm:pt>
    <dgm:pt modelId="{288DCE03-9182-43AB-8725-07D2CDB3D753}">
      <dgm:prSet phldrT="[Texte]"/>
      <dgm:spPr/>
      <dgm:t>
        <a:bodyPr/>
        <a:lstStyle/>
        <a:p>
          <a:pPr algn="l"/>
          <a:r>
            <a:rPr lang="fr-FR" dirty="0"/>
            <a:t>- Des outils défectueux</a:t>
          </a:r>
        </a:p>
        <a:p>
          <a:pPr algn="l"/>
          <a:r>
            <a:rPr lang="fr-FR" dirty="0"/>
            <a:t>- Télétravail/internet</a:t>
          </a:r>
        </a:p>
      </dgm:t>
    </dgm:pt>
    <dgm:pt modelId="{BA8F70F8-4530-42D5-80F6-19BAE9B10210}" type="parTrans" cxnId="{19D62303-9146-4253-9BF3-A1AFEBB14F4B}">
      <dgm:prSet/>
      <dgm:spPr/>
      <dgm:t>
        <a:bodyPr/>
        <a:lstStyle/>
        <a:p>
          <a:endParaRPr lang="fr-FR"/>
        </a:p>
      </dgm:t>
    </dgm:pt>
    <dgm:pt modelId="{D1C488EF-0A62-4087-B057-B9BA2308348B}" type="sibTrans" cxnId="{19D62303-9146-4253-9BF3-A1AFEBB14F4B}">
      <dgm:prSet/>
      <dgm:spPr/>
      <dgm:t>
        <a:bodyPr/>
        <a:lstStyle/>
        <a:p>
          <a:endParaRPr lang="fr-FR"/>
        </a:p>
      </dgm:t>
    </dgm:pt>
    <dgm:pt modelId="{D55B6F55-CE64-4712-A4DE-4CF643E5A07D}">
      <dgm:prSet phldrT="[Texte]" custT="1"/>
      <dgm:spPr/>
      <dgm:t>
        <a:bodyPr/>
        <a:lstStyle/>
        <a:p>
          <a:r>
            <a:rPr lang="fr-FR" sz="4400" dirty="0"/>
            <a:t>SWOT</a:t>
          </a:r>
        </a:p>
      </dgm:t>
    </dgm:pt>
    <dgm:pt modelId="{3759409D-81D6-4EA0-A5BE-7921C6088A4F}" type="sibTrans" cxnId="{73F9DCF0-9226-418A-A8CA-8413AAA870DD}">
      <dgm:prSet/>
      <dgm:spPr/>
      <dgm:t>
        <a:bodyPr/>
        <a:lstStyle/>
        <a:p>
          <a:endParaRPr lang="fr-FR"/>
        </a:p>
      </dgm:t>
    </dgm:pt>
    <dgm:pt modelId="{F7B732DD-0071-48B6-AB10-96F4A0DAE36C}" type="parTrans" cxnId="{73F9DCF0-9226-418A-A8CA-8413AAA870DD}">
      <dgm:prSet/>
      <dgm:spPr/>
      <dgm:t>
        <a:bodyPr/>
        <a:lstStyle/>
        <a:p>
          <a:endParaRPr lang="fr-FR"/>
        </a:p>
      </dgm:t>
    </dgm:pt>
    <dgm:pt modelId="{D78E241E-2050-4120-B6CE-677713A3EF17}" type="pres">
      <dgm:prSet presAssocID="{B3A88F27-3C37-4352-ABEC-A3E5CB8B8B31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118EFAA-95B5-4709-A30F-1B95C05FE9E1}" type="pres">
      <dgm:prSet presAssocID="{B3A88F27-3C37-4352-ABEC-A3E5CB8B8B31}" presName="matrix" presStyleCnt="0"/>
      <dgm:spPr/>
    </dgm:pt>
    <dgm:pt modelId="{19AB90A0-98DD-41AB-A5BE-E81C1B02EC05}" type="pres">
      <dgm:prSet presAssocID="{B3A88F27-3C37-4352-ABEC-A3E5CB8B8B31}" presName="tile1" presStyleLbl="node1" presStyleIdx="0" presStyleCnt="4"/>
      <dgm:spPr/>
    </dgm:pt>
    <dgm:pt modelId="{D5EE27B6-AE61-492E-B49A-A3351F5AAB3A}" type="pres">
      <dgm:prSet presAssocID="{B3A88F27-3C37-4352-ABEC-A3E5CB8B8B3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7CA9226-D095-42AF-972F-A8D37B0F898D}" type="pres">
      <dgm:prSet presAssocID="{B3A88F27-3C37-4352-ABEC-A3E5CB8B8B31}" presName="tile2" presStyleLbl="node1" presStyleIdx="1" presStyleCnt="4" custScaleX="101680" custLinFactNeighborX="-671" custLinFactNeighborY="-445"/>
      <dgm:spPr/>
    </dgm:pt>
    <dgm:pt modelId="{1DB8C37E-6911-42A1-BC82-744F4E215D0A}" type="pres">
      <dgm:prSet presAssocID="{B3A88F27-3C37-4352-ABEC-A3E5CB8B8B3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8088C0B-6532-491F-B067-E48796FFBC12}" type="pres">
      <dgm:prSet presAssocID="{B3A88F27-3C37-4352-ABEC-A3E5CB8B8B31}" presName="tile3" presStyleLbl="node1" presStyleIdx="2" presStyleCnt="4"/>
      <dgm:spPr/>
    </dgm:pt>
    <dgm:pt modelId="{810FF56F-BC89-4059-AFAA-E7D99668D2E6}" type="pres">
      <dgm:prSet presAssocID="{B3A88F27-3C37-4352-ABEC-A3E5CB8B8B3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E4EF34A-2DEC-4457-847A-5424026176AB}" type="pres">
      <dgm:prSet presAssocID="{B3A88F27-3C37-4352-ABEC-A3E5CB8B8B31}" presName="tile4" presStyleLbl="node1" presStyleIdx="3" presStyleCnt="4"/>
      <dgm:spPr/>
    </dgm:pt>
    <dgm:pt modelId="{2BF63FC4-7FC6-4663-A545-15E7ACD6E699}" type="pres">
      <dgm:prSet presAssocID="{B3A88F27-3C37-4352-ABEC-A3E5CB8B8B3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578641D5-9EAA-4BA0-B8BB-B8AB91489CBE}" type="pres">
      <dgm:prSet presAssocID="{B3A88F27-3C37-4352-ABEC-A3E5CB8B8B31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84561901-1AA3-4251-BAE2-63656B465A42}" type="presOf" srcId="{D55B6F55-CE64-4712-A4DE-4CF643E5A07D}" destId="{578641D5-9EAA-4BA0-B8BB-B8AB91489CBE}" srcOrd="0" destOrd="0" presId="urn:microsoft.com/office/officeart/2005/8/layout/matrix1"/>
    <dgm:cxn modelId="{19D62303-9146-4253-9BF3-A1AFEBB14F4B}" srcId="{D55B6F55-CE64-4712-A4DE-4CF643E5A07D}" destId="{288DCE03-9182-43AB-8725-07D2CDB3D753}" srcOrd="3" destOrd="0" parTransId="{BA8F70F8-4530-42D5-80F6-19BAE9B10210}" sibTransId="{D1C488EF-0A62-4087-B057-B9BA2308348B}"/>
    <dgm:cxn modelId="{55E7B711-AA6A-4F2E-8883-73A29102231D}" type="presOf" srcId="{80046C18-7FA6-4ABC-9A07-E33A4E2BD022}" destId="{D5EE27B6-AE61-492E-B49A-A3351F5AAB3A}" srcOrd="1" destOrd="0" presId="urn:microsoft.com/office/officeart/2005/8/layout/matrix1"/>
    <dgm:cxn modelId="{552D9623-837C-4A61-A9C2-FCEC97BD507B}" srcId="{D55B6F55-CE64-4712-A4DE-4CF643E5A07D}" destId="{780D0A19-B275-49AC-BEE2-5B268377FC8E}" srcOrd="1" destOrd="0" parTransId="{31A99311-BF77-454A-AD61-5C732E311A90}" sibTransId="{CAD5E5C8-087E-4448-84EA-CABFAA2151F0}"/>
    <dgm:cxn modelId="{78362647-F48D-4FF4-9621-FD0EC1FCE54E}" type="presOf" srcId="{1FC6A9E4-03DB-47DB-8BA1-E8A7F888DD80}" destId="{18088C0B-6532-491F-B067-E48796FFBC12}" srcOrd="0" destOrd="0" presId="urn:microsoft.com/office/officeart/2005/8/layout/matrix1"/>
    <dgm:cxn modelId="{1F102D6E-E6A0-47AE-A09A-47BA1264EDA0}" type="presOf" srcId="{288DCE03-9182-43AB-8725-07D2CDB3D753}" destId="{FE4EF34A-2DEC-4457-847A-5424026176AB}" srcOrd="0" destOrd="0" presId="urn:microsoft.com/office/officeart/2005/8/layout/matrix1"/>
    <dgm:cxn modelId="{3C82C984-0886-442A-A54B-600B10CE0AB0}" srcId="{D55B6F55-CE64-4712-A4DE-4CF643E5A07D}" destId="{1FC6A9E4-03DB-47DB-8BA1-E8A7F888DD80}" srcOrd="2" destOrd="0" parTransId="{92E60F0A-E941-46BC-A20E-096D8B587CF0}" sibTransId="{9250CA69-DC21-4658-A159-0166081311EC}"/>
    <dgm:cxn modelId="{0D81AC94-9041-48B8-8990-6C6C0D7C37C4}" type="presOf" srcId="{780D0A19-B275-49AC-BEE2-5B268377FC8E}" destId="{1DB8C37E-6911-42A1-BC82-744F4E215D0A}" srcOrd="1" destOrd="0" presId="urn:microsoft.com/office/officeart/2005/8/layout/matrix1"/>
    <dgm:cxn modelId="{106C7FA3-8DC5-418E-BAAB-E519602A0313}" type="presOf" srcId="{288DCE03-9182-43AB-8725-07D2CDB3D753}" destId="{2BF63FC4-7FC6-4663-A545-15E7ACD6E699}" srcOrd="1" destOrd="0" presId="urn:microsoft.com/office/officeart/2005/8/layout/matrix1"/>
    <dgm:cxn modelId="{61B249AF-148C-4651-BDCC-207B1235EB86}" type="presOf" srcId="{780D0A19-B275-49AC-BEE2-5B268377FC8E}" destId="{17CA9226-D095-42AF-972F-A8D37B0F898D}" srcOrd="0" destOrd="0" presId="urn:microsoft.com/office/officeart/2005/8/layout/matrix1"/>
    <dgm:cxn modelId="{D42FCBC0-1330-4845-8F9D-341F26D64E2A}" type="presOf" srcId="{80046C18-7FA6-4ABC-9A07-E33A4E2BD022}" destId="{19AB90A0-98DD-41AB-A5BE-E81C1B02EC05}" srcOrd="0" destOrd="0" presId="urn:microsoft.com/office/officeart/2005/8/layout/matrix1"/>
    <dgm:cxn modelId="{F42DB6DC-EC04-43C3-B1C7-AE557DC49618}" type="presOf" srcId="{1FC6A9E4-03DB-47DB-8BA1-E8A7F888DD80}" destId="{810FF56F-BC89-4059-AFAA-E7D99668D2E6}" srcOrd="1" destOrd="0" presId="urn:microsoft.com/office/officeart/2005/8/layout/matrix1"/>
    <dgm:cxn modelId="{B1FCF6E6-465B-4D83-902C-BC34153937E3}" srcId="{D55B6F55-CE64-4712-A4DE-4CF643E5A07D}" destId="{80046C18-7FA6-4ABC-9A07-E33A4E2BD022}" srcOrd="0" destOrd="0" parTransId="{444440DB-892B-4DEE-B1A3-E6165547A9E3}" sibTransId="{D3F5E6E2-B752-4756-95B6-81457F4FB851}"/>
    <dgm:cxn modelId="{9B293EE7-316D-435C-9601-12EAA880208A}" type="presOf" srcId="{B3A88F27-3C37-4352-ABEC-A3E5CB8B8B31}" destId="{D78E241E-2050-4120-B6CE-677713A3EF17}" srcOrd="0" destOrd="0" presId="urn:microsoft.com/office/officeart/2005/8/layout/matrix1"/>
    <dgm:cxn modelId="{73F9DCF0-9226-418A-A8CA-8413AAA870DD}" srcId="{B3A88F27-3C37-4352-ABEC-A3E5CB8B8B31}" destId="{D55B6F55-CE64-4712-A4DE-4CF643E5A07D}" srcOrd="0" destOrd="0" parTransId="{F7B732DD-0071-48B6-AB10-96F4A0DAE36C}" sibTransId="{3759409D-81D6-4EA0-A5BE-7921C6088A4F}"/>
    <dgm:cxn modelId="{5B7A63F9-611B-42F9-85F0-5683D9933964}" type="presParOf" srcId="{D78E241E-2050-4120-B6CE-677713A3EF17}" destId="{3118EFAA-95B5-4709-A30F-1B95C05FE9E1}" srcOrd="0" destOrd="0" presId="urn:microsoft.com/office/officeart/2005/8/layout/matrix1"/>
    <dgm:cxn modelId="{0BFA17DB-602F-4267-8FBC-32C35B265B9C}" type="presParOf" srcId="{3118EFAA-95B5-4709-A30F-1B95C05FE9E1}" destId="{19AB90A0-98DD-41AB-A5BE-E81C1B02EC05}" srcOrd="0" destOrd="0" presId="urn:microsoft.com/office/officeart/2005/8/layout/matrix1"/>
    <dgm:cxn modelId="{3154B8C0-0BC9-4A0B-806C-DC106029FDEB}" type="presParOf" srcId="{3118EFAA-95B5-4709-A30F-1B95C05FE9E1}" destId="{D5EE27B6-AE61-492E-B49A-A3351F5AAB3A}" srcOrd="1" destOrd="0" presId="urn:microsoft.com/office/officeart/2005/8/layout/matrix1"/>
    <dgm:cxn modelId="{F3C8843C-4160-4367-BFA0-40A7A5AABF95}" type="presParOf" srcId="{3118EFAA-95B5-4709-A30F-1B95C05FE9E1}" destId="{17CA9226-D095-42AF-972F-A8D37B0F898D}" srcOrd="2" destOrd="0" presId="urn:microsoft.com/office/officeart/2005/8/layout/matrix1"/>
    <dgm:cxn modelId="{902062E2-7DA8-43F5-8B69-D3504961E457}" type="presParOf" srcId="{3118EFAA-95B5-4709-A30F-1B95C05FE9E1}" destId="{1DB8C37E-6911-42A1-BC82-744F4E215D0A}" srcOrd="3" destOrd="0" presId="urn:microsoft.com/office/officeart/2005/8/layout/matrix1"/>
    <dgm:cxn modelId="{A41281F1-89BF-4D0E-B6EF-D53E30D40D56}" type="presParOf" srcId="{3118EFAA-95B5-4709-A30F-1B95C05FE9E1}" destId="{18088C0B-6532-491F-B067-E48796FFBC12}" srcOrd="4" destOrd="0" presId="urn:microsoft.com/office/officeart/2005/8/layout/matrix1"/>
    <dgm:cxn modelId="{CE42E028-3B2D-4E34-9D66-2C169C5CE9E1}" type="presParOf" srcId="{3118EFAA-95B5-4709-A30F-1B95C05FE9E1}" destId="{810FF56F-BC89-4059-AFAA-E7D99668D2E6}" srcOrd="5" destOrd="0" presId="urn:microsoft.com/office/officeart/2005/8/layout/matrix1"/>
    <dgm:cxn modelId="{E00A696B-E77B-4B16-8810-267725C4FDC3}" type="presParOf" srcId="{3118EFAA-95B5-4709-A30F-1B95C05FE9E1}" destId="{FE4EF34A-2DEC-4457-847A-5424026176AB}" srcOrd="6" destOrd="0" presId="urn:microsoft.com/office/officeart/2005/8/layout/matrix1"/>
    <dgm:cxn modelId="{9F861C76-F47A-498A-B85A-233A892496C7}" type="presParOf" srcId="{3118EFAA-95B5-4709-A30F-1B95C05FE9E1}" destId="{2BF63FC4-7FC6-4663-A545-15E7ACD6E699}" srcOrd="7" destOrd="0" presId="urn:microsoft.com/office/officeart/2005/8/layout/matrix1"/>
    <dgm:cxn modelId="{14E0A2F3-00BC-4459-831B-39A18137FBE9}" type="presParOf" srcId="{D78E241E-2050-4120-B6CE-677713A3EF17}" destId="{578641D5-9EAA-4BA0-B8BB-B8AB91489CBE}" srcOrd="1" destOrd="0" presId="urn:microsoft.com/office/officeart/2005/8/layout/matrix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B90A0-98DD-41AB-A5BE-E81C1B02EC05}">
      <dsp:nvSpPr>
        <dsp:cNvPr id="0" name=""/>
        <dsp:cNvSpPr/>
      </dsp:nvSpPr>
      <dsp:spPr>
        <a:xfrm rot="16200000">
          <a:off x="871594" y="-887801"/>
          <a:ext cx="2083280" cy="3858883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3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- Equipe motivée et solidaire</a:t>
          </a:r>
        </a:p>
      </dsp:txBody>
      <dsp:txXfrm rot="5400000">
        <a:off x="-16207" y="0"/>
        <a:ext cx="3858883" cy="1562460"/>
      </dsp:txXfrm>
    </dsp:sp>
    <dsp:sp modelId="{17CA9226-D095-42AF-972F-A8D37B0F898D}">
      <dsp:nvSpPr>
        <dsp:cNvPr id="0" name=""/>
        <dsp:cNvSpPr/>
      </dsp:nvSpPr>
      <dsp:spPr>
        <a:xfrm>
          <a:off x="3784367" y="0"/>
          <a:ext cx="3923712" cy="208328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3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- Logiciel GIT pour un travail collaboratif</a:t>
          </a:r>
        </a:p>
      </dsp:txBody>
      <dsp:txXfrm>
        <a:off x="3784367" y="0"/>
        <a:ext cx="3923712" cy="1562460"/>
      </dsp:txXfrm>
    </dsp:sp>
    <dsp:sp modelId="{18088C0B-6532-491F-B067-E48796FFBC12}">
      <dsp:nvSpPr>
        <dsp:cNvPr id="0" name=""/>
        <dsp:cNvSpPr/>
      </dsp:nvSpPr>
      <dsp:spPr>
        <a:xfrm rot="10800000">
          <a:off x="-16207" y="2083280"/>
          <a:ext cx="3858883" cy="208328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- Maîtrise de l’outil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- Equipe novice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300" kern="1200" dirty="0"/>
        </a:p>
      </dsp:txBody>
      <dsp:txXfrm rot="10800000">
        <a:off x="-16207" y="2604100"/>
        <a:ext cx="3858883" cy="1562460"/>
      </dsp:txXfrm>
    </dsp:sp>
    <dsp:sp modelId="{FE4EF34A-2DEC-4457-847A-5424026176AB}">
      <dsp:nvSpPr>
        <dsp:cNvPr id="0" name=""/>
        <dsp:cNvSpPr/>
      </dsp:nvSpPr>
      <dsp:spPr>
        <a:xfrm rot="5400000">
          <a:off x="4730477" y="1195478"/>
          <a:ext cx="2083280" cy="3858883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- Des outils défectueux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- Télétravail/internet</a:t>
          </a:r>
        </a:p>
      </dsp:txBody>
      <dsp:txXfrm rot="-5400000">
        <a:off x="3842676" y="2604099"/>
        <a:ext cx="3858883" cy="1562460"/>
      </dsp:txXfrm>
    </dsp:sp>
    <dsp:sp modelId="{578641D5-9EAA-4BA0-B8BB-B8AB91489CBE}">
      <dsp:nvSpPr>
        <dsp:cNvPr id="0" name=""/>
        <dsp:cNvSpPr/>
      </dsp:nvSpPr>
      <dsp:spPr>
        <a:xfrm>
          <a:off x="2701218" y="1562460"/>
          <a:ext cx="2315329" cy="1041640"/>
        </a:xfrm>
        <a:prstGeom prst="round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/>
            <a:t>SWOT</a:t>
          </a:r>
        </a:p>
      </dsp:txBody>
      <dsp:txXfrm>
        <a:off x="2752067" y="1613309"/>
        <a:ext cx="2213631" cy="939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F6BD6-61DA-4328-A55F-4EABFF0EA153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684BC-3E45-4DD0-9B14-81FA07745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89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Bérénice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DA511-CC1B-4C01-A34F-522DDC4E14F7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9059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Rachel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115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Rachel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526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Rachel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502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Benjamin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934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PIERRE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108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PIERRE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548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PIERRE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85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PIERRE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83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PIERRE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267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164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Bérénice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699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67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Bérénice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62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Bérénice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287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Bérénice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669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Bérénice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314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Bérénice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60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Rachel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119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Rachel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684BC-3E45-4DD0-9B14-81FA0774575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451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D65E376-2D70-4F3B-9164-B84ADD62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5DD0B6C-C731-4288-99BE-CD39E445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Formation Ingénieur Développement JAVA/ANGULAR/SPRING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258812-971A-4C04-9B25-0237AFD4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CBFB-5D64-44A9-B237-260582561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14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pra Steria, sérieusement touché par le ransomware Ryuk : ce qu&amp;#39;en pensent  les experts cyber">
            <a:extLst>
              <a:ext uri="{FF2B5EF4-FFF2-40B4-BE49-F238E27FC236}">
                <a16:creationId xmlns:a16="http://schemas.microsoft.com/office/drawing/2014/main" id="{CF2D47DF-7AF5-4549-97AA-B647A9FE06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2" t="8565" r="29237" b="8923"/>
          <a:stretch/>
        </p:blipFill>
        <p:spPr bwMode="auto">
          <a:xfrm>
            <a:off x="931654" y="6167067"/>
            <a:ext cx="586596" cy="65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JC Ingénierie - Home | Facebook">
            <a:extLst>
              <a:ext uri="{FF2B5EF4-FFF2-40B4-BE49-F238E27FC236}">
                <a16:creationId xmlns:a16="http://schemas.microsoft.com/office/drawing/2014/main" id="{36DC6380-33C4-4228-BDD8-9508C9939F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4" t="15842" r="15220" b="23260"/>
          <a:stretch/>
        </p:blipFill>
        <p:spPr bwMode="auto">
          <a:xfrm>
            <a:off x="2209496" y="6267091"/>
            <a:ext cx="723485" cy="59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71B74D-67D5-44FB-ABD8-982B6B603CD4}"/>
              </a:ext>
            </a:extLst>
          </p:cNvPr>
          <p:cNvSpPr/>
          <p:nvPr userDrawn="1"/>
        </p:nvSpPr>
        <p:spPr>
          <a:xfrm>
            <a:off x="0" y="-86265"/>
            <a:ext cx="12192000" cy="103805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72F073-220D-43AD-A317-91334363BB8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Formation Ingénieur Développement JAVA/ANGULAR/SPRING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9796FC-7E49-4A79-8E7F-C68499AFCFC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259019" y="6356350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5A8020D0-66D2-46D8-BC11-8B796D5D3E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5B14D0EA-99E8-4518-BDBA-D7C900A08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654" y="285995"/>
            <a:ext cx="10515600" cy="535531"/>
          </a:xfrm>
          <a:noFill/>
        </p:spPr>
        <p:txBody>
          <a:bodyPr wrap="square" rtlCol="0">
            <a:spAutoFit/>
          </a:bodyPr>
          <a:lstStyle>
            <a:lvl1pPr>
              <a:defRPr lang="fr-FR" sz="3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74477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pra Steria, sérieusement touché par le ransomware Ryuk : ce qu&amp;#39;en pensent  les experts cyber">
            <a:extLst>
              <a:ext uri="{FF2B5EF4-FFF2-40B4-BE49-F238E27FC236}">
                <a16:creationId xmlns:a16="http://schemas.microsoft.com/office/drawing/2014/main" id="{CF2D47DF-7AF5-4549-97AA-B647A9FE06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2" t="8565" r="29237" b="8923"/>
          <a:stretch/>
        </p:blipFill>
        <p:spPr bwMode="auto">
          <a:xfrm>
            <a:off x="931654" y="6167067"/>
            <a:ext cx="586596" cy="65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JC Ingénierie - Home | Facebook">
            <a:extLst>
              <a:ext uri="{FF2B5EF4-FFF2-40B4-BE49-F238E27FC236}">
                <a16:creationId xmlns:a16="http://schemas.microsoft.com/office/drawing/2014/main" id="{36DC6380-33C4-4228-BDD8-9508C9939F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4" t="15842" r="15220" b="23260"/>
          <a:stretch/>
        </p:blipFill>
        <p:spPr bwMode="auto">
          <a:xfrm>
            <a:off x="2209496" y="6267091"/>
            <a:ext cx="723485" cy="59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FF5726A5-37AE-4772-AA21-9F8B1E18A0FD}"/>
              </a:ext>
            </a:extLst>
          </p:cNvPr>
          <p:cNvGrpSpPr/>
          <p:nvPr userDrawn="1"/>
        </p:nvGrpSpPr>
        <p:grpSpPr>
          <a:xfrm>
            <a:off x="0" y="-51759"/>
            <a:ext cx="12192000" cy="1038059"/>
            <a:chOff x="0" y="131286"/>
            <a:chExt cx="12192000" cy="10380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71B74D-67D5-44FB-ABD8-982B6B603CD4}"/>
                </a:ext>
              </a:extLst>
            </p:cNvPr>
            <p:cNvSpPr/>
            <p:nvPr userDrawn="1"/>
          </p:nvSpPr>
          <p:spPr>
            <a:xfrm>
              <a:off x="0" y="131286"/>
              <a:ext cx="12192000" cy="1038059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49DD58F3-C8ED-48F1-BE89-B32D66609D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25" y="195520"/>
              <a:ext cx="848791" cy="909589"/>
            </a:xfrm>
            <a:prstGeom prst="rect">
              <a:avLst/>
            </a:prstGeom>
          </p:spPr>
        </p:pic>
      </p:grp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72F073-220D-43AD-A317-91334363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Formation Ingénieur Développement JAVA/ANGULAR/SPRING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9796FC-7E49-4A79-8E7F-C68499AF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019" y="6356350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5A8020D0-66D2-46D8-BC11-8B796D5D3E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Titre 8">
            <a:extLst>
              <a:ext uri="{FF2B5EF4-FFF2-40B4-BE49-F238E27FC236}">
                <a16:creationId xmlns:a16="http://schemas.microsoft.com/office/drawing/2014/main" id="{7DB3717A-C755-4182-89E7-83F4A154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654" y="285995"/>
            <a:ext cx="10515600" cy="535531"/>
          </a:xfrm>
          <a:noFill/>
        </p:spPr>
        <p:txBody>
          <a:bodyPr wrap="square" rtlCol="0">
            <a:spAutoFit/>
          </a:bodyPr>
          <a:lstStyle>
            <a:lvl1pPr>
              <a:defRPr lang="fr-FR" sz="3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2720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491D588-5A7A-447B-AD71-B7C3D2EB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AF2F72-BBAD-4362-B6D4-8849D47A7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B27385-7328-40FC-BBA2-0538105E1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7AA0B0-E7ED-47E0-99FA-D35B07100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Formation Ingénieur Développement JAVA/ANGULAR/SPRING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A52121-9693-4D4D-895A-050F4D6D2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020D0-66D2-46D8-BC11-8B796D5D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95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63CFE98-0374-4316-A843-8C7180276FC5}"/>
              </a:ext>
            </a:extLst>
          </p:cNvPr>
          <p:cNvSpPr txBox="1"/>
          <p:nvPr/>
        </p:nvSpPr>
        <p:spPr>
          <a:xfrm>
            <a:off x="1527638" y="2617230"/>
            <a:ext cx="9121013" cy="1610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733" b="1" dirty="0">
                <a:solidFill>
                  <a:srgbClr val="FFFFFF"/>
                </a:solidFill>
              </a:rPr>
              <a:t>Formation Ingénieur Développement</a:t>
            </a:r>
          </a:p>
          <a:p>
            <a:pPr algn="ctr"/>
            <a:r>
              <a:rPr lang="fr-FR" sz="3733" b="1" dirty="0">
                <a:solidFill>
                  <a:srgbClr val="FFFFFF"/>
                </a:solidFill>
              </a:rPr>
              <a:t>Spécialisation : JAVA / SPRING / ANGULAR</a:t>
            </a:r>
          </a:p>
          <a:p>
            <a:pPr algn="ctr"/>
            <a:endParaRPr lang="fr-FR" sz="2400" b="1" dirty="0">
              <a:solidFill>
                <a:schemeClr val="bg2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E36B6CC-A742-4C2C-B770-0793B5572197}"/>
              </a:ext>
            </a:extLst>
          </p:cNvPr>
          <p:cNvSpPr txBox="1"/>
          <p:nvPr/>
        </p:nvSpPr>
        <p:spPr>
          <a:xfrm>
            <a:off x="3179895" y="5157193"/>
            <a:ext cx="581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FFFF"/>
                </a:solidFill>
              </a:rPr>
              <a:t>Bérénice MOINDROT – Rachel BAHROUN  Benjamin TAM - Pierre GUILLEMIN </a:t>
            </a:r>
          </a:p>
        </p:txBody>
      </p:sp>
      <p:pic>
        <p:nvPicPr>
          <p:cNvPr id="1028" name="Picture 4" descr="AJC Ingénierie - Home | Facebook">
            <a:extLst>
              <a:ext uri="{FF2B5EF4-FFF2-40B4-BE49-F238E27FC236}">
                <a16:creationId xmlns:a16="http://schemas.microsoft.com/office/drawing/2014/main" id="{1948A24B-E900-40FE-8EB7-55092BB01A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3" t="6962" r="12905" b="21349"/>
          <a:stretch/>
        </p:blipFill>
        <p:spPr bwMode="auto">
          <a:xfrm>
            <a:off x="3215239" y="356659"/>
            <a:ext cx="1499423" cy="137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pra Steria, sérieusement touché par le ransomware Ryuk : ce qu&amp;#39;en pensent  les experts cyber">
            <a:extLst>
              <a:ext uri="{FF2B5EF4-FFF2-40B4-BE49-F238E27FC236}">
                <a16:creationId xmlns:a16="http://schemas.microsoft.com/office/drawing/2014/main" id="{1D1971F1-53EF-447C-9E4D-7D9438B8DF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3" t="3611" r="23400" b="3343"/>
          <a:stretch/>
        </p:blipFill>
        <p:spPr bwMode="auto">
          <a:xfrm>
            <a:off x="7477341" y="359080"/>
            <a:ext cx="1519055" cy="137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A3C7B66-AB8F-4A41-9625-D3E7509C4DCC}"/>
              </a:ext>
            </a:extLst>
          </p:cNvPr>
          <p:cNvSpPr txBox="1"/>
          <p:nvPr/>
        </p:nvSpPr>
        <p:spPr>
          <a:xfrm>
            <a:off x="3404180" y="6364863"/>
            <a:ext cx="581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Du 27 septembre 2021 au 16 décembre 2021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590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3"/>
    </mc:Choice>
    <mc:Fallback xmlns="">
      <p:transition spd="slow" advTm="25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963642A-5B0B-43F9-8DFB-1714BD83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Formation Ingénieur Développement JAVA/ANGULAR/SPRING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85D1C44-B4F5-4D7F-B7A9-3925D0F2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0D0-66D2-46D8-BC11-8B796D5D3EAC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A3E58F4-7CA3-4F04-BD20-E7CAA350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 DES RISQUES PROJET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AC2D30C5-DD1E-4EC6-BE83-31BAFF7B14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7882054"/>
              </p:ext>
            </p:extLst>
          </p:nvPr>
        </p:nvGraphicFramePr>
        <p:xfrm>
          <a:off x="2262996" y="1604513"/>
          <a:ext cx="7717766" cy="416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25294EF-05F8-4796-B4B2-EF721DACA283}"/>
              </a:ext>
            </a:extLst>
          </p:cNvPr>
          <p:cNvSpPr/>
          <p:nvPr/>
        </p:nvSpPr>
        <p:spPr>
          <a:xfrm>
            <a:off x="3210600" y="3235227"/>
            <a:ext cx="1656000" cy="43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FORCES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2A58B4-3357-4EF1-8CEB-34917266ED8A}"/>
              </a:ext>
            </a:extLst>
          </p:cNvPr>
          <p:cNvSpPr/>
          <p:nvPr/>
        </p:nvSpPr>
        <p:spPr>
          <a:xfrm>
            <a:off x="3210600" y="3743865"/>
            <a:ext cx="1656000" cy="43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FAIBLESSES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005AA6-421F-4A84-AF31-A9AB364C61BD}"/>
              </a:ext>
            </a:extLst>
          </p:cNvPr>
          <p:cNvSpPr/>
          <p:nvPr/>
        </p:nvSpPr>
        <p:spPr>
          <a:xfrm>
            <a:off x="7325400" y="3235227"/>
            <a:ext cx="1656000" cy="43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OPPORTUNITES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350578-A567-4C9D-836D-435BEC6322F7}"/>
              </a:ext>
            </a:extLst>
          </p:cNvPr>
          <p:cNvSpPr/>
          <p:nvPr/>
        </p:nvSpPr>
        <p:spPr>
          <a:xfrm>
            <a:off x="7325400" y="3743865"/>
            <a:ext cx="1656000" cy="43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RISQUES</a:t>
            </a:r>
          </a:p>
        </p:txBody>
      </p:sp>
    </p:spTree>
    <p:extLst>
      <p:ext uri="{BB962C8B-B14F-4D97-AF65-F5344CB8AC3E}">
        <p14:creationId xmlns:p14="http://schemas.microsoft.com/office/powerpoint/2010/main" val="409471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6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re 29">
            <a:extLst>
              <a:ext uri="{FF2B5EF4-FFF2-40B4-BE49-F238E27FC236}">
                <a16:creationId xmlns:a16="http://schemas.microsoft.com/office/drawing/2014/main" id="{CDE342DF-EBD8-41EC-9DE6-78E1CE9F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2619" y="1279575"/>
            <a:ext cx="5765620" cy="1905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PRESENTATION DU SITE</a:t>
            </a:r>
          </a:p>
        </p:txBody>
      </p:sp>
      <p:sp>
        <p:nvSpPr>
          <p:cNvPr id="77" name="Freeform: Shape 63">
            <a:extLst>
              <a:ext uri="{FF2B5EF4-FFF2-40B4-BE49-F238E27FC236}">
                <a16:creationId xmlns:a16="http://schemas.microsoft.com/office/drawing/2014/main" id="{5841E0DD-1BA7-47EA-92C1-DFCD469D0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797" y="0"/>
            <a:ext cx="4195674" cy="2553552"/>
          </a:xfrm>
          <a:custGeom>
            <a:avLst/>
            <a:gdLst>
              <a:gd name="connsiteX0" fmla="*/ 51087 w 4195674"/>
              <a:gd name="connsiteY0" fmla="*/ 0 h 2553552"/>
              <a:gd name="connsiteX1" fmla="*/ 4144587 w 4195674"/>
              <a:gd name="connsiteY1" fmla="*/ 0 h 2553552"/>
              <a:gd name="connsiteX2" fmla="*/ 4153054 w 4195674"/>
              <a:gd name="connsiteY2" fmla="*/ 32928 h 2553552"/>
              <a:gd name="connsiteX3" fmla="*/ 4195674 w 4195674"/>
              <a:gd name="connsiteY3" fmla="*/ 455715 h 2553552"/>
              <a:gd name="connsiteX4" fmla="*/ 2097837 w 4195674"/>
              <a:gd name="connsiteY4" fmla="*/ 2553552 h 2553552"/>
              <a:gd name="connsiteX5" fmla="*/ 0 w 4195674"/>
              <a:gd name="connsiteY5" fmla="*/ 455715 h 2553552"/>
              <a:gd name="connsiteX6" fmla="*/ 42621 w 4195674"/>
              <a:gd name="connsiteY6" fmla="*/ 32928 h 255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2553552">
                <a:moveTo>
                  <a:pt x="51087" y="0"/>
                </a:moveTo>
                <a:lnTo>
                  <a:pt x="4144587" y="0"/>
                </a:lnTo>
                <a:lnTo>
                  <a:pt x="4153054" y="32928"/>
                </a:lnTo>
                <a:cubicBezTo>
                  <a:pt x="4180999" y="169492"/>
                  <a:pt x="4195674" y="310890"/>
                  <a:pt x="4195674" y="455715"/>
                </a:cubicBezTo>
                <a:cubicBezTo>
                  <a:pt x="4195674" y="1614318"/>
                  <a:pt x="3256440" y="2553552"/>
                  <a:pt x="2097837" y="2553552"/>
                </a:cubicBezTo>
                <a:cubicBezTo>
                  <a:pt x="939234" y="2553552"/>
                  <a:pt x="0" y="1614318"/>
                  <a:pt x="0" y="455715"/>
                </a:cubicBezTo>
                <a:cubicBezTo>
                  <a:pt x="0" y="310890"/>
                  <a:pt x="14676" y="169492"/>
                  <a:pt x="42621" y="329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Graphique 11" descr="Volume avec un remplissage uni">
            <a:extLst>
              <a:ext uri="{FF2B5EF4-FFF2-40B4-BE49-F238E27FC236}">
                <a16:creationId xmlns:a16="http://schemas.microsoft.com/office/drawing/2014/main" id="{B358FEC7-7441-4236-85B6-E1A83EFF7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2854" y="136525"/>
            <a:ext cx="1935439" cy="1935439"/>
          </a:xfrm>
          <a:prstGeom prst="rect">
            <a:avLst/>
          </a:prstGeom>
        </p:spPr>
      </p:pic>
      <p:sp>
        <p:nvSpPr>
          <p:cNvPr id="7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148" y="987117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67">
            <a:extLst>
              <a:ext uri="{FF2B5EF4-FFF2-40B4-BE49-F238E27FC236}">
                <a16:creationId xmlns:a16="http://schemas.microsoft.com/office/drawing/2014/main" id="{8D3BEFDA-0C8B-4C24-AF49-B7E58C98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6811"/>
            <a:ext cx="4507268" cy="4101189"/>
          </a:xfrm>
          <a:custGeom>
            <a:avLst/>
            <a:gdLst>
              <a:gd name="connsiteX0" fmla="*/ 1188901 w 4507268"/>
              <a:gd name="connsiteY0" fmla="*/ 0 h 4101189"/>
              <a:gd name="connsiteX1" fmla="*/ 4507268 w 4507268"/>
              <a:gd name="connsiteY1" fmla="*/ 3318367 h 4101189"/>
              <a:gd name="connsiteX2" fmla="*/ 4439851 w 4507268"/>
              <a:gd name="connsiteY2" fmla="*/ 3987135 h 4101189"/>
              <a:gd name="connsiteX3" fmla="*/ 4410525 w 4507268"/>
              <a:gd name="connsiteY3" fmla="*/ 4101189 h 4101189"/>
              <a:gd name="connsiteX4" fmla="*/ 0 w 4507268"/>
              <a:gd name="connsiteY4" fmla="*/ 4101189 h 4101189"/>
              <a:gd name="connsiteX5" fmla="*/ 0 w 4507268"/>
              <a:gd name="connsiteY5" fmla="*/ 221283 h 4101189"/>
              <a:gd name="connsiteX6" fmla="*/ 47936 w 4507268"/>
              <a:gd name="connsiteY6" fmla="*/ 201358 h 4101189"/>
              <a:gd name="connsiteX7" fmla="*/ 1188901 w 4507268"/>
              <a:gd name="connsiteY7" fmla="*/ 0 h 41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7268" h="4101189">
                <a:moveTo>
                  <a:pt x="1188901" y="0"/>
                </a:moveTo>
                <a:cubicBezTo>
                  <a:pt x="3021585" y="0"/>
                  <a:pt x="4507268" y="1485684"/>
                  <a:pt x="4507268" y="3318367"/>
                </a:cubicBezTo>
                <a:cubicBezTo>
                  <a:pt x="4507268" y="3547453"/>
                  <a:pt x="4484055" y="3771117"/>
                  <a:pt x="4439851" y="3987135"/>
                </a:cubicBezTo>
                <a:lnTo>
                  <a:pt x="4410525" y="4101189"/>
                </a:lnTo>
                <a:lnTo>
                  <a:pt x="0" y="4101189"/>
                </a:lnTo>
                <a:lnTo>
                  <a:pt x="0" y="221283"/>
                </a:lnTo>
                <a:lnTo>
                  <a:pt x="47936" y="201358"/>
                </a:lnTo>
                <a:cubicBezTo>
                  <a:pt x="403707" y="71093"/>
                  <a:pt x="788002" y="0"/>
                  <a:pt x="11889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Oval 69">
            <a:extLst>
              <a:ext uri="{FF2B5EF4-FFF2-40B4-BE49-F238E27FC236}">
                <a16:creationId xmlns:a16="http://schemas.microsoft.com/office/drawing/2014/main" id="{7400EEA6-B330-4DBC-A821-469627E96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0123" y="1601385"/>
            <a:ext cx="2754831" cy="2754831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7278" y="4908805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51" y="5775084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B6D62FD-415A-4DC3-9B29-51071D43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10364" y="6303638"/>
            <a:ext cx="5765617" cy="470547"/>
          </a:xfrm>
        </p:spPr>
        <p:txBody>
          <a:bodyPr vert="horz" lIns="91440" tIns="45720" rIns="91440" bIns="45720" rtlCol="0" anchor="ctr"/>
          <a:lstStyle/>
          <a:p>
            <a:r>
              <a:rPr lang="en-US" dirty="0"/>
              <a:t>Formation </a:t>
            </a:r>
            <a:r>
              <a:rPr lang="en-US" dirty="0" err="1"/>
              <a:t>Ingénieur</a:t>
            </a:r>
            <a:r>
              <a:rPr lang="en-US" dirty="0"/>
              <a:t> </a:t>
            </a:r>
            <a:r>
              <a:rPr lang="en-US" dirty="0" err="1"/>
              <a:t>Développement</a:t>
            </a:r>
            <a:r>
              <a:rPr lang="en-US" dirty="0"/>
              <a:t> JAVA/ANGULAR/SPRING</a:t>
            </a:r>
          </a:p>
        </p:txBody>
      </p:sp>
      <p:pic>
        <p:nvPicPr>
          <p:cNvPr id="32" name="Graphique 31" descr="Un saxophone avec notes musicales">
            <a:extLst>
              <a:ext uri="{FF2B5EF4-FFF2-40B4-BE49-F238E27FC236}">
                <a16:creationId xmlns:a16="http://schemas.microsoft.com/office/drawing/2014/main" id="{DDF82DBC-1638-449E-830A-9183141B75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880" y="3610394"/>
            <a:ext cx="2983972" cy="2983972"/>
          </a:xfrm>
          <a:prstGeom prst="rect">
            <a:avLst/>
          </a:prstGeom>
        </p:spPr>
      </p:pic>
      <p:pic>
        <p:nvPicPr>
          <p:cNvPr id="10" name="Graphique 9" descr="Enregistrement avec un remplissage uni">
            <a:extLst>
              <a:ext uri="{FF2B5EF4-FFF2-40B4-BE49-F238E27FC236}">
                <a16:creationId xmlns:a16="http://schemas.microsoft.com/office/drawing/2014/main" id="{43E92EBC-390A-4BF0-AFC8-D1A4130B7D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68633" y="2129895"/>
            <a:ext cx="1697810" cy="169781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70787E-F37E-4736-A4B9-E2F23E5F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5A8020D0-66D2-46D8-BC11-8B796D5D3EAC}" type="slidenum">
              <a:rPr lang="en-US" sz="1800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18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5F8F20-471C-4803-8A7E-DD2E3F33962B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DIAGRAMME CLASS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6268FCA-A603-4C09-9CB6-A625C7D1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396737"/>
            <a:ext cx="41148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Formation </a:t>
            </a:r>
            <a:r>
              <a:rPr lang="en-US" sz="11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Ingénieur</a:t>
            </a:r>
            <a:r>
              <a:rPr lang="en-US" sz="1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Développement</a:t>
            </a:r>
            <a:r>
              <a:rPr lang="en-US" sz="1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JAVA/ANGULAR/SPRING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067F7AC-B15C-4DAF-8D9F-21C6C0EC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8835" y="37210"/>
            <a:ext cx="7879275" cy="626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D82C7A4-66C8-4475-A7C1-34000183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5A8020D0-66D2-46D8-BC11-8B796D5D3EAC}" type="slidenum">
              <a:rPr lang="en-US" sz="1800" b="1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50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F9322F9-817A-4540-8576-90A65AB0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Formation Ingénieur Développement JAVA/ANGULAR/SPRING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1E91585-A8C9-48FA-A5A2-BE037518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0D0-66D2-46D8-BC11-8B796D5D3EAC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006F79D-1FB5-4891-A8ED-81AE7FBD539A}"/>
              </a:ext>
            </a:extLst>
          </p:cNvPr>
          <p:cNvSpPr txBox="1"/>
          <p:nvPr/>
        </p:nvSpPr>
        <p:spPr>
          <a:xfrm>
            <a:off x="2430379" y="256674"/>
            <a:ext cx="7331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PRESENTATION DU SITE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6F7C96-BC8A-42F3-81DD-E293E5E14089}"/>
              </a:ext>
            </a:extLst>
          </p:cNvPr>
          <p:cNvSpPr txBox="1"/>
          <p:nvPr/>
        </p:nvSpPr>
        <p:spPr>
          <a:xfrm>
            <a:off x="1058779" y="1754955"/>
            <a:ext cx="10074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Allons découvrir MUSIFAN</a:t>
            </a:r>
          </a:p>
        </p:txBody>
      </p:sp>
      <p:pic>
        <p:nvPicPr>
          <p:cNvPr id="2050" name="Picture 2" descr="illustration vectorielle de souris main curseur 3043376 - Telecharger  Vectoriel Gratuit, Clipart Graphique, Vecteur Dessins et Pictogramme Gratuit">
            <a:extLst>
              <a:ext uri="{FF2B5EF4-FFF2-40B4-BE49-F238E27FC236}">
                <a16:creationId xmlns:a16="http://schemas.microsoft.com/office/drawing/2014/main" id="{0120BDB6-312B-42F5-A079-9D95726A1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216" y="2462841"/>
            <a:ext cx="3069566" cy="306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que 22" descr="Femme DJ avec un remplissage uni">
            <a:extLst>
              <a:ext uri="{FF2B5EF4-FFF2-40B4-BE49-F238E27FC236}">
                <a16:creationId xmlns:a16="http://schemas.microsoft.com/office/drawing/2014/main" id="{53E84967-A34E-405D-8EE0-1148FC448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2664" y="3126465"/>
            <a:ext cx="2047423" cy="2047423"/>
          </a:xfrm>
          <a:prstGeom prst="rect">
            <a:avLst/>
          </a:prstGeom>
        </p:spPr>
      </p:pic>
      <p:pic>
        <p:nvPicPr>
          <p:cNvPr id="29" name="Graphique 28" descr="Note musicale avec un remplissage uni">
            <a:extLst>
              <a:ext uri="{FF2B5EF4-FFF2-40B4-BE49-F238E27FC236}">
                <a16:creationId xmlns:a16="http://schemas.microsoft.com/office/drawing/2014/main" id="{46E5FA2A-7E1F-40EF-9083-6ECBB8B61D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8892" y="2553496"/>
            <a:ext cx="2978911" cy="297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30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6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re 29">
            <a:extLst>
              <a:ext uri="{FF2B5EF4-FFF2-40B4-BE49-F238E27FC236}">
                <a16:creationId xmlns:a16="http://schemas.microsoft.com/office/drawing/2014/main" id="{CDE342DF-EBD8-41EC-9DE6-78E1CE9F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2619" y="1279575"/>
            <a:ext cx="5765620" cy="1905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CONCLUSION SUR LE SITE</a:t>
            </a:r>
          </a:p>
        </p:txBody>
      </p:sp>
      <p:sp>
        <p:nvSpPr>
          <p:cNvPr id="77" name="Freeform: Shape 63">
            <a:extLst>
              <a:ext uri="{FF2B5EF4-FFF2-40B4-BE49-F238E27FC236}">
                <a16:creationId xmlns:a16="http://schemas.microsoft.com/office/drawing/2014/main" id="{5841E0DD-1BA7-47EA-92C1-DFCD469D0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797" y="0"/>
            <a:ext cx="4195674" cy="2553552"/>
          </a:xfrm>
          <a:custGeom>
            <a:avLst/>
            <a:gdLst>
              <a:gd name="connsiteX0" fmla="*/ 51087 w 4195674"/>
              <a:gd name="connsiteY0" fmla="*/ 0 h 2553552"/>
              <a:gd name="connsiteX1" fmla="*/ 4144587 w 4195674"/>
              <a:gd name="connsiteY1" fmla="*/ 0 h 2553552"/>
              <a:gd name="connsiteX2" fmla="*/ 4153054 w 4195674"/>
              <a:gd name="connsiteY2" fmla="*/ 32928 h 2553552"/>
              <a:gd name="connsiteX3" fmla="*/ 4195674 w 4195674"/>
              <a:gd name="connsiteY3" fmla="*/ 455715 h 2553552"/>
              <a:gd name="connsiteX4" fmla="*/ 2097837 w 4195674"/>
              <a:gd name="connsiteY4" fmla="*/ 2553552 h 2553552"/>
              <a:gd name="connsiteX5" fmla="*/ 0 w 4195674"/>
              <a:gd name="connsiteY5" fmla="*/ 455715 h 2553552"/>
              <a:gd name="connsiteX6" fmla="*/ 42621 w 4195674"/>
              <a:gd name="connsiteY6" fmla="*/ 32928 h 255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2553552">
                <a:moveTo>
                  <a:pt x="51087" y="0"/>
                </a:moveTo>
                <a:lnTo>
                  <a:pt x="4144587" y="0"/>
                </a:lnTo>
                <a:lnTo>
                  <a:pt x="4153054" y="32928"/>
                </a:lnTo>
                <a:cubicBezTo>
                  <a:pt x="4180999" y="169492"/>
                  <a:pt x="4195674" y="310890"/>
                  <a:pt x="4195674" y="455715"/>
                </a:cubicBezTo>
                <a:cubicBezTo>
                  <a:pt x="4195674" y="1614318"/>
                  <a:pt x="3256440" y="2553552"/>
                  <a:pt x="2097837" y="2553552"/>
                </a:cubicBezTo>
                <a:cubicBezTo>
                  <a:pt x="939234" y="2553552"/>
                  <a:pt x="0" y="1614318"/>
                  <a:pt x="0" y="455715"/>
                </a:cubicBezTo>
                <a:cubicBezTo>
                  <a:pt x="0" y="310890"/>
                  <a:pt x="14676" y="169492"/>
                  <a:pt x="42621" y="329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Graphique 11" descr="Volume avec un remplissage uni">
            <a:extLst>
              <a:ext uri="{FF2B5EF4-FFF2-40B4-BE49-F238E27FC236}">
                <a16:creationId xmlns:a16="http://schemas.microsoft.com/office/drawing/2014/main" id="{B358FEC7-7441-4236-85B6-E1A83EFF7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2854" y="136525"/>
            <a:ext cx="1935439" cy="1935439"/>
          </a:xfrm>
          <a:prstGeom prst="rect">
            <a:avLst/>
          </a:prstGeom>
        </p:spPr>
      </p:pic>
      <p:sp>
        <p:nvSpPr>
          <p:cNvPr id="7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148" y="987117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67">
            <a:extLst>
              <a:ext uri="{FF2B5EF4-FFF2-40B4-BE49-F238E27FC236}">
                <a16:creationId xmlns:a16="http://schemas.microsoft.com/office/drawing/2014/main" id="{8D3BEFDA-0C8B-4C24-AF49-B7E58C98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6811"/>
            <a:ext cx="4507268" cy="4101189"/>
          </a:xfrm>
          <a:custGeom>
            <a:avLst/>
            <a:gdLst>
              <a:gd name="connsiteX0" fmla="*/ 1188901 w 4507268"/>
              <a:gd name="connsiteY0" fmla="*/ 0 h 4101189"/>
              <a:gd name="connsiteX1" fmla="*/ 4507268 w 4507268"/>
              <a:gd name="connsiteY1" fmla="*/ 3318367 h 4101189"/>
              <a:gd name="connsiteX2" fmla="*/ 4439851 w 4507268"/>
              <a:gd name="connsiteY2" fmla="*/ 3987135 h 4101189"/>
              <a:gd name="connsiteX3" fmla="*/ 4410525 w 4507268"/>
              <a:gd name="connsiteY3" fmla="*/ 4101189 h 4101189"/>
              <a:gd name="connsiteX4" fmla="*/ 0 w 4507268"/>
              <a:gd name="connsiteY4" fmla="*/ 4101189 h 4101189"/>
              <a:gd name="connsiteX5" fmla="*/ 0 w 4507268"/>
              <a:gd name="connsiteY5" fmla="*/ 221283 h 4101189"/>
              <a:gd name="connsiteX6" fmla="*/ 47936 w 4507268"/>
              <a:gd name="connsiteY6" fmla="*/ 201358 h 4101189"/>
              <a:gd name="connsiteX7" fmla="*/ 1188901 w 4507268"/>
              <a:gd name="connsiteY7" fmla="*/ 0 h 41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7268" h="4101189">
                <a:moveTo>
                  <a:pt x="1188901" y="0"/>
                </a:moveTo>
                <a:cubicBezTo>
                  <a:pt x="3021585" y="0"/>
                  <a:pt x="4507268" y="1485684"/>
                  <a:pt x="4507268" y="3318367"/>
                </a:cubicBezTo>
                <a:cubicBezTo>
                  <a:pt x="4507268" y="3547453"/>
                  <a:pt x="4484055" y="3771117"/>
                  <a:pt x="4439851" y="3987135"/>
                </a:cubicBezTo>
                <a:lnTo>
                  <a:pt x="4410525" y="4101189"/>
                </a:lnTo>
                <a:lnTo>
                  <a:pt x="0" y="4101189"/>
                </a:lnTo>
                <a:lnTo>
                  <a:pt x="0" y="221283"/>
                </a:lnTo>
                <a:lnTo>
                  <a:pt x="47936" y="201358"/>
                </a:lnTo>
                <a:cubicBezTo>
                  <a:pt x="403707" y="71093"/>
                  <a:pt x="788002" y="0"/>
                  <a:pt x="11889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Oval 69">
            <a:extLst>
              <a:ext uri="{FF2B5EF4-FFF2-40B4-BE49-F238E27FC236}">
                <a16:creationId xmlns:a16="http://schemas.microsoft.com/office/drawing/2014/main" id="{7400EEA6-B330-4DBC-A821-469627E96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0123" y="1601385"/>
            <a:ext cx="2754831" cy="2754831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7278" y="4908805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51" y="5775084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B6D62FD-415A-4DC3-9B29-51071D43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10364" y="6303638"/>
            <a:ext cx="5765617" cy="470547"/>
          </a:xfrm>
        </p:spPr>
        <p:txBody>
          <a:bodyPr vert="horz" lIns="91440" tIns="45720" rIns="91440" bIns="45720" rtlCol="0" anchor="ctr"/>
          <a:lstStyle/>
          <a:p>
            <a:r>
              <a:rPr lang="en-US" dirty="0"/>
              <a:t>Formation </a:t>
            </a:r>
            <a:r>
              <a:rPr lang="en-US" dirty="0" err="1"/>
              <a:t>Ingénieur</a:t>
            </a:r>
            <a:r>
              <a:rPr lang="en-US" dirty="0"/>
              <a:t> </a:t>
            </a:r>
            <a:r>
              <a:rPr lang="en-US" dirty="0" err="1"/>
              <a:t>Développement</a:t>
            </a:r>
            <a:r>
              <a:rPr lang="en-US" dirty="0"/>
              <a:t> JAVA/ANGULAR/SPRING</a:t>
            </a:r>
          </a:p>
        </p:txBody>
      </p:sp>
      <p:pic>
        <p:nvPicPr>
          <p:cNvPr id="32" name="Graphique 31" descr="Un saxophone avec notes musicales">
            <a:extLst>
              <a:ext uri="{FF2B5EF4-FFF2-40B4-BE49-F238E27FC236}">
                <a16:creationId xmlns:a16="http://schemas.microsoft.com/office/drawing/2014/main" id="{DDF82DBC-1638-449E-830A-9183141B75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880" y="3610394"/>
            <a:ext cx="2983972" cy="2983972"/>
          </a:xfrm>
          <a:prstGeom prst="rect">
            <a:avLst/>
          </a:prstGeom>
        </p:spPr>
      </p:pic>
      <p:pic>
        <p:nvPicPr>
          <p:cNvPr id="10" name="Graphique 9" descr="Enregistrement avec un remplissage uni">
            <a:extLst>
              <a:ext uri="{FF2B5EF4-FFF2-40B4-BE49-F238E27FC236}">
                <a16:creationId xmlns:a16="http://schemas.microsoft.com/office/drawing/2014/main" id="{43E92EBC-390A-4BF0-AFC8-D1A4130B7D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68633" y="2129895"/>
            <a:ext cx="1697810" cy="169781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70787E-F37E-4736-A4B9-E2F23E5F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5A8020D0-66D2-46D8-BC11-8B796D5D3EAC}" type="slidenum">
              <a:rPr lang="en-US" sz="1800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406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2EEC18D-49C2-4145-8CCC-40AA0D17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Formation Ingénieur Développement JAVA/ANGULAR/SPRING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EA7AD67-E5BA-4C87-9E88-F4D5B6A9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0D0-66D2-46D8-BC11-8B796D5D3EAC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31078D8-C4B1-42D9-9ADE-9078B3F187CB}"/>
              </a:ext>
            </a:extLst>
          </p:cNvPr>
          <p:cNvSpPr txBox="1"/>
          <p:nvPr/>
        </p:nvSpPr>
        <p:spPr>
          <a:xfrm>
            <a:off x="2430379" y="256674"/>
            <a:ext cx="7331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RETEX SUR LE SITE</a:t>
            </a:r>
          </a:p>
        </p:txBody>
      </p:sp>
      <p:graphicFrame>
        <p:nvGraphicFramePr>
          <p:cNvPr id="14" name="Tableau 6">
            <a:extLst>
              <a:ext uri="{FF2B5EF4-FFF2-40B4-BE49-F238E27FC236}">
                <a16:creationId xmlns:a16="http://schemas.microsoft.com/office/drawing/2014/main" id="{E01D290E-4D41-49FB-8E63-A21DD438D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625137"/>
              </p:ext>
            </p:extLst>
          </p:nvPr>
        </p:nvGraphicFramePr>
        <p:xfrm>
          <a:off x="558992" y="1230904"/>
          <a:ext cx="11312968" cy="495653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828242">
                  <a:extLst>
                    <a:ext uri="{9D8B030D-6E8A-4147-A177-3AD203B41FA5}">
                      <a16:colId xmlns:a16="http://schemas.microsoft.com/office/drawing/2014/main" val="3358771985"/>
                    </a:ext>
                  </a:extLst>
                </a:gridCol>
                <a:gridCol w="2828242">
                  <a:extLst>
                    <a:ext uri="{9D8B030D-6E8A-4147-A177-3AD203B41FA5}">
                      <a16:colId xmlns:a16="http://schemas.microsoft.com/office/drawing/2014/main" val="2465077090"/>
                    </a:ext>
                  </a:extLst>
                </a:gridCol>
                <a:gridCol w="2828242">
                  <a:extLst>
                    <a:ext uri="{9D8B030D-6E8A-4147-A177-3AD203B41FA5}">
                      <a16:colId xmlns:a16="http://schemas.microsoft.com/office/drawing/2014/main" val="762143617"/>
                    </a:ext>
                  </a:extLst>
                </a:gridCol>
                <a:gridCol w="2828242">
                  <a:extLst>
                    <a:ext uri="{9D8B030D-6E8A-4147-A177-3AD203B41FA5}">
                      <a16:colId xmlns:a16="http://schemas.microsoft.com/office/drawing/2014/main" val="3507831661"/>
                    </a:ext>
                  </a:extLst>
                </a:gridCol>
              </a:tblGrid>
              <a:tr h="60127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Artistes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Utilisateurs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810691"/>
                  </a:ext>
                </a:extLst>
              </a:tr>
              <a:tr h="121096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Ajouter photo de profil, descriptif et bannière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Ajouter ses artistes préférées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842540"/>
                  </a:ext>
                </a:extLst>
              </a:tr>
              <a:tr h="847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Ajouter des publications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Voir les publications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382408"/>
                  </a:ext>
                </a:extLst>
              </a:tr>
              <a:tr h="6012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Ajouter des concerts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Acheter des billets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299420"/>
                  </a:ext>
                </a:extLst>
              </a:tr>
              <a:tr h="84767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Ajouter des albums et chansons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Voir les albums des artistes préférées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418744"/>
                  </a:ext>
                </a:extLst>
              </a:tr>
              <a:tr h="84767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Chercher des artistes et concerts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578469"/>
                  </a:ext>
                </a:extLst>
              </a:tr>
            </a:tbl>
          </a:graphicData>
        </a:graphic>
      </p:graphicFrame>
      <p:pic>
        <p:nvPicPr>
          <p:cNvPr id="13" name="Graphique 12" descr="Coche avec un remplissage uni">
            <a:extLst>
              <a:ext uri="{FF2B5EF4-FFF2-40B4-BE49-F238E27FC236}">
                <a16:creationId xmlns:a16="http://schemas.microsoft.com/office/drawing/2014/main" id="{0CD91B4A-BCDF-4F66-86B1-ECC769CDD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5031" y="2024850"/>
            <a:ext cx="723181" cy="723181"/>
          </a:xfrm>
          <a:prstGeom prst="rect">
            <a:avLst/>
          </a:prstGeom>
        </p:spPr>
      </p:pic>
      <p:pic>
        <p:nvPicPr>
          <p:cNvPr id="19" name="Graphique 18" descr="Coche avec un remplissage uni">
            <a:extLst>
              <a:ext uri="{FF2B5EF4-FFF2-40B4-BE49-F238E27FC236}">
                <a16:creationId xmlns:a16="http://schemas.microsoft.com/office/drawing/2014/main" id="{040AE780-2B30-45AF-B580-93F80CFC6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5030" y="3034335"/>
            <a:ext cx="723181" cy="723181"/>
          </a:xfrm>
          <a:prstGeom prst="rect">
            <a:avLst/>
          </a:prstGeom>
        </p:spPr>
      </p:pic>
      <p:pic>
        <p:nvPicPr>
          <p:cNvPr id="20" name="Graphique 19" descr="Coche avec un remplissage uni">
            <a:extLst>
              <a:ext uri="{FF2B5EF4-FFF2-40B4-BE49-F238E27FC236}">
                <a16:creationId xmlns:a16="http://schemas.microsoft.com/office/drawing/2014/main" id="{22AA94BF-2014-494C-8F38-895BAF79D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5030" y="3828281"/>
            <a:ext cx="723181" cy="723181"/>
          </a:xfrm>
          <a:prstGeom prst="rect">
            <a:avLst/>
          </a:prstGeom>
        </p:spPr>
      </p:pic>
      <p:pic>
        <p:nvPicPr>
          <p:cNvPr id="21" name="Graphique 20" descr="Coche avec un remplissage uni">
            <a:extLst>
              <a:ext uri="{FF2B5EF4-FFF2-40B4-BE49-F238E27FC236}">
                <a16:creationId xmlns:a16="http://schemas.microsoft.com/office/drawing/2014/main" id="{0D311404-BF66-43E4-BC42-7ED3EAF70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5030" y="4522674"/>
            <a:ext cx="723181" cy="723181"/>
          </a:xfrm>
          <a:prstGeom prst="rect">
            <a:avLst/>
          </a:prstGeom>
        </p:spPr>
      </p:pic>
      <p:pic>
        <p:nvPicPr>
          <p:cNvPr id="22" name="Graphique 21" descr="Coche avec un remplissage uni">
            <a:extLst>
              <a:ext uri="{FF2B5EF4-FFF2-40B4-BE49-F238E27FC236}">
                <a16:creationId xmlns:a16="http://schemas.microsoft.com/office/drawing/2014/main" id="{7FCE9330-CE8C-4217-8F17-40A7B5A45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8129" y="5414766"/>
            <a:ext cx="723181" cy="723181"/>
          </a:xfrm>
          <a:prstGeom prst="rect">
            <a:avLst/>
          </a:prstGeom>
        </p:spPr>
      </p:pic>
      <p:pic>
        <p:nvPicPr>
          <p:cNvPr id="23" name="Graphique 22" descr="Coche avec un remplissage uni">
            <a:extLst>
              <a:ext uri="{FF2B5EF4-FFF2-40B4-BE49-F238E27FC236}">
                <a16:creationId xmlns:a16="http://schemas.microsoft.com/office/drawing/2014/main" id="{65EF35D9-1C68-4F8D-A0F5-18B65C74A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7198" y="2036484"/>
            <a:ext cx="723181" cy="723181"/>
          </a:xfrm>
          <a:prstGeom prst="rect">
            <a:avLst/>
          </a:prstGeom>
        </p:spPr>
      </p:pic>
      <p:pic>
        <p:nvPicPr>
          <p:cNvPr id="24" name="Graphique 23" descr="Coche avec un remplissage uni">
            <a:extLst>
              <a:ext uri="{FF2B5EF4-FFF2-40B4-BE49-F238E27FC236}">
                <a16:creationId xmlns:a16="http://schemas.microsoft.com/office/drawing/2014/main" id="{6E3FFF25-28F0-4F7A-A211-CB9E6517B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3938" y="3067409"/>
            <a:ext cx="723181" cy="723181"/>
          </a:xfrm>
          <a:prstGeom prst="rect">
            <a:avLst/>
          </a:prstGeom>
        </p:spPr>
      </p:pic>
      <p:pic>
        <p:nvPicPr>
          <p:cNvPr id="25" name="Graphique 24" descr="Coche avec un remplissage uni">
            <a:extLst>
              <a:ext uri="{FF2B5EF4-FFF2-40B4-BE49-F238E27FC236}">
                <a16:creationId xmlns:a16="http://schemas.microsoft.com/office/drawing/2014/main" id="{5DB6B73D-E4BA-4C7A-8A4B-C0C848DD6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1317" y="3828281"/>
            <a:ext cx="723181" cy="723181"/>
          </a:xfrm>
          <a:prstGeom prst="rect">
            <a:avLst/>
          </a:prstGeom>
        </p:spPr>
      </p:pic>
      <p:pic>
        <p:nvPicPr>
          <p:cNvPr id="26" name="Graphique 25" descr="Coche avec un remplissage uni">
            <a:extLst>
              <a:ext uri="{FF2B5EF4-FFF2-40B4-BE49-F238E27FC236}">
                <a16:creationId xmlns:a16="http://schemas.microsoft.com/office/drawing/2014/main" id="{A4979C78-C603-4038-BE67-3E4CE333F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1316" y="4590074"/>
            <a:ext cx="723181" cy="723181"/>
          </a:xfrm>
          <a:prstGeom prst="rect">
            <a:avLst/>
          </a:prstGeom>
        </p:spPr>
      </p:pic>
      <p:pic>
        <p:nvPicPr>
          <p:cNvPr id="27" name="Graphique 26" descr="Coche avec un remplissage uni">
            <a:extLst>
              <a:ext uri="{FF2B5EF4-FFF2-40B4-BE49-F238E27FC236}">
                <a16:creationId xmlns:a16="http://schemas.microsoft.com/office/drawing/2014/main" id="{1288321B-9701-47D8-B77B-34D5128BD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254" y="1220607"/>
            <a:ext cx="723181" cy="723181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DDC71C8-4FBA-4D5B-B771-72EF7CF206B5}"/>
              </a:ext>
            </a:extLst>
          </p:cNvPr>
          <p:cNvCxnSpPr>
            <a:cxnSpLocks/>
          </p:cNvCxnSpPr>
          <p:nvPr/>
        </p:nvCxnSpPr>
        <p:spPr>
          <a:xfrm flipH="1">
            <a:off x="1846697" y="1228849"/>
            <a:ext cx="168831" cy="585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que 29" descr="Fermer avec un remplissage uni">
            <a:extLst>
              <a:ext uri="{FF2B5EF4-FFF2-40B4-BE49-F238E27FC236}">
                <a16:creationId xmlns:a16="http://schemas.microsoft.com/office/drawing/2014/main" id="{CB472EEB-8939-4207-9E4C-AC5BD0627B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43934" y="1183154"/>
            <a:ext cx="723181" cy="723181"/>
          </a:xfrm>
          <a:prstGeom prst="rect">
            <a:avLst/>
          </a:prstGeom>
        </p:spPr>
      </p:pic>
      <p:pic>
        <p:nvPicPr>
          <p:cNvPr id="38" name="Graphique 37" descr="Coche avec un remplissage uni">
            <a:extLst>
              <a:ext uri="{FF2B5EF4-FFF2-40B4-BE49-F238E27FC236}">
                <a16:creationId xmlns:a16="http://schemas.microsoft.com/office/drawing/2014/main" id="{7A695B76-9A15-49D0-8A9C-0D1554DE0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5728" y="1155767"/>
            <a:ext cx="723181" cy="723181"/>
          </a:xfrm>
          <a:prstGeom prst="rect">
            <a:avLst/>
          </a:prstGeom>
        </p:spPr>
      </p:pic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8D7C04CF-309F-474B-8296-AA04C90B40EC}"/>
              </a:ext>
            </a:extLst>
          </p:cNvPr>
          <p:cNvCxnSpPr>
            <a:cxnSpLocks/>
          </p:cNvCxnSpPr>
          <p:nvPr/>
        </p:nvCxnSpPr>
        <p:spPr>
          <a:xfrm flipH="1">
            <a:off x="10407315" y="1224159"/>
            <a:ext cx="168831" cy="585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Fermer avec un remplissage uni">
            <a:extLst>
              <a:ext uri="{FF2B5EF4-FFF2-40B4-BE49-F238E27FC236}">
                <a16:creationId xmlns:a16="http://schemas.microsoft.com/office/drawing/2014/main" id="{E4C8E12E-493F-40A4-A8C9-B718038DC5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04552" y="1155767"/>
            <a:ext cx="723181" cy="72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21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E1F421D-481C-4877-8527-C5019586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Formation Ingénieur Développement JAVA/ANGULAR/SPRING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585AE2A-E1AC-4FA4-93DF-5AB46321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0D0-66D2-46D8-BC11-8B796D5D3EAC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A2E6791-F181-4FE6-B157-3FB15D80E1F4}"/>
              </a:ext>
            </a:extLst>
          </p:cNvPr>
          <p:cNvSpPr txBox="1"/>
          <p:nvPr/>
        </p:nvSpPr>
        <p:spPr>
          <a:xfrm>
            <a:off x="2430379" y="256674"/>
            <a:ext cx="7331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AMÉLIORATIONS FUTURES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2C61F30-36E2-4EA8-930B-BBA0F8D07191}"/>
              </a:ext>
            </a:extLst>
          </p:cNvPr>
          <p:cNvSpPr txBox="1"/>
          <p:nvPr/>
        </p:nvSpPr>
        <p:spPr>
          <a:xfrm>
            <a:off x="-58839" y="2044628"/>
            <a:ext cx="123395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800" dirty="0"/>
              <a:t>Finir les attendus définies au début du projet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800" dirty="0"/>
              <a:t>Ecouter, liker de la musique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800" dirty="0"/>
              <a:t>Mettre un extrait du son du moment lorsque le fan arrive sur la page de l’artiste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800" dirty="0"/>
              <a:t>Commander les places de concerts</a:t>
            </a:r>
          </a:p>
        </p:txBody>
      </p:sp>
    </p:spTree>
    <p:extLst>
      <p:ext uri="{BB962C8B-B14F-4D97-AF65-F5344CB8AC3E}">
        <p14:creationId xmlns:p14="http://schemas.microsoft.com/office/powerpoint/2010/main" val="3572729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6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re 29">
            <a:extLst>
              <a:ext uri="{FF2B5EF4-FFF2-40B4-BE49-F238E27FC236}">
                <a16:creationId xmlns:a16="http://schemas.microsoft.com/office/drawing/2014/main" id="{CDE342DF-EBD8-41EC-9DE6-78E1CE9F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2619" y="1279575"/>
            <a:ext cx="5765620" cy="19055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CONCLUSION GLOBAL PROJET ET FORMATION</a:t>
            </a:r>
          </a:p>
        </p:txBody>
      </p:sp>
      <p:sp>
        <p:nvSpPr>
          <p:cNvPr id="77" name="Freeform: Shape 63">
            <a:extLst>
              <a:ext uri="{FF2B5EF4-FFF2-40B4-BE49-F238E27FC236}">
                <a16:creationId xmlns:a16="http://schemas.microsoft.com/office/drawing/2014/main" id="{5841E0DD-1BA7-47EA-92C1-DFCD469D0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797" y="0"/>
            <a:ext cx="4195674" cy="2553552"/>
          </a:xfrm>
          <a:custGeom>
            <a:avLst/>
            <a:gdLst>
              <a:gd name="connsiteX0" fmla="*/ 51087 w 4195674"/>
              <a:gd name="connsiteY0" fmla="*/ 0 h 2553552"/>
              <a:gd name="connsiteX1" fmla="*/ 4144587 w 4195674"/>
              <a:gd name="connsiteY1" fmla="*/ 0 h 2553552"/>
              <a:gd name="connsiteX2" fmla="*/ 4153054 w 4195674"/>
              <a:gd name="connsiteY2" fmla="*/ 32928 h 2553552"/>
              <a:gd name="connsiteX3" fmla="*/ 4195674 w 4195674"/>
              <a:gd name="connsiteY3" fmla="*/ 455715 h 2553552"/>
              <a:gd name="connsiteX4" fmla="*/ 2097837 w 4195674"/>
              <a:gd name="connsiteY4" fmla="*/ 2553552 h 2553552"/>
              <a:gd name="connsiteX5" fmla="*/ 0 w 4195674"/>
              <a:gd name="connsiteY5" fmla="*/ 455715 h 2553552"/>
              <a:gd name="connsiteX6" fmla="*/ 42621 w 4195674"/>
              <a:gd name="connsiteY6" fmla="*/ 32928 h 255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2553552">
                <a:moveTo>
                  <a:pt x="51087" y="0"/>
                </a:moveTo>
                <a:lnTo>
                  <a:pt x="4144587" y="0"/>
                </a:lnTo>
                <a:lnTo>
                  <a:pt x="4153054" y="32928"/>
                </a:lnTo>
                <a:cubicBezTo>
                  <a:pt x="4180999" y="169492"/>
                  <a:pt x="4195674" y="310890"/>
                  <a:pt x="4195674" y="455715"/>
                </a:cubicBezTo>
                <a:cubicBezTo>
                  <a:pt x="4195674" y="1614318"/>
                  <a:pt x="3256440" y="2553552"/>
                  <a:pt x="2097837" y="2553552"/>
                </a:cubicBezTo>
                <a:cubicBezTo>
                  <a:pt x="939234" y="2553552"/>
                  <a:pt x="0" y="1614318"/>
                  <a:pt x="0" y="455715"/>
                </a:cubicBezTo>
                <a:cubicBezTo>
                  <a:pt x="0" y="310890"/>
                  <a:pt x="14676" y="169492"/>
                  <a:pt x="42621" y="329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Graphique 11" descr="Volume avec un remplissage uni">
            <a:extLst>
              <a:ext uri="{FF2B5EF4-FFF2-40B4-BE49-F238E27FC236}">
                <a16:creationId xmlns:a16="http://schemas.microsoft.com/office/drawing/2014/main" id="{B358FEC7-7441-4236-85B6-E1A83EFF7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2854" y="136525"/>
            <a:ext cx="1935439" cy="1935439"/>
          </a:xfrm>
          <a:prstGeom prst="rect">
            <a:avLst/>
          </a:prstGeom>
        </p:spPr>
      </p:pic>
      <p:sp>
        <p:nvSpPr>
          <p:cNvPr id="7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148" y="987117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67">
            <a:extLst>
              <a:ext uri="{FF2B5EF4-FFF2-40B4-BE49-F238E27FC236}">
                <a16:creationId xmlns:a16="http://schemas.microsoft.com/office/drawing/2014/main" id="{8D3BEFDA-0C8B-4C24-AF49-B7E58C98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6811"/>
            <a:ext cx="4507268" cy="4101189"/>
          </a:xfrm>
          <a:custGeom>
            <a:avLst/>
            <a:gdLst>
              <a:gd name="connsiteX0" fmla="*/ 1188901 w 4507268"/>
              <a:gd name="connsiteY0" fmla="*/ 0 h 4101189"/>
              <a:gd name="connsiteX1" fmla="*/ 4507268 w 4507268"/>
              <a:gd name="connsiteY1" fmla="*/ 3318367 h 4101189"/>
              <a:gd name="connsiteX2" fmla="*/ 4439851 w 4507268"/>
              <a:gd name="connsiteY2" fmla="*/ 3987135 h 4101189"/>
              <a:gd name="connsiteX3" fmla="*/ 4410525 w 4507268"/>
              <a:gd name="connsiteY3" fmla="*/ 4101189 h 4101189"/>
              <a:gd name="connsiteX4" fmla="*/ 0 w 4507268"/>
              <a:gd name="connsiteY4" fmla="*/ 4101189 h 4101189"/>
              <a:gd name="connsiteX5" fmla="*/ 0 w 4507268"/>
              <a:gd name="connsiteY5" fmla="*/ 221283 h 4101189"/>
              <a:gd name="connsiteX6" fmla="*/ 47936 w 4507268"/>
              <a:gd name="connsiteY6" fmla="*/ 201358 h 4101189"/>
              <a:gd name="connsiteX7" fmla="*/ 1188901 w 4507268"/>
              <a:gd name="connsiteY7" fmla="*/ 0 h 41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7268" h="4101189">
                <a:moveTo>
                  <a:pt x="1188901" y="0"/>
                </a:moveTo>
                <a:cubicBezTo>
                  <a:pt x="3021585" y="0"/>
                  <a:pt x="4507268" y="1485684"/>
                  <a:pt x="4507268" y="3318367"/>
                </a:cubicBezTo>
                <a:cubicBezTo>
                  <a:pt x="4507268" y="3547453"/>
                  <a:pt x="4484055" y="3771117"/>
                  <a:pt x="4439851" y="3987135"/>
                </a:cubicBezTo>
                <a:lnTo>
                  <a:pt x="4410525" y="4101189"/>
                </a:lnTo>
                <a:lnTo>
                  <a:pt x="0" y="4101189"/>
                </a:lnTo>
                <a:lnTo>
                  <a:pt x="0" y="221283"/>
                </a:lnTo>
                <a:lnTo>
                  <a:pt x="47936" y="201358"/>
                </a:lnTo>
                <a:cubicBezTo>
                  <a:pt x="403707" y="71093"/>
                  <a:pt x="788002" y="0"/>
                  <a:pt x="11889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Oval 69">
            <a:extLst>
              <a:ext uri="{FF2B5EF4-FFF2-40B4-BE49-F238E27FC236}">
                <a16:creationId xmlns:a16="http://schemas.microsoft.com/office/drawing/2014/main" id="{7400EEA6-B330-4DBC-A821-469627E96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0123" y="1601385"/>
            <a:ext cx="2754831" cy="2754831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7278" y="4908805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51" y="5775084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B6D62FD-415A-4DC3-9B29-51071D43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10364" y="6303638"/>
            <a:ext cx="5765617" cy="470547"/>
          </a:xfrm>
        </p:spPr>
        <p:txBody>
          <a:bodyPr vert="horz" lIns="91440" tIns="45720" rIns="91440" bIns="45720" rtlCol="0" anchor="ctr"/>
          <a:lstStyle/>
          <a:p>
            <a:r>
              <a:rPr lang="en-US" dirty="0"/>
              <a:t>Formation </a:t>
            </a:r>
            <a:r>
              <a:rPr lang="en-US" dirty="0" err="1"/>
              <a:t>Ingénieur</a:t>
            </a:r>
            <a:r>
              <a:rPr lang="en-US" dirty="0"/>
              <a:t> </a:t>
            </a:r>
            <a:r>
              <a:rPr lang="en-US" dirty="0" err="1"/>
              <a:t>Développement</a:t>
            </a:r>
            <a:r>
              <a:rPr lang="en-US" dirty="0"/>
              <a:t> JAVA/ANGULAR/SPRING</a:t>
            </a:r>
          </a:p>
        </p:txBody>
      </p:sp>
      <p:pic>
        <p:nvPicPr>
          <p:cNvPr id="32" name="Graphique 31" descr="Un saxophone avec notes musicales">
            <a:extLst>
              <a:ext uri="{FF2B5EF4-FFF2-40B4-BE49-F238E27FC236}">
                <a16:creationId xmlns:a16="http://schemas.microsoft.com/office/drawing/2014/main" id="{DDF82DBC-1638-449E-830A-9183141B75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880" y="3610394"/>
            <a:ext cx="2983972" cy="2983972"/>
          </a:xfrm>
          <a:prstGeom prst="rect">
            <a:avLst/>
          </a:prstGeom>
        </p:spPr>
      </p:pic>
      <p:pic>
        <p:nvPicPr>
          <p:cNvPr id="10" name="Graphique 9" descr="Enregistrement avec un remplissage uni">
            <a:extLst>
              <a:ext uri="{FF2B5EF4-FFF2-40B4-BE49-F238E27FC236}">
                <a16:creationId xmlns:a16="http://schemas.microsoft.com/office/drawing/2014/main" id="{43E92EBC-390A-4BF0-AFC8-D1A4130B7D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68633" y="2129895"/>
            <a:ext cx="1697810" cy="169781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70787E-F37E-4736-A4B9-E2F23E5F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5A8020D0-66D2-46D8-BC11-8B796D5D3EAC}" type="slidenum">
              <a:rPr lang="en-US" sz="1800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853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94C0B4-4EC3-4C19-BA82-EBD7A6F6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Formation Ingénieur Développement JAVA/ANGULAR/SPRING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944CE7D-C020-46E8-8D02-6487D7C7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0D0-66D2-46D8-BC11-8B796D5D3EAC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6860733-E705-4EA1-8C5F-E98BD78C12F7}"/>
              </a:ext>
            </a:extLst>
          </p:cNvPr>
          <p:cNvSpPr txBox="1"/>
          <p:nvPr/>
        </p:nvSpPr>
        <p:spPr>
          <a:xfrm>
            <a:off x="2430379" y="256674"/>
            <a:ext cx="7331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GANTT REEL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E8696A5-6123-46E0-B274-4E24F28CB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96" y="1957526"/>
            <a:ext cx="11333408" cy="409548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9032C83-4E81-40CC-9E4B-F19E932E4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797" y="1160526"/>
            <a:ext cx="9457842" cy="47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6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2EEC18D-49C2-4145-8CCC-40AA0D17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fr-FR" dirty="0"/>
              <a:t>Formation Ingénieur Développement JAVA/ANGULAR/SPRING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EA7AD67-E5BA-4C87-9E88-F4D5B6A9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0D0-66D2-46D8-BC11-8B796D5D3EAC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31078D8-C4B1-42D9-9ADE-9078B3F187CB}"/>
              </a:ext>
            </a:extLst>
          </p:cNvPr>
          <p:cNvSpPr txBox="1"/>
          <p:nvPr/>
        </p:nvSpPr>
        <p:spPr>
          <a:xfrm>
            <a:off x="2430379" y="256674"/>
            <a:ext cx="7331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" name="Organigramme : Connecteur 4">
            <a:extLst>
              <a:ext uri="{FF2B5EF4-FFF2-40B4-BE49-F238E27FC236}">
                <a16:creationId xmlns:a16="http://schemas.microsoft.com/office/drawing/2014/main" id="{CB3C22A7-8F3E-44B6-B718-8B48E7BF3CAA}"/>
              </a:ext>
            </a:extLst>
          </p:cNvPr>
          <p:cNvSpPr/>
          <p:nvPr/>
        </p:nvSpPr>
        <p:spPr>
          <a:xfrm>
            <a:off x="799382" y="1602319"/>
            <a:ext cx="3556000" cy="340360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PROJET</a:t>
            </a:r>
          </a:p>
        </p:txBody>
      </p:sp>
      <p:sp>
        <p:nvSpPr>
          <p:cNvPr id="8" name="Organigramme : Connecteur 7">
            <a:extLst>
              <a:ext uri="{FF2B5EF4-FFF2-40B4-BE49-F238E27FC236}">
                <a16:creationId xmlns:a16="http://schemas.microsoft.com/office/drawing/2014/main" id="{02D49230-2D34-48F2-B276-3713D3E7DDFE}"/>
              </a:ext>
            </a:extLst>
          </p:cNvPr>
          <p:cNvSpPr/>
          <p:nvPr/>
        </p:nvSpPr>
        <p:spPr>
          <a:xfrm>
            <a:off x="7859881" y="1602319"/>
            <a:ext cx="3556000" cy="340360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FORMATION</a:t>
            </a:r>
          </a:p>
        </p:txBody>
      </p:sp>
      <p:pic>
        <p:nvPicPr>
          <p:cNvPr id="10" name="Graphique 9" descr="Éjecter avec un remplissage uni">
            <a:extLst>
              <a:ext uri="{FF2B5EF4-FFF2-40B4-BE49-F238E27FC236}">
                <a16:creationId xmlns:a16="http://schemas.microsoft.com/office/drawing/2014/main" id="{2CAB5CD0-ABC6-43E6-9226-D93C3D1B6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806440" y="422388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9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6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re 29">
            <a:extLst>
              <a:ext uri="{FF2B5EF4-FFF2-40B4-BE49-F238E27FC236}">
                <a16:creationId xmlns:a16="http://schemas.microsoft.com/office/drawing/2014/main" id="{CDE342DF-EBD8-41EC-9DE6-78E1CE9F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2619" y="1279575"/>
            <a:ext cx="5765620" cy="1905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INTRODUCTION</a:t>
            </a:r>
          </a:p>
        </p:txBody>
      </p:sp>
      <p:sp>
        <p:nvSpPr>
          <p:cNvPr id="77" name="Freeform: Shape 63">
            <a:extLst>
              <a:ext uri="{FF2B5EF4-FFF2-40B4-BE49-F238E27FC236}">
                <a16:creationId xmlns:a16="http://schemas.microsoft.com/office/drawing/2014/main" id="{5841E0DD-1BA7-47EA-92C1-DFCD469D0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797" y="0"/>
            <a:ext cx="4195674" cy="2553552"/>
          </a:xfrm>
          <a:custGeom>
            <a:avLst/>
            <a:gdLst>
              <a:gd name="connsiteX0" fmla="*/ 51087 w 4195674"/>
              <a:gd name="connsiteY0" fmla="*/ 0 h 2553552"/>
              <a:gd name="connsiteX1" fmla="*/ 4144587 w 4195674"/>
              <a:gd name="connsiteY1" fmla="*/ 0 h 2553552"/>
              <a:gd name="connsiteX2" fmla="*/ 4153054 w 4195674"/>
              <a:gd name="connsiteY2" fmla="*/ 32928 h 2553552"/>
              <a:gd name="connsiteX3" fmla="*/ 4195674 w 4195674"/>
              <a:gd name="connsiteY3" fmla="*/ 455715 h 2553552"/>
              <a:gd name="connsiteX4" fmla="*/ 2097837 w 4195674"/>
              <a:gd name="connsiteY4" fmla="*/ 2553552 h 2553552"/>
              <a:gd name="connsiteX5" fmla="*/ 0 w 4195674"/>
              <a:gd name="connsiteY5" fmla="*/ 455715 h 2553552"/>
              <a:gd name="connsiteX6" fmla="*/ 42621 w 4195674"/>
              <a:gd name="connsiteY6" fmla="*/ 32928 h 255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2553552">
                <a:moveTo>
                  <a:pt x="51087" y="0"/>
                </a:moveTo>
                <a:lnTo>
                  <a:pt x="4144587" y="0"/>
                </a:lnTo>
                <a:lnTo>
                  <a:pt x="4153054" y="32928"/>
                </a:lnTo>
                <a:cubicBezTo>
                  <a:pt x="4180999" y="169492"/>
                  <a:pt x="4195674" y="310890"/>
                  <a:pt x="4195674" y="455715"/>
                </a:cubicBezTo>
                <a:cubicBezTo>
                  <a:pt x="4195674" y="1614318"/>
                  <a:pt x="3256440" y="2553552"/>
                  <a:pt x="2097837" y="2553552"/>
                </a:cubicBezTo>
                <a:cubicBezTo>
                  <a:pt x="939234" y="2553552"/>
                  <a:pt x="0" y="1614318"/>
                  <a:pt x="0" y="455715"/>
                </a:cubicBezTo>
                <a:cubicBezTo>
                  <a:pt x="0" y="310890"/>
                  <a:pt x="14676" y="169492"/>
                  <a:pt x="42621" y="329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Graphique 11" descr="Volume avec un remplissage uni">
            <a:extLst>
              <a:ext uri="{FF2B5EF4-FFF2-40B4-BE49-F238E27FC236}">
                <a16:creationId xmlns:a16="http://schemas.microsoft.com/office/drawing/2014/main" id="{B358FEC7-7441-4236-85B6-E1A83EFF7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2854" y="136525"/>
            <a:ext cx="1935439" cy="1935439"/>
          </a:xfrm>
          <a:prstGeom prst="rect">
            <a:avLst/>
          </a:prstGeom>
        </p:spPr>
      </p:pic>
      <p:sp>
        <p:nvSpPr>
          <p:cNvPr id="7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148" y="987117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67">
            <a:extLst>
              <a:ext uri="{FF2B5EF4-FFF2-40B4-BE49-F238E27FC236}">
                <a16:creationId xmlns:a16="http://schemas.microsoft.com/office/drawing/2014/main" id="{8D3BEFDA-0C8B-4C24-AF49-B7E58C98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6811"/>
            <a:ext cx="4507268" cy="4101189"/>
          </a:xfrm>
          <a:custGeom>
            <a:avLst/>
            <a:gdLst>
              <a:gd name="connsiteX0" fmla="*/ 1188901 w 4507268"/>
              <a:gd name="connsiteY0" fmla="*/ 0 h 4101189"/>
              <a:gd name="connsiteX1" fmla="*/ 4507268 w 4507268"/>
              <a:gd name="connsiteY1" fmla="*/ 3318367 h 4101189"/>
              <a:gd name="connsiteX2" fmla="*/ 4439851 w 4507268"/>
              <a:gd name="connsiteY2" fmla="*/ 3987135 h 4101189"/>
              <a:gd name="connsiteX3" fmla="*/ 4410525 w 4507268"/>
              <a:gd name="connsiteY3" fmla="*/ 4101189 h 4101189"/>
              <a:gd name="connsiteX4" fmla="*/ 0 w 4507268"/>
              <a:gd name="connsiteY4" fmla="*/ 4101189 h 4101189"/>
              <a:gd name="connsiteX5" fmla="*/ 0 w 4507268"/>
              <a:gd name="connsiteY5" fmla="*/ 221283 h 4101189"/>
              <a:gd name="connsiteX6" fmla="*/ 47936 w 4507268"/>
              <a:gd name="connsiteY6" fmla="*/ 201358 h 4101189"/>
              <a:gd name="connsiteX7" fmla="*/ 1188901 w 4507268"/>
              <a:gd name="connsiteY7" fmla="*/ 0 h 41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7268" h="4101189">
                <a:moveTo>
                  <a:pt x="1188901" y="0"/>
                </a:moveTo>
                <a:cubicBezTo>
                  <a:pt x="3021585" y="0"/>
                  <a:pt x="4507268" y="1485684"/>
                  <a:pt x="4507268" y="3318367"/>
                </a:cubicBezTo>
                <a:cubicBezTo>
                  <a:pt x="4507268" y="3547453"/>
                  <a:pt x="4484055" y="3771117"/>
                  <a:pt x="4439851" y="3987135"/>
                </a:cubicBezTo>
                <a:lnTo>
                  <a:pt x="4410525" y="4101189"/>
                </a:lnTo>
                <a:lnTo>
                  <a:pt x="0" y="4101189"/>
                </a:lnTo>
                <a:lnTo>
                  <a:pt x="0" y="221283"/>
                </a:lnTo>
                <a:lnTo>
                  <a:pt x="47936" y="201358"/>
                </a:lnTo>
                <a:cubicBezTo>
                  <a:pt x="403707" y="71093"/>
                  <a:pt x="788002" y="0"/>
                  <a:pt x="11889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Oval 69">
            <a:extLst>
              <a:ext uri="{FF2B5EF4-FFF2-40B4-BE49-F238E27FC236}">
                <a16:creationId xmlns:a16="http://schemas.microsoft.com/office/drawing/2014/main" id="{7400EEA6-B330-4DBC-A821-469627E96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0123" y="1601385"/>
            <a:ext cx="2754831" cy="2754831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7278" y="4908805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51" y="5775084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B6D62FD-415A-4DC3-9B29-51071D43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10364" y="6303638"/>
            <a:ext cx="5765617" cy="470547"/>
          </a:xfrm>
        </p:spPr>
        <p:txBody>
          <a:bodyPr vert="horz" lIns="91440" tIns="45720" rIns="91440" bIns="45720" rtlCol="0" anchor="ctr"/>
          <a:lstStyle/>
          <a:p>
            <a:r>
              <a:rPr lang="en-US" dirty="0"/>
              <a:t>Formation </a:t>
            </a:r>
            <a:r>
              <a:rPr lang="en-US" dirty="0" err="1"/>
              <a:t>Ingénieur</a:t>
            </a:r>
            <a:r>
              <a:rPr lang="en-US" dirty="0"/>
              <a:t> </a:t>
            </a:r>
            <a:r>
              <a:rPr lang="en-US" dirty="0" err="1"/>
              <a:t>Développement</a:t>
            </a:r>
            <a:r>
              <a:rPr lang="en-US" dirty="0"/>
              <a:t> JAVA/ANGULAR/SPRING</a:t>
            </a:r>
          </a:p>
        </p:txBody>
      </p:sp>
      <p:pic>
        <p:nvPicPr>
          <p:cNvPr id="32" name="Graphique 31" descr="Un saxophone avec notes musicales">
            <a:extLst>
              <a:ext uri="{FF2B5EF4-FFF2-40B4-BE49-F238E27FC236}">
                <a16:creationId xmlns:a16="http://schemas.microsoft.com/office/drawing/2014/main" id="{DDF82DBC-1638-449E-830A-9183141B75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880" y="3610394"/>
            <a:ext cx="2983972" cy="2983972"/>
          </a:xfrm>
          <a:prstGeom prst="rect">
            <a:avLst/>
          </a:prstGeom>
        </p:spPr>
      </p:pic>
      <p:pic>
        <p:nvPicPr>
          <p:cNvPr id="10" name="Graphique 9" descr="Enregistrement avec un remplissage uni">
            <a:extLst>
              <a:ext uri="{FF2B5EF4-FFF2-40B4-BE49-F238E27FC236}">
                <a16:creationId xmlns:a16="http://schemas.microsoft.com/office/drawing/2014/main" id="{43E92EBC-390A-4BF0-AFC8-D1A4130B7D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68633" y="2129895"/>
            <a:ext cx="1697810" cy="169781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70787E-F37E-4736-A4B9-E2F23E5F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5A8020D0-66D2-46D8-BC11-8B796D5D3EAC}" type="slidenum">
              <a:rPr lang="en-US" sz="1800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981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B7AF5DE-652B-4555-BA8A-D40BDCB15E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4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81C98F6-3D2A-4BD9-9F30-8273E206ADC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Merci de votre attention 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B13218C-9ACA-4B21-9982-F8323B18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Formation Ingénieur Développement JAVA/ANGULAR/SPRING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DAC5984-7EF4-4731-9FCC-B84BA7B2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A8020D0-66D2-46D8-BC11-8B796D5D3EAC}" type="slidenum">
              <a:rPr lang="en-US" sz="1600" smtClean="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20</a:t>
            </a:fld>
            <a:endParaRPr lang="en-US" sz="1600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2050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4C7B6F4-1AA1-462A-AA7A-C3210C0F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fr-FR" dirty="0"/>
              <a:t>Formation Ingénieur Développement JAVA/ANGULAR/SPRING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40F61C5-EB68-4F1A-BAC9-92AA05A1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0D0-66D2-46D8-BC11-8B796D5D3EAC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2E4DB8-DF08-4C72-B91B-5524C6D2E91F}"/>
              </a:ext>
            </a:extLst>
          </p:cNvPr>
          <p:cNvSpPr txBox="1"/>
          <p:nvPr/>
        </p:nvSpPr>
        <p:spPr>
          <a:xfrm>
            <a:off x="2430379" y="256674"/>
            <a:ext cx="7331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STORY TELLING</a:t>
            </a:r>
          </a:p>
        </p:txBody>
      </p:sp>
      <p:sp>
        <p:nvSpPr>
          <p:cNvPr id="6" name="Organigramme : Connecteur 5">
            <a:extLst>
              <a:ext uri="{FF2B5EF4-FFF2-40B4-BE49-F238E27FC236}">
                <a16:creationId xmlns:a16="http://schemas.microsoft.com/office/drawing/2014/main" id="{AF81E8B8-65DE-45BA-94C4-62C980F605F8}"/>
              </a:ext>
            </a:extLst>
          </p:cNvPr>
          <p:cNvSpPr/>
          <p:nvPr/>
        </p:nvSpPr>
        <p:spPr>
          <a:xfrm>
            <a:off x="375920" y="2209800"/>
            <a:ext cx="2682240" cy="2438400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Suivre notre artiste préféré</a:t>
            </a:r>
          </a:p>
        </p:txBody>
      </p:sp>
      <p:sp>
        <p:nvSpPr>
          <p:cNvPr id="7" name="Organigramme : Connecteur 6">
            <a:extLst>
              <a:ext uri="{FF2B5EF4-FFF2-40B4-BE49-F238E27FC236}">
                <a16:creationId xmlns:a16="http://schemas.microsoft.com/office/drawing/2014/main" id="{BA2D6375-9565-46A9-B105-8D383CFDF479}"/>
              </a:ext>
            </a:extLst>
          </p:cNvPr>
          <p:cNvSpPr/>
          <p:nvPr/>
        </p:nvSpPr>
        <p:spPr>
          <a:xfrm>
            <a:off x="4754879" y="2338664"/>
            <a:ext cx="2682240" cy="24384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Consulter sa discographie</a:t>
            </a:r>
          </a:p>
        </p:txBody>
      </p:sp>
      <p:sp>
        <p:nvSpPr>
          <p:cNvPr id="8" name="Organigramme : Connecteur 7">
            <a:extLst>
              <a:ext uri="{FF2B5EF4-FFF2-40B4-BE49-F238E27FC236}">
                <a16:creationId xmlns:a16="http://schemas.microsoft.com/office/drawing/2014/main" id="{93651537-1A3F-47C9-A7BD-D169C2AB012A}"/>
              </a:ext>
            </a:extLst>
          </p:cNvPr>
          <p:cNvSpPr/>
          <p:nvPr/>
        </p:nvSpPr>
        <p:spPr>
          <a:xfrm>
            <a:off x="9133842" y="2338664"/>
            <a:ext cx="2682240" cy="2438400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Consulter les dates de ses prochains concerts</a:t>
            </a:r>
          </a:p>
        </p:txBody>
      </p:sp>
    </p:spTree>
    <p:extLst>
      <p:ext uri="{BB962C8B-B14F-4D97-AF65-F5344CB8AC3E}">
        <p14:creationId xmlns:p14="http://schemas.microsoft.com/office/powerpoint/2010/main" val="286814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006D5F9-611E-4805-A0CD-19E5E64C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Formation Ingénieur Développement JAVA/ANGULAR/SPRING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87991C-DF9F-4BA3-8E65-D75C137E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0D0-66D2-46D8-BC11-8B796D5D3EAC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161F802-A5AB-491C-B5C2-7788DEEEE42E}"/>
              </a:ext>
            </a:extLst>
          </p:cNvPr>
          <p:cNvSpPr txBox="1"/>
          <p:nvPr/>
        </p:nvSpPr>
        <p:spPr>
          <a:xfrm>
            <a:off x="2430379" y="256674"/>
            <a:ext cx="7331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SOLUTION PROPROSEE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B8843FF-C94A-4CDB-99EF-FB1FEE0F557E}"/>
              </a:ext>
            </a:extLst>
          </p:cNvPr>
          <p:cNvGrpSpPr/>
          <p:nvPr/>
        </p:nvGrpSpPr>
        <p:grpSpPr>
          <a:xfrm>
            <a:off x="3391117" y="2562726"/>
            <a:ext cx="6877767" cy="1732548"/>
            <a:chOff x="1463976" y="2374229"/>
            <a:chExt cx="6877767" cy="173254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AB19BB-178C-46B3-8375-8036BBD05AF1}"/>
                </a:ext>
              </a:extLst>
            </p:cNvPr>
            <p:cNvSpPr/>
            <p:nvPr/>
          </p:nvSpPr>
          <p:spPr>
            <a:xfrm>
              <a:off x="1463977" y="2374229"/>
              <a:ext cx="5437156" cy="173254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FE764B4-F218-4034-AC3E-8876C0A46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976" y="2534351"/>
              <a:ext cx="1317908" cy="1412308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C509F2D-FA29-4A82-B240-0CD9763886D2}"/>
                </a:ext>
              </a:extLst>
            </p:cNvPr>
            <p:cNvSpPr txBox="1"/>
            <p:nvPr/>
          </p:nvSpPr>
          <p:spPr>
            <a:xfrm>
              <a:off x="2781884" y="2578783"/>
              <a:ext cx="555985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0" b="1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MUSIFAN</a:t>
              </a:r>
            </a:p>
          </p:txBody>
        </p:sp>
      </p:grpSp>
      <p:pic>
        <p:nvPicPr>
          <p:cNvPr id="12" name="Graphique 11" descr="Notes de musique avec un remplissage uni">
            <a:extLst>
              <a:ext uri="{FF2B5EF4-FFF2-40B4-BE49-F238E27FC236}">
                <a16:creationId xmlns:a16="http://schemas.microsoft.com/office/drawing/2014/main" id="{22E82E56-7B99-4EA8-B785-6B04EC9EB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368" y="2369618"/>
            <a:ext cx="1964871" cy="1964871"/>
          </a:xfrm>
          <a:prstGeom prst="rect">
            <a:avLst/>
          </a:prstGeom>
        </p:spPr>
      </p:pic>
      <p:pic>
        <p:nvPicPr>
          <p:cNvPr id="15" name="Graphique 14" descr="Notes de musique avec un remplissage uni">
            <a:extLst>
              <a:ext uri="{FF2B5EF4-FFF2-40B4-BE49-F238E27FC236}">
                <a16:creationId xmlns:a16="http://schemas.microsoft.com/office/drawing/2014/main" id="{66B6716F-0FE5-4FE6-9966-CF8E53691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56743" y="2369618"/>
            <a:ext cx="1964871" cy="196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7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6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re 29">
            <a:extLst>
              <a:ext uri="{FF2B5EF4-FFF2-40B4-BE49-F238E27FC236}">
                <a16:creationId xmlns:a16="http://schemas.microsoft.com/office/drawing/2014/main" id="{CDE342DF-EBD8-41EC-9DE6-78E1CE9F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2619" y="1279575"/>
            <a:ext cx="5765620" cy="1905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PRESENTATION DU PROJET</a:t>
            </a:r>
          </a:p>
        </p:txBody>
      </p:sp>
      <p:sp>
        <p:nvSpPr>
          <p:cNvPr id="77" name="Freeform: Shape 63">
            <a:extLst>
              <a:ext uri="{FF2B5EF4-FFF2-40B4-BE49-F238E27FC236}">
                <a16:creationId xmlns:a16="http://schemas.microsoft.com/office/drawing/2014/main" id="{5841E0DD-1BA7-47EA-92C1-DFCD469D0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797" y="0"/>
            <a:ext cx="4195674" cy="2553552"/>
          </a:xfrm>
          <a:custGeom>
            <a:avLst/>
            <a:gdLst>
              <a:gd name="connsiteX0" fmla="*/ 51087 w 4195674"/>
              <a:gd name="connsiteY0" fmla="*/ 0 h 2553552"/>
              <a:gd name="connsiteX1" fmla="*/ 4144587 w 4195674"/>
              <a:gd name="connsiteY1" fmla="*/ 0 h 2553552"/>
              <a:gd name="connsiteX2" fmla="*/ 4153054 w 4195674"/>
              <a:gd name="connsiteY2" fmla="*/ 32928 h 2553552"/>
              <a:gd name="connsiteX3" fmla="*/ 4195674 w 4195674"/>
              <a:gd name="connsiteY3" fmla="*/ 455715 h 2553552"/>
              <a:gd name="connsiteX4" fmla="*/ 2097837 w 4195674"/>
              <a:gd name="connsiteY4" fmla="*/ 2553552 h 2553552"/>
              <a:gd name="connsiteX5" fmla="*/ 0 w 4195674"/>
              <a:gd name="connsiteY5" fmla="*/ 455715 h 2553552"/>
              <a:gd name="connsiteX6" fmla="*/ 42621 w 4195674"/>
              <a:gd name="connsiteY6" fmla="*/ 32928 h 255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2553552">
                <a:moveTo>
                  <a:pt x="51087" y="0"/>
                </a:moveTo>
                <a:lnTo>
                  <a:pt x="4144587" y="0"/>
                </a:lnTo>
                <a:lnTo>
                  <a:pt x="4153054" y="32928"/>
                </a:lnTo>
                <a:cubicBezTo>
                  <a:pt x="4180999" y="169492"/>
                  <a:pt x="4195674" y="310890"/>
                  <a:pt x="4195674" y="455715"/>
                </a:cubicBezTo>
                <a:cubicBezTo>
                  <a:pt x="4195674" y="1614318"/>
                  <a:pt x="3256440" y="2553552"/>
                  <a:pt x="2097837" y="2553552"/>
                </a:cubicBezTo>
                <a:cubicBezTo>
                  <a:pt x="939234" y="2553552"/>
                  <a:pt x="0" y="1614318"/>
                  <a:pt x="0" y="455715"/>
                </a:cubicBezTo>
                <a:cubicBezTo>
                  <a:pt x="0" y="310890"/>
                  <a:pt x="14676" y="169492"/>
                  <a:pt x="42621" y="329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Graphique 11" descr="Volume avec un remplissage uni">
            <a:extLst>
              <a:ext uri="{FF2B5EF4-FFF2-40B4-BE49-F238E27FC236}">
                <a16:creationId xmlns:a16="http://schemas.microsoft.com/office/drawing/2014/main" id="{B358FEC7-7441-4236-85B6-E1A83EFF7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2854" y="136525"/>
            <a:ext cx="1935439" cy="1935439"/>
          </a:xfrm>
          <a:prstGeom prst="rect">
            <a:avLst/>
          </a:prstGeom>
        </p:spPr>
      </p:pic>
      <p:sp>
        <p:nvSpPr>
          <p:cNvPr id="7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148" y="987117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67">
            <a:extLst>
              <a:ext uri="{FF2B5EF4-FFF2-40B4-BE49-F238E27FC236}">
                <a16:creationId xmlns:a16="http://schemas.microsoft.com/office/drawing/2014/main" id="{8D3BEFDA-0C8B-4C24-AF49-B7E58C98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6811"/>
            <a:ext cx="4507268" cy="4101189"/>
          </a:xfrm>
          <a:custGeom>
            <a:avLst/>
            <a:gdLst>
              <a:gd name="connsiteX0" fmla="*/ 1188901 w 4507268"/>
              <a:gd name="connsiteY0" fmla="*/ 0 h 4101189"/>
              <a:gd name="connsiteX1" fmla="*/ 4507268 w 4507268"/>
              <a:gd name="connsiteY1" fmla="*/ 3318367 h 4101189"/>
              <a:gd name="connsiteX2" fmla="*/ 4439851 w 4507268"/>
              <a:gd name="connsiteY2" fmla="*/ 3987135 h 4101189"/>
              <a:gd name="connsiteX3" fmla="*/ 4410525 w 4507268"/>
              <a:gd name="connsiteY3" fmla="*/ 4101189 h 4101189"/>
              <a:gd name="connsiteX4" fmla="*/ 0 w 4507268"/>
              <a:gd name="connsiteY4" fmla="*/ 4101189 h 4101189"/>
              <a:gd name="connsiteX5" fmla="*/ 0 w 4507268"/>
              <a:gd name="connsiteY5" fmla="*/ 221283 h 4101189"/>
              <a:gd name="connsiteX6" fmla="*/ 47936 w 4507268"/>
              <a:gd name="connsiteY6" fmla="*/ 201358 h 4101189"/>
              <a:gd name="connsiteX7" fmla="*/ 1188901 w 4507268"/>
              <a:gd name="connsiteY7" fmla="*/ 0 h 41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7268" h="4101189">
                <a:moveTo>
                  <a:pt x="1188901" y="0"/>
                </a:moveTo>
                <a:cubicBezTo>
                  <a:pt x="3021585" y="0"/>
                  <a:pt x="4507268" y="1485684"/>
                  <a:pt x="4507268" y="3318367"/>
                </a:cubicBezTo>
                <a:cubicBezTo>
                  <a:pt x="4507268" y="3547453"/>
                  <a:pt x="4484055" y="3771117"/>
                  <a:pt x="4439851" y="3987135"/>
                </a:cubicBezTo>
                <a:lnTo>
                  <a:pt x="4410525" y="4101189"/>
                </a:lnTo>
                <a:lnTo>
                  <a:pt x="0" y="4101189"/>
                </a:lnTo>
                <a:lnTo>
                  <a:pt x="0" y="221283"/>
                </a:lnTo>
                <a:lnTo>
                  <a:pt x="47936" y="201358"/>
                </a:lnTo>
                <a:cubicBezTo>
                  <a:pt x="403707" y="71093"/>
                  <a:pt x="788002" y="0"/>
                  <a:pt x="11889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Oval 69">
            <a:extLst>
              <a:ext uri="{FF2B5EF4-FFF2-40B4-BE49-F238E27FC236}">
                <a16:creationId xmlns:a16="http://schemas.microsoft.com/office/drawing/2014/main" id="{7400EEA6-B330-4DBC-A821-469627E96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0123" y="1601385"/>
            <a:ext cx="2754831" cy="2754831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7278" y="4908805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51" y="5775084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B6D62FD-415A-4DC3-9B29-51071D43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10364" y="6303638"/>
            <a:ext cx="5765617" cy="470547"/>
          </a:xfrm>
        </p:spPr>
        <p:txBody>
          <a:bodyPr vert="horz" lIns="91440" tIns="45720" rIns="91440" bIns="45720" rtlCol="0" anchor="ctr"/>
          <a:lstStyle/>
          <a:p>
            <a:r>
              <a:rPr lang="en-US" dirty="0"/>
              <a:t>Formation </a:t>
            </a:r>
            <a:r>
              <a:rPr lang="en-US" dirty="0" err="1"/>
              <a:t>Ingénieur</a:t>
            </a:r>
            <a:r>
              <a:rPr lang="en-US" dirty="0"/>
              <a:t> </a:t>
            </a:r>
            <a:r>
              <a:rPr lang="en-US" dirty="0" err="1"/>
              <a:t>Développement</a:t>
            </a:r>
            <a:r>
              <a:rPr lang="en-US" dirty="0"/>
              <a:t> JAVA/ANGULAR/SPRING</a:t>
            </a:r>
          </a:p>
        </p:txBody>
      </p:sp>
      <p:pic>
        <p:nvPicPr>
          <p:cNvPr id="32" name="Graphique 31" descr="Un saxophone avec notes musicales">
            <a:extLst>
              <a:ext uri="{FF2B5EF4-FFF2-40B4-BE49-F238E27FC236}">
                <a16:creationId xmlns:a16="http://schemas.microsoft.com/office/drawing/2014/main" id="{DDF82DBC-1638-449E-830A-9183141B75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880" y="3610394"/>
            <a:ext cx="2983972" cy="2983972"/>
          </a:xfrm>
          <a:prstGeom prst="rect">
            <a:avLst/>
          </a:prstGeom>
        </p:spPr>
      </p:pic>
      <p:pic>
        <p:nvPicPr>
          <p:cNvPr id="10" name="Graphique 9" descr="Enregistrement avec un remplissage uni">
            <a:extLst>
              <a:ext uri="{FF2B5EF4-FFF2-40B4-BE49-F238E27FC236}">
                <a16:creationId xmlns:a16="http://schemas.microsoft.com/office/drawing/2014/main" id="{43E92EBC-390A-4BF0-AFC8-D1A4130B7D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68633" y="2129895"/>
            <a:ext cx="1697810" cy="169781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70787E-F37E-4736-A4B9-E2F23E5F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5A8020D0-66D2-46D8-BC11-8B796D5D3EAC}" type="slidenum">
              <a:rPr lang="en-US" sz="1800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3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D293EBA-CA3B-4053-AB6E-35CAB383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Formation Ingénieur Développement JAVA/ANGULAR/SPRING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F67C15A-7521-484C-B592-B693F289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0D0-66D2-46D8-BC11-8B796D5D3EAC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2774C7-E72C-4638-A178-79C514AC8871}"/>
              </a:ext>
            </a:extLst>
          </p:cNvPr>
          <p:cNvSpPr txBox="1"/>
          <p:nvPr/>
        </p:nvSpPr>
        <p:spPr>
          <a:xfrm>
            <a:off x="2430379" y="256674"/>
            <a:ext cx="7331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OBJECTIFS CONCEPTUELS</a:t>
            </a:r>
          </a:p>
        </p:txBody>
      </p:sp>
      <p:pic>
        <p:nvPicPr>
          <p:cNvPr id="3074" name="Picture 2" descr="Auditeur - Icônes la musique gratuites">
            <a:extLst>
              <a:ext uri="{FF2B5EF4-FFF2-40B4-BE49-F238E27FC236}">
                <a16:creationId xmlns:a16="http://schemas.microsoft.com/office/drawing/2014/main" id="{C5CD379B-542C-483B-A366-D5DA341CB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816" y="235743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anteur - Icônes la musique gratuites">
            <a:extLst>
              <a:ext uri="{FF2B5EF4-FFF2-40B4-BE49-F238E27FC236}">
                <a16:creationId xmlns:a16="http://schemas.microsoft.com/office/drawing/2014/main" id="{33DB161F-2F2C-45FC-8DFE-A4AE55057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014" y="25273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ncert - Icônes divertissement gratuites">
            <a:extLst>
              <a:ext uri="{FF2B5EF4-FFF2-40B4-BE49-F238E27FC236}">
                <a16:creationId xmlns:a16="http://schemas.microsoft.com/office/drawing/2014/main" id="{1C67F1D8-8F84-48EE-8EDB-E7AF264EC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892" y="1260244"/>
            <a:ext cx="1246216" cy="124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lbums De Musique | Icons Gratuite">
            <a:extLst>
              <a:ext uri="{FF2B5EF4-FFF2-40B4-BE49-F238E27FC236}">
                <a16:creationId xmlns:a16="http://schemas.microsoft.com/office/drawing/2014/main" id="{E25FDC69-BF04-464C-91FA-4A41DB0EC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892" y="2805891"/>
            <a:ext cx="1246217" cy="12462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s Instagram | Vecteurs, photos et PSD gratuits">
            <a:extLst>
              <a:ext uri="{FF2B5EF4-FFF2-40B4-BE49-F238E27FC236}">
                <a16:creationId xmlns:a16="http://schemas.microsoft.com/office/drawing/2014/main" id="{31AAF85D-2047-45D9-BD27-C234F244DE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" r="46168"/>
          <a:stretch/>
        </p:blipFill>
        <p:spPr bwMode="auto">
          <a:xfrm>
            <a:off x="5472892" y="4282584"/>
            <a:ext cx="1171576" cy="18383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0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494A1B9-6A76-40BC-B501-157E3F6A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Formation Ingénieur Développement JAVA/ANGULAR/SPRING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E34971-3227-46FA-B390-81FF186C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0D0-66D2-46D8-BC11-8B796D5D3EAC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D191D49-D549-4EC0-8DBC-730B5E87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OBJECTIFS OPERATIONELS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9649E4A2-2848-47BA-9915-01D10AAA9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36984"/>
              </p:ext>
            </p:extLst>
          </p:nvPr>
        </p:nvGraphicFramePr>
        <p:xfrm>
          <a:off x="1372607" y="2409825"/>
          <a:ext cx="9446786" cy="27355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723393">
                  <a:extLst>
                    <a:ext uri="{9D8B030D-6E8A-4147-A177-3AD203B41FA5}">
                      <a16:colId xmlns:a16="http://schemas.microsoft.com/office/drawing/2014/main" val="2465077090"/>
                    </a:ext>
                  </a:extLst>
                </a:gridCol>
                <a:gridCol w="4723393">
                  <a:extLst>
                    <a:ext uri="{9D8B030D-6E8A-4147-A177-3AD203B41FA5}">
                      <a16:colId xmlns:a16="http://schemas.microsoft.com/office/drawing/2014/main" val="762143617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Artistes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Utilisateurs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81069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r>
                        <a:rPr lang="fr-FR" dirty="0"/>
                        <a:t>Ajouter photo de profil, descriptif et bannière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Ajouter ses artistes préférées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842540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Ajouter des publications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Voir les publications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382408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Ajouter des concerts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Acheter des billets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29942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r>
                        <a:rPr lang="fr-FR" dirty="0"/>
                        <a:t>Ajouter des albums et chansons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Voir les albums des artistes préférées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418744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Chercher des artistes et concerts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578469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D30483A8-A3CA-44A5-A866-0F7C018951CD}"/>
              </a:ext>
            </a:extLst>
          </p:cNvPr>
          <p:cNvSpPr txBox="1"/>
          <p:nvPr/>
        </p:nvSpPr>
        <p:spPr>
          <a:xfrm>
            <a:off x="1256774" y="1712595"/>
            <a:ext cx="1019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Réaliser l’architecture de base du site</a:t>
            </a:r>
          </a:p>
        </p:txBody>
      </p:sp>
    </p:spTree>
    <p:extLst>
      <p:ext uri="{BB962C8B-B14F-4D97-AF65-F5344CB8AC3E}">
        <p14:creationId xmlns:p14="http://schemas.microsoft.com/office/powerpoint/2010/main" val="147072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77B1F96-7F2D-4DAE-BAEB-3C142D78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Formation Ingénieur Développement JAVA/ANGULAR/SPRING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2147275-BCB8-454B-894A-4C0FA777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0D0-66D2-46D8-BC11-8B796D5D3EAC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8F67B75-E754-407D-BE9B-91AE194F48FF}"/>
              </a:ext>
            </a:extLst>
          </p:cNvPr>
          <p:cNvSpPr txBox="1"/>
          <p:nvPr/>
        </p:nvSpPr>
        <p:spPr>
          <a:xfrm>
            <a:off x="2430379" y="256674"/>
            <a:ext cx="7331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OUTILS REQUIS</a:t>
            </a:r>
          </a:p>
        </p:txBody>
      </p:sp>
      <p:pic>
        <p:nvPicPr>
          <p:cNvPr id="1026" name="Picture 2" descr="Angular — Wikipédia">
            <a:extLst>
              <a:ext uri="{FF2B5EF4-FFF2-40B4-BE49-F238E27FC236}">
                <a16:creationId xmlns:a16="http://schemas.microsoft.com/office/drawing/2014/main" id="{DE7E1FB2-ADE5-49C7-9BFA-1E399946A9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3" t="7518" r="8389" b="5136"/>
          <a:stretch/>
        </p:blipFill>
        <p:spPr bwMode="auto">
          <a:xfrm>
            <a:off x="4968180" y="3553524"/>
            <a:ext cx="910115" cy="99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(langage) — Wikipédia">
            <a:extLst>
              <a:ext uri="{FF2B5EF4-FFF2-40B4-BE49-F238E27FC236}">
                <a16:creationId xmlns:a16="http://schemas.microsoft.com/office/drawing/2014/main" id="{4E8D27D7-F90E-4036-B860-289DB0EC4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827" y="1631144"/>
            <a:ext cx="684823" cy="12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WS Toolkit for Eclipse">
            <a:extLst>
              <a:ext uri="{FF2B5EF4-FFF2-40B4-BE49-F238E27FC236}">
                <a16:creationId xmlns:a16="http://schemas.microsoft.com/office/drawing/2014/main" id="{809AEB19-59A8-4E12-8DBE-E4812B44C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3" r="10727"/>
          <a:stretch/>
        </p:blipFill>
        <p:spPr bwMode="auto">
          <a:xfrm>
            <a:off x="2386346" y="1891538"/>
            <a:ext cx="1024975" cy="101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sation d'un serveur PostgreSQL - Tutoriaux&gt;Base de  données,Tutoriaux&gt;Performance">
            <a:extLst>
              <a:ext uri="{FF2B5EF4-FFF2-40B4-BE49-F238E27FC236}">
                <a16:creationId xmlns:a16="http://schemas.microsoft.com/office/drawing/2014/main" id="{B9F24C31-248D-4D7E-87EB-8295BFA0E7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8" t="22813" r="15760" b="22075"/>
          <a:stretch/>
        </p:blipFill>
        <p:spPr bwMode="auto">
          <a:xfrm>
            <a:off x="3309761" y="4871504"/>
            <a:ext cx="2427740" cy="127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FC7A00E-A1F1-4DE9-BE27-F4EA60BAA829}"/>
              </a:ext>
            </a:extLst>
          </p:cNvPr>
          <p:cNvSpPr txBox="1"/>
          <p:nvPr/>
        </p:nvSpPr>
        <p:spPr>
          <a:xfrm>
            <a:off x="2386346" y="126181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LOGICIELS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57C823-91E8-4DDC-AB70-A42A9971CBA5}"/>
              </a:ext>
            </a:extLst>
          </p:cNvPr>
          <p:cNvSpPr txBox="1"/>
          <p:nvPr/>
        </p:nvSpPr>
        <p:spPr>
          <a:xfrm>
            <a:off x="4872318" y="125388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LANGAGES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F6844D-8825-4D76-B16A-B5AF6FE8CBFD}"/>
              </a:ext>
            </a:extLst>
          </p:cNvPr>
          <p:cNvSpPr txBox="1"/>
          <p:nvPr/>
        </p:nvSpPr>
        <p:spPr>
          <a:xfrm>
            <a:off x="7080033" y="1957374"/>
            <a:ext cx="455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Conception de l’architecture des opérations en arrière plan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422B236-3FCC-4EA6-BAB0-675BC129A09B}"/>
              </a:ext>
            </a:extLst>
          </p:cNvPr>
          <p:cNvSpPr txBox="1"/>
          <p:nvPr/>
        </p:nvSpPr>
        <p:spPr>
          <a:xfrm>
            <a:off x="6987032" y="3871481"/>
            <a:ext cx="455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Conception de l’architecture du front end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61B6870-944B-473E-A257-F2BC0DD2C679}"/>
              </a:ext>
            </a:extLst>
          </p:cNvPr>
          <p:cNvSpPr txBox="1"/>
          <p:nvPr/>
        </p:nvSpPr>
        <p:spPr>
          <a:xfrm>
            <a:off x="7063596" y="5491003"/>
            <a:ext cx="439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Conception de la base de données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8055737-4829-4FC5-AAF7-47018D8482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1228" y="3431831"/>
            <a:ext cx="1119142" cy="1119142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CB9C5BC-EF60-488F-9D65-9986AEC6146F}"/>
              </a:ext>
            </a:extLst>
          </p:cNvPr>
          <p:cNvCxnSpPr/>
          <p:nvPr/>
        </p:nvCxnSpPr>
        <p:spPr>
          <a:xfrm>
            <a:off x="4157943" y="1333500"/>
            <a:ext cx="0" cy="34194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3ACA5CF-BCB3-485A-A6E2-3E5132E06DAA}"/>
              </a:ext>
            </a:extLst>
          </p:cNvPr>
          <p:cNvCxnSpPr/>
          <p:nvPr/>
        </p:nvCxnSpPr>
        <p:spPr>
          <a:xfrm>
            <a:off x="6605868" y="1333500"/>
            <a:ext cx="0" cy="34194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7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D0BC05B-9716-4C7B-9964-8C5EBB0A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Formation Ingénieur Développement JAVA/ANGULAR/SPRING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22DCE43-B9D9-4E7F-B403-CAD3DD6C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0D0-66D2-46D8-BC11-8B796D5D3EAC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C895712-1F21-45B5-B98A-D0B64B29710F}"/>
              </a:ext>
            </a:extLst>
          </p:cNvPr>
          <p:cNvSpPr txBox="1"/>
          <p:nvPr/>
        </p:nvSpPr>
        <p:spPr>
          <a:xfrm>
            <a:off x="2430379" y="256674"/>
            <a:ext cx="7331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GANTT PREVISIONNEL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42D03B0-A47D-4CB0-B542-F81645CCF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706" y="1171182"/>
            <a:ext cx="9684588" cy="485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45601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500</Words>
  <Application>Microsoft Macintosh PowerPoint</Application>
  <PresentationFormat>Grand écran</PresentationFormat>
  <Paragraphs>155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Bahnschrift Light SemiCondensed</vt:lpstr>
      <vt:lpstr>Calibri</vt:lpstr>
      <vt:lpstr>Calibri Light</vt:lpstr>
      <vt:lpstr>Wingdings</vt:lpstr>
      <vt:lpstr>Conception personnalisée</vt:lpstr>
      <vt:lpstr>Présentation PowerPoint</vt:lpstr>
      <vt:lpstr>1. INTRODUCTION</vt:lpstr>
      <vt:lpstr>Présentation PowerPoint</vt:lpstr>
      <vt:lpstr>Présentation PowerPoint</vt:lpstr>
      <vt:lpstr>2. PRESENTATION DU PROJET</vt:lpstr>
      <vt:lpstr>Présentation PowerPoint</vt:lpstr>
      <vt:lpstr>OBJECTIFS OPERATIONELS</vt:lpstr>
      <vt:lpstr>Présentation PowerPoint</vt:lpstr>
      <vt:lpstr>Présentation PowerPoint</vt:lpstr>
      <vt:lpstr>ANALYSE DES RISQUES PROJET</vt:lpstr>
      <vt:lpstr>3. PRESENTATION DU SITE</vt:lpstr>
      <vt:lpstr>Présentation PowerPoint</vt:lpstr>
      <vt:lpstr>Présentation PowerPoint</vt:lpstr>
      <vt:lpstr>3. CONCLUSION SUR LE SITE</vt:lpstr>
      <vt:lpstr>Présentation PowerPoint</vt:lpstr>
      <vt:lpstr>Présentation PowerPoint</vt:lpstr>
      <vt:lpstr>3. CONCLUSION GLOBAL PROJET ET FORMATION</vt:lpstr>
      <vt:lpstr>Présentation PowerPoint</vt:lpstr>
      <vt:lpstr>Présentation PowerPoint</vt:lpstr>
      <vt:lpstr>Merci de votre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 Guillemin</dc:creator>
  <cp:lastModifiedBy>Olivier Gozlan</cp:lastModifiedBy>
  <cp:revision>26</cp:revision>
  <dcterms:created xsi:type="dcterms:W3CDTF">2021-12-13T14:41:40Z</dcterms:created>
  <dcterms:modified xsi:type="dcterms:W3CDTF">2023-01-26T08:35:42Z</dcterms:modified>
</cp:coreProperties>
</file>