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6"/>
  </p:notesMasterIdLst>
  <p:handoutMasterIdLst>
    <p:handoutMasterId r:id="rId37"/>
  </p:handoutMasterIdLst>
  <p:sldIdLst>
    <p:sldId id="263" r:id="rId4"/>
    <p:sldId id="261" r:id="rId5"/>
    <p:sldId id="279" r:id="rId6"/>
    <p:sldId id="297" r:id="rId7"/>
    <p:sldId id="337" r:id="rId8"/>
    <p:sldId id="338" r:id="rId9"/>
    <p:sldId id="339" r:id="rId10"/>
    <p:sldId id="340" r:id="rId11"/>
    <p:sldId id="341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298" r:id="rId25"/>
    <p:sldId id="360" r:id="rId26"/>
    <p:sldId id="361" r:id="rId27"/>
    <p:sldId id="362" r:id="rId28"/>
    <p:sldId id="363" r:id="rId29"/>
    <p:sldId id="364" r:id="rId30"/>
    <p:sldId id="369" r:id="rId31"/>
    <p:sldId id="365" r:id="rId32"/>
    <p:sldId id="370" r:id="rId33"/>
    <p:sldId id="366" r:id="rId34"/>
    <p:sldId id="313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kay" initials="ok" lastIdx="1" clrIdx="0">
    <p:extLst>
      <p:ext uri="{19B8F6BF-5375-455C-9EA6-DF929625EA0E}">
        <p15:presenceInfo xmlns:p15="http://schemas.microsoft.com/office/powerpoint/2012/main" userId="b6f3a866f7b556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34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4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42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38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1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31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41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4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1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72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1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35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65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8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62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77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89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34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28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0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5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4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4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7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facility-owners-and-managers/existing-buildings/use-portfolio-manager/interpret-your-results/wh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997306"/>
            <a:ext cx="5436096" cy="576064"/>
          </a:xfrm>
        </p:spPr>
        <p:txBody>
          <a:bodyPr/>
          <a:lstStyle/>
          <a:p>
            <a:r>
              <a:rPr lang="fr-FR" altLang="ko-KR" dirty="0"/>
              <a:t>Projet 4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12885" y="2715766"/>
            <a:ext cx="5580112" cy="288032"/>
          </a:xfrm>
        </p:spPr>
        <p:txBody>
          <a:bodyPr/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Anticipez les besoins en consommation électrique </a:t>
            </a:r>
          </a:p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de bâtiments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C4D831-F89B-41FC-A4EF-8056A609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9502"/>
            <a:ext cx="230143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9"/>
    </mc:Choice>
    <mc:Fallback xmlns="">
      <p:transition spd="slow" advTm="85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DD8C83-A65D-4BAA-A3E1-7C8B46B9B812}"/>
              </a:ext>
            </a:extLst>
          </p:cNvPr>
          <p:cNvSpPr txBox="1"/>
          <p:nvPr/>
        </p:nvSpPr>
        <p:spPr>
          <a:xfrm>
            <a:off x="4528747" y="953378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 </a:t>
            </a:r>
            <a:r>
              <a:rPr lang="fr-FR" sz="1600" b="1" i="0" dirty="0" err="1">
                <a:solidFill>
                  <a:srgbClr val="000000"/>
                </a:solidFill>
                <a:effectLst/>
              </a:rPr>
              <a:t>uni-variée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ABFC88-DE40-406C-9C3F-EAA849D44A61}"/>
              </a:ext>
            </a:extLst>
          </p:cNvPr>
          <p:cNvSpPr txBox="1"/>
          <p:nvPr/>
        </p:nvSpPr>
        <p:spPr>
          <a:xfrm>
            <a:off x="4531659" y="1651684"/>
            <a:ext cx="5190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 err="1">
                <a:solidFill>
                  <a:srgbClr val="000000"/>
                </a:solidFill>
                <a:effectLst/>
              </a:rPr>
              <a:t>SiteEnergyUse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400" b="1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5CC271-59C1-4650-A00F-4C1D081AA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1" y="843558"/>
            <a:ext cx="3447331" cy="21346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45A671-8E8C-49C3-8B98-67D3F8A0D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81" y="2931818"/>
            <a:ext cx="3519339" cy="213843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48D9164-4AB0-47F8-AB69-8E9831239B41}"/>
              </a:ext>
            </a:extLst>
          </p:cNvPr>
          <p:cNvSpPr txBox="1"/>
          <p:nvPr/>
        </p:nvSpPr>
        <p:spPr>
          <a:xfrm>
            <a:off x="4533556" y="1928683"/>
            <a:ext cx="5424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La consommation d'énergie par bâtiments a légèrement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augmentée en 2016.</a:t>
            </a:r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D0A2FE-3909-4848-AB74-A8C84E674B75}"/>
              </a:ext>
            </a:extLst>
          </p:cNvPr>
          <p:cNvSpPr txBox="1"/>
          <p:nvPr/>
        </p:nvSpPr>
        <p:spPr>
          <a:xfrm>
            <a:off x="4533311" y="3470218"/>
            <a:ext cx="5424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 err="1">
                <a:solidFill>
                  <a:srgbClr val="000000"/>
                </a:solidFill>
                <a:effectLst/>
              </a:rPr>
              <a:t>TotalGHGEmissions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939A1E-A56E-418F-B197-FAA1664F758A}"/>
              </a:ext>
            </a:extLst>
          </p:cNvPr>
          <p:cNvSpPr txBox="1"/>
          <p:nvPr/>
        </p:nvSpPr>
        <p:spPr>
          <a:xfrm>
            <a:off x="4506613" y="3770201"/>
            <a:ext cx="5424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émissions de CO2 entre ces deux années sont plus ou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moins homogènes avec toute une légère amélioration des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scores en 2016.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502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3"/>
    </mc:Choice>
    <mc:Fallback xmlns="">
      <p:transition spd="slow" advTm="1971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35AD032-6A53-41E5-B546-0977BF5C21A2}"/>
              </a:ext>
            </a:extLst>
          </p:cNvPr>
          <p:cNvSpPr txBox="1"/>
          <p:nvPr/>
        </p:nvSpPr>
        <p:spPr>
          <a:xfrm>
            <a:off x="4567902" y="914183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 </a:t>
            </a:r>
            <a:r>
              <a:rPr lang="fr-FR" sz="1600" b="1" i="0" dirty="0" err="1">
                <a:solidFill>
                  <a:srgbClr val="000000"/>
                </a:solidFill>
                <a:effectLst/>
              </a:rPr>
              <a:t>uni-variée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C2DFEC1-AEA0-4683-9C1D-BAE6921DB4CD}"/>
              </a:ext>
            </a:extLst>
          </p:cNvPr>
          <p:cNvSpPr txBox="1"/>
          <p:nvPr/>
        </p:nvSpPr>
        <p:spPr>
          <a:xfrm>
            <a:off x="4567902" y="1792755"/>
            <a:ext cx="4968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 err="1">
                <a:solidFill>
                  <a:srgbClr val="000000"/>
                </a:solidFill>
                <a:effectLst/>
              </a:rPr>
              <a:t>BuildingType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C808AF8-A0DC-4272-BDC7-8D965037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14182"/>
            <a:ext cx="2896242" cy="206055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B94BBE7-7EC0-4842-86E3-17F718504AC6}"/>
              </a:ext>
            </a:extLst>
          </p:cNvPr>
          <p:cNvSpPr txBox="1"/>
          <p:nvPr/>
        </p:nvSpPr>
        <p:spPr>
          <a:xfrm>
            <a:off x="4567902" y="2118498"/>
            <a:ext cx="4911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bâtiments de type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NonResidential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sont de loin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plus représentés.</a:t>
            </a:r>
            <a:endParaRPr lang="fr-FR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ACDAA4D-E55E-48CE-9713-3B9DA90A2322}"/>
              </a:ext>
            </a:extLst>
          </p:cNvPr>
          <p:cNvSpPr txBox="1"/>
          <p:nvPr/>
        </p:nvSpPr>
        <p:spPr>
          <a:xfrm>
            <a:off x="4567902" y="3542151"/>
            <a:ext cx="4797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 err="1">
                <a:solidFill>
                  <a:srgbClr val="000000"/>
                </a:solidFill>
                <a:effectLst/>
              </a:rPr>
              <a:t>PrimaryPropertyType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9788BF-AE50-491D-B282-83E266E6E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082942"/>
            <a:ext cx="3408344" cy="2060558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864E328E-69B4-41B3-98AE-328EA4CF34BA}"/>
              </a:ext>
            </a:extLst>
          </p:cNvPr>
          <p:cNvSpPr txBox="1"/>
          <p:nvPr/>
        </p:nvSpPr>
        <p:spPr>
          <a:xfrm>
            <a:off x="4567902" y="3868697"/>
            <a:ext cx="4797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bureaux </a:t>
            </a:r>
            <a:r>
              <a:rPr lang="fr-FR" sz="1200" dirty="0">
                <a:solidFill>
                  <a:srgbClr val="000000"/>
                </a:solidFill>
              </a:rPr>
              <a:t>sont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la principale utilisation des bâtiments.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21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82"/>
    </mc:Choice>
    <mc:Fallback xmlns="">
      <p:transition spd="slow" advTm="355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DD8C83-A65D-4BAA-A3E1-7C8B46B9B812}"/>
              </a:ext>
            </a:extLst>
          </p:cNvPr>
          <p:cNvSpPr txBox="1"/>
          <p:nvPr/>
        </p:nvSpPr>
        <p:spPr>
          <a:xfrm>
            <a:off x="4029136" y="1466593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Analyse </a:t>
            </a:r>
            <a:r>
              <a:rPr lang="fr-FR" sz="1400" b="1" i="0" dirty="0" err="1">
                <a:solidFill>
                  <a:srgbClr val="000000"/>
                </a:solidFill>
                <a:effectLst/>
              </a:rPr>
              <a:t>uni-variée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91FC19-3231-4830-AA47-AECFC0926A90}"/>
              </a:ext>
            </a:extLst>
          </p:cNvPr>
          <p:cNvSpPr txBox="1"/>
          <p:nvPr/>
        </p:nvSpPr>
        <p:spPr>
          <a:xfrm>
            <a:off x="4029136" y="2178092"/>
            <a:ext cx="4968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 err="1">
                <a:solidFill>
                  <a:srgbClr val="000000"/>
                </a:solidFill>
                <a:effectLst/>
              </a:rPr>
              <a:t>YearBuilt</a:t>
            </a:r>
            <a:endParaRPr lang="fr-FR" sz="12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C034EF-DF06-4830-AB27-B9A2CC78C334}"/>
              </a:ext>
            </a:extLst>
          </p:cNvPr>
          <p:cNvSpPr txBox="1"/>
          <p:nvPr/>
        </p:nvSpPr>
        <p:spPr>
          <a:xfrm>
            <a:off x="4029136" y="2492601"/>
            <a:ext cx="4911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L'année de construction ne nous semble pas pertinent pour l'analyse, il serait plus intéressant de traiter l'âge des bâtiments pour réduire la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dispersion des données et lier l'année des relevés. Nous allons donc créer cette nouvelle variable et supprimer l'année de construction.</a:t>
            </a:r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D96AB8-698C-4122-B5A7-A680980E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563638"/>
            <a:ext cx="3559272" cy="24140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3CA83AA-CC53-40AD-95DE-3E7371F57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202" y="3519208"/>
            <a:ext cx="4911537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20"/>
    </mc:Choice>
    <mc:Fallback xmlns="">
      <p:transition spd="slow" advTm="382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96584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AC7A25-6231-4854-AE92-E5C5AFD8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3" y="1218893"/>
            <a:ext cx="3564652" cy="31224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D80DD4-ED1C-442E-B3CD-FABF617F9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469" y="1514666"/>
            <a:ext cx="4930567" cy="134885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E7FDE6DE-C0EC-4BC8-99B9-0273E41ACE78}"/>
              </a:ext>
            </a:extLst>
          </p:cNvPr>
          <p:cNvSpPr txBox="1"/>
          <p:nvPr/>
        </p:nvSpPr>
        <p:spPr>
          <a:xfrm>
            <a:off x="4024469" y="1016825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numériques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EE6A3D1-AE1A-4768-8EB6-6BF508D28341}"/>
              </a:ext>
            </a:extLst>
          </p:cNvPr>
          <p:cNvSpPr txBox="1"/>
          <p:nvPr/>
        </p:nvSpPr>
        <p:spPr>
          <a:xfrm>
            <a:off x="4030460" y="2792555"/>
            <a:ext cx="4862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variables de consommation d'énergie sont corrélées linéairement en général entre elles et aussi aux principales utilisations et surfaces des bâtiments.</a:t>
            </a:r>
            <a:endParaRPr lang="fr-FR" sz="12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06801E-776B-49E3-807C-B426D28EB235}"/>
              </a:ext>
            </a:extLst>
          </p:cNvPr>
          <p:cNvSpPr txBox="1"/>
          <p:nvPr/>
        </p:nvSpPr>
        <p:spPr>
          <a:xfrm>
            <a:off x="4002660" y="3551429"/>
            <a:ext cx="4575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On peut observer que les variables suffixées GFA présentent de fortes corrélations avec plusieurs autres variables.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allons donc créer de nouvelles variables pour  gommer ces corrélations linéaires :</a:t>
            </a:r>
            <a:endParaRPr lang="fr-FR" sz="1200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AD9CD2FE-BB7D-4D16-B40A-292975700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37" y="4526328"/>
            <a:ext cx="836748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23"/>
    </mc:Choice>
    <mc:Fallback xmlns="">
      <p:transition spd="slow" advTm="6042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F4CF55-D525-44D2-B21B-6DB9FFCE2976}"/>
              </a:ext>
            </a:extLst>
          </p:cNvPr>
          <p:cNvSpPr txBox="1"/>
          <p:nvPr/>
        </p:nvSpPr>
        <p:spPr>
          <a:xfrm>
            <a:off x="4038847" y="972696"/>
            <a:ext cx="457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Analyse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bi-variée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9F0575-AD0F-4133-AB4A-A33AA9D08A68}"/>
              </a:ext>
            </a:extLst>
          </p:cNvPr>
          <p:cNvSpPr txBox="1"/>
          <p:nvPr/>
        </p:nvSpPr>
        <p:spPr>
          <a:xfrm>
            <a:off x="4038847" y="1666410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 err="1">
                <a:solidFill>
                  <a:srgbClr val="000000"/>
                </a:solidFill>
                <a:effectLst/>
              </a:rPr>
              <a:t>SiteEnergyUse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1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) &amp; </a:t>
            </a:r>
            <a:r>
              <a:rPr lang="fr-FR" sz="1200" b="1" i="0" dirty="0" err="1">
                <a:solidFill>
                  <a:srgbClr val="000000"/>
                </a:solidFill>
                <a:effectLst/>
              </a:rPr>
              <a:t>BuildingType</a:t>
            </a:r>
            <a:endParaRPr lang="fr-FR" sz="12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695F0B5-FFA3-4674-90FA-7319724D051C}"/>
              </a:ext>
            </a:extLst>
          </p:cNvPr>
          <p:cNvSpPr txBox="1"/>
          <p:nvPr/>
        </p:nvSpPr>
        <p:spPr>
          <a:xfrm>
            <a:off x="4038847" y="2127555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campus ont en moyenne la plus grande consommation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d'énergie.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DCE239E-897B-4C7A-AD33-4497C67BA14A}"/>
              </a:ext>
            </a:extLst>
          </p:cNvPr>
          <p:cNvSpPr txBox="1"/>
          <p:nvPr/>
        </p:nvSpPr>
        <p:spPr>
          <a:xfrm>
            <a:off x="4064453" y="3744079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 err="1">
                <a:solidFill>
                  <a:srgbClr val="000000"/>
                </a:solidFill>
                <a:effectLst/>
              </a:rPr>
              <a:t>SiteEnergyUse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1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) &amp; </a:t>
            </a:r>
            <a:r>
              <a:rPr lang="fr-FR" sz="1200" b="1" i="0" dirty="0" err="1">
                <a:solidFill>
                  <a:srgbClr val="000000"/>
                </a:solidFill>
                <a:effectLst/>
              </a:rPr>
              <a:t>Neighborhood</a:t>
            </a:r>
            <a:endParaRPr lang="fr-FR" sz="12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5FA0B30-3785-4BA0-B501-C40558853BE2}"/>
              </a:ext>
            </a:extLst>
          </p:cNvPr>
          <p:cNvSpPr txBox="1"/>
          <p:nvPr/>
        </p:nvSpPr>
        <p:spPr>
          <a:xfrm>
            <a:off x="4064453" y="4030501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La consommation d'énergie est  plus importante au centre ville.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57320E-322B-4B8C-B840-A989A85C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76" y="873648"/>
            <a:ext cx="2919276" cy="21242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0BF340-5236-4F49-8519-AEB640586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8" y="2997943"/>
            <a:ext cx="3374444" cy="21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3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6"/>
    </mc:Choice>
    <mc:Fallback xmlns="">
      <p:transition spd="slow" advTm="1470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F4CF55-D525-44D2-B21B-6DB9FFCE2976}"/>
              </a:ext>
            </a:extLst>
          </p:cNvPr>
          <p:cNvSpPr txBox="1"/>
          <p:nvPr/>
        </p:nvSpPr>
        <p:spPr>
          <a:xfrm>
            <a:off x="4427984" y="1535950"/>
            <a:ext cx="457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Analyse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bi-variée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75D7D6-C53D-40C8-8CD2-0CB71B93A6ED}"/>
              </a:ext>
            </a:extLst>
          </p:cNvPr>
          <p:cNvSpPr txBox="1"/>
          <p:nvPr/>
        </p:nvSpPr>
        <p:spPr>
          <a:xfrm>
            <a:off x="4427984" y="2340229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 err="1">
                <a:solidFill>
                  <a:srgbClr val="000000"/>
                </a:solidFill>
                <a:effectLst/>
              </a:rPr>
              <a:t>SiteEnergyUse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1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)&amp; </a:t>
            </a:r>
            <a:r>
              <a:rPr lang="fr-FR" sz="1200" b="1" i="0" dirty="0" err="1">
                <a:solidFill>
                  <a:srgbClr val="000000"/>
                </a:solidFill>
                <a:effectLst/>
              </a:rPr>
              <a:t>PrimaryPropertyType</a:t>
            </a:r>
            <a:endParaRPr lang="fr-FR" sz="12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93C216-21DE-4261-A5B9-D96B3176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767"/>
            <a:ext cx="4067507" cy="288723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06C6506-E2B9-42D4-BEE7-8E4FAAA907B5}"/>
              </a:ext>
            </a:extLst>
          </p:cNvPr>
          <p:cNvSpPr txBox="1"/>
          <p:nvPr/>
        </p:nvSpPr>
        <p:spPr>
          <a:xfrm>
            <a:off x="4427984" y="2590510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laboratoires, les établissements de santé et les bureaux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sont les lieux à plus forte consommation d'énergie.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02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9"/>
    </mc:Choice>
    <mc:Fallback xmlns="">
      <p:transition spd="slow" advTm="100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398" y="128359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E6EB53-6EFF-4585-B8C4-09773E17C8B9}"/>
              </a:ext>
            </a:extLst>
          </p:cNvPr>
          <p:cNvSpPr txBox="1"/>
          <p:nvPr/>
        </p:nvSpPr>
        <p:spPr>
          <a:xfrm>
            <a:off x="527398" y="919690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Données pour la prédiction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7EB886-2BE6-46B3-9A60-5E29EB50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59" y="1244141"/>
            <a:ext cx="493404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Le jeu de données pour la prédiction compte 3317 lignes et 13 variables.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660242B-A7D3-44DD-B894-41FF4AF183CE}"/>
              </a:ext>
            </a:extLst>
          </p:cNvPr>
          <p:cNvSpPr txBox="1"/>
          <p:nvPr/>
        </p:nvSpPr>
        <p:spPr>
          <a:xfrm>
            <a:off x="522135" y="1508529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0000"/>
                </a:solidFill>
                <a:effectLst/>
              </a:rPr>
              <a:t>Les features retenues sont:</a:t>
            </a:r>
            <a:endParaRPr lang="fr-FR" sz="14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BF952C3-652C-4E2E-8B9D-8046EDB13932}"/>
              </a:ext>
            </a:extLst>
          </p:cNvPr>
          <p:cNvSpPr txBox="1"/>
          <p:nvPr/>
        </p:nvSpPr>
        <p:spPr>
          <a:xfrm>
            <a:off x="522135" y="2515729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Impact de l'échelle logarithmique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21DC109-41F7-4F80-A54B-409BF584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2" y="2820229"/>
            <a:ext cx="7956376" cy="1748089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4AA342EF-CD3B-44B0-B4E4-231122B47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7" y="1836469"/>
            <a:ext cx="770146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BuildingType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PrimaryPropertyType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Neighborhood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NumberofBuildings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NumberofFloors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PropertyGFATotal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LargestPropertyUseType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ENERGYSTARScore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SiteEnergyUse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kBtu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TotalGHGEmissions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BuildingAge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GFAParkingRatio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GFABuildingRatio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6F8A2E-A01F-447C-B84A-6E8EDB2337E5}"/>
              </a:ext>
            </a:extLst>
          </p:cNvPr>
          <p:cNvSpPr txBox="1"/>
          <p:nvPr/>
        </p:nvSpPr>
        <p:spPr>
          <a:xfrm>
            <a:off x="483888" y="4593837"/>
            <a:ext cx="79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obtenons une distribution normale des données . Nous allons donc appliquer cette transformation </a:t>
            </a:r>
            <a:r>
              <a:rPr lang="fr-FR" sz="1200" dirty="0">
                <a:solidFill>
                  <a:srgbClr val="000000"/>
                </a:solidFill>
              </a:rPr>
              <a:t>sur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nos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données de prédictions.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89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73"/>
    </mc:Choice>
    <mc:Fallback xmlns="">
      <p:transition spd="slow" advTm="7127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89728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635570-47E4-4622-8510-E9130AB81399}"/>
              </a:ext>
            </a:extLst>
          </p:cNvPr>
          <p:cNvSpPr txBox="1"/>
          <p:nvPr/>
        </p:nvSpPr>
        <p:spPr>
          <a:xfrm>
            <a:off x="539552" y="921669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Standardisation &amp; encodage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666ED7-272B-4BE3-8386-81A9FB101610}"/>
              </a:ext>
            </a:extLst>
          </p:cNvPr>
          <p:cNvSpPr txBox="1"/>
          <p:nvPr/>
        </p:nvSpPr>
        <p:spPr>
          <a:xfrm>
            <a:off x="522376" y="1189915"/>
            <a:ext cx="8227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utiliserons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RobustScaler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et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OneHotEncoder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par la standardisation et l'encodage des features numériques et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catégorielles:</a:t>
            </a:r>
            <a:endParaRPr lang="fr-FR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F1CE97-9907-49A7-8828-B8AD4ACFCD4F}"/>
              </a:ext>
            </a:extLst>
          </p:cNvPr>
          <p:cNvSpPr txBox="1"/>
          <p:nvPr/>
        </p:nvSpPr>
        <p:spPr>
          <a:xfrm>
            <a:off x="497151" y="1794976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Nous d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éfinissons </a:t>
            </a:r>
            <a:r>
              <a:rPr lang="fr-FR" sz="1200" dirty="0">
                <a:solidFill>
                  <a:srgbClr val="000000"/>
                </a:solidFill>
              </a:rPr>
              <a:t>un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processeur pour exécuter ces opérations: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868233-F6E5-4BA6-AA8C-1BCB7F36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65623"/>
            <a:ext cx="5303980" cy="104403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AFFE993-E9BF-4E6C-B010-F94E0EED18C2}"/>
              </a:ext>
            </a:extLst>
          </p:cNvPr>
          <p:cNvSpPr txBox="1"/>
          <p:nvPr/>
        </p:nvSpPr>
        <p:spPr>
          <a:xfrm>
            <a:off x="491680" y="3586432"/>
            <a:ext cx="5904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Séparation des jeux d'entrainement et de test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FBADBF-83FE-4A9C-9462-7E7D46E48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8" y="3917005"/>
            <a:ext cx="5387807" cy="30482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A7F70E9-960F-41FA-B5B4-26F7313EAB04}"/>
              </a:ext>
            </a:extLst>
          </p:cNvPr>
          <p:cNvSpPr txBox="1"/>
          <p:nvPr/>
        </p:nvSpPr>
        <p:spPr>
          <a:xfrm>
            <a:off x="491680" y="4259197"/>
            <a:ext cx="8311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Nous 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éparons nos données en entrainement et test avec une proportion de 30% pour le test.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071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79"/>
    </mc:Choice>
    <mc:Fallback xmlns="">
      <p:transition spd="slow" advTm="2587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7821" y="143578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D36DE4-7BDE-485C-8F03-8BF858F1B063}"/>
              </a:ext>
            </a:extLst>
          </p:cNvPr>
          <p:cNvSpPr txBox="1"/>
          <p:nvPr/>
        </p:nvSpPr>
        <p:spPr>
          <a:xfrm>
            <a:off x="497821" y="929402"/>
            <a:ext cx="6951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Choix de la métrique d’</a:t>
            </a:r>
            <a:r>
              <a:rPr lang="fr-FR" sz="1400" b="1" dirty="0">
                <a:solidFill>
                  <a:srgbClr val="000000"/>
                </a:solidFill>
              </a:rPr>
              <a:t>é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valuation des modèles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F62E51-A432-4B3F-9FDD-4D7F31F319D4}"/>
              </a:ext>
            </a:extLst>
          </p:cNvPr>
          <p:cNvSpPr txBox="1"/>
          <p:nvPr/>
        </p:nvSpPr>
        <p:spPr>
          <a:xfrm>
            <a:off x="497821" y="1230769"/>
            <a:ext cx="8280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allons identifier la meilleure métrique pour </a:t>
            </a:r>
            <a:r>
              <a:rPr lang="fr-FR" sz="1200" dirty="0">
                <a:solidFill>
                  <a:srgbClr val="000000"/>
                </a:solidFill>
              </a:rPr>
              <a:t>é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valuer nos modèles.</a:t>
            </a:r>
            <a:endParaRPr lang="fr-FR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FD3A33-2212-4BB2-8D2F-834A68D2D5BA}"/>
              </a:ext>
            </a:extLst>
          </p:cNvPr>
          <p:cNvSpPr txBox="1"/>
          <p:nvPr/>
        </p:nvSpPr>
        <p:spPr>
          <a:xfrm>
            <a:off x="503548" y="1623734"/>
            <a:ext cx="8136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</a:t>
            </a:r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modèle de régression linéaire est utilisé pour la comparaison des scores des différentes métriques.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BB2D65-84CD-4A82-9C46-02CE5B83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8" y="2092262"/>
            <a:ext cx="7521592" cy="99068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27E21F5-DAF5-48CE-86F8-C3A8D42F9F24}"/>
              </a:ext>
            </a:extLst>
          </p:cNvPr>
          <p:cNvSpPr txBox="1"/>
          <p:nvPr/>
        </p:nvSpPr>
        <p:spPr>
          <a:xfrm>
            <a:off x="497821" y="3274477"/>
            <a:ext cx="7572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À l’aide d’une validation croisée, nous calculons les différents les scores  des métriques pour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es prédictions sur le jeu de donnée d'entrainement.</a:t>
            </a:r>
            <a:endParaRPr lang="fr-FR" sz="12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9E752B1-E9BE-489C-9D45-FC7E2E6E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28" y="3912731"/>
            <a:ext cx="7788315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80"/>
    </mc:Choice>
    <mc:Fallback xmlns="">
      <p:transition spd="slow" advTm="3298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2447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4DCA60-9788-4C12-A84F-B2FD995232FF}"/>
              </a:ext>
            </a:extLst>
          </p:cNvPr>
          <p:cNvSpPr txBox="1"/>
          <p:nvPr/>
        </p:nvSpPr>
        <p:spPr>
          <a:xfrm>
            <a:off x="539552" y="4430216"/>
            <a:ext cx="763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La métrique R² est celle qui fournie les meilleurs scores, nous allons donc comparer les autres algorithmes de régression avec cette métrique.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43E7CE-D4F5-4091-A281-08753260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26256"/>
            <a:ext cx="6444208" cy="32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7"/>
    </mc:Choice>
    <mc:Fallback xmlns="">
      <p:transition spd="slow" advTm="132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42380" y="716041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Plan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6229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74620" y="176615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Présentation de la problématique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2184" y="2604894"/>
            <a:ext cx="56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N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ettoyage et exploration du jeu de données</a:t>
            </a:r>
            <a:endParaRPr lang="en-US" altLang="ko-KR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446130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A716E052-292E-4A16-A0E2-BDE012E373A9}"/>
              </a:ext>
            </a:extLst>
          </p:cNvPr>
          <p:cNvSpPr txBox="1"/>
          <p:nvPr/>
        </p:nvSpPr>
        <p:spPr>
          <a:xfrm>
            <a:off x="2627784" y="4284866"/>
            <a:ext cx="67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latin typeface="Montserrat" panose="00000500000000000000" pitchFamily="2" charset="0"/>
              </a:rPr>
              <a:t>M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E1250FB-33AC-45ED-8CFC-61E71950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140" y="4346546"/>
            <a:ext cx="236240" cy="24386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61B1580-32D1-4573-9A72-EFE67279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93" y="1842699"/>
            <a:ext cx="236240" cy="24386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FC8762E-055E-4982-A959-0DCB5F6C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36" y="2689493"/>
            <a:ext cx="236240" cy="24386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B1588F3-82AB-4803-B147-E305C5F4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36" y="3538783"/>
            <a:ext cx="236240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2"/>
    </mc:Choice>
    <mc:Fallback xmlns="">
      <p:transition spd="slow" advTm="1128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64121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EFEF0-B1F2-4ED6-8ADA-2886E50012DD}"/>
              </a:ext>
            </a:extLst>
          </p:cNvPr>
          <p:cNvSpPr txBox="1"/>
          <p:nvPr/>
        </p:nvSpPr>
        <p:spPr>
          <a:xfrm>
            <a:off x="4283968" y="1131590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Comparaison des différents modèles de régression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49FEC2-9BB0-42B2-8C8B-51DA340A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94748"/>
            <a:ext cx="3694984" cy="1041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60498CE-7AE3-42C0-BA6F-B4F5DF94B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25895"/>
            <a:ext cx="3694984" cy="26917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76B6AB-31DC-4A08-9109-0BDC8707C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715" y="3291830"/>
            <a:ext cx="4608512" cy="88607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3B6DD92-F2C0-440A-A922-E44E0316B26A}"/>
              </a:ext>
            </a:extLst>
          </p:cNvPr>
          <p:cNvSpPr txBox="1"/>
          <p:nvPr/>
        </p:nvSpPr>
        <p:spPr>
          <a:xfrm>
            <a:off x="4300543" y="2392030"/>
            <a:ext cx="457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À l’aide d’une validation croisée , nous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calculons les scores de la métrique R2 des différents modèles de régression dans leur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prédiction sur le jeu de d'entrainement.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873C27-47B0-4343-9B40-5BBB45FF136E}"/>
              </a:ext>
            </a:extLst>
          </p:cNvPr>
          <p:cNvSpPr txBox="1"/>
          <p:nvPr/>
        </p:nvSpPr>
        <p:spPr>
          <a:xfrm>
            <a:off x="4283968" y="1599939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comparons les différents modèles de régression sur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 jeu de données d'entrainement.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887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47"/>
    </mc:Choice>
    <mc:Fallback xmlns="">
      <p:transition spd="slow" advTm="5734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64121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1C8DD8-3664-4FF7-BDF6-7636B10A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2" y="915566"/>
            <a:ext cx="3926800" cy="200581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10FEE7-5FBB-4DCA-858E-668D4DDB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3003798"/>
            <a:ext cx="3923928" cy="20591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B4C282D-2D1D-4B4B-884F-E76834C7E62A}"/>
              </a:ext>
            </a:extLst>
          </p:cNvPr>
          <p:cNvSpPr txBox="1"/>
          <p:nvPr/>
        </p:nvSpPr>
        <p:spPr>
          <a:xfrm>
            <a:off x="4355976" y="3920206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essayerons d'optimiser ces modèles au travers d'une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validation croisée pour le choix des meilleurs paramètres.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FDC11FE-6654-4224-95F6-FA60E2F840D1}"/>
              </a:ext>
            </a:extLst>
          </p:cNvPr>
          <p:cNvSpPr txBox="1"/>
          <p:nvPr/>
        </p:nvSpPr>
        <p:spPr>
          <a:xfrm>
            <a:off x="4355976" y="992461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Sélection des modèles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95826-BA98-489F-9E88-BB53A5683162}"/>
              </a:ext>
            </a:extLst>
          </p:cNvPr>
          <p:cNvSpPr txBox="1"/>
          <p:nvPr/>
        </p:nvSpPr>
        <p:spPr>
          <a:xfrm>
            <a:off x="4355976" y="1419622"/>
            <a:ext cx="46123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modèles linéaires retournent de moins bons scores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en général.</a:t>
            </a:r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endParaRPr lang="fr-FR" sz="1200" dirty="0">
              <a:solidFill>
                <a:srgbClr val="000000"/>
              </a:solidFill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Les modèles linéaires non-linéaires ensemblistes suivant: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XGBRegressor</a:t>
            </a:r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RandomForestRegressor</a:t>
            </a:r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BaggingRegressor</a:t>
            </a:r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offrent les meilleurs performances et des scores en moyenne à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peu près similaires.</a:t>
            </a:r>
          </a:p>
        </p:txBody>
      </p:sp>
    </p:spTree>
    <p:extLst>
      <p:ext uri="{BB962C8B-B14F-4D97-AF65-F5344CB8AC3E}">
        <p14:creationId xmlns:p14="http://schemas.microsoft.com/office/powerpoint/2010/main" val="32897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38"/>
    </mc:Choice>
    <mc:Fallback xmlns="">
      <p:transition spd="slow" advTm="5583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9A08E3D-0AE8-4FFE-BE05-B832CBB581F6}"/>
              </a:ext>
            </a:extLst>
          </p:cNvPr>
          <p:cNvSpPr txBox="1"/>
          <p:nvPr/>
        </p:nvSpPr>
        <p:spPr>
          <a:xfrm>
            <a:off x="152400" y="927067"/>
            <a:ext cx="7587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Optimisation du modèle </a:t>
            </a:r>
            <a:r>
              <a:rPr lang="fr-FR" sz="1400" b="1" dirty="0" err="1">
                <a:solidFill>
                  <a:srgbClr val="000000"/>
                </a:solidFill>
              </a:rPr>
              <a:t>RandomForestRegressor</a:t>
            </a:r>
            <a:r>
              <a:rPr lang="fr-FR" sz="1400" b="1" dirty="0">
                <a:solidFill>
                  <a:srgbClr val="000000"/>
                </a:solidFill>
              </a:rPr>
              <a:t>: 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choix des hyperparamètres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C224A1-7902-4A91-A523-08B6BA8E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8" y="1365048"/>
            <a:ext cx="3797928" cy="226358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0C4635A-FF63-4F99-A83C-EFFEB6BE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61" y="1365049"/>
            <a:ext cx="4359799" cy="22546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6BEB8B-F0FF-4C57-A910-12DF43218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99" y="3803923"/>
            <a:ext cx="8760290" cy="5680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4551CDA-345B-4449-BA44-FA1A1E09B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16" y="4443958"/>
            <a:ext cx="8760289" cy="5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5"/>
    </mc:Choice>
    <mc:Fallback xmlns="">
      <p:transition spd="slow" advTm="463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9E9DEC-C39D-4B8F-B5FF-78BBE5B6C1D6}"/>
              </a:ext>
            </a:extLst>
          </p:cNvPr>
          <p:cNvSpPr txBox="1"/>
          <p:nvPr/>
        </p:nvSpPr>
        <p:spPr>
          <a:xfrm>
            <a:off x="152400" y="927067"/>
            <a:ext cx="7155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0000"/>
                </a:solidFill>
                <a:effectLst/>
              </a:rPr>
              <a:t>Optimisation du modèle </a:t>
            </a:r>
            <a:r>
              <a:rPr lang="fr-FR" sz="1400" b="1" i="0" dirty="0" err="1">
                <a:solidFill>
                  <a:srgbClr val="000000"/>
                </a:solidFill>
                <a:effectLst/>
              </a:rPr>
              <a:t>XGBRegressor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: choix des hyperparamètres </a:t>
            </a:r>
          </a:p>
          <a:p>
            <a:pPr algn="l"/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95EDD-5520-4C71-BB94-60F0A7BB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76" y="1372575"/>
            <a:ext cx="4234252" cy="22372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E10590-21E1-43AD-8FCC-2BAD0061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72575"/>
            <a:ext cx="3755020" cy="216178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F837EA4-617D-4E1E-8E42-57035CBF3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24" y="3770925"/>
            <a:ext cx="8711952" cy="60621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1C2DED-1611-444B-B94B-4A0DF0839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00" y="4443958"/>
            <a:ext cx="8711952" cy="6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"/>
    </mc:Choice>
    <mc:Fallback xmlns="">
      <p:transition spd="slow" advTm="57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A0415B-0568-4E7D-A27B-FC5AC34E537D}"/>
              </a:ext>
            </a:extLst>
          </p:cNvPr>
          <p:cNvSpPr txBox="1"/>
          <p:nvPr/>
        </p:nvSpPr>
        <p:spPr>
          <a:xfrm>
            <a:off x="152400" y="927067"/>
            <a:ext cx="7155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000000"/>
                </a:solidFill>
                <a:effectLst/>
              </a:rPr>
              <a:t>Optimisation du modèles </a:t>
            </a:r>
            <a:r>
              <a:rPr lang="fr-FR" sz="1400" b="1" i="0" dirty="0" err="1">
                <a:solidFill>
                  <a:srgbClr val="000000"/>
                </a:solidFill>
                <a:effectLst/>
              </a:rPr>
              <a:t>BaggingRegressor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: choix des hyperparamètres </a:t>
            </a:r>
          </a:p>
          <a:p>
            <a:pPr algn="l"/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DC40DE-A14C-48DA-A33D-EB633D14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81" y="1366149"/>
            <a:ext cx="4158407" cy="23197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6E94B1-4A4B-4CAD-898F-FBEA00B1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06" y="1431383"/>
            <a:ext cx="3965803" cy="21486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FDFE5D3-DC90-4C5A-B84C-394720904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40" y="3791799"/>
            <a:ext cx="8872282" cy="5801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042981C-CB24-4421-882A-6D26CC09B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4462579"/>
            <a:ext cx="8872282" cy="5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"/>
    </mc:Choice>
    <mc:Fallback xmlns="">
      <p:transition spd="slow" advTm="42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AD8928-41D9-4A91-9DED-FCBD3BF971F3}"/>
              </a:ext>
            </a:extLst>
          </p:cNvPr>
          <p:cNvSpPr txBox="1"/>
          <p:nvPr/>
        </p:nvSpPr>
        <p:spPr>
          <a:xfrm>
            <a:off x="4903031" y="1491630"/>
            <a:ext cx="410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</a:rPr>
              <a:t>Résultats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 des modèles optimisées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C9F553-498D-4BFB-8942-40294DD9B846}"/>
              </a:ext>
            </a:extLst>
          </p:cNvPr>
          <p:cNvSpPr txBox="1"/>
          <p:nvPr/>
        </p:nvSpPr>
        <p:spPr>
          <a:xfrm>
            <a:off x="4903031" y="1799407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C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omparatifs </a:t>
            </a:r>
            <a:r>
              <a:rPr lang="fr-FR" sz="1200" dirty="0">
                <a:solidFill>
                  <a:srgbClr val="000000"/>
                </a:solidFill>
              </a:rPr>
              <a:t>d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différents scores des modèles et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d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temps d'entrainement et de prédiction.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78387D-C26F-4B1C-B4A8-7196F365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9" y="883840"/>
            <a:ext cx="4575362" cy="2066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D456461-1F09-479F-AD01-573956644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19444"/>
            <a:ext cx="4575362" cy="20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34"/>
    </mc:Choice>
    <mc:Fallback xmlns="">
      <p:transition spd="slow" advTm="3073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AEA67D-184E-430E-B6B1-6BBD4B63900F}"/>
              </a:ext>
            </a:extLst>
          </p:cNvPr>
          <p:cNvSpPr txBox="1"/>
          <p:nvPr/>
        </p:nvSpPr>
        <p:spPr>
          <a:xfrm>
            <a:off x="5352840" y="972658"/>
            <a:ext cx="4719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Choix définitif du modèle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C875F6-B2D5-4940-9162-7FA7A87E7DFB}"/>
              </a:ext>
            </a:extLst>
          </p:cNvPr>
          <p:cNvSpPr txBox="1"/>
          <p:nvPr/>
        </p:nvSpPr>
        <p:spPr>
          <a:xfrm>
            <a:off x="5330243" y="1285594"/>
            <a:ext cx="51166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Nous décidons de tenir en compte du score de la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métrique et des temps d'entrainement et prédiction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dans le choix définitif du modèle</a:t>
            </a:r>
            <a:r>
              <a:rPr lang="fr-FR" sz="1200" dirty="0">
                <a:solidFill>
                  <a:srgbClr val="000000"/>
                </a:solidFill>
              </a:rPr>
              <a:t>.</a:t>
            </a:r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Pour classer les modèles, nous définissons ainsi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un score </a:t>
            </a:r>
            <a:r>
              <a:rPr lang="fr-FR" sz="1200" dirty="0">
                <a:solidFill>
                  <a:srgbClr val="000000"/>
                </a:solidFill>
              </a:rPr>
              <a:t>qui tient compte de ces deux facteurs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Score=[(Temps d'entrainement et prédiction)+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(Meilleur score R2)]/ [(Temps d'entrainement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et prédiction)X(Meilleur score R2)]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C98ADE-7100-45DA-8463-07CF2E01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3" y="948349"/>
            <a:ext cx="5059371" cy="252283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EED371A-320C-447C-82D2-4AC732CE3FFB}"/>
              </a:ext>
            </a:extLst>
          </p:cNvPr>
          <p:cNvSpPr txBox="1"/>
          <p:nvPr/>
        </p:nvSpPr>
        <p:spPr>
          <a:xfrm>
            <a:off x="5307348" y="3386012"/>
            <a:ext cx="52256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fr-FR" sz="1200" b="1" i="0" dirty="0">
                <a:solidFill>
                  <a:srgbClr val="000000"/>
                </a:solidFill>
                <a:effectLst/>
              </a:rPr>
              <a:t>Modèle retenu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il en ressort que pour le jeu de donnée de notre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étude, le modèle de régression :</a:t>
            </a: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RandomForestRegressor</a:t>
            </a:r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est le modèle retenu pour les prédictions des </a:t>
            </a:r>
          </a:p>
          <a:p>
            <a:pPr algn="l" rtl="0"/>
            <a:r>
              <a:rPr lang="fr-FR" sz="1200" dirty="0">
                <a:solidFill>
                  <a:srgbClr val="000000"/>
                </a:solidFill>
              </a:rPr>
              <a:t>é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missions de CO2 et de la consommation d'énergie.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652A482-E5F6-491E-8811-26E7623B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689807"/>
            <a:ext cx="2225233" cy="10440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042B388-7411-4B3D-86AA-293176AE6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51" y="3697427"/>
            <a:ext cx="2286198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91"/>
    </mc:Choice>
    <mc:Fallback xmlns="">
      <p:transition spd="slow" advTm="789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D4DD96-CC4F-4412-B012-F4E3713DFF1F}"/>
              </a:ext>
            </a:extLst>
          </p:cNvPr>
          <p:cNvSpPr txBox="1"/>
          <p:nvPr/>
        </p:nvSpPr>
        <p:spPr>
          <a:xfrm>
            <a:off x="5508104" y="1563638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Importance des features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581AFE-5C6F-4A76-8171-0D80E96E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9582"/>
            <a:ext cx="5202327" cy="27086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36BFC0-F488-4F6A-A3B7-E197349C2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2" y="3642580"/>
            <a:ext cx="5309831" cy="1468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9DC73D-BAA6-4C59-996E-0850C733C93B}"/>
              </a:ext>
            </a:extLst>
          </p:cNvPr>
          <p:cNvSpPr txBox="1"/>
          <p:nvPr/>
        </p:nvSpPr>
        <p:spPr>
          <a:xfrm>
            <a:off x="5487268" y="1871558"/>
            <a:ext cx="5019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features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importantes pour le modèle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prédictions des émissions de CO2.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872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7"/>
    </mc:Choice>
    <mc:Fallback xmlns="">
      <p:transition spd="slow" advTm="825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709782-A8F6-47AF-B0F7-0C3219979C8D}"/>
              </a:ext>
            </a:extLst>
          </p:cNvPr>
          <p:cNvSpPr txBox="1"/>
          <p:nvPr/>
        </p:nvSpPr>
        <p:spPr>
          <a:xfrm>
            <a:off x="5175966" y="2283717"/>
            <a:ext cx="49014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features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relatives au type de bâtiments: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BuildingType_Nonresidential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COS’,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BuildingType_SPS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-District K-12' et l'utilisation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des bâtiments:'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PrimaryPropertyType_Distribution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PrimaryPropertyType_Mixed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Use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Property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' sont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celles ayant un poids plus important dans 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décisions de nos deux modèles. </a:t>
            </a:r>
          </a:p>
          <a:p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En revanche, les features numériques ont un impact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très limité.</a:t>
            </a:r>
            <a:endParaRPr lang="fr-FR" sz="1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74D854-76CF-4E9C-8619-992025380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15208"/>
            <a:ext cx="4901453" cy="24190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CEACED-E41C-4164-88F4-0174D91E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13" y="3734260"/>
            <a:ext cx="4779340" cy="15387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4DBC3A-62CF-4107-969A-699B96ECEF23}"/>
              </a:ext>
            </a:extLst>
          </p:cNvPr>
          <p:cNvSpPr txBox="1"/>
          <p:nvPr/>
        </p:nvSpPr>
        <p:spPr>
          <a:xfrm>
            <a:off x="5198995" y="1352833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Importance des features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FDF2B1-F5DF-4B43-9F90-213EB1F753DD}"/>
              </a:ext>
            </a:extLst>
          </p:cNvPr>
          <p:cNvSpPr txBox="1"/>
          <p:nvPr/>
        </p:nvSpPr>
        <p:spPr>
          <a:xfrm>
            <a:off x="5175966" y="1770327"/>
            <a:ext cx="5019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features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importantes pour le modèle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prédictions la consommation d’énergie.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787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12"/>
    </mc:Choice>
    <mc:Fallback xmlns="">
      <p:transition spd="slow" advTm="3221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347A30-A774-4524-B6A2-4066B204EC97}"/>
              </a:ext>
            </a:extLst>
          </p:cNvPr>
          <p:cNvSpPr txBox="1"/>
          <p:nvPr/>
        </p:nvSpPr>
        <p:spPr>
          <a:xfrm>
            <a:off x="4860032" y="987574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Prédiction des émissions de CO2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CCE213-FCF3-4FC4-9452-1744F10BC527}"/>
              </a:ext>
            </a:extLst>
          </p:cNvPr>
          <p:cNvSpPr txBox="1"/>
          <p:nvPr/>
        </p:nvSpPr>
        <p:spPr>
          <a:xfrm>
            <a:off x="4860032" y="3261665"/>
            <a:ext cx="47199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obtenons des valeurs prédites assez resserrées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sur la première bissectrice et les résultats des métriques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assez satisfaisant.</a:t>
            </a:r>
            <a:br>
              <a:rPr lang="fr-FR" sz="1200" b="0" i="0" dirty="0">
                <a:solidFill>
                  <a:srgbClr val="000000"/>
                </a:solidFill>
                <a:effectLst/>
              </a:rPr>
            </a:b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21AA0-A7F0-4B2F-8A82-78EEC7FE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77756"/>
            <a:ext cx="3940422" cy="16917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435B1B-6AED-40D3-BFDF-A8207A8E8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3" y="4174097"/>
            <a:ext cx="4645455" cy="8839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35B028E-9FEA-412D-81BC-A1EE99214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26" y="939954"/>
            <a:ext cx="4522729" cy="29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00"/>
    </mc:Choice>
    <mc:Fallback xmlns="">
      <p:transition spd="slow" advTm="42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123478"/>
            <a:ext cx="7344816" cy="57606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Présentation de la problématique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491630"/>
            <a:ext cx="73448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T</a:t>
            </a:r>
            <a:r>
              <a:rPr lang="fr-FR" sz="1200" i="0" dirty="0">
                <a:effectLst/>
              </a:rPr>
              <a:t>ravaillant pour la ville de Seattle</a:t>
            </a:r>
            <a:r>
              <a:rPr lang="fr-FR" sz="1200" dirty="0"/>
              <a:t> </a:t>
            </a:r>
            <a:r>
              <a:rPr lang="fr-FR" sz="1200" i="0" dirty="0">
                <a:effectLst/>
              </a:rPr>
              <a:t>qui envisage d’être une ville neutre en émissions de carbone </a:t>
            </a:r>
          </a:p>
          <a:p>
            <a:pPr algn="l"/>
            <a:r>
              <a:rPr lang="fr-FR" sz="1200" i="0" dirty="0">
                <a:effectLst/>
              </a:rPr>
              <a:t>en 2050, notre équipe s’intéresse de près aux émissions des bâtiments non destinés à l’habitation.</a:t>
            </a:r>
          </a:p>
          <a:p>
            <a:pPr algn="l"/>
            <a:endParaRPr lang="fr-FR" sz="12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i="0" dirty="0">
                <a:solidFill>
                  <a:srgbClr val="000000"/>
                </a:solidFill>
                <a:effectLst/>
              </a:rPr>
              <a:t>Nous </a:t>
            </a:r>
            <a:r>
              <a:rPr lang="fr-FR" sz="1200" dirty="0">
                <a:solidFill>
                  <a:srgbClr val="000000"/>
                </a:solidFill>
              </a:rPr>
              <a:t>disposons comme base de travail des </a:t>
            </a:r>
            <a:r>
              <a:rPr lang="fr-FR" sz="1200" dirty="0"/>
              <a:t>données  portant sur d</a:t>
            </a:r>
            <a:r>
              <a:rPr lang="fr-FR" sz="1200" i="0" dirty="0">
                <a:effectLst/>
              </a:rPr>
              <a:t>es relevés effectués en 2015 et  </a:t>
            </a:r>
          </a:p>
          <a:p>
            <a:pPr algn="l"/>
            <a:r>
              <a:rPr lang="fr-FR" sz="1200" i="0" dirty="0">
                <a:effectLst/>
              </a:rPr>
              <a:t>2016</a:t>
            </a:r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i="0" dirty="0">
                <a:solidFill>
                  <a:srgbClr val="000000"/>
                </a:solidFill>
                <a:effectLst/>
              </a:rPr>
              <a:t>.</a:t>
            </a:r>
            <a:r>
              <a:rPr lang="fr-FR" sz="1200" i="0" dirty="0">
                <a:effectLst/>
              </a:rPr>
              <a:t> </a:t>
            </a:r>
          </a:p>
          <a:p>
            <a:pPr algn="l"/>
            <a:endParaRPr lang="fr-FR" sz="1200" dirty="0"/>
          </a:p>
          <a:p>
            <a:pPr algn="l"/>
            <a:r>
              <a:rPr lang="fr-FR" sz="1200" i="0" dirty="0">
                <a:effectLst/>
              </a:rPr>
              <a:t>Du </a:t>
            </a:r>
            <a:r>
              <a:rPr lang="fr-FR" sz="1200" dirty="0"/>
              <a:t>fait des </a:t>
            </a:r>
            <a:r>
              <a:rPr lang="fr-FR" sz="1200" i="0" dirty="0">
                <a:effectLst/>
              </a:rPr>
              <a:t>coûts </a:t>
            </a:r>
            <a:r>
              <a:rPr lang="fr-FR" sz="1200" dirty="0"/>
              <a:t>élevés d’obtention de ces relevés, nous</a:t>
            </a:r>
            <a:r>
              <a:rPr lang="fr-FR" sz="1200" i="0" dirty="0">
                <a:effectLst/>
              </a:rPr>
              <a:t> voulons à partir des données à disposition, </a:t>
            </a:r>
          </a:p>
          <a:p>
            <a:pPr algn="l"/>
            <a:r>
              <a:rPr lang="fr-FR" sz="1200" i="0" dirty="0">
                <a:effectLst/>
              </a:rPr>
              <a:t>construire </a:t>
            </a:r>
            <a:r>
              <a:rPr lang="fr-FR" sz="1200" dirty="0"/>
              <a:t>un modèle qui nous permette </a:t>
            </a:r>
            <a:r>
              <a:rPr lang="fr-FR" sz="1200" i="0" dirty="0">
                <a:effectLst/>
              </a:rPr>
              <a:t>de prédire les émissions de CO2 et la consommation totale </a:t>
            </a:r>
          </a:p>
          <a:p>
            <a:pPr algn="l"/>
            <a:r>
              <a:rPr lang="fr-FR" sz="1200" i="0" dirty="0">
                <a:effectLst/>
              </a:rPr>
              <a:t>d’énergie de bâtiments non destinés à l’habitation.</a:t>
            </a:r>
          </a:p>
          <a:p>
            <a:pPr algn="l"/>
            <a:endParaRPr lang="fr-FR" sz="1200" i="0" dirty="0">
              <a:effectLst/>
            </a:endParaRPr>
          </a:p>
          <a:p>
            <a:pPr algn="l"/>
            <a:r>
              <a:rPr lang="fr-FR" sz="1200" dirty="0"/>
              <a:t>N</a:t>
            </a:r>
            <a:r>
              <a:rPr lang="fr-FR" sz="1200" i="0" dirty="0">
                <a:effectLst/>
              </a:rPr>
              <a:t>ous chercherons également </a:t>
            </a:r>
            <a:r>
              <a:rPr lang="fr-FR" sz="1200" dirty="0"/>
              <a:t>d’</a:t>
            </a:r>
            <a:r>
              <a:rPr lang="fr-FR" sz="1200" i="0" dirty="0">
                <a:effectLst/>
              </a:rPr>
              <a:t>évaluer l’intérêt de l’"</a:t>
            </a:r>
            <a:r>
              <a:rPr lang="fr-FR" sz="1200" i="0" u="sng" dirty="0">
                <a:solidFill>
                  <a:srgbClr val="7451EB"/>
                </a:solidFill>
                <a:effectLst/>
                <a:hlinkClick r:id="rId3"/>
              </a:rPr>
              <a:t>ENERGY STAR Score</a:t>
            </a:r>
            <a:r>
              <a:rPr lang="fr-FR" sz="1200" i="0" dirty="0">
                <a:effectLst/>
              </a:rPr>
              <a:t>" pour la prédiction </a:t>
            </a:r>
          </a:p>
          <a:p>
            <a:pPr algn="l"/>
            <a:r>
              <a:rPr lang="fr-FR" sz="1200" i="0" dirty="0">
                <a:effectLst/>
              </a:rPr>
              <a:t>d’émissions car fastidieux à calculer avec l’approche actuelle.</a:t>
            </a:r>
          </a:p>
          <a:p>
            <a:pPr algn="l"/>
            <a:endParaRPr lang="fr-FR" sz="12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6"/>
    </mc:Choice>
    <mc:Fallback xmlns="">
      <p:transition spd="slow" advTm="5926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347A30-A774-4524-B6A2-4066B204EC97}"/>
              </a:ext>
            </a:extLst>
          </p:cNvPr>
          <p:cNvSpPr txBox="1"/>
          <p:nvPr/>
        </p:nvSpPr>
        <p:spPr>
          <a:xfrm>
            <a:off x="4860032" y="987574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Prédictions pour la consommation d'énergie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CCE213-FCF3-4FC4-9452-1744F10BC527}"/>
              </a:ext>
            </a:extLst>
          </p:cNvPr>
          <p:cNvSpPr txBox="1"/>
          <p:nvPr/>
        </p:nvSpPr>
        <p:spPr>
          <a:xfrm>
            <a:off x="4821415" y="3059869"/>
            <a:ext cx="47199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fr-FR" sz="1200" dirty="0">
                <a:solidFill>
                  <a:srgbClr val="000000"/>
                </a:solidFill>
                <a:effectLst/>
              </a:rPr>
              <a:t>Nous obtenons aussi ici des valeurs prédites assez</a:t>
            </a:r>
          </a:p>
          <a:p>
            <a:pPr algn="l" rtl="0"/>
            <a:r>
              <a:rPr lang="fr-FR" sz="1200" dirty="0">
                <a:solidFill>
                  <a:srgbClr val="000000"/>
                </a:solidFill>
                <a:effectLst/>
              </a:rPr>
              <a:t>resserrées sur la première bissectrice et des résultats </a:t>
            </a:r>
          </a:p>
          <a:p>
            <a:pPr algn="l" rtl="0"/>
            <a:r>
              <a:rPr lang="fr-FR" sz="1200" dirty="0">
                <a:solidFill>
                  <a:srgbClr val="000000"/>
                </a:solidFill>
                <a:effectLst/>
              </a:rPr>
              <a:t>des métriques assez satisfaisant.</a:t>
            </a:r>
            <a:br>
              <a:rPr lang="fr-FR" sz="1200" b="0" i="0" dirty="0">
                <a:solidFill>
                  <a:srgbClr val="000000"/>
                </a:solidFill>
                <a:effectLst/>
              </a:rPr>
            </a:b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1F27CC-A41D-4506-BB7C-6B05D40D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97" y="1547394"/>
            <a:ext cx="3672408" cy="12650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A00B5E-6B15-433F-BE88-9F5F934B5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216849"/>
            <a:ext cx="5258256" cy="7849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868F74-5A92-4FC1-83EB-3ECEB85C5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970976"/>
            <a:ext cx="4464496" cy="30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13"/>
    </mc:Choice>
    <mc:Fallback xmlns="">
      <p:transition spd="slow" advTm="1801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2271"/>
            <a:ext cx="8640960" cy="697455"/>
          </a:xfrm>
        </p:spPr>
        <p:txBody>
          <a:bodyPr/>
          <a:lstStyle/>
          <a:p>
            <a:pPr algn="l"/>
            <a:r>
              <a:rPr lang="fr-FR" sz="2200" b="1" dirty="0">
                <a:latin typeface="Montserrat" panose="00000500000000000000" pitchFamily="2" charset="0"/>
              </a:rPr>
              <a:t>M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odèle final sélectionné et améliorations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6720E5-830B-4808-930E-19626B282BFD}"/>
              </a:ext>
            </a:extLst>
          </p:cNvPr>
          <p:cNvSpPr txBox="1"/>
          <p:nvPr/>
        </p:nvSpPr>
        <p:spPr>
          <a:xfrm>
            <a:off x="5027339" y="973854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Influence du score ENERGY STAR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9F87348-AA1C-48BC-99A2-ABF0EF9D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65834"/>
            <a:ext cx="3914796" cy="96782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523BF73-D22A-4D34-887F-3A34E6186E72}"/>
              </a:ext>
            </a:extLst>
          </p:cNvPr>
          <p:cNvSpPr txBox="1"/>
          <p:nvPr/>
        </p:nvSpPr>
        <p:spPr>
          <a:xfrm>
            <a:off x="5027339" y="3628675"/>
            <a:ext cx="4827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observons une légère amélioration des métriques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sans la prise en compte de l'ENERGY STAR Score,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cette dernière n'a donc pas une influence sur 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prédictions.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23136F-13A7-4F55-A815-A9FBAE183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192" y="2578605"/>
            <a:ext cx="2491956" cy="7849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202A1E-6470-4A2A-8D92-66787FDF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" y="985987"/>
            <a:ext cx="4676942" cy="30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F3D3F35-33C1-474E-8FB6-FCC2FB07C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47814"/>
            <a:ext cx="9144000" cy="576063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122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"/>
    </mc:Choice>
    <mc:Fallback xmlns="">
      <p:transition spd="slow" advTm="29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7199BA04-0D92-46DC-89CE-3BB35F407408}"/>
              </a:ext>
            </a:extLst>
          </p:cNvPr>
          <p:cNvSpPr txBox="1"/>
          <p:nvPr/>
        </p:nvSpPr>
        <p:spPr>
          <a:xfrm>
            <a:off x="485630" y="1046690"/>
            <a:ext cx="7830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Pour notre analyse, nous disposons des deux </a:t>
            </a:r>
            <a:r>
              <a:rPr lang="fr-FR" sz="1200" b="0" i="0" dirty="0">
                <a:effectLst/>
              </a:rPr>
              <a:t>jeux de données </a:t>
            </a:r>
            <a:r>
              <a:rPr lang="fr-FR" sz="1200" dirty="0"/>
              <a:t>suivant: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485630" y="1573318"/>
            <a:ext cx="80468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0000"/>
                </a:solidFill>
              </a:rPr>
              <a:t>2015-building-energy-benchmarking et 2016-building-energy-benchmarking  </a:t>
            </a:r>
            <a:r>
              <a:rPr lang="fr-FR" sz="1200" dirty="0">
                <a:solidFill>
                  <a:srgbClr val="000000"/>
                </a:solidFill>
              </a:rPr>
              <a:t>qui 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ous fournissent  des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informations sur les bâtiments à savoir entre autre  leurs </a:t>
            </a:r>
            <a:r>
              <a:rPr lang="fr-FR" sz="1200" dirty="0">
                <a:effectLst/>
              </a:rPr>
              <a:t>tailles , leurs </a:t>
            </a:r>
            <a:r>
              <a:rPr lang="fr-FR" sz="1200" dirty="0"/>
              <a:t>surfaces</a:t>
            </a:r>
            <a:r>
              <a:rPr lang="fr-FR" sz="1200" dirty="0">
                <a:effectLst/>
              </a:rPr>
              <a:t> et usages, l’année de construction, </a:t>
            </a:r>
          </a:p>
          <a:p>
            <a:r>
              <a:rPr lang="fr-FR" sz="1200" dirty="0">
                <a:effectLst/>
              </a:rPr>
              <a:t>les relevés de consommation d'énergie.</a:t>
            </a:r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rgbClr val="000000"/>
                </a:solidFill>
              </a:rPr>
              <a:t>Le jeu de données relatif aux données de 2015 comporte: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3340 lignes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47 colonnes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Quatorze variables ne présentent pas de données manquantes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Les autres variables présentent des valeurs manquantes avec des proportions plus ou moins grandes allant de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    0.03% à 99,6%.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rgbClr val="000000"/>
                </a:solidFill>
              </a:rPr>
              <a:t>Le jeu de données relatif aux données de 2016 comporte: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3376 lignes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46 colonnes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Dix-huit variables ne présentent pas de données manquantes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Les autres variables présentent des valeurs manquantes avec des proportions plus ou moins grandes allant de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    0.1% à 100%.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932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9"/>
    </mc:Choice>
    <mc:Fallback xmlns="">
      <p:transition spd="slow" advTm="17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1B778639-9E5D-4DFF-9527-CA681E26CE21}"/>
              </a:ext>
            </a:extLst>
          </p:cNvPr>
          <p:cNvSpPr txBox="1"/>
          <p:nvPr/>
        </p:nvSpPr>
        <p:spPr>
          <a:xfrm>
            <a:off x="467544" y="2624990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informations contenues dans la variable location du jeu de données de 2015 sont présentes dans les données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de 2016 sous plusieurs des variables.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2B16520A-1D8C-4B04-9306-D99E12F5FF01}"/>
              </a:ext>
            </a:extLst>
          </p:cNvPr>
          <p:cNvSpPr txBox="1"/>
          <p:nvPr/>
        </p:nvSpPr>
        <p:spPr>
          <a:xfrm>
            <a:off x="467544" y="121424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Nous décidons de fusionner les deux jeux de données et  nous analysons  au préalable leurs variables respectives</a:t>
            </a:r>
          </a:p>
          <a:p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endParaRPr lang="fr-FR" sz="12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31F9FB-584E-4EFE-B42E-DC134658911E}"/>
              </a:ext>
            </a:extLst>
          </p:cNvPr>
          <p:cNvSpPr txBox="1"/>
          <p:nvPr/>
        </p:nvSpPr>
        <p:spPr>
          <a:xfrm>
            <a:off x="467544" y="922120"/>
            <a:ext cx="4575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Stratégie d'analyse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2FDB59-E314-4FF0-86B9-47AD58F63866}"/>
              </a:ext>
            </a:extLst>
          </p:cNvPr>
          <p:cNvSpPr txBox="1"/>
          <p:nvPr/>
        </p:nvSpPr>
        <p:spPr>
          <a:xfrm>
            <a:off x="473642" y="4721478"/>
            <a:ext cx="67251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séparons donc les informations contenus dans la variable location.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8C1BD1-66BF-40B2-BA97-18A52CE7B71C}"/>
              </a:ext>
            </a:extLst>
          </p:cNvPr>
          <p:cNvSpPr txBox="1"/>
          <p:nvPr/>
        </p:nvSpPr>
        <p:spPr>
          <a:xfrm>
            <a:off x="467544" y="1552794"/>
            <a:ext cx="4975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Variable location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C9E5A39-3050-4904-A279-84D411F8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7" y="1836334"/>
            <a:ext cx="7699520" cy="7886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F927CC7-87FD-473B-80E3-15A3D31A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94" y="3229018"/>
            <a:ext cx="4598966" cy="14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86"/>
    </mc:Choice>
    <mc:Fallback xmlns="">
      <p:transition spd="slow" advTm="315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3252DA-7B05-4593-9C05-B5207CB1DD85}"/>
              </a:ext>
            </a:extLst>
          </p:cNvPr>
          <p:cNvSpPr txBox="1"/>
          <p:nvPr/>
        </p:nvSpPr>
        <p:spPr>
          <a:xfrm>
            <a:off x="539552" y="912067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Variables identiques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6196F1-3969-48B5-A7B5-49CBF76FAB35}"/>
              </a:ext>
            </a:extLst>
          </p:cNvPr>
          <p:cNvSpPr txBox="1"/>
          <p:nvPr/>
        </p:nvSpPr>
        <p:spPr>
          <a:xfrm>
            <a:off x="519554" y="1254713"/>
            <a:ext cx="845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features '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GHGEmissions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(MetricTonsCO2e)’  et '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TotalGHGEmissions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' sont les mêmes variables mais présentées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sous des formats différents idem pour '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GHGEmissionsIntensity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' et '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GHGEmissionsIntensity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(kgCO2e/ft2)'.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19EDB-3905-46BE-B930-F45A659BAADD}"/>
              </a:ext>
            </a:extLst>
          </p:cNvPr>
          <p:cNvSpPr txBox="1"/>
          <p:nvPr/>
        </p:nvSpPr>
        <p:spPr>
          <a:xfrm>
            <a:off x="519554" y="1753693"/>
            <a:ext cx="7483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corrigeons ces </a:t>
            </a:r>
            <a:r>
              <a:rPr lang="fr-FR" sz="1200" dirty="0">
                <a:solidFill>
                  <a:srgbClr val="000000"/>
                </a:solidFill>
              </a:rPr>
              <a:t>différences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de format en renommant ces features.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EDFE90B-4189-498B-8418-BD215C2D0EF8}"/>
              </a:ext>
            </a:extLst>
          </p:cNvPr>
          <p:cNvSpPr txBox="1"/>
          <p:nvPr/>
        </p:nvSpPr>
        <p:spPr>
          <a:xfrm>
            <a:off x="486354" y="2077119"/>
            <a:ext cx="5316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Suppression des variables non communes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30BBEE5-B45D-4489-A40D-9E2FC557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6" y="2391662"/>
            <a:ext cx="7940728" cy="685859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7E6CF4C-6FD1-4B69-8ED1-EF0BAD60D1F6}"/>
              </a:ext>
            </a:extLst>
          </p:cNvPr>
          <p:cNvSpPr txBox="1"/>
          <p:nvPr/>
        </p:nvSpPr>
        <p:spPr>
          <a:xfrm>
            <a:off x="519554" y="3121161"/>
            <a:ext cx="73112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Suppression des variables non communes aux deux jeux de données et non utiles pour la problématique.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B31879-904B-48BE-890C-8E6A459D2DCF}"/>
              </a:ext>
            </a:extLst>
          </p:cNvPr>
          <p:cNvSpPr txBox="1"/>
          <p:nvPr/>
        </p:nvSpPr>
        <p:spPr>
          <a:xfrm>
            <a:off x="539552" y="3472367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Les types des variables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9DB9E95-7E38-4EDE-80ED-FDB3837B7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6" y="3806977"/>
            <a:ext cx="4531168" cy="65489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0147E24-3870-4CCB-A4EF-AD780BBD5B36}"/>
              </a:ext>
            </a:extLst>
          </p:cNvPr>
          <p:cNvSpPr txBox="1"/>
          <p:nvPr/>
        </p:nvSpPr>
        <p:spPr>
          <a:xfrm>
            <a:off x="565074" y="4531333"/>
            <a:ext cx="5663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Nous m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ettons les variables aux même types dans les deux jeux de données.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281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0"/>
    </mc:Choice>
    <mc:Fallback xmlns="">
      <p:transition spd="slow" advTm="4771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4840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8F242E-2422-44FE-883B-1A8262055858}"/>
              </a:ext>
            </a:extLst>
          </p:cNvPr>
          <p:cNvSpPr txBox="1"/>
          <p:nvPr/>
        </p:nvSpPr>
        <p:spPr>
          <a:xfrm>
            <a:off x="395536" y="1022873"/>
            <a:ext cx="5904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Suppression des bâtiments destinés à l’habitation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47F51E3-24A3-4E6F-AF18-40DDEE46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69564"/>
            <a:ext cx="5311600" cy="113017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A011C6D-D8C7-494D-9D2B-2A4825EE3639}"/>
              </a:ext>
            </a:extLst>
          </p:cNvPr>
          <p:cNvSpPr txBox="1"/>
          <p:nvPr/>
        </p:nvSpPr>
        <p:spPr>
          <a:xfrm>
            <a:off x="395536" y="2253589"/>
            <a:ext cx="8208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Notre problématique consiste à prédire les émissions de CO2 et la consommation totale d’énergie de bâtiments non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destinés à l’habitation, nous supprimons les </a:t>
            </a:r>
            <a:r>
              <a:rPr lang="fr-FR" sz="1200" i="0" dirty="0">
                <a:solidFill>
                  <a:srgbClr val="000000"/>
                </a:solidFill>
                <a:effectLst/>
              </a:rPr>
              <a:t>bâtiments destinés à l’habitation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.</a:t>
            </a:r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205695-4E53-4CA1-8DBE-43BC7566BAA4}"/>
              </a:ext>
            </a:extLst>
          </p:cNvPr>
          <p:cNvSpPr txBox="1"/>
          <p:nvPr/>
        </p:nvSpPr>
        <p:spPr>
          <a:xfrm>
            <a:off x="434846" y="2871432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Variables redondantes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3020589-3941-49D3-9C12-A61EF5C2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196890"/>
            <a:ext cx="6404559" cy="54496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AB5A87D-B3BD-45B3-9F5F-C80FA4003BAA}"/>
              </a:ext>
            </a:extLst>
          </p:cNvPr>
          <p:cNvSpPr txBox="1"/>
          <p:nvPr/>
        </p:nvSpPr>
        <p:spPr>
          <a:xfrm>
            <a:off x="395536" y="3812851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Les variables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SiteEUI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/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sf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 et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SiteEUIWN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/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sf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 sont des variables redondantes car le terme 'WN' étant une correction liée aux conditions atmosphériques. Idem pour les variables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SourceEUI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/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sf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 et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SourceEUIWN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/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sf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 ,</a:t>
            </a:r>
          </a:p>
          <a:p>
            <a:pPr algn="l"/>
            <a:r>
              <a:rPr lang="fr-FR" sz="1200" b="0" i="0" dirty="0" err="1">
                <a:solidFill>
                  <a:srgbClr val="000000"/>
                </a:solidFill>
                <a:effectLst/>
              </a:rPr>
              <a:t>SiteEnergyUse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 et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SiteEnergyUseWN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Les variables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Electricity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(kWh) et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Electricity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),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NaturalGas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therms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 et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NaturalGas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(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) sont les mêmes données mais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exprimées en des unités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25553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7"/>
    </mc:Choice>
    <mc:Fallback xmlns="">
      <p:transition spd="slow" advTm="598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71999C-7890-4C1D-BCDF-6F2D09208539}"/>
              </a:ext>
            </a:extLst>
          </p:cNvPr>
          <p:cNvSpPr txBox="1"/>
          <p:nvPr/>
        </p:nvSpPr>
        <p:spPr>
          <a:xfrm>
            <a:off x="4673175" y="883254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aberrantes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0A71E3-2F91-4A22-A4FE-69E8CE2CC19E}"/>
              </a:ext>
            </a:extLst>
          </p:cNvPr>
          <p:cNvSpPr txBox="1"/>
          <p:nvPr/>
        </p:nvSpPr>
        <p:spPr>
          <a:xfrm>
            <a:off x="4724401" y="1169694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0" dirty="0">
                <a:solidFill>
                  <a:srgbClr val="000000"/>
                </a:solidFill>
                <a:effectLst/>
              </a:rPr>
              <a:t>Les valeurs aberrantes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seront celles des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features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relatives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à la consommation d’énergie ayant des valeurs négatives.</a:t>
            </a:r>
            <a:endParaRPr lang="fr-FR" sz="12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2AFFBC5-0FE2-4C3E-8123-5D921D7D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" y="979096"/>
            <a:ext cx="4655940" cy="392008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B9175F6-364A-4B2F-A4A6-51B20738CEEB}"/>
              </a:ext>
            </a:extLst>
          </p:cNvPr>
          <p:cNvSpPr txBox="1"/>
          <p:nvPr/>
        </p:nvSpPr>
        <p:spPr>
          <a:xfrm>
            <a:off x="4724401" y="3282538"/>
            <a:ext cx="5046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Suppression des features ayant un taux élevé de </a:t>
            </a:r>
            <a:r>
              <a:rPr lang="fr-FR" sz="1200" b="1" dirty="0">
                <a:solidFill>
                  <a:srgbClr val="000000"/>
                </a:solidFill>
              </a:rPr>
              <a:t>NaN</a:t>
            </a:r>
            <a:endParaRPr lang="fr-FR" sz="12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17E1BA7-544B-4D13-ADE0-E02063CB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90673"/>
            <a:ext cx="2758679" cy="100592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CA4D6E-5B89-4BAA-A902-8DC49640E074}"/>
              </a:ext>
            </a:extLst>
          </p:cNvPr>
          <p:cNvSpPr txBox="1"/>
          <p:nvPr/>
        </p:nvSpPr>
        <p:spPr>
          <a:xfrm>
            <a:off x="4724401" y="1671378"/>
            <a:ext cx="5375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D'autre part le nombre de bâtiments et étages ne pouvant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pas être égal zéro, </a:t>
            </a:r>
            <a:r>
              <a:rPr lang="fr-FR" sz="1200" dirty="0">
                <a:solidFill>
                  <a:srgbClr val="000000"/>
                </a:solidFill>
              </a:rPr>
              <a:t>les valeurs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200" dirty="0">
                <a:solidFill>
                  <a:srgbClr val="000000"/>
                </a:solidFill>
              </a:rPr>
              <a:t>zéro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seront donc considérées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aberrantes.</a:t>
            </a:r>
          </a:p>
          <a:p>
            <a:endParaRPr lang="fr-FR" sz="1200" b="0" i="0" dirty="0">
              <a:solidFill>
                <a:srgbClr val="000000"/>
              </a:solidFill>
              <a:effectLst/>
            </a:endParaRPr>
          </a:p>
          <a:p>
            <a:r>
              <a:rPr lang="fr-FR" sz="1200" dirty="0">
                <a:solidFill>
                  <a:srgbClr val="000000"/>
                </a:solidFill>
              </a:rPr>
              <a:t>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ous </a:t>
            </a:r>
            <a:r>
              <a:rPr lang="fr-FR" sz="1200" dirty="0">
                <a:solidFill>
                  <a:srgbClr val="000000"/>
                </a:solidFill>
              </a:rPr>
              <a:t>décidons de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transformer les valeurs aberrantes en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manquantes</a:t>
            </a:r>
            <a:r>
              <a:rPr lang="fr-FR" sz="1200" dirty="0">
                <a:solidFill>
                  <a:srgbClr val="000000"/>
                </a:solidFill>
              </a:rPr>
              <a:t>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5A854D-26CE-4423-84A0-A7BD12B7B02A}"/>
              </a:ext>
            </a:extLst>
          </p:cNvPr>
          <p:cNvSpPr txBox="1"/>
          <p:nvPr/>
        </p:nvSpPr>
        <p:spPr>
          <a:xfrm>
            <a:off x="4719564" y="2954043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</a:t>
            </a:r>
            <a:r>
              <a:rPr lang="fr-FR" sz="1400" b="1" dirty="0">
                <a:solidFill>
                  <a:srgbClr val="000000"/>
                </a:solidFill>
              </a:rPr>
              <a:t>manquantes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84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64"/>
    </mc:Choice>
    <mc:Fallback xmlns="">
      <p:transition spd="slow" advTm="408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A58DF4-8D8B-4231-849A-6735130566A3}"/>
              </a:ext>
            </a:extLst>
          </p:cNvPr>
          <p:cNvSpPr txBox="1"/>
          <p:nvPr/>
        </p:nvSpPr>
        <p:spPr>
          <a:xfrm>
            <a:off x="519877" y="999116"/>
            <a:ext cx="4945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manquantes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FFFCE38-56CB-4FF8-8002-C6255DA3489D}"/>
              </a:ext>
            </a:extLst>
          </p:cNvPr>
          <p:cNvSpPr txBox="1"/>
          <p:nvPr/>
        </p:nvSpPr>
        <p:spPr>
          <a:xfrm>
            <a:off x="545185" y="1571189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Imputation par unknown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DAB-FA23-40D6-87E4-289258E4FADF}"/>
              </a:ext>
            </a:extLst>
          </p:cNvPr>
          <p:cNvSpPr txBox="1"/>
          <p:nvPr/>
        </p:nvSpPr>
        <p:spPr>
          <a:xfrm>
            <a:off x="539552" y="1856747"/>
            <a:ext cx="7708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décidons d'imputer les valeurs manquantes des features catégorielles par unknown.</a:t>
            </a:r>
            <a:endParaRPr lang="fr-FR" sz="12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02470A-5E77-4C69-916F-48B66D6F817E}"/>
              </a:ext>
            </a:extLst>
          </p:cNvPr>
          <p:cNvSpPr txBox="1"/>
          <p:nvPr/>
        </p:nvSpPr>
        <p:spPr>
          <a:xfrm>
            <a:off x="539552" y="2326215"/>
            <a:ext cx="536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200" b="1" dirty="0">
                <a:solidFill>
                  <a:srgbClr val="000000"/>
                </a:solidFill>
                <a:effectLst/>
              </a:rPr>
              <a:t>Imputations par la valeur la plus fréquente</a:t>
            </a:r>
          </a:p>
          <a:p>
            <a:br>
              <a:rPr lang="fr-FR" sz="1200" b="0" i="0" dirty="0">
                <a:solidFill>
                  <a:srgbClr val="000000"/>
                </a:solidFill>
                <a:effectLst/>
              </a:rPr>
            </a:br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F0706E5-96A0-46CA-BC2E-41C89213B668}"/>
              </a:ext>
            </a:extLst>
          </p:cNvPr>
          <p:cNvSpPr txBox="1"/>
          <p:nvPr/>
        </p:nvSpPr>
        <p:spPr>
          <a:xfrm>
            <a:off x="529823" y="2571750"/>
            <a:ext cx="7840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imputons les valeurs manquantes de nombre de bâtiments et d'étages par leur valeur la plus fréquente.</a:t>
            </a:r>
            <a:endParaRPr lang="fr-FR" sz="12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97EC9D-AEF8-4845-A8F7-40288D40104E}"/>
              </a:ext>
            </a:extLst>
          </p:cNvPr>
          <p:cNvSpPr txBox="1"/>
          <p:nvPr/>
        </p:nvSpPr>
        <p:spPr>
          <a:xfrm>
            <a:off x="540412" y="3074164"/>
            <a:ext cx="5177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Imputation des valeurs manquantes par 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9C1A25D-1640-4E01-8822-C2A85D496B58}"/>
              </a:ext>
            </a:extLst>
          </p:cNvPr>
          <p:cNvSpPr txBox="1"/>
          <p:nvPr/>
        </p:nvSpPr>
        <p:spPr>
          <a:xfrm>
            <a:off x="517431" y="3398338"/>
            <a:ext cx="7852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La plus part des secondes utilisations des bâtiments ont une superficie de zéro, nous allons imputer leurs valeurs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manquantes par zéro. Idem pour les valeurs manquantes des features liées à la consommation d'énergie.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70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24"/>
    </mc:Choice>
    <mc:Fallback xmlns="">
      <p:transition spd="slow" advTm="34324"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1778</Words>
  <Application>Microsoft Office PowerPoint</Application>
  <PresentationFormat>Affichage à l'écran (16:9)</PresentationFormat>
  <Paragraphs>280</Paragraphs>
  <Slides>32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Helvetica Neue</vt:lpstr>
      <vt:lpstr>Montserrat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olivier kay</cp:lastModifiedBy>
  <cp:revision>172</cp:revision>
  <dcterms:created xsi:type="dcterms:W3CDTF">2016-12-05T23:26:54Z</dcterms:created>
  <dcterms:modified xsi:type="dcterms:W3CDTF">2022-04-19T15:39:04Z</dcterms:modified>
</cp:coreProperties>
</file>