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2"/>
  </p:notesMasterIdLst>
  <p:handoutMasterIdLst>
    <p:handoutMasterId r:id="rId33"/>
  </p:handoutMasterIdLst>
  <p:sldIdLst>
    <p:sldId id="263" r:id="rId4"/>
    <p:sldId id="261" r:id="rId5"/>
    <p:sldId id="279" r:id="rId6"/>
    <p:sldId id="297" r:id="rId7"/>
    <p:sldId id="298" r:id="rId8"/>
    <p:sldId id="315" r:id="rId9"/>
    <p:sldId id="316" r:id="rId10"/>
    <p:sldId id="318" r:id="rId11"/>
    <p:sldId id="317" r:id="rId12"/>
    <p:sldId id="319" r:id="rId13"/>
    <p:sldId id="320" r:id="rId14"/>
    <p:sldId id="299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3" r:id="rId27"/>
    <p:sldId id="334" r:id="rId28"/>
    <p:sldId id="335" r:id="rId29"/>
    <p:sldId id="336" r:id="rId30"/>
    <p:sldId id="313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478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93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94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6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53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73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7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260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479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76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5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72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998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22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63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18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96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25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9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3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92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70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9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1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684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56846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0538"/>
            <a:ext cx="3024336" cy="2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3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3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22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80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27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6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378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87824" y="0"/>
            <a:ext cx="3168352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3990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13222"/>
            <a:ext cx="2016224" cy="14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49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2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6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6" r:id="rId3"/>
    <p:sldLayoutId id="2147483667" r:id="rId4"/>
    <p:sldLayoutId id="2147483661" r:id="rId5"/>
    <p:sldLayoutId id="2147483660" r:id="rId6"/>
    <p:sldLayoutId id="2147483664" r:id="rId7"/>
    <p:sldLayoutId id="2147483677" r:id="rId8"/>
    <p:sldLayoutId id="2147483678" r:id="rId9"/>
    <p:sldLayoutId id="2147483669" r:id="rId10"/>
    <p:sldLayoutId id="2147483670" r:id="rId11"/>
    <p:sldLayoutId id="2147483679" r:id="rId12"/>
    <p:sldLayoutId id="2147483672" r:id="rId13"/>
    <p:sldLayoutId id="2147483673" r:id="rId14"/>
    <p:sldLayoutId id="2147483674" r:id="rId15"/>
    <p:sldLayoutId id="2147483675" r:id="rId16"/>
    <p:sldLayoutId id="2147483680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altLang="ko-KR" dirty="0"/>
              <a:t>Projet 3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63888" y="2715766"/>
            <a:ext cx="5580112" cy="288032"/>
          </a:xfrm>
        </p:spPr>
        <p:txBody>
          <a:bodyPr/>
          <a:lstStyle/>
          <a:p>
            <a:pPr algn="l"/>
            <a:r>
              <a:rPr lang="fr-FR" b="1" i="0" dirty="0">
                <a:effectLst/>
                <a:latin typeface="Montserrat" panose="00000500000000000000" pitchFamily="2" charset="0"/>
              </a:rPr>
              <a:t>Concevez une application au service de la santé publique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C4D831-F89B-41FC-A4EF-8056A609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39502"/>
            <a:ext cx="230143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8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8739" y="29033"/>
            <a:ext cx="7128792" cy="936104"/>
          </a:xfrm>
        </p:spPr>
        <p:txBody>
          <a:bodyPr/>
          <a:lstStyle/>
          <a:p>
            <a:r>
              <a:rPr lang="fr-FR" sz="2800" b="1" dirty="0">
                <a:latin typeface="Montserrat" panose="00000500000000000000" pitchFamily="2" charset="0"/>
              </a:rPr>
              <a:t>N</a:t>
            </a:r>
            <a:r>
              <a:rPr lang="fr-FR" sz="2800" b="1" i="0" dirty="0">
                <a:effectLst/>
                <a:latin typeface="Montserrat" panose="00000500000000000000" pitchFamily="2" charset="0"/>
              </a:rPr>
              <a:t>ettoyage des données</a:t>
            </a:r>
            <a:endParaRPr lang="en-US" altLang="ko-KR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33E16E-92D7-4FAF-90F0-F3C0DE95AB95}"/>
              </a:ext>
            </a:extLst>
          </p:cNvPr>
          <p:cNvSpPr txBox="1"/>
          <p:nvPr/>
        </p:nvSpPr>
        <p:spPr>
          <a:xfrm>
            <a:off x="4860150" y="1917773"/>
            <a:ext cx="5167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</a:rPr>
              <a:t>Remplissage par un IterativeImputer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78817B-F1FC-4430-B02C-D298ACDE7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5" y="1379154"/>
            <a:ext cx="4288575" cy="3516445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91210D20-1717-4003-9880-0B1511096A23}"/>
              </a:ext>
            </a:extLst>
          </p:cNvPr>
          <p:cNvSpPr txBox="1"/>
          <p:nvPr/>
        </p:nvSpPr>
        <p:spPr>
          <a:xfrm>
            <a:off x="4861467" y="2797559"/>
            <a:ext cx="5022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C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ette méthode d'imputation sera appliquée sur les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f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eatures salt_100g et sodium_100g très corrélées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entre elles.</a:t>
            </a:r>
            <a:endParaRPr lang="fr-FR" sz="12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DC1543B-E445-4847-98F5-C16A1BBB4ADA}"/>
              </a:ext>
            </a:extLst>
          </p:cNvPr>
          <p:cNvSpPr txBox="1"/>
          <p:nvPr/>
        </p:nvSpPr>
        <p:spPr>
          <a:xfrm>
            <a:off x="4861467" y="3640780"/>
            <a:ext cx="5022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</a:rPr>
              <a:t>Remplissage par « 0 »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E7F5FED-9F82-40BD-886A-3B84F56CD68B}"/>
              </a:ext>
            </a:extLst>
          </p:cNvPr>
          <p:cNvSpPr txBox="1"/>
          <p:nvPr/>
        </p:nvSpPr>
        <p:spPr>
          <a:xfrm>
            <a:off x="4861467" y="3870471"/>
            <a:ext cx="5022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décidons de remplacer les valeurs manquantes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de fiber_100g par ‘0’ car de nombreux produits ne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contiennent pas de fibres.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F824233-C5F0-4021-A591-0B33775BFC65}"/>
              </a:ext>
            </a:extLst>
          </p:cNvPr>
          <p:cNvSpPr txBox="1"/>
          <p:nvPr/>
        </p:nvSpPr>
        <p:spPr>
          <a:xfrm>
            <a:off x="4844602" y="1367407"/>
            <a:ext cx="4575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Traitement des valeurs manquantes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A805E2-E4C9-41D4-B9E7-A60773D6DF8C}"/>
              </a:ext>
            </a:extLst>
          </p:cNvPr>
          <p:cNvSpPr txBox="1"/>
          <p:nvPr/>
        </p:nvSpPr>
        <p:spPr>
          <a:xfrm>
            <a:off x="4860150" y="2179889"/>
            <a:ext cx="5234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U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ne analyse de la corrélation linéaire entre les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variables quantitatives sera réalisée afin de déterminer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les features éligibles à cette méthode d'imputation.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4768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3176"/>
            <a:ext cx="7128792" cy="936104"/>
          </a:xfrm>
        </p:spPr>
        <p:txBody>
          <a:bodyPr/>
          <a:lstStyle/>
          <a:p>
            <a:r>
              <a:rPr lang="fr-FR" sz="2800" b="1" dirty="0">
                <a:latin typeface="Montserrat" panose="00000500000000000000" pitchFamily="2" charset="0"/>
              </a:rPr>
              <a:t>N</a:t>
            </a:r>
            <a:r>
              <a:rPr lang="fr-FR" sz="2800" b="1" i="0" dirty="0">
                <a:effectLst/>
                <a:latin typeface="Montserrat" panose="00000500000000000000" pitchFamily="2" charset="0"/>
              </a:rPr>
              <a:t>ettoyage des données</a:t>
            </a:r>
            <a:endParaRPr lang="en-US" altLang="ko-KR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CCED34-6E25-49D0-AC89-4779294EFF28}"/>
              </a:ext>
            </a:extLst>
          </p:cNvPr>
          <p:cNvSpPr txBox="1"/>
          <p:nvPr/>
        </p:nvSpPr>
        <p:spPr>
          <a:xfrm>
            <a:off x="3395099" y="1893706"/>
            <a:ext cx="53709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L’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imputation des valeurs manquantes avec l'algorithme des K-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Nearest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Neighbors (KNN)  sera </a:t>
            </a:r>
            <a:r>
              <a:rPr lang="fr-FR" sz="1200" dirty="0">
                <a:solidFill>
                  <a:srgbClr val="000000"/>
                </a:solidFill>
              </a:rPr>
              <a:t>r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éalisée sur les features </a:t>
            </a:r>
            <a:r>
              <a:rPr lang="fr-FR" sz="1200" dirty="0"/>
              <a:t>carbohydrates_100g,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fr-FR" sz="1200" dirty="0"/>
              <a:t>sugars_100g, proteins_100g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D6CCBBF-F306-4125-AE60-6B193838AB70}"/>
              </a:ext>
            </a:extLst>
          </p:cNvPr>
          <p:cNvSpPr txBox="1"/>
          <p:nvPr/>
        </p:nvSpPr>
        <p:spPr>
          <a:xfrm>
            <a:off x="3395946" y="2571750"/>
            <a:ext cx="5167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</a:rPr>
              <a:t>Remplissage par la médiane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710E70C-FA8D-4728-BDF1-FEC249006CD0}"/>
              </a:ext>
            </a:extLst>
          </p:cNvPr>
          <p:cNvSpPr txBox="1"/>
          <p:nvPr/>
        </p:nvSpPr>
        <p:spPr>
          <a:xfrm>
            <a:off x="3388472" y="2857730"/>
            <a:ext cx="5167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L'imputation par la médiane  fonctionnant sur les données homogènes,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elle sera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utilisée  sur les valeurs manquantes  par catégories de produits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de la variable pnns_group_1.</a:t>
            </a:r>
            <a:endParaRPr lang="fr-FR" sz="12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632545A-F03F-4106-91C9-B9AE399F8133}"/>
              </a:ext>
            </a:extLst>
          </p:cNvPr>
          <p:cNvSpPr txBox="1"/>
          <p:nvPr/>
        </p:nvSpPr>
        <p:spPr>
          <a:xfrm>
            <a:off x="3376886" y="3462209"/>
            <a:ext cx="5370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L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es valeurs manquantes  des features </a:t>
            </a:r>
            <a:r>
              <a:rPr lang="fr-FR" sz="1200" dirty="0"/>
              <a:t>energy_100g, fat_100g,</a:t>
            </a:r>
          </a:p>
          <a:p>
            <a:r>
              <a:rPr lang="fr-FR" sz="1200" dirty="0"/>
              <a:t>saturated-fat_100g et nutrition-score-fr_100g 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seront imputées par cette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méthode.</a:t>
            </a:r>
            <a:endParaRPr lang="fr-FR" sz="12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C7615269-E9F3-4C4F-8FCA-EE92BD3A4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48" y="1294762"/>
            <a:ext cx="2634323" cy="371692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D1A648D-655F-4FBD-B4BC-9FAF120A721A}"/>
              </a:ext>
            </a:extLst>
          </p:cNvPr>
          <p:cNvSpPr txBox="1"/>
          <p:nvPr/>
        </p:nvSpPr>
        <p:spPr>
          <a:xfrm>
            <a:off x="3395946" y="1610262"/>
            <a:ext cx="5167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</a:rPr>
              <a:t>Remplissage par KNNImputer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ACB1F83-710C-4A67-BADB-2C2DF5BDD40A}"/>
              </a:ext>
            </a:extLst>
          </p:cNvPr>
          <p:cNvSpPr txBox="1"/>
          <p:nvPr/>
        </p:nvSpPr>
        <p:spPr>
          <a:xfrm>
            <a:off x="3376886" y="4055137"/>
            <a:ext cx="5022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</a:rPr>
              <a:t>Nutrition_grade_fr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BB9EC3B-0238-4C65-82C3-187553385049}"/>
              </a:ext>
            </a:extLst>
          </p:cNvPr>
          <p:cNvSpPr txBox="1"/>
          <p:nvPr/>
        </p:nvSpPr>
        <p:spPr>
          <a:xfrm>
            <a:off x="3388472" y="4281892"/>
            <a:ext cx="5474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Ayant précédemment imputés les valeurs manquantes du nutrition-score,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 imputons celles du nutrition grade en calculant le grade correspondant.</a:t>
            </a:r>
            <a:endParaRPr lang="fr-FR" sz="1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762B64-9688-44E2-B667-3C348E39EDF7}"/>
              </a:ext>
            </a:extLst>
          </p:cNvPr>
          <p:cNvSpPr txBox="1"/>
          <p:nvPr/>
        </p:nvSpPr>
        <p:spPr>
          <a:xfrm>
            <a:off x="3378792" y="1212744"/>
            <a:ext cx="4575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Traitement des valeurs manquantes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B4B927-875D-4F39-B6DF-A978FAB39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4831812"/>
            <a:ext cx="50526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Le jeu de données pour l’exploration compte 98425 lignes et 16 variables.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410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651"/>
            <a:ext cx="7344816" cy="936104"/>
          </a:xfrm>
        </p:spPr>
        <p:txBody>
          <a:bodyPr/>
          <a:lstStyle/>
          <a:p>
            <a:r>
              <a:rPr lang="fr-FR" sz="2800" b="1" i="0" dirty="0">
                <a:effectLst/>
                <a:latin typeface="Montserrat" panose="00000500000000000000" pitchFamily="2" charset="0"/>
              </a:rPr>
              <a:t>Exploration du jeu de données 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8379751-23B8-4AC8-A40F-8DE871731FB1}"/>
              </a:ext>
            </a:extLst>
          </p:cNvPr>
          <p:cNvSpPr txBox="1"/>
          <p:nvPr/>
        </p:nvSpPr>
        <p:spPr>
          <a:xfrm>
            <a:off x="5001344" y="1475815"/>
            <a:ext cx="457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Analyse </a:t>
            </a:r>
            <a:r>
              <a:rPr lang="fr-FR" b="1" i="0" dirty="0">
                <a:solidFill>
                  <a:srgbClr val="000000"/>
                </a:solidFill>
                <a:effectLst/>
              </a:rPr>
              <a:t>univariée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8C9735-8760-47EE-9813-390676261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9622"/>
            <a:ext cx="4632541" cy="321982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45810A1-566F-4EF4-A6AC-28F2C961A60A}"/>
              </a:ext>
            </a:extLst>
          </p:cNvPr>
          <p:cNvSpPr txBox="1"/>
          <p:nvPr/>
        </p:nvSpPr>
        <p:spPr>
          <a:xfrm>
            <a:off x="5001344" y="2054527"/>
            <a:ext cx="5007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Features numériques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6E55306-4B8A-45A1-A006-E0CCDF4199E1}"/>
              </a:ext>
            </a:extLst>
          </p:cNvPr>
          <p:cNvSpPr txBox="1"/>
          <p:nvPr/>
        </p:nvSpPr>
        <p:spPr>
          <a:xfrm>
            <a:off x="5001344" y="3057533"/>
            <a:ext cx="5220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La répartition des Nutriscores est plus ou moins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équitable avec tout de même une prépondérance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pour la classe C, avec un pic des valeurs autours de 9</a:t>
            </a:r>
            <a:endParaRPr lang="fr-FR" sz="1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AC49E1-D3AF-46FD-89E0-7924BC19A385}"/>
              </a:ext>
            </a:extLst>
          </p:cNvPr>
          <p:cNvSpPr txBox="1"/>
          <p:nvPr/>
        </p:nvSpPr>
        <p:spPr>
          <a:xfrm>
            <a:off x="5001344" y="2630713"/>
            <a:ext cx="51071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0000"/>
                </a:solidFill>
              </a:rPr>
              <a:t>Nutrition-Score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375491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6414" y="21104"/>
            <a:ext cx="7344816" cy="936104"/>
          </a:xfrm>
        </p:spPr>
        <p:txBody>
          <a:bodyPr/>
          <a:lstStyle/>
          <a:p>
            <a:r>
              <a:rPr lang="fr-FR" sz="2800" b="1" i="0" dirty="0">
                <a:effectLst/>
                <a:latin typeface="Montserrat" panose="00000500000000000000" pitchFamily="2" charset="0"/>
              </a:rPr>
              <a:t>Exploration du jeu de données 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6C3FEB-A664-4917-A740-D384071F7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" y="1027944"/>
            <a:ext cx="3759101" cy="22018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EB2405-7541-4B03-94F8-C006E89D5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136636"/>
            <a:ext cx="3331489" cy="197432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772B8B1-7330-4903-8644-367ABD2B2A04}"/>
              </a:ext>
            </a:extLst>
          </p:cNvPr>
          <p:cNvSpPr txBox="1"/>
          <p:nvPr/>
        </p:nvSpPr>
        <p:spPr>
          <a:xfrm>
            <a:off x="4026345" y="1694636"/>
            <a:ext cx="49816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La dispersion des </a:t>
            </a:r>
            <a:r>
              <a:rPr lang="fr-FR" sz="1200" dirty="0">
                <a:solidFill>
                  <a:srgbClr val="000000"/>
                </a:solidFill>
              </a:rPr>
              <a:t>valeurs de 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energy_100g s'étend de 0 à 2500 KJ, </a:t>
            </a:r>
          </a:p>
          <a:p>
            <a:pPr algn="l" rtl="0"/>
            <a:r>
              <a:rPr lang="fr-FR" sz="1200" dirty="0">
                <a:solidFill>
                  <a:srgbClr val="000000"/>
                </a:solidFill>
              </a:rPr>
              <a:t>les v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aleurs</a:t>
            </a:r>
            <a:r>
              <a:rPr lang="fr-FR" sz="1200" dirty="0">
                <a:solidFill>
                  <a:srgbClr val="000000"/>
                </a:solidFill>
              </a:rPr>
              <a:t> 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les plus courantes sont autour de 1200 KJ.</a:t>
            </a:r>
          </a:p>
          <a:p>
            <a:pPr algn="l" rtl="0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Le fat_100g et saturated-fat_100g ont les valeurs les plus courantes </a:t>
            </a: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autour de 10g.Leurs dispersions des données est entre 0 et 25 g.</a:t>
            </a:r>
          </a:p>
          <a:p>
            <a:pPr algn="l" rtl="0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La répartition de carbohydrates_100g et sugars_100g ont les </a:t>
            </a: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valeurs les plus courantes autour de 15g pour le sugars_100g et </a:t>
            </a: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30g pour le carbohydrates_100g .La dispersion des données est </a:t>
            </a: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entre 0 et 80g pour le carbohydrates_100g  et 0 et 60g pour </a:t>
            </a: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le sugars_100g.</a:t>
            </a:r>
          </a:p>
          <a:p>
            <a:pPr algn="l" rtl="0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Le fiber_100g et proteins_100g ont des valeurs les plus courantes </a:t>
            </a: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autour de 10g pour le proteins_100g et 0 pour le fiber_100g </a:t>
            </a:r>
            <a:r>
              <a:rPr lang="fr-FR" sz="1200" dirty="0">
                <a:solidFill>
                  <a:srgbClr val="000000"/>
                </a:solidFill>
              </a:rPr>
              <a:t>.</a:t>
            </a: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La dispersion des valeurs est entre 0 et 25 g.</a:t>
            </a:r>
          </a:p>
          <a:p>
            <a:pPr algn="l" rtl="0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Le salt_100g et sodium_100g ont les valeurs les plus courantes </a:t>
            </a: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autour de 0g.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F7F1EF-B53C-47FD-944D-B6FFD16AEA3D}"/>
              </a:ext>
            </a:extLst>
          </p:cNvPr>
          <p:cNvSpPr txBox="1"/>
          <p:nvPr/>
        </p:nvSpPr>
        <p:spPr>
          <a:xfrm>
            <a:off x="4029238" y="987574"/>
            <a:ext cx="4575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Analyse univariée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9A7D0F-2B51-47BB-A1FF-A7C406871FFF}"/>
              </a:ext>
            </a:extLst>
          </p:cNvPr>
          <p:cNvSpPr txBox="1"/>
          <p:nvPr/>
        </p:nvSpPr>
        <p:spPr>
          <a:xfrm>
            <a:off x="4013196" y="1356493"/>
            <a:ext cx="5007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Features numériques</a:t>
            </a:r>
          </a:p>
        </p:txBody>
      </p:sp>
    </p:spTree>
    <p:extLst>
      <p:ext uri="{BB962C8B-B14F-4D97-AF65-F5344CB8AC3E}">
        <p14:creationId xmlns:p14="http://schemas.microsoft.com/office/powerpoint/2010/main" val="367879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004" y="13054"/>
            <a:ext cx="7344816" cy="936104"/>
          </a:xfrm>
        </p:spPr>
        <p:txBody>
          <a:bodyPr/>
          <a:lstStyle/>
          <a:p>
            <a:r>
              <a:rPr lang="fr-FR" sz="2800" b="1" i="0" dirty="0">
                <a:effectLst/>
                <a:latin typeface="Montserrat" panose="00000500000000000000" pitchFamily="2" charset="0"/>
              </a:rPr>
              <a:t>Exploration du jeu de données 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8379751-23B8-4AC8-A40F-8DE871731FB1}"/>
              </a:ext>
            </a:extLst>
          </p:cNvPr>
          <p:cNvSpPr txBox="1"/>
          <p:nvPr/>
        </p:nvSpPr>
        <p:spPr>
          <a:xfrm>
            <a:off x="395536" y="1039930"/>
            <a:ext cx="4575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Analyse univariée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A4E48E-D5B4-4E4D-82D0-3663B4F5D928}"/>
              </a:ext>
            </a:extLst>
          </p:cNvPr>
          <p:cNvSpPr txBox="1"/>
          <p:nvPr/>
        </p:nvSpPr>
        <p:spPr>
          <a:xfrm>
            <a:off x="395536" y="1425158"/>
            <a:ext cx="5007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Features catégorielles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AFD00B1-606A-4F5B-A582-58B9B40C5533}"/>
              </a:ext>
            </a:extLst>
          </p:cNvPr>
          <p:cNvSpPr txBox="1"/>
          <p:nvPr/>
        </p:nvSpPr>
        <p:spPr>
          <a:xfrm>
            <a:off x="395536" y="1779609"/>
            <a:ext cx="5117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dirty="0">
                <a:solidFill>
                  <a:srgbClr val="000000"/>
                </a:solidFill>
              </a:rPr>
              <a:t>Nutrition Grade</a:t>
            </a:r>
            <a:endParaRPr lang="fr-FR" sz="12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34C342-04B1-4479-86C4-F2857EBF7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33948"/>
            <a:ext cx="3744416" cy="238436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C76A7ED-6B88-4CA0-A492-C4D4EE42F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2447629"/>
            <a:ext cx="2830434" cy="267068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961ECF9-8FE7-403F-8F76-50699250B13C}"/>
              </a:ext>
            </a:extLst>
          </p:cNvPr>
          <p:cNvSpPr txBox="1"/>
          <p:nvPr/>
        </p:nvSpPr>
        <p:spPr>
          <a:xfrm>
            <a:off x="367182" y="2103282"/>
            <a:ext cx="51461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N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ous notons la prépondérance pour la classe C, puis la classe D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et les classes restantes étant équitablement reparties.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3106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9759" y="17152"/>
            <a:ext cx="7344816" cy="936104"/>
          </a:xfrm>
        </p:spPr>
        <p:txBody>
          <a:bodyPr/>
          <a:lstStyle/>
          <a:p>
            <a:r>
              <a:rPr lang="fr-FR" sz="2800" b="1" i="0" dirty="0">
                <a:effectLst/>
                <a:latin typeface="Montserrat" panose="00000500000000000000" pitchFamily="2" charset="0"/>
              </a:rPr>
              <a:t>Exploration du jeu de données 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F19666-7D62-4425-AB5A-5FD70DA6B903}"/>
              </a:ext>
            </a:extLst>
          </p:cNvPr>
          <p:cNvSpPr txBox="1"/>
          <p:nvPr/>
        </p:nvSpPr>
        <p:spPr>
          <a:xfrm>
            <a:off x="5022839" y="2571750"/>
            <a:ext cx="52205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</a:rPr>
              <a:t>Pnns_Groups_1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960E56-7A8D-4BB9-BDBD-BF6FDCCA9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1" y="1059582"/>
            <a:ext cx="4375965" cy="388843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6635869-4719-48A1-98F4-093F80F51F68}"/>
              </a:ext>
            </a:extLst>
          </p:cNvPr>
          <p:cNvSpPr txBox="1"/>
          <p:nvPr/>
        </p:nvSpPr>
        <p:spPr>
          <a:xfrm>
            <a:off x="5022839" y="2995038"/>
            <a:ext cx="5273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La catégorie "unknown" est de loin la plus représentée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et les autres produits sont quasi équitablement reparties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dans les catégories restantes.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AD68E3C-B46D-4E8B-B135-8FDE23AA2DF7}"/>
              </a:ext>
            </a:extLst>
          </p:cNvPr>
          <p:cNvSpPr txBox="1"/>
          <p:nvPr/>
        </p:nvSpPr>
        <p:spPr>
          <a:xfrm>
            <a:off x="5036577" y="1967533"/>
            <a:ext cx="5007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Features catégorielles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7ECCFE-3513-40D7-9840-5032871B7A7A}"/>
              </a:ext>
            </a:extLst>
          </p:cNvPr>
          <p:cNvSpPr txBox="1"/>
          <p:nvPr/>
        </p:nvSpPr>
        <p:spPr>
          <a:xfrm>
            <a:off x="5036577" y="1333034"/>
            <a:ext cx="4575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Analyse univariée</a:t>
            </a:r>
          </a:p>
        </p:txBody>
      </p:sp>
    </p:spTree>
    <p:extLst>
      <p:ext uri="{BB962C8B-B14F-4D97-AF65-F5344CB8AC3E}">
        <p14:creationId xmlns:p14="http://schemas.microsoft.com/office/powerpoint/2010/main" val="1212535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11343"/>
            <a:ext cx="7344816" cy="936104"/>
          </a:xfrm>
        </p:spPr>
        <p:txBody>
          <a:bodyPr/>
          <a:lstStyle/>
          <a:p>
            <a:r>
              <a:rPr lang="fr-FR" sz="2800" b="1" i="0" dirty="0">
                <a:effectLst/>
                <a:latin typeface="Montserrat" panose="00000500000000000000" pitchFamily="2" charset="0"/>
              </a:rPr>
              <a:t>Exploration du jeu de données 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2EDB1FC-EBCE-4E7D-B4AF-E775E035A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37383"/>
            <a:ext cx="4392488" cy="422649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9973D18-ADEB-4DD8-9522-E1D7513E1DA9}"/>
              </a:ext>
            </a:extLst>
          </p:cNvPr>
          <p:cNvSpPr txBox="1"/>
          <p:nvPr/>
        </p:nvSpPr>
        <p:spPr>
          <a:xfrm>
            <a:off x="4784062" y="3363838"/>
            <a:ext cx="5220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Des 37 catégories présentées dans pnns_groups_2,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la catégorie inconnue "unknown" est de loin la plus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représentée.</a:t>
            </a:r>
            <a:endParaRPr lang="fr-FR" sz="1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28BCB-EDDE-451A-86DA-C09F6D3BECED}"/>
              </a:ext>
            </a:extLst>
          </p:cNvPr>
          <p:cNvSpPr txBox="1"/>
          <p:nvPr/>
        </p:nvSpPr>
        <p:spPr>
          <a:xfrm>
            <a:off x="4784062" y="2392337"/>
            <a:ext cx="5007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Features catégorielles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856A34-F133-42FD-ADB6-2F146E646042}"/>
              </a:ext>
            </a:extLst>
          </p:cNvPr>
          <p:cNvSpPr txBox="1"/>
          <p:nvPr/>
        </p:nvSpPr>
        <p:spPr>
          <a:xfrm>
            <a:off x="4807575" y="1703879"/>
            <a:ext cx="4575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Analyse univariée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268AE1-DA28-42E5-8B16-BC743366C149}"/>
              </a:ext>
            </a:extLst>
          </p:cNvPr>
          <p:cNvSpPr txBox="1"/>
          <p:nvPr/>
        </p:nvSpPr>
        <p:spPr>
          <a:xfrm>
            <a:off x="4791054" y="2948926"/>
            <a:ext cx="52205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</a:rPr>
              <a:t>Pnns_Groups_2</a:t>
            </a:r>
          </a:p>
        </p:txBody>
      </p:sp>
    </p:spTree>
    <p:extLst>
      <p:ext uri="{BB962C8B-B14F-4D97-AF65-F5344CB8AC3E}">
        <p14:creationId xmlns:p14="http://schemas.microsoft.com/office/powerpoint/2010/main" val="353771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29349"/>
            <a:ext cx="7344816" cy="936104"/>
          </a:xfrm>
        </p:spPr>
        <p:txBody>
          <a:bodyPr/>
          <a:lstStyle/>
          <a:p>
            <a:r>
              <a:rPr lang="fr-FR" sz="2800" b="1" i="0" dirty="0">
                <a:effectLst/>
                <a:latin typeface="Montserrat" panose="00000500000000000000" pitchFamily="2" charset="0"/>
              </a:rPr>
              <a:t>Exploration du jeu de données 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5810A1-566F-4EF4-A6AC-28F2C961A60A}"/>
              </a:ext>
            </a:extLst>
          </p:cNvPr>
          <p:cNvSpPr txBox="1"/>
          <p:nvPr/>
        </p:nvSpPr>
        <p:spPr>
          <a:xfrm>
            <a:off x="4894140" y="1563638"/>
            <a:ext cx="5007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Features numériques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B7F1698-B7D0-4A78-AA4E-610855DAD049}"/>
              </a:ext>
            </a:extLst>
          </p:cNvPr>
          <p:cNvSpPr txBox="1"/>
          <p:nvPr/>
        </p:nvSpPr>
        <p:spPr>
          <a:xfrm>
            <a:off x="4894140" y="1115009"/>
            <a:ext cx="5220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</a:rPr>
              <a:t>Analyse bivariée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08D63A-16F1-468D-AD1C-3EFAEFC91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6606"/>
            <a:ext cx="4716016" cy="358623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7F511EA-1933-45A7-9AC3-3EF47528B206}"/>
              </a:ext>
            </a:extLst>
          </p:cNvPr>
          <p:cNvSpPr txBox="1"/>
          <p:nvPr/>
        </p:nvSpPr>
        <p:spPr>
          <a:xfrm>
            <a:off x="4911251" y="2505211"/>
            <a:ext cx="5337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 salt_100g et sodium_100g ont un coefficient de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corrélation quasi égal à 1,nous pouvons éliminer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 sodium.</a:t>
            </a:r>
            <a:endParaRPr lang="fr-FR" sz="1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428EBE1-9794-4CCF-B044-84341EDC7B79}"/>
              </a:ext>
            </a:extLst>
          </p:cNvPr>
          <p:cNvSpPr txBox="1"/>
          <p:nvPr/>
        </p:nvSpPr>
        <p:spPr>
          <a:xfrm>
            <a:off x="4928941" y="3151542"/>
            <a:ext cx="53375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Energy_100g et saturated-fat_100g sont les variables </a:t>
            </a: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qui contribuent le plus au nutrition score.</a:t>
            </a:r>
          </a:p>
          <a:p>
            <a:pPr algn="l" rtl="0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Energy_100g, fat_100g, saturated-fat_100g sont </a:t>
            </a:r>
          </a:p>
          <a:p>
            <a:pPr algn="l" rtl="0"/>
            <a:r>
              <a:rPr lang="fr-FR" sz="1200" dirty="0">
                <a:solidFill>
                  <a:srgbClr val="000000"/>
                </a:solidFill>
              </a:rPr>
              <a:t>c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orrélées entre elles idem pour carbohydrates_100g </a:t>
            </a: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et sugars_100g.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9B91C4-A30F-47E5-81AB-62ACBD0695D5}"/>
              </a:ext>
            </a:extLst>
          </p:cNvPr>
          <p:cNvSpPr txBox="1"/>
          <p:nvPr/>
        </p:nvSpPr>
        <p:spPr>
          <a:xfrm>
            <a:off x="4895303" y="1956913"/>
            <a:ext cx="5369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A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nalyse de la corrélation linéaire entre les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variables quantitatives.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4125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-20861"/>
            <a:ext cx="7344816" cy="936104"/>
          </a:xfrm>
        </p:spPr>
        <p:txBody>
          <a:bodyPr/>
          <a:lstStyle/>
          <a:p>
            <a:r>
              <a:rPr lang="fr-FR" sz="2800" b="1" i="0" dirty="0">
                <a:effectLst/>
                <a:latin typeface="Montserrat" panose="00000500000000000000" pitchFamily="2" charset="0"/>
              </a:rPr>
              <a:t>Exploration du jeu de données 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A99BAE6-35A6-4CFC-87E1-637F9FD903F8}"/>
              </a:ext>
            </a:extLst>
          </p:cNvPr>
          <p:cNvSpPr txBox="1"/>
          <p:nvPr/>
        </p:nvSpPr>
        <p:spPr>
          <a:xfrm>
            <a:off x="5152218" y="2571750"/>
            <a:ext cx="4575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</a:rPr>
              <a:t>Nutrition grade &amp; Saturated-Fat_100g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2864CED-913A-42EA-B9A0-6F7678A76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1590"/>
            <a:ext cx="4842933" cy="350785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5377AFF-EB11-498A-B600-02CF93482BD8}"/>
              </a:ext>
            </a:extLst>
          </p:cNvPr>
          <p:cNvSpPr txBox="1"/>
          <p:nvPr/>
        </p:nvSpPr>
        <p:spPr>
          <a:xfrm>
            <a:off x="5148064" y="2992023"/>
            <a:ext cx="4908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Les produits ayant les plus mauvais grades sont ceux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en moyenne qui ont le plus de matières grasses.</a:t>
            </a:r>
            <a:endParaRPr lang="fr-FR" sz="1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239C69-24C1-4A32-BE0D-8C2A340F14D5}"/>
              </a:ext>
            </a:extLst>
          </p:cNvPr>
          <p:cNvSpPr txBox="1"/>
          <p:nvPr/>
        </p:nvSpPr>
        <p:spPr>
          <a:xfrm>
            <a:off x="5164377" y="2038448"/>
            <a:ext cx="5007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Features numériques &amp; </a:t>
            </a:r>
            <a:r>
              <a:rPr lang="fr-FR" sz="1400" b="1" i="0" dirty="0">
                <a:solidFill>
                  <a:srgbClr val="000000"/>
                </a:solidFill>
                <a:effectLst/>
                <a:latin typeface="Helvetica Neue"/>
              </a:rPr>
              <a:t>catégorielles</a:t>
            </a:r>
            <a:endParaRPr lang="fr-FR" sz="14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CE3215-06BF-404E-826B-84785530649D}"/>
              </a:ext>
            </a:extLst>
          </p:cNvPr>
          <p:cNvSpPr txBox="1"/>
          <p:nvPr/>
        </p:nvSpPr>
        <p:spPr>
          <a:xfrm>
            <a:off x="5220072" y="1419622"/>
            <a:ext cx="5220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</a:rPr>
              <a:t>Analyse bivariée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B710DE-23C0-4432-8E71-E83391DDC3EE}"/>
              </a:ext>
            </a:extLst>
          </p:cNvPr>
          <p:cNvSpPr txBox="1"/>
          <p:nvPr/>
        </p:nvSpPr>
        <p:spPr>
          <a:xfrm>
            <a:off x="5164377" y="2036812"/>
            <a:ext cx="5007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Features numériques &amp; </a:t>
            </a:r>
            <a:r>
              <a:rPr lang="fr-FR" sz="1400" b="1" i="0" dirty="0">
                <a:solidFill>
                  <a:srgbClr val="000000"/>
                </a:solidFill>
                <a:effectLst/>
                <a:latin typeface="Helvetica Neue"/>
              </a:rPr>
              <a:t>catégorielles</a:t>
            </a:r>
            <a:endParaRPr lang="fr-FR" sz="14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F5D768-4864-4076-8A04-DE1CEB8B5894}"/>
              </a:ext>
            </a:extLst>
          </p:cNvPr>
          <p:cNvSpPr txBox="1"/>
          <p:nvPr/>
        </p:nvSpPr>
        <p:spPr>
          <a:xfrm>
            <a:off x="5220072" y="1417986"/>
            <a:ext cx="5220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</a:rPr>
              <a:t>Analyse bivariée</a:t>
            </a:r>
          </a:p>
        </p:txBody>
      </p:sp>
    </p:spTree>
    <p:extLst>
      <p:ext uri="{BB962C8B-B14F-4D97-AF65-F5344CB8AC3E}">
        <p14:creationId xmlns:p14="http://schemas.microsoft.com/office/powerpoint/2010/main" val="2485901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454"/>
            <a:ext cx="7344816" cy="936104"/>
          </a:xfrm>
        </p:spPr>
        <p:txBody>
          <a:bodyPr/>
          <a:lstStyle/>
          <a:p>
            <a:r>
              <a:rPr lang="fr-FR" sz="2800" b="1" i="0" dirty="0">
                <a:effectLst/>
                <a:latin typeface="Montserrat" panose="00000500000000000000" pitchFamily="2" charset="0"/>
              </a:rPr>
              <a:t>Exploration du jeu de données 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59EEA8-DDF7-4DF8-B765-1E57A8564DDD}"/>
              </a:ext>
            </a:extLst>
          </p:cNvPr>
          <p:cNvSpPr txBox="1"/>
          <p:nvPr/>
        </p:nvSpPr>
        <p:spPr>
          <a:xfrm>
            <a:off x="5080649" y="2764548"/>
            <a:ext cx="4575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</a:rPr>
              <a:t>Nutrition Grade &amp; Energy_100g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CA531C-4542-4A1F-8E2C-19ACEC28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61" y="1059582"/>
            <a:ext cx="4947006" cy="3435846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FF7EA6B-EB14-4F0C-BE78-E8D1FA7059FC}"/>
              </a:ext>
            </a:extLst>
          </p:cNvPr>
          <p:cNvSpPr txBox="1"/>
          <p:nvPr/>
        </p:nvSpPr>
        <p:spPr>
          <a:xfrm>
            <a:off x="5076056" y="3147814"/>
            <a:ext cx="4901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Les produits ayant les plus mauvais grades score sont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ceux en moyenne ayant les plus grandes de valeurs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énergétiques.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116879-8D09-4906-A83D-891397A62915}"/>
              </a:ext>
            </a:extLst>
          </p:cNvPr>
          <p:cNvSpPr txBox="1"/>
          <p:nvPr/>
        </p:nvSpPr>
        <p:spPr>
          <a:xfrm>
            <a:off x="5080992" y="2263973"/>
            <a:ext cx="5007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Features numériques &amp; </a:t>
            </a:r>
            <a:r>
              <a:rPr lang="fr-FR" sz="1400" b="1" i="0" dirty="0">
                <a:solidFill>
                  <a:srgbClr val="000000"/>
                </a:solidFill>
                <a:effectLst/>
                <a:latin typeface="Helvetica Neue"/>
              </a:rPr>
              <a:t>catégorielles</a:t>
            </a:r>
            <a:endParaRPr lang="fr-FR" sz="14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2F4F72-B1FB-4590-B197-D912F76F69DD}"/>
              </a:ext>
            </a:extLst>
          </p:cNvPr>
          <p:cNvSpPr txBox="1"/>
          <p:nvPr/>
        </p:nvSpPr>
        <p:spPr>
          <a:xfrm>
            <a:off x="5076056" y="1673854"/>
            <a:ext cx="5220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</a:rPr>
              <a:t>Analyse bivariée</a:t>
            </a:r>
          </a:p>
        </p:txBody>
      </p:sp>
    </p:spTree>
    <p:extLst>
      <p:ext uri="{BB962C8B-B14F-4D97-AF65-F5344CB8AC3E}">
        <p14:creationId xmlns:p14="http://schemas.microsoft.com/office/powerpoint/2010/main" val="189815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42380" y="716041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Plan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6229"/>
            <a:ext cx="1816547" cy="13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74620" y="176615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Pr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ésentation de l’idée d’application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32185" y="260489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N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ettoyage du jeu de données</a:t>
            </a:r>
            <a:endParaRPr lang="en-US" altLang="ko-KR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7784" y="3446130"/>
            <a:ext cx="594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Exploration du jeu de données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A716E052-292E-4A16-A0E2-BDE012E373A9}"/>
              </a:ext>
            </a:extLst>
          </p:cNvPr>
          <p:cNvSpPr txBox="1"/>
          <p:nvPr/>
        </p:nvSpPr>
        <p:spPr>
          <a:xfrm>
            <a:off x="2555776" y="4283810"/>
            <a:ext cx="674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i="0" dirty="0">
                <a:effectLst/>
                <a:latin typeface="Montserrat" panose="00000500000000000000" pitchFamily="2" charset="0"/>
              </a:rPr>
              <a:t>Impl</a:t>
            </a:r>
            <a:r>
              <a:rPr lang="fr-FR" b="1" dirty="0">
                <a:latin typeface="Montserrat" panose="00000500000000000000" pitchFamily="2" charset="0"/>
              </a:rPr>
              <a:t>é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mentation de l’idée d’application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E1250FB-33AC-45ED-8CFC-61E71950B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140" y="4346546"/>
            <a:ext cx="236240" cy="24386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461B1580-32D1-4573-9A72-EFE672798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193" y="1842699"/>
            <a:ext cx="236240" cy="24386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FC8762E-055E-4982-A959-0DCB5F6C9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536" y="2689493"/>
            <a:ext cx="236240" cy="24386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B1588F3-82AB-4803-B147-E305C5F49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536" y="3538783"/>
            <a:ext cx="236240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-38151"/>
            <a:ext cx="7344816" cy="936104"/>
          </a:xfrm>
        </p:spPr>
        <p:txBody>
          <a:bodyPr/>
          <a:lstStyle/>
          <a:p>
            <a:r>
              <a:rPr lang="fr-FR" sz="2800" b="1" i="0" dirty="0">
                <a:effectLst/>
                <a:latin typeface="Montserrat" panose="00000500000000000000" pitchFamily="2" charset="0"/>
              </a:rPr>
              <a:t>Exploration du jeu de données 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D811096-BC78-4667-888F-E36CC7B02521}"/>
              </a:ext>
            </a:extLst>
          </p:cNvPr>
          <p:cNvSpPr txBox="1"/>
          <p:nvPr/>
        </p:nvSpPr>
        <p:spPr>
          <a:xfrm>
            <a:off x="5503799" y="2157700"/>
            <a:ext cx="5068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</a:rPr>
              <a:t>Nutrition score &amp; pnns_groups_1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4AF783-79B5-42CA-AD53-DE1BD2D37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1590"/>
            <a:ext cx="5401338" cy="357986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28D7F97-DC2C-4901-91F2-94AF982CF816}"/>
              </a:ext>
            </a:extLst>
          </p:cNvPr>
          <p:cNvSpPr txBox="1"/>
          <p:nvPr/>
        </p:nvSpPr>
        <p:spPr>
          <a:xfrm>
            <a:off x="5503799" y="2434699"/>
            <a:ext cx="540133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Les composite foods,cereals and potatoes,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fruits and vegetables ont une majorité de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produits ayant les meilleurs gardes.</a:t>
            </a:r>
          </a:p>
          <a:p>
            <a:endParaRPr lang="fr-FR" sz="1200" b="0" i="0" dirty="0">
              <a:solidFill>
                <a:srgbClr val="000000"/>
              </a:solidFill>
              <a:effectLst/>
            </a:endParaRP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En revanche sugary snacks est la catégorie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dont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la proportion de produits ayant les plus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mauvais grades la plus importante.</a:t>
            </a:r>
          </a:p>
          <a:p>
            <a:br>
              <a:rPr lang="fr-FR" sz="1200" dirty="0"/>
            </a:br>
            <a:r>
              <a:rPr lang="fr-FR" sz="1200" b="0" i="0" dirty="0">
                <a:solidFill>
                  <a:srgbClr val="000000"/>
                </a:solidFill>
                <a:effectLst/>
              </a:rPr>
              <a:t>Les produits de la catégorie la plus représentée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Unknown ont en majorité </a:t>
            </a:r>
            <a:r>
              <a:rPr lang="fr-FR" sz="1200" dirty="0">
                <a:solidFill>
                  <a:srgbClr val="000000"/>
                </a:solidFill>
              </a:rPr>
              <a:t>des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nutrition score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entre 2 et 9.</a:t>
            </a:r>
            <a:endParaRPr lang="fr-FR" sz="1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A66C3E-6C7F-4A02-AD01-0D0FB494157E}"/>
              </a:ext>
            </a:extLst>
          </p:cNvPr>
          <p:cNvSpPr txBox="1"/>
          <p:nvPr/>
        </p:nvSpPr>
        <p:spPr>
          <a:xfrm>
            <a:off x="5503799" y="1684231"/>
            <a:ext cx="5007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Features numériques &amp; </a:t>
            </a:r>
            <a:r>
              <a:rPr lang="fr-FR" sz="1400" b="1" i="0" dirty="0">
                <a:solidFill>
                  <a:srgbClr val="000000"/>
                </a:solidFill>
                <a:effectLst/>
                <a:latin typeface="Helvetica Neue"/>
              </a:rPr>
              <a:t>catégorielles</a:t>
            </a:r>
            <a:endParaRPr lang="fr-FR" sz="14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56DF4E-4CBC-4408-9812-332B87D88C96}"/>
              </a:ext>
            </a:extLst>
          </p:cNvPr>
          <p:cNvSpPr txBox="1"/>
          <p:nvPr/>
        </p:nvSpPr>
        <p:spPr>
          <a:xfrm>
            <a:off x="5503799" y="1151915"/>
            <a:ext cx="5220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</a:rPr>
              <a:t>Analyse bivariée</a:t>
            </a:r>
          </a:p>
        </p:txBody>
      </p:sp>
    </p:spTree>
    <p:extLst>
      <p:ext uri="{BB962C8B-B14F-4D97-AF65-F5344CB8AC3E}">
        <p14:creationId xmlns:p14="http://schemas.microsoft.com/office/powerpoint/2010/main" val="153545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32325"/>
            <a:ext cx="7344816" cy="936104"/>
          </a:xfrm>
        </p:spPr>
        <p:txBody>
          <a:bodyPr/>
          <a:lstStyle/>
          <a:p>
            <a:r>
              <a:rPr lang="fr-FR" sz="2800" b="1" i="0" dirty="0">
                <a:effectLst/>
                <a:latin typeface="Montserrat" panose="00000500000000000000" pitchFamily="2" charset="0"/>
              </a:rPr>
              <a:t>Exploration du jeu de données 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295EC1-DDB1-42D7-A833-C62FE1E3CED2}"/>
              </a:ext>
            </a:extLst>
          </p:cNvPr>
          <p:cNvSpPr txBox="1"/>
          <p:nvPr/>
        </p:nvSpPr>
        <p:spPr>
          <a:xfrm>
            <a:off x="4932040" y="1119861"/>
            <a:ext cx="457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</a:rPr>
              <a:t>Analyse multivariée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D1D4386-CDF6-42B3-972B-F1964F59A3E0}"/>
              </a:ext>
            </a:extLst>
          </p:cNvPr>
          <p:cNvSpPr txBox="1"/>
          <p:nvPr/>
        </p:nvSpPr>
        <p:spPr>
          <a:xfrm>
            <a:off x="4932040" y="1551897"/>
            <a:ext cx="1296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ACP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574D37-2EE8-4C24-91BE-299AC94E9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582"/>
            <a:ext cx="4499992" cy="365187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059378A6-4810-4C47-98E5-54C199BC3CB6}"/>
              </a:ext>
            </a:extLst>
          </p:cNvPr>
          <p:cNvSpPr txBox="1"/>
          <p:nvPr/>
        </p:nvSpPr>
        <p:spPr>
          <a:xfrm>
            <a:off x="4932040" y="3507854"/>
            <a:ext cx="57113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Les 2 premiers plans factoriels couvrent une inertie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d'un peu plus de 80%.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Une analyse sur F1 et F2 semble donc cohérente.</a:t>
            </a:r>
            <a:endParaRPr lang="fr-FR" sz="12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457C6BA-3FB7-4F36-B8E2-2CF161D30347}"/>
              </a:ext>
            </a:extLst>
          </p:cNvPr>
          <p:cNvSpPr txBox="1"/>
          <p:nvPr/>
        </p:nvSpPr>
        <p:spPr>
          <a:xfrm>
            <a:off x="4932040" y="1912622"/>
            <a:ext cx="5711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P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our notre analyse, supprimons les variables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carbohydrates_100g et fat_100g corrélées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respectivement à sugars_100g et saturated-fat_100g</a:t>
            </a:r>
            <a:endParaRPr lang="fr-FR" sz="1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A96981D-76A0-4C62-A52A-C87FCAD7188E}"/>
              </a:ext>
            </a:extLst>
          </p:cNvPr>
          <p:cNvSpPr txBox="1"/>
          <p:nvPr/>
        </p:nvSpPr>
        <p:spPr>
          <a:xfrm>
            <a:off x="4945790" y="2741793"/>
            <a:ext cx="5678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Le premier plan factoriel couvrira une inertie de 52.83%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et  avec le second plan on couvre une inertie de  81.41%.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145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1976" y="0"/>
            <a:ext cx="7344816" cy="936104"/>
          </a:xfrm>
        </p:spPr>
        <p:txBody>
          <a:bodyPr/>
          <a:lstStyle/>
          <a:p>
            <a:r>
              <a:rPr lang="fr-FR" sz="2800" b="1" i="0" dirty="0">
                <a:effectLst/>
                <a:latin typeface="Montserrat" panose="00000500000000000000" pitchFamily="2" charset="0"/>
              </a:rPr>
              <a:t>Exploration du jeu de données 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B4A0E8-7058-40EB-9346-2607EC82BC02}"/>
              </a:ext>
            </a:extLst>
          </p:cNvPr>
          <p:cNvSpPr txBox="1"/>
          <p:nvPr/>
        </p:nvSpPr>
        <p:spPr>
          <a:xfrm>
            <a:off x="4511605" y="1708063"/>
            <a:ext cx="45756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0" dirty="0">
                <a:solidFill>
                  <a:srgbClr val="000000"/>
                </a:solidFill>
                <a:effectLst/>
              </a:rPr>
              <a:t>Cercle des corrélations</a:t>
            </a:r>
            <a:endParaRPr lang="fr-FR" sz="12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0F8794-10D0-417B-AF33-F328786EF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05395"/>
            <a:ext cx="3965033" cy="303465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A5CCD07-E764-4448-98D8-356C14A52949}"/>
              </a:ext>
            </a:extLst>
          </p:cNvPr>
          <p:cNvSpPr txBox="1"/>
          <p:nvPr/>
        </p:nvSpPr>
        <p:spPr>
          <a:xfrm>
            <a:off x="4511605" y="2019588"/>
            <a:ext cx="45756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dirty="0">
                <a:solidFill>
                  <a:srgbClr val="000000"/>
                </a:solidFill>
              </a:rPr>
              <a:t>L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es variables les plus corrélées à la première composante 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du premier plan factoriel, F1 et positivement sont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Nutrition-score-fr_100g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Energy_100g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Saturated-fat_100g</a:t>
            </a:r>
          </a:p>
          <a:p>
            <a:pPr algn="l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On pourrait donc remplacer ces variables par </a:t>
            </a:r>
            <a:r>
              <a:rPr lang="fr-FR" sz="1200" dirty="0">
                <a:solidFill>
                  <a:srgbClr val="000000"/>
                </a:solidFill>
              </a:rPr>
              <a:t>la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variable F1.</a:t>
            </a:r>
          </a:p>
          <a:p>
            <a:pPr algn="l"/>
            <a:endParaRPr lang="fr-FR" sz="1200" dirty="0">
              <a:solidFill>
                <a:srgbClr val="000000"/>
              </a:solidFill>
            </a:endParaRP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Pour la seconde composante, les variables les plus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 corrélées à F2 sont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Proteins_100g positivement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Sugars_100g négativement</a:t>
            </a:r>
          </a:p>
          <a:p>
            <a:pPr algn="l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On pourrait aussi remplacer ces variables par une nouvelle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variable F2.</a:t>
            </a:r>
          </a:p>
          <a:p>
            <a:pPr algn="l"/>
            <a:endParaRPr lang="fr-FR" sz="1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AA1636-20BF-4E9E-A219-AA07B47E3A13}"/>
              </a:ext>
            </a:extLst>
          </p:cNvPr>
          <p:cNvSpPr txBox="1"/>
          <p:nvPr/>
        </p:nvSpPr>
        <p:spPr>
          <a:xfrm>
            <a:off x="4511689" y="954868"/>
            <a:ext cx="457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</a:rPr>
              <a:t>Analyse multivariée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EAEE25-95E9-4B0C-8E93-CF35C3690DB5}"/>
              </a:ext>
            </a:extLst>
          </p:cNvPr>
          <p:cNvSpPr txBox="1"/>
          <p:nvPr/>
        </p:nvSpPr>
        <p:spPr>
          <a:xfrm>
            <a:off x="4511605" y="1355697"/>
            <a:ext cx="1296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ACP</a:t>
            </a:r>
          </a:p>
        </p:txBody>
      </p:sp>
    </p:spTree>
    <p:extLst>
      <p:ext uri="{BB962C8B-B14F-4D97-AF65-F5344CB8AC3E}">
        <p14:creationId xmlns:p14="http://schemas.microsoft.com/office/powerpoint/2010/main" val="870417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-27213"/>
            <a:ext cx="7344816" cy="936104"/>
          </a:xfrm>
        </p:spPr>
        <p:txBody>
          <a:bodyPr/>
          <a:lstStyle/>
          <a:p>
            <a:r>
              <a:rPr lang="fr-FR" sz="2800" b="1" i="0" dirty="0">
                <a:effectLst/>
                <a:latin typeface="Montserrat" panose="00000500000000000000" pitchFamily="2" charset="0"/>
              </a:rPr>
              <a:t>Exploration du jeu de données 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BAC42C-766D-4BE8-BFFB-2026B5EAB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3598"/>
            <a:ext cx="4234172" cy="335602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D913CC3-47C4-4DC8-BB44-C30EFA9D371E}"/>
              </a:ext>
            </a:extLst>
          </p:cNvPr>
          <p:cNvSpPr txBox="1"/>
          <p:nvPr/>
        </p:nvSpPr>
        <p:spPr>
          <a:xfrm>
            <a:off x="4524238" y="2721461"/>
            <a:ext cx="45755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dirty="0">
                <a:solidFill>
                  <a:srgbClr val="000000"/>
                </a:solidFill>
              </a:rPr>
              <a:t>L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es variables les plus corrélées à la première la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composante du second plan factoriel F3 sont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</a:t>
            </a:r>
            <a:r>
              <a:rPr lang="fr-FR" sz="1200" dirty="0">
                <a:solidFill>
                  <a:srgbClr val="000000"/>
                </a:solidFill>
              </a:rPr>
              <a:t>Fiber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_100g positivement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Salt_100g négativement</a:t>
            </a:r>
          </a:p>
          <a:p>
            <a:pPr algn="l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On pourrait aussi remplacer ces variables par une nouvelle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variable F3.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76CE1C-3B17-44A7-960F-4ECC314CFA16}"/>
              </a:ext>
            </a:extLst>
          </p:cNvPr>
          <p:cNvSpPr txBox="1"/>
          <p:nvPr/>
        </p:nvSpPr>
        <p:spPr>
          <a:xfrm>
            <a:off x="4511689" y="2270716"/>
            <a:ext cx="45756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0" dirty="0">
                <a:solidFill>
                  <a:srgbClr val="000000"/>
                </a:solidFill>
                <a:effectLst/>
              </a:rPr>
              <a:t>Cercle des corrélations</a:t>
            </a:r>
            <a:endParaRPr lang="fr-FR" sz="12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F9E19A-BBB7-444A-819E-BF359793DA14}"/>
              </a:ext>
            </a:extLst>
          </p:cNvPr>
          <p:cNvSpPr txBox="1"/>
          <p:nvPr/>
        </p:nvSpPr>
        <p:spPr>
          <a:xfrm>
            <a:off x="4511689" y="1239722"/>
            <a:ext cx="457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</a:rPr>
              <a:t>Analyse multivariée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50FF80-8374-4AD4-ADD2-099A6FF09387}"/>
              </a:ext>
            </a:extLst>
          </p:cNvPr>
          <p:cNvSpPr txBox="1"/>
          <p:nvPr/>
        </p:nvSpPr>
        <p:spPr>
          <a:xfrm>
            <a:off x="4528870" y="1789194"/>
            <a:ext cx="1296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ACP</a:t>
            </a:r>
          </a:p>
        </p:txBody>
      </p:sp>
    </p:spTree>
    <p:extLst>
      <p:ext uri="{BB962C8B-B14F-4D97-AF65-F5344CB8AC3E}">
        <p14:creationId xmlns:p14="http://schemas.microsoft.com/office/powerpoint/2010/main" val="3515347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0"/>
            <a:ext cx="7344816" cy="936104"/>
          </a:xfrm>
        </p:spPr>
        <p:txBody>
          <a:bodyPr/>
          <a:lstStyle/>
          <a:p>
            <a:r>
              <a:rPr lang="fr-FR" sz="2800" b="1" i="0" dirty="0">
                <a:effectLst/>
                <a:latin typeface="Montserrat" panose="00000500000000000000" pitchFamily="2" charset="0"/>
              </a:rPr>
              <a:t>Exploration du jeu de données 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0E5A7D4-7180-4471-ADF7-B3C580167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1590"/>
            <a:ext cx="5580112" cy="275689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8E88888-3B7D-41DB-A008-C8F80BF8F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949236"/>
            <a:ext cx="2664296" cy="119426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BA62897-9BE1-4969-B9ED-CF72C397B75D}"/>
              </a:ext>
            </a:extLst>
          </p:cNvPr>
          <p:cNvSpPr txBox="1"/>
          <p:nvPr/>
        </p:nvSpPr>
        <p:spPr>
          <a:xfrm>
            <a:off x="5677797" y="2004718"/>
            <a:ext cx="33586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Projection des individus par catégories de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produits en mettant en évidence leur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nutrition grade.</a:t>
            </a:r>
          </a:p>
          <a:p>
            <a:endParaRPr lang="fr-FR" sz="1200" dirty="0">
              <a:solidFill>
                <a:srgbClr val="000000"/>
              </a:solidFill>
            </a:endParaRP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Comme F1 est très corrélée aux variables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nutrition-score-fr_100g, energy_100g,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saturated-fat_100g, alors il y a de grandes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chances pour que ces individus aient aussi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de grandes valeurs pour ces variables.</a:t>
            </a:r>
          </a:p>
          <a:p>
            <a:endParaRPr lang="fr-FR" sz="1200" b="0" i="0" dirty="0">
              <a:solidFill>
                <a:srgbClr val="000000"/>
              </a:solidFill>
              <a:effectLst/>
            </a:endParaRP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Ainsi, se déplacer le long des abscisses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dans le sens croissant, c’est un peu se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déplacer vers les produits qui ont un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nutrition score élevé c'est à dire ayant le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grade E.</a:t>
            </a:r>
            <a:endParaRPr lang="fr-FR" sz="1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D86D6A6-68C8-422A-8F46-7F5FDA0A6D30}"/>
              </a:ext>
            </a:extLst>
          </p:cNvPr>
          <p:cNvSpPr txBox="1"/>
          <p:nvPr/>
        </p:nvSpPr>
        <p:spPr>
          <a:xfrm>
            <a:off x="5677713" y="1727471"/>
            <a:ext cx="45756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0000"/>
                </a:solidFill>
                <a:latin typeface="Helvetica Neue"/>
              </a:rPr>
              <a:t>P</a:t>
            </a:r>
            <a:r>
              <a:rPr lang="fr-FR" sz="1200" b="1" i="0" dirty="0">
                <a:solidFill>
                  <a:srgbClr val="000000"/>
                </a:solidFill>
                <a:effectLst/>
                <a:latin typeface="Helvetica Neue"/>
              </a:rPr>
              <a:t>rojection des individus</a:t>
            </a:r>
            <a:endParaRPr lang="fr-FR" sz="1200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3850B4-C9EC-4184-A426-2F1CABCE0ECE}"/>
              </a:ext>
            </a:extLst>
          </p:cNvPr>
          <p:cNvSpPr txBox="1"/>
          <p:nvPr/>
        </p:nvSpPr>
        <p:spPr>
          <a:xfrm>
            <a:off x="5677713" y="965088"/>
            <a:ext cx="457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</a:rPr>
              <a:t>Analyse multivariée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CCC476-93E6-4CDE-9DBC-3BEE13DC9C06}"/>
              </a:ext>
            </a:extLst>
          </p:cNvPr>
          <p:cNvSpPr txBox="1"/>
          <p:nvPr/>
        </p:nvSpPr>
        <p:spPr>
          <a:xfrm>
            <a:off x="5677713" y="1358028"/>
            <a:ext cx="1296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ACP</a:t>
            </a:r>
          </a:p>
        </p:txBody>
      </p:sp>
    </p:spTree>
    <p:extLst>
      <p:ext uri="{BB962C8B-B14F-4D97-AF65-F5344CB8AC3E}">
        <p14:creationId xmlns:p14="http://schemas.microsoft.com/office/powerpoint/2010/main" val="172113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6858"/>
            <a:ext cx="7344816" cy="936104"/>
          </a:xfrm>
        </p:spPr>
        <p:txBody>
          <a:bodyPr/>
          <a:lstStyle/>
          <a:p>
            <a:r>
              <a:rPr lang="fr-FR" sz="2800" b="1" i="0" dirty="0">
                <a:effectLst/>
                <a:latin typeface="Montserrat" panose="00000500000000000000" pitchFamily="2" charset="0"/>
              </a:rPr>
              <a:t>Exploration du jeu de données 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737AC9-B386-4A7B-9FD0-D47FC1D2165E}"/>
              </a:ext>
            </a:extLst>
          </p:cNvPr>
          <p:cNvSpPr txBox="1"/>
          <p:nvPr/>
        </p:nvSpPr>
        <p:spPr>
          <a:xfrm>
            <a:off x="4795112" y="1388560"/>
            <a:ext cx="4575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ANOVA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0C8BA2-4B4F-418A-9DDC-E5B1AF43F4A1}"/>
              </a:ext>
            </a:extLst>
          </p:cNvPr>
          <p:cNvSpPr txBox="1"/>
          <p:nvPr/>
        </p:nvSpPr>
        <p:spPr>
          <a:xfrm>
            <a:off x="4795112" y="1750533"/>
            <a:ext cx="4348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V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érifions si la catégorie (pnns_groups_1) influence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réellement le nutrition-score</a:t>
            </a:r>
            <a:r>
              <a:rPr lang="fr-FR" sz="1200" dirty="0">
                <a:solidFill>
                  <a:srgbClr val="000000"/>
                </a:solidFill>
              </a:rPr>
              <a:t>.</a:t>
            </a:r>
            <a:endParaRPr lang="fr-FR" sz="12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F6CE740-21B8-4678-8AD8-C4F2B28A7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8" y="1131590"/>
            <a:ext cx="4434642" cy="342655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C283B79-D839-4085-A74E-8B146CAE1C76}"/>
              </a:ext>
            </a:extLst>
          </p:cNvPr>
          <p:cNvSpPr txBox="1"/>
          <p:nvPr/>
        </p:nvSpPr>
        <p:spPr>
          <a:xfrm>
            <a:off x="4788024" y="2185132"/>
            <a:ext cx="51957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L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es nutrition-score sont assez différents d'une catégorie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à l'autre même si l'ordre de grandeur des écarts est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relativement faible.</a:t>
            </a:r>
            <a:r>
              <a:rPr lang="fr-FR" sz="1200" dirty="0">
                <a:solidFill>
                  <a:srgbClr val="000000"/>
                </a:solidFill>
              </a:rPr>
              <a:t> L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es distributions ne semblent pas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suivre la loi normale. </a:t>
            </a:r>
          </a:p>
          <a:p>
            <a:endParaRPr lang="fr-FR" sz="1200" b="0" i="0" dirty="0">
              <a:solidFill>
                <a:srgbClr val="000000"/>
              </a:solidFill>
              <a:effectLst/>
            </a:endParaRPr>
          </a:p>
          <a:p>
            <a:r>
              <a:rPr lang="fr-FR" sz="1200" dirty="0">
                <a:solidFill>
                  <a:srgbClr val="000000"/>
                </a:solidFill>
              </a:rPr>
              <a:t>V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érifions cette affirmation par les chiffres, grâce à une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modélisation:</a:t>
            </a:r>
            <a:endParaRPr lang="fr-FR" sz="12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FDAF485-4C7D-4417-BDDD-85CC158DE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662807"/>
            <a:ext cx="4104456" cy="7620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6F98BD3-8CC4-44FA-B8A8-BA768E6F50D2}"/>
              </a:ext>
            </a:extLst>
          </p:cNvPr>
          <p:cNvSpPr txBox="1"/>
          <p:nvPr/>
        </p:nvSpPr>
        <p:spPr>
          <a:xfrm>
            <a:off x="4772744" y="4354860"/>
            <a:ext cx="579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On obtient un résultat proche de 0.4, ce qui laisse penser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qu'il y a effectivement une corrélation entre la catégorie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et le nutrition-score.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77664E4-7BE7-4B31-8E4E-211CC6C90171}"/>
              </a:ext>
            </a:extLst>
          </p:cNvPr>
          <p:cNvSpPr txBox="1"/>
          <p:nvPr/>
        </p:nvSpPr>
        <p:spPr>
          <a:xfrm>
            <a:off x="4821313" y="1006700"/>
            <a:ext cx="457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</a:rPr>
              <a:t>Analyse multivariée</a:t>
            </a:r>
          </a:p>
        </p:txBody>
      </p:sp>
    </p:spTree>
    <p:extLst>
      <p:ext uri="{BB962C8B-B14F-4D97-AF65-F5344CB8AC3E}">
        <p14:creationId xmlns:p14="http://schemas.microsoft.com/office/powerpoint/2010/main" val="331162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1322"/>
            <a:ext cx="7344816" cy="936104"/>
          </a:xfrm>
        </p:spPr>
        <p:txBody>
          <a:bodyPr/>
          <a:lstStyle/>
          <a:p>
            <a:r>
              <a:rPr lang="fr-FR" sz="2800" b="1" i="0" dirty="0">
                <a:effectLst/>
                <a:latin typeface="Montserrat" panose="00000500000000000000" pitchFamily="2" charset="0"/>
              </a:rPr>
              <a:t>Exploration du jeu de données 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BC37A2-7B49-49F1-BB1C-F8CEAABC4A0F}"/>
              </a:ext>
            </a:extLst>
          </p:cNvPr>
          <p:cNvSpPr txBox="1"/>
          <p:nvPr/>
        </p:nvSpPr>
        <p:spPr>
          <a:xfrm>
            <a:off x="337233" y="1499327"/>
            <a:ext cx="4575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Test statistique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64B9FF5-4D82-4998-A78A-2BCE843FBAB1}"/>
              </a:ext>
            </a:extLst>
          </p:cNvPr>
          <p:cNvSpPr txBox="1"/>
          <p:nvPr/>
        </p:nvSpPr>
        <p:spPr>
          <a:xfrm>
            <a:off x="323528" y="1885536"/>
            <a:ext cx="89289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Nous allons réaliser un test statistique pour conforter le résultat précèdent à savoir si la catégorie pnns_groups_1 influence 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réellement le nutrition-score.</a:t>
            </a:r>
          </a:p>
          <a:p>
            <a:pPr algn="l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Les hypothèses posées seront donc les suivantes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H0 : La distribution des échantillons est similaire (et donc la catégorie n'a aucune influence sur le Nutriscore).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 H1 : Une ou plusieurs distributions sont inégales.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DA42BF8-BBAC-4BC5-9BDC-446CAF93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363838"/>
            <a:ext cx="3419872" cy="117554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F319333-9292-46F8-AF10-18B79A24EF5D}"/>
              </a:ext>
            </a:extLst>
          </p:cNvPr>
          <p:cNvSpPr txBox="1"/>
          <p:nvPr/>
        </p:nvSpPr>
        <p:spPr>
          <a:xfrm>
            <a:off x="3851920" y="3311654"/>
            <a:ext cx="49016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Les résultats du test de Fisher nous indiquent ici une p-value de 0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pour l'ensemble des catégories, donc inferieur au niveau de test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de 5%.Nous rejetons donc l'hypothèse H0 selon laquelle les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distributions sont identiques.</a:t>
            </a:r>
          </a:p>
          <a:p>
            <a:br>
              <a:rPr lang="fr-FR" sz="1200" dirty="0"/>
            </a:br>
            <a:r>
              <a:rPr lang="fr-FR" sz="1200" b="0" i="0" dirty="0">
                <a:solidFill>
                  <a:srgbClr val="000000"/>
                </a:solidFill>
                <a:effectLst/>
              </a:rPr>
              <a:t>La catégorie de produit a donc bien une influence sur le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Nutrition-score.</a:t>
            </a:r>
            <a:endParaRPr lang="fr-FR" sz="1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27C368-237E-40D6-9914-E1F8814C3B64}"/>
              </a:ext>
            </a:extLst>
          </p:cNvPr>
          <p:cNvSpPr txBox="1"/>
          <p:nvPr/>
        </p:nvSpPr>
        <p:spPr>
          <a:xfrm>
            <a:off x="339193" y="1055908"/>
            <a:ext cx="457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</a:rPr>
              <a:t>Analyse multivariée</a:t>
            </a:r>
          </a:p>
        </p:txBody>
      </p:sp>
    </p:spTree>
    <p:extLst>
      <p:ext uri="{BB962C8B-B14F-4D97-AF65-F5344CB8AC3E}">
        <p14:creationId xmlns:p14="http://schemas.microsoft.com/office/powerpoint/2010/main" val="2375866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2455" y="47319"/>
            <a:ext cx="7344816" cy="936104"/>
          </a:xfrm>
        </p:spPr>
        <p:txBody>
          <a:bodyPr/>
          <a:lstStyle/>
          <a:p>
            <a:pPr algn="l"/>
            <a:r>
              <a:rPr lang="fr-FR" sz="2400" b="1" i="0" dirty="0">
                <a:effectLst/>
                <a:latin typeface="Montserrat" panose="00000500000000000000" pitchFamily="2" charset="0"/>
              </a:rPr>
              <a:t>Impl</a:t>
            </a:r>
            <a:r>
              <a:rPr lang="fr-FR" sz="2400" b="1" dirty="0">
                <a:latin typeface="Montserrat" panose="00000500000000000000" pitchFamily="2" charset="0"/>
              </a:rPr>
              <a:t>é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mentation de l’idée d’application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66CE82-7B4C-4D69-AF02-83EB0B609EFF}"/>
              </a:ext>
            </a:extLst>
          </p:cNvPr>
          <p:cNvSpPr txBox="1"/>
          <p:nvPr/>
        </p:nvSpPr>
        <p:spPr>
          <a:xfrm>
            <a:off x="482455" y="1068880"/>
            <a:ext cx="457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Idée d’application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E10319-3691-4797-86E1-49CC4F7D619E}"/>
              </a:ext>
            </a:extLst>
          </p:cNvPr>
          <p:cNvSpPr txBox="1"/>
          <p:nvPr/>
        </p:nvSpPr>
        <p:spPr>
          <a:xfrm>
            <a:off x="473653" y="1475042"/>
            <a:ext cx="8118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Notre jeu dispose d'assez de données nutritionnelles et catégorielles sur les produits, cela justifie la faisabilité de </a:t>
            </a: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notre application.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ABBCA17-D62D-4FF3-9B97-F58EBF0D2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79" y="3723878"/>
            <a:ext cx="4877104" cy="125481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8462B85-3E37-4708-8327-7BA9832C0C64}"/>
              </a:ext>
            </a:extLst>
          </p:cNvPr>
          <p:cNvSpPr txBox="1"/>
          <p:nvPr/>
        </p:nvSpPr>
        <p:spPr>
          <a:xfrm>
            <a:off x="473652" y="1971585"/>
            <a:ext cx="78427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Un diabète-score sera ainsi créer pour classer les produits en fonction de leur caractère bénéfique ou non pour le diabète.</a:t>
            </a:r>
          </a:p>
          <a:p>
            <a:pPr algn="l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</a:rPr>
              <a:t>Un diabète-grade sera aussi créer afin de noter les produits de A, pour les plus favorables sur le plan nutritionnel au diabète, à E, pour les moins favorables.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7D83443-52EF-4604-A014-E605AD92F2A4}"/>
              </a:ext>
            </a:extLst>
          </p:cNvPr>
          <p:cNvSpPr txBox="1"/>
          <p:nvPr/>
        </p:nvSpPr>
        <p:spPr>
          <a:xfrm>
            <a:off x="495479" y="3147814"/>
            <a:ext cx="68848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Visualisons par exemple le diabète score et grade des produits </a:t>
            </a:r>
            <a:r>
              <a:rPr lang="fr-FR" sz="1200" dirty="0">
                <a:solidFill>
                  <a:srgbClr val="000000"/>
                </a:solidFill>
              </a:rPr>
              <a:t>riches en sucre: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64906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F3D3F35-33C1-474E-8FB6-FCC2FB07C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147814"/>
            <a:ext cx="9144000" cy="576063"/>
          </a:xfrm>
        </p:spPr>
        <p:txBody>
          <a:bodyPr/>
          <a:lstStyle/>
          <a:p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12258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1580" y="96584"/>
            <a:ext cx="7344816" cy="576064"/>
          </a:xfrm>
        </p:spPr>
        <p:txBody>
          <a:bodyPr/>
          <a:lstStyle/>
          <a:p>
            <a:r>
              <a:rPr lang="fr-FR" sz="2800" b="1" dirty="0">
                <a:latin typeface="Montserrat" panose="00000500000000000000" pitchFamily="2" charset="0"/>
              </a:rPr>
              <a:t>P</a:t>
            </a:r>
            <a:r>
              <a:rPr lang="fr-FR" sz="2800" b="1" i="0" dirty="0">
                <a:effectLst/>
                <a:latin typeface="Montserrat" panose="00000500000000000000" pitchFamily="2" charset="0"/>
              </a:rPr>
              <a:t>résentation de l’idée d’application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491630"/>
            <a:ext cx="7128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L’alimentation est une préoccupation majeure des personnes diabétiques car elle fait partie intégrante du traitement du diabète.</a:t>
            </a:r>
          </a:p>
          <a:p>
            <a:pPr algn="l"/>
            <a:b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Les produits sucrés sont à limiter au maximum à cause de leur effet hyperglycémiant. Il faut absorber moins de sel car il augmente le risque d'hypertension artérielle et donc d'accident cardio-vasculaire, 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lequel est déjà majoré par le diabète.</a:t>
            </a:r>
          </a:p>
          <a:p>
            <a:pPr algn="l"/>
            <a:endParaRPr lang="fr-FR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L’alimentation doit être variée, équilibrée et régulière, les menus doivent être composés avec des 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aliments de chaque groupe, les légumes doivent figurer en priorité.</a:t>
            </a:r>
          </a:p>
          <a:p>
            <a:pPr algn="l"/>
            <a:endParaRPr lang="fr-FR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Notre idée d'application consistera à aider un diabétique résident en France à choisir des produits </a:t>
            </a:r>
          </a:p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appropriés à son état de santé.</a:t>
            </a:r>
          </a:p>
          <a:p>
            <a:pPr algn="l"/>
            <a:endParaRPr lang="fr-FR" sz="1200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Un diabète-score sera ainsi créer pour classer les produits en fonction de leur caractère bénéfique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ou non pour le diabète.</a:t>
            </a:r>
          </a:p>
          <a:p>
            <a:pPr algn="l"/>
            <a:endParaRPr lang="fr-FR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563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7344816" cy="576064"/>
          </a:xfrm>
        </p:spPr>
        <p:txBody>
          <a:bodyPr/>
          <a:lstStyle/>
          <a:p>
            <a:r>
              <a:rPr lang="fr-FR" sz="2800" b="1" dirty="0">
                <a:latin typeface="Montserrat" panose="00000500000000000000" pitchFamily="2" charset="0"/>
              </a:rPr>
              <a:t>N</a:t>
            </a:r>
            <a:r>
              <a:rPr lang="fr-FR" sz="2800" b="1" i="0" dirty="0">
                <a:effectLst/>
                <a:latin typeface="Montserrat" panose="00000500000000000000" pitchFamily="2" charset="0"/>
              </a:rPr>
              <a:t>ettoyage des données</a:t>
            </a:r>
            <a:endParaRPr lang="en-US" altLang="ko-KR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7199BA04-0D92-46DC-89CE-3BB35F407408}"/>
              </a:ext>
            </a:extLst>
          </p:cNvPr>
          <p:cNvSpPr txBox="1"/>
          <p:nvPr/>
        </p:nvSpPr>
        <p:spPr>
          <a:xfrm>
            <a:off x="485630" y="1111653"/>
            <a:ext cx="775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Pour notre analyse, nous disposons du</a:t>
            </a:r>
            <a:r>
              <a:rPr lang="fr-FR" sz="1200" b="0" i="0" dirty="0">
                <a:effectLst/>
              </a:rPr>
              <a:t> jeu de données Open Food Facts </a:t>
            </a:r>
            <a:r>
              <a:rPr lang="fr-FR" sz="1200" b="0" i="0" dirty="0">
                <a:solidFill>
                  <a:srgbClr val="222222"/>
                </a:solidFill>
                <a:effectLst/>
              </a:rPr>
              <a:t>sur les produits alimentaires</a:t>
            </a: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2E0970-2BA8-4EBD-97B5-0F01FF3CC35A}"/>
              </a:ext>
            </a:extLst>
          </p:cNvPr>
          <p:cNvSpPr txBox="1"/>
          <p:nvPr/>
        </p:nvSpPr>
        <p:spPr>
          <a:xfrm>
            <a:off x="485630" y="1573318"/>
            <a:ext cx="80468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0000"/>
                </a:solidFill>
              </a:rPr>
              <a:t>F</a:t>
            </a:r>
            <a:r>
              <a:rPr lang="fr-FR" sz="1200" b="1" i="0" dirty="0">
                <a:solidFill>
                  <a:srgbClr val="000000"/>
                </a:solidFill>
                <a:effectLst/>
              </a:rPr>
              <a:t>r.openfoodfacts.org.products 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nous fournit des informations </a:t>
            </a:r>
            <a:r>
              <a:rPr lang="fr-FR" sz="1200" b="0" i="0" dirty="0">
                <a:effectLst/>
              </a:rPr>
              <a:t> générales </a:t>
            </a:r>
            <a:r>
              <a:rPr lang="fr-FR" sz="1200" dirty="0"/>
              <a:t>des </a:t>
            </a:r>
            <a:r>
              <a:rPr lang="fr-FR" sz="1200" b="0" i="0" dirty="0">
                <a:effectLst/>
              </a:rPr>
              <a:t>produits alimentaires, entre autre des tags les  caractérisant , les ingrédients et additifs éventuels et des données nutritionnelles</a:t>
            </a:r>
            <a:r>
              <a:rPr lang="fr-FR" sz="1200" dirty="0">
                <a:solidFill>
                  <a:srgbClr val="000000"/>
                </a:solidFill>
              </a:rPr>
              <a:t>.</a:t>
            </a:r>
          </a:p>
          <a:p>
            <a:endParaRPr lang="fr-FR" sz="1200" dirty="0">
              <a:solidFill>
                <a:srgbClr val="000000"/>
              </a:solidFill>
            </a:endParaRPr>
          </a:p>
          <a:p>
            <a:r>
              <a:rPr lang="fr-FR" sz="1200" dirty="0">
                <a:solidFill>
                  <a:srgbClr val="000000"/>
                </a:solidFill>
              </a:rPr>
              <a:t>Ce jeu de donnée comporte:</a:t>
            </a:r>
          </a:p>
          <a:p>
            <a:endParaRPr lang="fr-FR" sz="1200" dirty="0">
              <a:solidFill>
                <a:srgbClr val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320772 lignes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162 colonnes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Deux variables ne présentent pas de données manquantes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rgbClr val="000000"/>
                </a:solidFill>
              </a:rPr>
              <a:t>Les autres variables présentent des valeurs manquantes avec des proportions plus ou moins grandes allant de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    0.1% à 100%.</a:t>
            </a:r>
          </a:p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9326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1560" y="44551"/>
            <a:ext cx="6768752" cy="697455"/>
          </a:xfrm>
        </p:spPr>
        <p:txBody>
          <a:bodyPr/>
          <a:lstStyle/>
          <a:p>
            <a:r>
              <a:rPr lang="fr-FR" sz="2800" b="1" dirty="0">
                <a:latin typeface="Montserrat" panose="00000500000000000000" pitchFamily="2" charset="0"/>
              </a:rPr>
              <a:t>N</a:t>
            </a:r>
            <a:r>
              <a:rPr lang="fr-FR" sz="2800" b="1" i="0" dirty="0">
                <a:effectLst/>
                <a:latin typeface="Montserrat" panose="00000500000000000000" pitchFamily="2" charset="0"/>
              </a:rPr>
              <a:t>ettoyage</a:t>
            </a:r>
            <a:r>
              <a:rPr lang="fr-FR" sz="3200" b="1" i="0" dirty="0">
                <a:effectLst/>
                <a:latin typeface="Montserrat" panose="00000500000000000000" pitchFamily="2" charset="0"/>
              </a:rPr>
              <a:t> des données</a:t>
            </a:r>
            <a:endParaRPr lang="en-US" altLang="ko-KR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18152" y="2571750"/>
            <a:ext cx="438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200" dirty="0">
                <a:solidFill>
                  <a:srgbClr val="000000"/>
                </a:solidFill>
                <a:cs typeface="Arial" pitchFamily="34" charset="0"/>
              </a:rPr>
              <a:t>34 features ont un taux de remplissage 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supérieur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ou égal à 50%.</a:t>
            </a:r>
            <a:endParaRPr lang="fr-FR" sz="1200" dirty="0">
              <a:solidFill>
                <a:srgbClr val="000000"/>
              </a:solidFill>
              <a:latin typeface="Helvetica Neue"/>
            </a:endParaRPr>
          </a:p>
          <a:p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5D4112-EF8A-411B-ACDA-FABF84FFE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3" y="1129217"/>
            <a:ext cx="4787896" cy="3147814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13EB5108-418F-48BB-8AF6-7B1E0116CCCF}"/>
              </a:ext>
            </a:extLst>
          </p:cNvPr>
          <p:cNvSpPr txBox="1"/>
          <p:nvPr/>
        </p:nvSpPr>
        <p:spPr>
          <a:xfrm>
            <a:off x="4932040" y="1569548"/>
            <a:ext cx="4190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fin d'avoir un jeu de données pertinent pour notre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analyse, nous décidons de ne considérer que les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variables ayant un taux de remplissage supérieur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ou égal à 50%.</a:t>
            </a:r>
            <a:endParaRPr lang="fr-FR" sz="1200" dirty="0">
              <a:solidFill>
                <a:srgbClr val="000000"/>
              </a:solidFill>
              <a:latin typeface="Helvetica Neue"/>
            </a:endParaRPr>
          </a:p>
          <a:p>
            <a:endParaRPr lang="fr-FR" sz="1200" dirty="0">
              <a:solidFill>
                <a:srgbClr val="000000"/>
              </a:solidFill>
              <a:latin typeface="Helvetica Neue"/>
            </a:endParaRPr>
          </a:p>
          <a:p>
            <a:endParaRPr lang="fr-FR" sz="12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BECC26-985B-43F5-A1FA-8587076AFD34}"/>
              </a:ext>
            </a:extLst>
          </p:cNvPr>
          <p:cNvSpPr txBox="1"/>
          <p:nvPr/>
        </p:nvSpPr>
        <p:spPr>
          <a:xfrm>
            <a:off x="4949356" y="1114804"/>
            <a:ext cx="4575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Stratégie d'analyse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A2B8E4-1CA1-482A-89C0-2059F4AC8415}"/>
              </a:ext>
            </a:extLst>
          </p:cNvPr>
          <p:cNvSpPr txBox="1"/>
          <p:nvPr/>
        </p:nvSpPr>
        <p:spPr>
          <a:xfrm>
            <a:off x="4897564" y="3295048"/>
            <a:ext cx="5043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Conservons les features nutritionnelles et catégorielles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des produits utiles à notre problématique.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4983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-44256"/>
            <a:ext cx="7128792" cy="936104"/>
          </a:xfrm>
        </p:spPr>
        <p:txBody>
          <a:bodyPr/>
          <a:lstStyle/>
          <a:p>
            <a:r>
              <a:rPr lang="fr-FR" sz="2800" b="1" dirty="0">
                <a:latin typeface="Montserrat" panose="00000500000000000000" pitchFamily="2" charset="0"/>
              </a:rPr>
              <a:t>N</a:t>
            </a:r>
            <a:r>
              <a:rPr lang="fr-FR" sz="2800" b="1" i="0" dirty="0">
                <a:effectLst/>
                <a:latin typeface="Montserrat" panose="00000500000000000000" pitchFamily="2" charset="0"/>
              </a:rPr>
              <a:t>ettoyage des données</a:t>
            </a:r>
            <a:endParaRPr lang="en-US" altLang="ko-KR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3BECF07-7A1A-41AB-9D93-2BB055F1E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93" y="936104"/>
            <a:ext cx="1657241" cy="408391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601C3A4-2469-4BC3-94F9-5A38474BB0DE}"/>
              </a:ext>
            </a:extLst>
          </p:cNvPr>
          <p:cNvSpPr txBox="1"/>
          <p:nvPr/>
        </p:nvSpPr>
        <p:spPr>
          <a:xfrm>
            <a:off x="2943121" y="3060560"/>
            <a:ext cx="4575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Les catégories de produits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438A3E-1D0B-4194-BCC7-FE6BC467EA87}"/>
              </a:ext>
            </a:extLst>
          </p:cNvPr>
          <p:cNvSpPr txBox="1"/>
          <p:nvPr/>
        </p:nvSpPr>
        <p:spPr>
          <a:xfrm>
            <a:off x="2945885" y="3368337"/>
            <a:ext cx="58497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Les 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erreurs de formatage ont été identifiées par exemple "Fruits and vegetables"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et "fruits-and-vegetables".</a:t>
            </a:r>
          </a:p>
          <a:p>
            <a:br>
              <a:rPr lang="fr-FR" sz="1200" dirty="0"/>
            </a:br>
            <a:r>
              <a:rPr lang="fr-FR" sz="1200" b="0" i="0" dirty="0">
                <a:solidFill>
                  <a:srgbClr val="000000"/>
                </a:solidFill>
                <a:effectLst/>
              </a:rPr>
              <a:t>Nous avons corriger le problème en passant le texte en minuscule et en remplaçant les caractères spéciaux par un espace.</a:t>
            </a:r>
            <a:endParaRPr lang="fr-FR" sz="12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D86422-8A5B-4DD4-8CBE-5BD4F8127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639" y="4466024"/>
            <a:ext cx="583974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10 et 37 catégories sont représentées respectivement dans la variable pnns_group_1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000000"/>
                </a:solidFill>
              </a:rPr>
              <a:t>et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pnns_group_2.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000000"/>
                </a:solidFill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4CE0FD4-5F91-4472-9A22-99CC8B1C73A3}"/>
              </a:ext>
            </a:extLst>
          </p:cNvPr>
          <p:cNvSpPr txBox="1"/>
          <p:nvPr/>
        </p:nvSpPr>
        <p:spPr>
          <a:xfrm>
            <a:off x="3002639" y="998054"/>
            <a:ext cx="4575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Stratégie d'analyse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2F33B4C-F48D-43CA-B5FC-468681F78F48}"/>
              </a:ext>
            </a:extLst>
          </p:cNvPr>
          <p:cNvSpPr txBox="1"/>
          <p:nvPr/>
        </p:nvSpPr>
        <p:spPr>
          <a:xfrm>
            <a:off x="2943121" y="2652105"/>
            <a:ext cx="5855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Eliminons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les doublons sur le code du produit qui est un identifiant unique.</a:t>
            </a:r>
            <a:endParaRPr lang="fr-FR" sz="12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5AF17C1-DFE7-4BB6-A2E0-D64E6C632DC0}"/>
              </a:ext>
            </a:extLst>
          </p:cNvPr>
          <p:cNvSpPr txBox="1"/>
          <p:nvPr/>
        </p:nvSpPr>
        <p:spPr>
          <a:xfrm>
            <a:off x="2985652" y="1400912"/>
            <a:ext cx="5472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Ajoutons les features catégorielles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pnns_group_1 et pnns_group_2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utiles pour catégoriser les produits.</a:t>
            </a:r>
            <a:endParaRPr lang="fr-FR" sz="1200" dirty="0"/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24005A9D-96A6-4F1B-9D65-36003FBE77CD}"/>
              </a:ext>
            </a:extLst>
          </p:cNvPr>
          <p:cNvSpPr txBox="1"/>
          <p:nvPr/>
        </p:nvSpPr>
        <p:spPr>
          <a:xfrm>
            <a:off x="2958327" y="1857115"/>
            <a:ext cx="575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N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otre diabétique résident en France</a:t>
            </a:r>
            <a:r>
              <a:rPr lang="fr-FR" sz="1200" dirty="0">
                <a:solidFill>
                  <a:srgbClr val="000000"/>
                </a:solidFill>
              </a:rPr>
              <a:t>, 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nous allons considérer que les produits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qu’il pourra trouver en France.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9E9C0C1-3401-4172-B2DA-AD1590F8E755}"/>
              </a:ext>
            </a:extLst>
          </p:cNvPr>
          <p:cNvSpPr txBox="1"/>
          <p:nvPr/>
        </p:nvSpPr>
        <p:spPr>
          <a:xfrm>
            <a:off x="2943121" y="2400804"/>
            <a:ext cx="4575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83704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0587" y="14422"/>
            <a:ext cx="7128792" cy="936104"/>
          </a:xfrm>
        </p:spPr>
        <p:txBody>
          <a:bodyPr/>
          <a:lstStyle/>
          <a:p>
            <a:r>
              <a:rPr lang="fr-FR" sz="2800" b="1" dirty="0">
                <a:latin typeface="Montserrat" panose="00000500000000000000" pitchFamily="2" charset="0"/>
              </a:rPr>
              <a:t>N</a:t>
            </a:r>
            <a:r>
              <a:rPr lang="fr-FR" sz="2800" b="1" i="0" dirty="0">
                <a:effectLst/>
                <a:latin typeface="Montserrat" panose="00000500000000000000" pitchFamily="2" charset="0"/>
              </a:rPr>
              <a:t>ettoyage des données</a:t>
            </a:r>
            <a:endParaRPr lang="en-US" altLang="ko-KR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DC23F-EF69-45B2-946C-1F1A453F8A9D}"/>
              </a:ext>
            </a:extLst>
          </p:cNvPr>
          <p:cNvSpPr txBox="1"/>
          <p:nvPr/>
        </p:nvSpPr>
        <p:spPr>
          <a:xfrm>
            <a:off x="360587" y="922849"/>
            <a:ext cx="5043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Traitement des valeurs aberrantes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A960E0-A5D9-4996-8BDB-CE6383265D67}"/>
              </a:ext>
            </a:extLst>
          </p:cNvPr>
          <p:cNvSpPr txBox="1"/>
          <p:nvPr/>
        </p:nvSpPr>
        <p:spPr>
          <a:xfrm>
            <a:off x="360587" y="1617586"/>
            <a:ext cx="4575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</a:rPr>
              <a:t>Energy_100g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FFC58D4-36B2-477F-A1E7-0F44C844B9AC}"/>
              </a:ext>
            </a:extLst>
          </p:cNvPr>
          <p:cNvSpPr txBox="1"/>
          <p:nvPr/>
        </p:nvSpPr>
        <p:spPr>
          <a:xfrm>
            <a:off x="319635" y="1973230"/>
            <a:ext cx="37066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En considérant 900kcal (3768.12 kJ) comme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valeur énergétique maximale possible pour 100g,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toutes </a:t>
            </a:r>
            <a:r>
              <a:rPr lang="fr-FR" sz="1200" dirty="0">
                <a:solidFill>
                  <a:srgbClr val="000000"/>
                </a:solidFill>
              </a:rPr>
              <a:t>l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es valeurs étant positives, seules </a:t>
            </a:r>
            <a:endParaRPr lang="fr-FR" sz="1200" dirty="0">
              <a:solidFill>
                <a:srgbClr val="000000"/>
              </a:solidFill>
            </a:endParaRP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celles supérieures à ce seuil seront considérées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aberrantes.</a:t>
            </a:r>
            <a:endParaRPr lang="fr-FR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3F3B42F-8789-4A90-8DC4-6E22085D9885}"/>
              </a:ext>
            </a:extLst>
          </p:cNvPr>
          <p:cNvSpPr txBox="1"/>
          <p:nvPr/>
        </p:nvSpPr>
        <p:spPr>
          <a:xfrm>
            <a:off x="4203773" y="1619051"/>
            <a:ext cx="5256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dirty="0">
                <a:solidFill>
                  <a:srgbClr val="000000"/>
                </a:solidFill>
              </a:rPr>
              <a:t>Features</a:t>
            </a:r>
            <a:r>
              <a:rPr lang="fr-FR" sz="1200" b="1" i="0" dirty="0">
                <a:solidFill>
                  <a:srgbClr val="000000"/>
                </a:solidFill>
                <a:effectLst/>
              </a:rPr>
              <a:t> dont les valeurs </a:t>
            </a:r>
            <a:r>
              <a:rPr lang="fr-FR" sz="1200" b="1" dirty="0">
                <a:solidFill>
                  <a:srgbClr val="000000"/>
                </a:solidFill>
              </a:rPr>
              <a:t>sont</a:t>
            </a:r>
            <a:r>
              <a:rPr lang="fr-FR" sz="1200" b="1" i="0" dirty="0">
                <a:solidFill>
                  <a:srgbClr val="000000"/>
                </a:solidFill>
                <a:effectLst/>
              </a:rPr>
              <a:t> comprises entre 0 et 100g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F87462A-3AD7-40B6-A43E-BF09AB6E8B82}"/>
              </a:ext>
            </a:extLst>
          </p:cNvPr>
          <p:cNvSpPr txBox="1"/>
          <p:nvPr/>
        </p:nvSpPr>
        <p:spPr>
          <a:xfrm>
            <a:off x="4172920" y="1869481"/>
            <a:ext cx="45755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Les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valeurs aberrantes  seront celles supérieures à 100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ou ayant une valeur négative.</a:t>
            </a:r>
            <a:endParaRPr lang="fr-FR" sz="1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1418E53-D374-4B89-84B5-BCDABCDE85C3}"/>
              </a:ext>
            </a:extLst>
          </p:cNvPr>
          <p:cNvSpPr txBox="1"/>
          <p:nvPr/>
        </p:nvSpPr>
        <p:spPr>
          <a:xfrm>
            <a:off x="360587" y="1272576"/>
            <a:ext cx="6444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</a:t>
            </a:r>
            <a:r>
              <a:rPr lang="fr-FR" sz="1200" dirty="0">
                <a:solidFill>
                  <a:srgbClr val="000000"/>
                </a:solidFill>
              </a:rPr>
              <a:t>décidons de transformer les valeurs aberrantes en manquantes.</a:t>
            </a:r>
            <a:endParaRPr lang="fr-FR" sz="1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495E706-BE1C-4190-923B-28AEC731700F}"/>
              </a:ext>
            </a:extLst>
          </p:cNvPr>
          <p:cNvSpPr txBox="1"/>
          <p:nvPr/>
        </p:nvSpPr>
        <p:spPr>
          <a:xfrm>
            <a:off x="4169717" y="2309364"/>
            <a:ext cx="55289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L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es valeurs de saturated-fat_100g</a:t>
            </a:r>
            <a:r>
              <a:rPr lang="fr-FR" sz="1200" dirty="0">
                <a:solidFill>
                  <a:srgbClr val="000000"/>
                </a:solidFill>
              </a:rPr>
              <a:t> 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ne pouvant  être supérieures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à fat_100g,  </a:t>
            </a:r>
            <a:r>
              <a:rPr lang="fr-FR" sz="1200" dirty="0">
                <a:solidFill>
                  <a:srgbClr val="000000"/>
                </a:solidFill>
              </a:rPr>
              <a:t>idem pour le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sodium_100g</a:t>
            </a:r>
            <a:r>
              <a:rPr lang="fr-FR" sz="1200" dirty="0">
                <a:solidFill>
                  <a:srgbClr val="000000"/>
                </a:solidFill>
              </a:rPr>
              <a:t> et 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salt_100g</a:t>
            </a:r>
            <a:r>
              <a:rPr lang="fr-FR" sz="1200" dirty="0">
                <a:solidFill>
                  <a:srgbClr val="000000"/>
                </a:solidFill>
              </a:rPr>
              <a:t>,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le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sugars_100g et carbohydrates_100g.Celles remplissant une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de ces conditions seront considérées aussi aberrantes.</a:t>
            </a:r>
            <a:endParaRPr lang="fr-FR" sz="1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122D13-F5F8-4254-8B5B-AF65F605B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2" y="3291830"/>
            <a:ext cx="8315142" cy="183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2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4722" y="7968"/>
            <a:ext cx="7128792" cy="936104"/>
          </a:xfrm>
        </p:spPr>
        <p:txBody>
          <a:bodyPr/>
          <a:lstStyle/>
          <a:p>
            <a:r>
              <a:rPr lang="fr-FR" sz="2800" b="1" dirty="0">
                <a:latin typeface="Montserrat" panose="00000500000000000000" pitchFamily="2" charset="0"/>
              </a:rPr>
              <a:t>N</a:t>
            </a:r>
            <a:r>
              <a:rPr lang="fr-FR" sz="2800" b="1" i="0" dirty="0">
                <a:effectLst/>
                <a:latin typeface="Montserrat" panose="00000500000000000000" pitchFamily="2" charset="0"/>
              </a:rPr>
              <a:t>ettoyage des données</a:t>
            </a:r>
            <a:endParaRPr lang="en-US" altLang="ko-KR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DC23F-EF69-45B2-946C-1F1A453F8A9D}"/>
              </a:ext>
            </a:extLst>
          </p:cNvPr>
          <p:cNvSpPr txBox="1"/>
          <p:nvPr/>
        </p:nvSpPr>
        <p:spPr>
          <a:xfrm>
            <a:off x="514722" y="937685"/>
            <a:ext cx="5043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Traitement des valeurs aberrantes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06D02CB-E159-4A0B-B377-E288B61BA1DD}"/>
              </a:ext>
            </a:extLst>
          </p:cNvPr>
          <p:cNvSpPr txBox="1"/>
          <p:nvPr/>
        </p:nvSpPr>
        <p:spPr>
          <a:xfrm>
            <a:off x="539552" y="1298347"/>
            <a:ext cx="55466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</a:rPr>
              <a:t>Méthode interquartile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1B1F128-2646-4AAC-8854-DA0EF3D412ED}"/>
              </a:ext>
            </a:extLst>
          </p:cNvPr>
          <p:cNvSpPr txBox="1"/>
          <p:nvPr/>
        </p:nvSpPr>
        <p:spPr>
          <a:xfrm>
            <a:off x="497380" y="1575346"/>
            <a:ext cx="84969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Testons la méthode interquartile sur des données homogènes comme par catégorie de produit de la variable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 pnns_group_1</a:t>
            </a:r>
            <a:endParaRPr lang="fr-FR" sz="12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6EACAFF-5CCE-4324-8453-65288A64D48F}"/>
              </a:ext>
            </a:extLst>
          </p:cNvPr>
          <p:cNvSpPr txBox="1"/>
          <p:nvPr/>
        </p:nvSpPr>
        <p:spPr>
          <a:xfrm>
            <a:off x="467544" y="3982046"/>
            <a:ext cx="77317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Nous constatons la présence des valeurs supérieures à 100 ou négatives qui sont considérées pourtant comme aberrantes.</a:t>
            </a:r>
          </a:p>
          <a:p>
            <a:pPr algn="l" rtl="0"/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Nous décidons donc d'utiliser les données issues de l’approche métier effectuée précédemment qui est </a:t>
            </a:r>
          </a:p>
          <a:p>
            <a:pPr algn="l" rtl="0"/>
            <a:r>
              <a:rPr lang="fr-FR" sz="1200" b="0" i="0" dirty="0">
                <a:solidFill>
                  <a:srgbClr val="000000"/>
                </a:solidFill>
                <a:effectLst/>
              </a:rPr>
              <a:t>beaucoup plus efficace pour éliminer les valeurs aberrantes.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D59FAC-AAC2-44F2-B088-6DE315A08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14880"/>
            <a:ext cx="7344491" cy="178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2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9321"/>
            <a:ext cx="7128792" cy="936104"/>
          </a:xfrm>
        </p:spPr>
        <p:txBody>
          <a:bodyPr/>
          <a:lstStyle/>
          <a:p>
            <a:r>
              <a:rPr lang="fr-FR" sz="2800" b="1" dirty="0">
                <a:latin typeface="Montserrat" panose="00000500000000000000" pitchFamily="2" charset="0"/>
              </a:rPr>
              <a:t>N</a:t>
            </a:r>
            <a:r>
              <a:rPr lang="fr-FR" sz="2800" b="1" i="0" dirty="0">
                <a:effectLst/>
                <a:latin typeface="Montserrat" panose="00000500000000000000" pitchFamily="2" charset="0"/>
              </a:rPr>
              <a:t>ettoyage du jeu données</a:t>
            </a:r>
            <a:endParaRPr lang="en-US" altLang="ko-KR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7671BD-EB7D-41B8-85FB-2CA6487BB6B9}"/>
              </a:ext>
            </a:extLst>
          </p:cNvPr>
          <p:cNvSpPr txBox="1"/>
          <p:nvPr/>
        </p:nvSpPr>
        <p:spPr>
          <a:xfrm>
            <a:off x="5223390" y="1112508"/>
            <a:ext cx="4575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Traitement des valeurs manquantes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FD67F2E-6A5C-4B86-A122-1F73D9501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76" y="1203598"/>
            <a:ext cx="4875801" cy="350650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4FDB55D-C147-45A7-81A8-323B2C51862C}"/>
              </a:ext>
            </a:extLst>
          </p:cNvPr>
          <p:cNvSpPr txBox="1"/>
          <p:nvPr/>
        </p:nvSpPr>
        <p:spPr>
          <a:xfrm>
            <a:off x="5247397" y="1499278"/>
            <a:ext cx="48307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</a:rPr>
              <a:t>Product Name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0C5224-ABBB-4A8E-AC11-50C2085A08F2}"/>
              </a:ext>
            </a:extLst>
          </p:cNvPr>
          <p:cNvSpPr txBox="1"/>
          <p:nvPr/>
        </p:nvSpPr>
        <p:spPr>
          <a:xfrm>
            <a:off x="5247397" y="1913878"/>
            <a:ext cx="3879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décidons de supprimer tous les produits qui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n’ont</a:t>
            </a:r>
            <a:r>
              <a:rPr lang="fr-FR" sz="1200" dirty="0">
                <a:solidFill>
                  <a:srgbClr val="000000"/>
                </a:solidFill>
              </a:rPr>
              <a:t> 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ni nom, ni catégorie et qui ne pourront donc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pas être clairement identifiés.</a:t>
            </a:r>
            <a:endParaRPr lang="fr-FR" sz="12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0B09C64-2647-4C26-BFB5-AEF2A1BFF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697810"/>
            <a:ext cx="3361092" cy="63504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C2FC352-C29B-421F-8512-3AFBEB6E7C46}"/>
              </a:ext>
            </a:extLst>
          </p:cNvPr>
          <p:cNvSpPr txBox="1"/>
          <p:nvPr/>
        </p:nvSpPr>
        <p:spPr>
          <a:xfrm>
            <a:off x="5247397" y="3367224"/>
            <a:ext cx="3879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Les code étant présents pour pourvoir les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caractériser, nous décidons de remplacer ces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valeurs manquantes par unknown.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286026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2149</Words>
  <Application>Microsoft Office PowerPoint</Application>
  <PresentationFormat>Affichage à l'écran (16:9)</PresentationFormat>
  <Paragraphs>342</Paragraphs>
  <Slides>28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Helvetica Neue</vt:lpstr>
      <vt:lpstr>Montserrat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olivier kay</cp:lastModifiedBy>
  <cp:revision>159</cp:revision>
  <dcterms:created xsi:type="dcterms:W3CDTF">2016-12-05T23:26:54Z</dcterms:created>
  <dcterms:modified xsi:type="dcterms:W3CDTF">2022-03-22T09:24:19Z</dcterms:modified>
</cp:coreProperties>
</file>