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3"/>
  </p:notesMasterIdLst>
  <p:handoutMasterIdLst>
    <p:handoutMasterId r:id="rId24"/>
  </p:handoutMasterIdLst>
  <p:sldIdLst>
    <p:sldId id="263" r:id="rId4"/>
    <p:sldId id="261" r:id="rId5"/>
    <p:sldId id="279" r:id="rId6"/>
    <p:sldId id="297" r:id="rId7"/>
    <p:sldId id="425" r:id="rId8"/>
    <p:sldId id="426" r:id="rId9"/>
    <p:sldId id="438" r:id="rId10"/>
    <p:sldId id="439" r:id="rId11"/>
    <p:sldId id="427" r:id="rId12"/>
    <p:sldId id="403" r:id="rId13"/>
    <p:sldId id="440" r:id="rId14"/>
    <p:sldId id="444" r:id="rId15"/>
    <p:sldId id="445" r:id="rId16"/>
    <p:sldId id="446" r:id="rId17"/>
    <p:sldId id="447" r:id="rId18"/>
    <p:sldId id="437" r:id="rId19"/>
    <p:sldId id="433" r:id="rId20"/>
    <p:sldId id="414" r:id="rId21"/>
    <p:sldId id="313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kay" initials="ok" lastIdx="1" clrIdx="0">
    <p:extLst>
      <p:ext uri="{19B8F6BF-5375-455C-9EA6-DF929625EA0E}">
        <p15:presenceInfo xmlns:p15="http://schemas.microsoft.com/office/powerpoint/2012/main" userId="b6f3a866f7b556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90" autoAdjust="0"/>
  </p:normalViewPr>
  <p:slideViewPr>
    <p:cSldViewPr>
      <p:cViewPr varScale="1">
        <p:scale>
          <a:sx n="107" d="100"/>
          <a:sy n="107" d="100"/>
        </p:scale>
        <p:origin x="835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D974-0561-4F94-B707-428AB29B216A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FE7E-1921-4EFD-A381-47CA5A5D26F2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66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B810-6FB8-4958-ACEA-EED1FE35CBDF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A06-9CFC-4017-A78E-791E0662E31D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8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478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39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872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698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478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284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82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567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886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68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1830"/>
            <a:ext cx="9144000" cy="56844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856846"/>
            <a:ext cx="9144000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1026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70538"/>
            <a:ext cx="3024336" cy="224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73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3075806"/>
            <a:ext cx="2808312" cy="1368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6" y="925101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62184" y="1061419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334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341551-4697-41C7-A352-EF7170058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4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704696FB-5704-44BE-A7C4-3766EFA77A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112562F3-7C1E-4A0C-96A9-C0EE72521397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66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1A83409A-F47A-4922-AEBE-AE222BBF71BF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33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3939902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3947522"/>
            <a:ext cx="7761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9552" y="3723878"/>
            <a:ext cx="8064896" cy="10081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0"/>
            <a:ext cx="8064896" cy="3363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22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61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80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927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1720" y="0"/>
            <a:ext cx="2286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" y="1561376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66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70378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987824" y="0"/>
            <a:ext cx="3168352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63838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93990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13222"/>
            <a:ext cx="2016224" cy="149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3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915816" y="0"/>
            <a:ext cx="6228184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87013D31-6B1B-457D-A2E1-324A15BA2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2715766"/>
            <a:ext cx="2808312" cy="208848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8499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7027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6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66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2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6" r:id="rId3"/>
    <p:sldLayoutId id="2147483667" r:id="rId4"/>
    <p:sldLayoutId id="2147483661" r:id="rId5"/>
    <p:sldLayoutId id="2147483660" r:id="rId6"/>
    <p:sldLayoutId id="2147483664" r:id="rId7"/>
    <p:sldLayoutId id="2147483677" r:id="rId8"/>
    <p:sldLayoutId id="2147483678" r:id="rId9"/>
    <p:sldLayoutId id="2147483669" r:id="rId10"/>
    <p:sldLayoutId id="2147483670" r:id="rId11"/>
    <p:sldLayoutId id="2147483679" r:id="rId12"/>
    <p:sldLayoutId id="2147483672" r:id="rId13"/>
    <p:sldLayoutId id="2147483673" r:id="rId14"/>
    <p:sldLayoutId id="2147483674" r:id="rId15"/>
    <p:sldLayoutId id="2147483675" r:id="rId16"/>
    <p:sldLayoutId id="2147483680" r:id="rId17"/>
    <p:sldLayoutId id="2147483656" r:id="rId18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91880" y="1923678"/>
            <a:ext cx="5436096" cy="576064"/>
          </a:xfrm>
        </p:spPr>
        <p:txBody>
          <a:bodyPr/>
          <a:lstStyle/>
          <a:p>
            <a:r>
              <a:rPr lang="fr-FR" altLang="ko-KR" dirty="0"/>
              <a:t>Projet 8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91880" y="3003798"/>
            <a:ext cx="5796136" cy="576064"/>
          </a:xfrm>
        </p:spPr>
        <p:txBody>
          <a:bodyPr/>
          <a:lstStyle/>
          <a:p>
            <a:r>
              <a:rPr lang="fr-FR" sz="2600" b="1" i="0" dirty="0">
                <a:solidFill>
                  <a:srgbClr val="271A38"/>
                </a:solidFill>
                <a:effectLst/>
                <a:latin typeface="+mj-lt"/>
                <a:cs typeface="Times New Roman" panose="02020603050405020304" pitchFamily="18" charset="0"/>
              </a:rPr>
              <a:t>Déployez un modèle dans le cloud</a:t>
            </a:r>
          </a:p>
          <a:p>
            <a:pPr algn="l"/>
            <a:endParaRPr lang="fr-FR" sz="2600" b="1" i="0" dirty="0">
              <a:effectLst/>
              <a:latin typeface="+mj-lt"/>
            </a:endParaRPr>
          </a:p>
          <a:p>
            <a:endParaRPr lang="fr-FR" sz="2600" b="1" i="0" dirty="0">
              <a:effectLst/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C4D831-F89B-41FC-A4EF-8056A6095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39502"/>
            <a:ext cx="2301439" cy="43437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0C934D-309A-D918-C166-AD58DCF907D5}"/>
              </a:ext>
            </a:extLst>
          </p:cNvPr>
          <p:cNvSpPr txBox="1">
            <a:spLocks/>
          </p:cNvSpPr>
          <p:nvPr/>
        </p:nvSpPr>
        <p:spPr>
          <a:xfrm>
            <a:off x="8820472" y="473199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076AE2-6D99-4FA3-965F-3F42DDEE0AB4}" type="slidenum">
              <a:rPr lang="fr-FR" sz="1200" smtClean="0"/>
              <a:pPr/>
              <a:t>1</a:t>
            </a:fld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191084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18"/>
    </mc:Choice>
    <mc:Fallback>
      <p:transition spd="slow" advTm="741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36659"/>
            <a:ext cx="7920880" cy="576064"/>
          </a:xfrm>
        </p:spPr>
        <p:txBody>
          <a:bodyPr/>
          <a:lstStyle/>
          <a:p>
            <a:pPr algn="l"/>
            <a:r>
              <a:rPr lang="fr-FR" sz="2800" b="1" i="0" dirty="0">
                <a:solidFill>
                  <a:srgbClr val="271A38"/>
                </a:solidFill>
                <a:effectLst/>
                <a:latin typeface="Montserrat" panose="00000500000000000000" pitchFamily="2" charset="0"/>
              </a:rPr>
              <a:t>Traitement des images   </a:t>
            </a:r>
            <a:endParaRPr lang="fr-FR" sz="2800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F8D9F49-AFA7-DACA-5245-A58130853576}"/>
              </a:ext>
            </a:extLst>
          </p:cNvPr>
          <p:cNvSpPr txBox="1"/>
          <p:nvPr/>
        </p:nvSpPr>
        <p:spPr>
          <a:xfrm>
            <a:off x="311675" y="907019"/>
            <a:ext cx="48291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  <a:latin typeface="+mj-lt"/>
              </a:rPr>
              <a:t>Le traitement des images consiste à:</a:t>
            </a:r>
          </a:p>
          <a:p>
            <a:pPr algn="l"/>
            <a:endParaRPr lang="fr-FR" sz="12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000000"/>
                </a:solidFill>
                <a:latin typeface="+mj-lt"/>
              </a:rPr>
              <a:t> Une phase de </a:t>
            </a:r>
            <a:r>
              <a:rPr lang="fr-FR" sz="1200" dirty="0" err="1">
                <a:solidFill>
                  <a:srgbClr val="000000"/>
                </a:solidFill>
                <a:latin typeface="+mj-lt"/>
              </a:rPr>
              <a:t>preprocessing</a:t>
            </a:r>
            <a:r>
              <a:rPr lang="fr-FR" sz="1200" dirty="0">
                <a:solidFill>
                  <a:srgbClr val="000000"/>
                </a:solidFill>
                <a:latin typeface="+mj-lt"/>
              </a:rPr>
              <a:t> :</a:t>
            </a:r>
          </a:p>
          <a:p>
            <a:pPr algn="l"/>
            <a:r>
              <a:rPr lang="fr-FR" sz="1200" dirty="0">
                <a:solidFill>
                  <a:srgbClr val="000000"/>
                </a:solidFill>
                <a:latin typeface="+mj-lt"/>
              </a:rPr>
              <a:t>   - Accès aux images depuis S3</a:t>
            </a: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  <a:latin typeface="+mj-lt"/>
              </a:rPr>
              <a:t>   </a:t>
            </a:r>
            <a:r>
              <a:rPr lang="fr-FR" sz="1200" dirty="0">
                <a:solidFill>
                  <a:srgbClr val="000000"/>
                </a:solidFill>
                <a:latin typeface="+mj-lt"/>
              </a:rPr>
              <a:t>- Extraction de la catégorie des images</a:t>
            </a:r>
          </a:p>
          <a:p>
            <a:pPr algn="l"/>
            <a:r>
              <a:rPr lang="fr-FR" sz="1200" dirty="0">
                <a:solidFill>
                  <a:srgbClr val="000000"/>
                </a:solidFill>
                <a:latin typeface="+mj-lt"/>
              </a:rPr>
              <a:t>   - Préparation des matrices de pixels des images</a:t>
            </a:r>
          </a:p>
          <a:p>
            <a:pPr algn="l"/>
            <a:r>
              <a:rPr lang="fr-FR" sz="1200" dirty="0">
                <a:solidFill>
                  <a:srgbClr val="000000"/>
                </a:solidFill>
                <a:latin typeface="+mj-lt"/>
              </a:rPr>
              <a:t>   - Extraction des </a:t>
            </a:r>
            <a:r>
              <a:rPr lang="fr-FR" sz="1200" dirty="0" err="1">
                <a:solidFill>
                  <a:srgbClr val="000000"/>
                </a:solidFill>
                <a:latin typeface="+mj-lt"/>
              </a:rPr>
              <a:t>features</a:t>
            </a:r>
            <a:r>
              <a:rPr lang="fr-FR" sz="1200" dirty="0">
                <a:solidFill>
                  <a:srgbClr val="000000"/>
                </a:solidFill>
                <a:latin typeface="+mj-lt"/>
              </a:rPr>
              <a:t> des images</a:t>
            </a:r>
          </a:p>
          <a:p>
            <a:pPr algn="l"/>
            <a:endParaRPr lang="fr-FR" sz="1200" b="0" i="0" dirty="0"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000000"/>
                </a:solidFill>
                <a:latin typeface="+mj-lt"/>
              </a:rPr>
              <a:t> Une phase de réduction de dimension</a:t>
            </a:r>
          </a:p>
          <a:p>
            <a:pPr algn="l"/>
            <a:endParaRPr lang="fr-FR" sz="1200" dirty="0">
              <a:solidFill>
                <a:srgbClr val="000000"/>
              </a:solidFill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  <a:latin typeface="+mj-lt"/>
              </a:rPr>
              <a:t> La sauvegarde des scripts créés dans S3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12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  <a:latin typeface="+mj-lt"/>
              </a:rPr>
              <a:t> La lecture des fichiers </a:t>
            </a:r>
            <a:r>
              <a:rPr lang="fr-FR" sz="1200" dirty="0">
                <a:solidFill>
                  <a:srgbClr val="000000"/>
                </a:solidFill>
                <a:latin typeface="+mj-lt"/>
              </a:rPr>
              <a:t>sauvegardés</a:t>
            </a:r>
            <a:r>
              <a:rPr lang="fr-FR" sz="1200" b="0" i="0" dirty="0">
                <a:effectLst/>
                <a:latin typeface="+mj-lt"/>
              </a:rPr>
              <a:t>.  </a:t>
            </a:r>
          </a:p>
          <a:p>
            <a:pPr algn="l"/>
            <a:endParaRPr lang="fr-FR" sz="1200" b="0" i="0" dirty="0">
              <a:effectLst/>
              <a:latin typeface="+mj-lt"/>
            </a:endParaRPr>
          </a:p>
          <a:p>
            <a:pPr algn="l"/>
            <a:endParaRPr lang="fr-FR" sz="12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C0AFB6C-ACF7-7BCB-4F7B-12D0DE4AC80D}"/>
              </a:ext>
            </a:extLst>
          </p:cNvPr>
          <p:cNvSpPr txBox="1"/>
          <p:nvPr/>
        </p:nvSpPr>
        <p:spPr>
          <a:xfrm>
            <a:off x="311675" y="3875602"/>
            <a:ext cx="4829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0" dirty="0">
                <a:effectLst/>
                <a:latin typeface="+mj-lt"/>
              </a:rPr>
              <a:t> </a:t>
            </a:r>
            <a:r>
              <a:rPr lang="fr-FR" sz="1200" b="0" i="0" dirty="0">
                <a:effectLst/>
                <a:latin typeface="+mj-lt"/>
              </a:rPr>
              <a:t>Le traitement des images est fait en </a:t>
            </a:r>
            <a:r>
              <a:rPr lang="fr-FR" sz="1200" b="0" i="0" dirty="0" err="1">
                <a:effectLst/>
                <a:latin typeface="+mj-lt"/>
              </a:rPr>
              <a:t>pyspark</a:t>
            </a:r>
            <a:endParaRPr lang="fr-FR" sz="1200" dirty="0">
              <a:latin typeface="+mj-lt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27EC249-0E48-74B5-F43A-AC5F063DD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974" y="1223705"/>
            <a:ext cx="2779960" cy="203196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D8E0CD4-D7BE-C860-5DA3-39D569449D8A}"/>
              </a:ext>
            </a:extLst>
          </p:cNvPr>
          <p:cNvSpPr txBox="1"/>
          <p:nvPr/>
        </p:nvSpPr>
        <p:spPr>
          <a:xfrm>
            <a:off x="4890537" y="907019"/>
            <a:ext cx="45753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latin typeface="+mj-lt"/>
              </a:rPr>
              <a:t>AWS ressources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2ACE516-34F5-C9F7-6D89-BDC9DC96F8F7}"/>
              </a:ext>
            </a:extLst>
          </p:cNvPr>
          <p:cNvSpPr txBox="1"/>
          <p:nvPr/>
        </p:nvSpPr>
        <p:spPr>
          <a:xfrm>
            <a:off x="4885155" y="3308797"/>
            <a:ext cx="4914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  <a:latin typeface="+mj-lt"/>
              </a:rPr>
              <a:t>Choix aléatoire d'une catégorie d’image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539CE04-F9D4-BB13-D1A7-94B66667D1FF}"/>
              </a:ext>
            </a:extLst>
          </p:cNvPr>
          <p:cNvSpPr txBox="1"/>
          <p:nvPr/>
        </p:nvSpPr>
        <p:spPr>
          <a:xfrm>
            <a:off x="4853978" y="3616574"/>
            <a:ext cx="4003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0" dirty="0">
                <a:effectLst/>
                <a:latin typeface="+mj-lt"/>
              </a:rPr>
              <a:t> A titre de test, nous choisissons de manière aléatoire </a:t>
            </a:r>
          </a:p>
          <a:p>
            <a:r>
              <a:rPr lang="fr-FR" sz="1200" dirty="0">
                <a:latin typeface="+mj-lt"/>
              </a:rPr>
              <a:t> </a:t>
            </a:r>
            <a:r>
              <a:rPr lang="fr-FR" sz="1200" i="0" dirty="0">
                <a:effectLst/>
                <a:latin typeface="+mj-lt"/>
              </a:rPr>
              <a:t>une catégorie d’image:</a:t>
            </a:r>
            <a:endParaRPr lang="fr-FR" sz="1200" dirty="0">
              <a:latin typeface="+mj-lt"/>
            </a:endParaRP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60FBBAD0-9321-9994-EEC8-E2A54ABC52D6}"/>
              </a:ext>
            </a:extLst>
          </p:cNvPr>
          <p:cNvSpPr txBox="1">
            <a:spLocks/>
          </p:cNvSpPr>
          <p:nvPr/>
        </p:nvSpPr>
        <p:spPr>
          <a:xfrm>
            <a:off x="8820472" y="473199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076AE2-6D99-4FA3-965F-3F42DDEE0AB4}" type="slidenum">
              <a:rPr lang="fr-FR" sz="1200" smtClean="0"/>
              <a:pPr/>
              <a:t>10</a:t>
            </a:fld>
            <a:endParaRPr lang="fr-FR" sz="12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71AAD9A-C179-D059-5466-E345953D3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974" y="4072633"/>
            <a:ext cx="3528392" cy="77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90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147"/>
    </mc:Choice>
    <mc:Fallback>
      <p:transition spd="slow" advTm="8714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152195"/>
            <a:ext cx="7920880" cy="576064"/>
          </a:xfrm>
        </p:spPr>
        <p:txBody>
          <a:bodyPr/>
          <a:lstStyle/>
          <a:p>
            <a:pPr algn="l"/>
            <a:r>
              <a:rPr lang="fr-FR" sz="2800" b="1" i="0" dirty="0">
                <a:solidFill>
                  <a:srgbClr val="271A38"/>
                </a:solidFill>
                <a:effectLst/>
                <a:latin typeface="Montserrat" panose="00000500000000000000" pitchFamily="2" charset="0"/>
              </a:rPr>
              <a:t>Traitement des images   </a:t>
            </a:r>
            <a:endParaRPr lang="fr-FR" sz="2800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C2E0970-2BA8-4EBD-97B5-0F01FF3CC35A}"/>
              </a:ext>
            </a:extLst>
          </p:cNvPr>
          <p:cNvSpPr txBox="1"/>
          <p:nvPr/>
        </p:nvSpPr>
        <p:spPr>
          <a:xfrm>
            <a:off x="639614" y="2264225"/>
            <a:ext cx="8046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200" dirty="0">
              <a:solidFill>
                <a:srgbClr val="000000"/>
              </a:solidFill>
            </a:endParaRPr>
          </a:p>
          <a:p>
            <a:endParaRPr lang="fr-FR" sz="1200" dirty="0">
              <a:solidFill>
                <a:srgbClr val="000000"/>
              </a:solidFill>
            </a:endParaRPr>
          </a:p>
          <a:p>
            <a:endParaRPr lang="fr-FR" sz="12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EF1BCEB-31B6-F61B-5F52-03D0FE24F268}"/>
              </a:ext>
            </a:extLst>
          </p:cNvPr>
          <p:cNvSpPr txBox="1"/>
          <p:nvPr/>
        </p:nvSpPr>
        <p:spPr>
          <a:xfrm>
            <a:off x="5086287" y="916929"/>
            <a:ext cx="4575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Spark configuration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097B760-DE85-6BC4-4A4C-E3B87D0A614D}"/>
              </a:ext>
            </a:extLst>
          </p:cNvPr>
          <p:cNvSpPr txBox="1"/>
          <p:nvPr/>
        </p:nvSpPr>
        <p:spPr>
          <a:xfrm>
            <a:off x="5094459" y="1266220"/>
            <a:ext cx="42706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latin typeface="+mj-lt"/>
              </a:rPr>
              <a:t>C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+mj-lt"/>
              </a:rPr>
              <a:t>onfigurons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+mj-lt"/>
              </a:rPr>
              <a:t>spark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+mj-lt"/>
              </a:rPr>
              <a:t> pour qu’il puisse lire les fichiers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+mj-lt"/>
              </a:rPr>
              <a:t>depuis S3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69641A-48AD-F827-F467-4CD26EC0F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81" y="2641566"/>
            <a:ext cx="4707178" cy="1957223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48B78A8A-0DD8-B007-90EB-4E0251377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381" y="2328782"/>
            <a:ext cx="3670091" cy="223987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FDCA86CC-13AD-71F2-752F-351C0E896046}"/>
              </a:ext>
            </a:extLst>
          </p:cNvPr>
          <p:cNvSpPr txBox="1"/>
          <p:nvPr/>
        </p:nvSpPr>
        <p:spPr>
          <a:xfrm>
            <a:off x="5084513" y="1990425"/>
            <a:ext cx="45753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latin typeface="+mj-lt"/>
              </a:rPr>
              <a:t>Spark Session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7FBA1A-B3F1-C87F-B19C-72EB1202B315}"/>
              </a:ext>
            </a:extLst>
          </p:cNvPr>
          <p:cNvSpPr txBox="1">
            <a:spLocks/>
          </p:cNvSpPr>
          <p:nvPr/>
        </p:nvSpPr>
        <p:spPr>
          <a:xfrm>
            <a:off x="8820472" y="473199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076AE2-6D99-4FA3-965F-3F42DDEE0AB4}" type="slidenum">
              <a:rPr lang="fr-FR" sz="1200" smtClean="0"/>
              <a:pPr/>
              <a:t>11</a:t>
            </a:fld>
            <a:endParaRPr lang="fr-FR" sz="12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2FC642-8FAF-9DC5-0929-52E5C1C74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03" y="947603"/>
            <a:ext cx="3959255" cy="163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32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754"/>
    </mc:Choice>
    <mc:Fallback>
      <p:transition spd="slow" advTm="6475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0663" y="154856"/>
            <a:ext cx="7920880" cy="576064"/>
          </a:xfrm>
        </p:spPr>
        <p:txBody>
          <a:bodyPr/>
          <a:lstStyle/>
          <a:p>
            <a:pPr algn="l"/>
            <a:r>
              <a:rPr lang="fr-FR" sz="2800" b="1" i="0" dirty="0">
                <a:solidFill>
                  <a:srgbClr val="271A38"/>
                </a:solidFill>
                <a:effectLst/>
                <a:latin typeface="Montserrat" panose="00000500000000000000" pitchFamily="2" charset="0"/>
              </a:rPr>
              <a:t>Traitement des images   </a:t>
            </a:r>
            <a:endParaRPr lang="fr-FR" sz="2800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C2E0970-2BA8-4EBD-97B5-0F01FF3CC35A}"/>
              </a:ext>
            </a:extLst>
          </p:cNvPr>
          <p:cNvSpPr txBox="1"/>
          <p:nvPr/>
        </p:nvSpPr>
        <p:spPr>
          <a:xfrm>
            <a:off x="639614" y="2264225"/>
            <a:ext cx="8046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200" dirty="0">
              <a:solidFill>
                <a:srgbClr val="000000"/>
              </a:solidFill>
            </a:endParaRPr>
          </a:p>
          <a:p>
            <a:endParaRPr lang="fr-FR" sz="1200" dirty="0">
              <a:solidFill>
                <a:srgbClr val="000000"/>
              </a:solidFill>
            </a:endParaRPr>
          </a:p>
          <a:p>
            <a:endParaRPr lang="fr-FR" sz="12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2147CCB-F3D3-93E5-1469-F1BB7183B43A}"/>
              </a:ext>
            </a:extLst>
          </p:cNvPr>
          <p:cNvSpPr txBox="1"/>
          <p:nvPr/>
        </p:nvSpPr>
        <p:spPr>
          <a:xfrm>
            <a:off x="4614793" y="1504157"/>
            <a:ext cx="4575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Chargement des images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851AD17-8E73-C959-C983-622A50E2A6F4}"/>
              </a:ext>
            </a:extLst>
          </p:cNvPr>
          <p:cNvSpPr txBox="1"/>
          <p:nvPr/>
        </p:nvSpPr>
        <p:spPr>
          <a:xfrm>
            <a:off x="4606213" y="1868201"/>
            <a:ext cx="4937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+mj-lt"/>
              </a:rPr>
              <a:t>Définissons une fonction pour lire avec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+mj-lt"/>
              </a:rPr>
              <a:t>spark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+mj-lt"/>
              </a:rPr>
              <a:t> les images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+mj-lt"/>
              </a:rPr>
              <a:t>de la catégorie choisie depuis S3</a:t>
            </a:r>
            <a:endParaRPr lang="fr-FR" sz="1200" dirty="0">
              <a:latin typeface="+mj-lt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E04C611-92C5-7FB3-6AF3-648739ED1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984" y="2403621"/>
            <a:ext cx="3960440" cy="175121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E3B2373-302B-067B-FFD3-DA452A9D4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60" y="1157801"/>
            <a:ext cx="2592288" cy="291699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7E1F752-26DF-2F2F-140F-DFBFA10FC88D}"/>
              </a:ext>
            </a:extLst>
          </p:cNvPr>
          <p:cNvSpPr txBox="1"/>
          <p:nvPr/>
        </p:nvSpPr>
        <p:spPr>
          <a:xfrm>
            <a:off x="4606213" y="960531"/>
            <a:ext cx="457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latin typeface="+mj-lt"/>
              </a:rPr>
              <a:t>Preprocessing</a:t>
            </a:r>
            <a:r>
              <a:rPr lang="fr-FR" b="1" dirty="0">
                <a:latin typeface="+mj-lt"/>
              </a:rPr>
              <a:t> des images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9A29B443-C320-3446-4BC3-AABF7B27BE58}"/>
              </a:ext>
            </a:extLst>
          </p:cNvPr>
          <p:cNvSpPr txBox="1">
            <a:spLocks/>
          </p:cNvSpPr>
          <p:nvPr/>
        </p:nvSpPr>
        <p:spPr>
          <a:xfrm>
            <a:off x="8820472" y="473199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076AE2-6D99-4FA3-965F-3F42DDEE0AB4}" type="slidenum">
              <a:rPr lang="fr-FR" sz="1200" smtClean="0"/>
              <a:pPr/>
              <a:t>12</a:t>
            </a:fld>
            <a:endParaRPr lang="fr-FR" sz="1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A9BEBBA-9449-5775-51F7-55F509B0E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4029381"/>
            <a:ext cx="3312368" cy="102490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408904F-1673-6D21-B45F-97FD94AA86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560" y="1033621"/>
            <a:ext cx="2472829" cy="11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35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673"/>
    </mc:Choice>
    <mc:Fallback>
      <p:transition spd="slow" advTm="5167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7356" y="151302"/>
            <a:ext cx="7920880" cy="576064"/>
          </a:xfrm>
        </p:spPr>
        <p:txBody>
          <a:bodyPr/>
          <a:lstStyle/>
          <a:p>
            <a:pPr algn="l"/>
            <a:r>
              <a:rPr lang="fr-FR" sz="2800" b="1" i="0" dirty="0">
                <a:solidFill>
                  <a:srgbClr val="271A38"/>
                </a:solidFill>
                <a:effectLst/>
                <a:latin typeface="Montserrat" panose="00000500000000000000" pitchFamily="2" charset="0"/>
              </a:rPr>
              <a:t>Traitement des images   </a:t>
            </a:r>
            <a:endParaRPr lang="fr-FR" sz="2800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C2E0970-2BA8-4EBD-97B5-0F01FF3CC35A}"/>
              </a:ext>
            </a:extLst>
          </p:cNvPr>
          <p:cNvSpPr txBox="1"/>
          <p:nvPr/>
        </p:nvSpPr>
        <p:spPr>
          <a:xfrm>
            <a:off x="639614" y="2264225"/>
            <a:ext cx="8046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200" dirty="0">
              <a:solidFill>
                <a:srgbClr val="000000"/>
              </a:solidFill>
            </a:endParaRPr>
          </a:p>
          <a:p>
            <a:endParaRPr lang="fr-FR" sz="1200" dirty="0">
              <a:solidFill>
                <a:srgbClr val="000000"/>
              </a:solidFill>
            </a:endParaRPr>
          </a:p>
          <a:p>
            <a:endParaRPr lang="fr-FR" sz="12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DF0925F-65D6-7CB0-E371-0215FECB52D0}"/>
              </a:ext>
            </a:extLst>
          </p:cNvPr>
          <p:cNvSpPr txBox="1"/>
          <p:nvPr/>
        </p:nvSpPr>
        <p:spPr>
          <a:xfrm>
            <a:off x="174671" y="1319953"/>
            <a:ext cx="4575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Extraction du label des images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7700E4A-7FCC-F105-535D-88F94803F356}"/>
              </a:ext>
            </a:extLst>
          </p:cNvPr>
          <p:cNvSpPr txBox="1"/>
          <p:nvPr/>
        </p:nvSpPr>
        <p:spPr>
          <a:xfrm>
            <a:off x="4615085" y="928055"/>
            <a:ext cx="4575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Matrice de pixels des images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3C880B4-351F-E563-DCE5-DF8E59E6F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141" y="1296861"/>
            <a:ext cx="4066052" cy="219011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4FFB86C-AEFC-B638-F3F8-5F13F992537E}"/>
              </a:ext>
            </a:extLst>
          </p:cNvPr>
          <p:cNvSpPr txBox="1"/>
          <p:nvPr/>
        </p:nvSpPr>
        <p:spPr>
          <a:xfrm>
            <a:off x="174671" y="857040"/>
            <a:ext cx="457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latin typeface="+mj-lt"/>
              </a:rPr>
              <a:t>Preprocessing</a:t>
            </a:r>
            <a:r>
              <a:rPr lang="fr-FR" b="1" dirty="0">
                <a:latin typeface="+mj-lt"/>
              </a:rPr>
              <a:t> des images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04779E75-6336-014E-C137-129C62A29318}"/>
              </a:ext>
            </a:extLst>
          </p:cNvPr>
          <p:cNvSpPr txBox="1">
            <a:spLocks/>
          </p:cNvSpPr>
          <p:nvPr/>
        </p:nvSpPr>
        <p:spPr>
          <a:xfrm>
            <a:off x="8820472" y="473199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076AE2-6D99-4FA3-965F-3F42DDEE0AB4}" type="slidenum">
              <a:rPr lang="fr-FR" sz="1200" smtClean="0"/>
              <a:pPr/>
              <a:t>13</a:t>
            </a:fld>
            <a:endParaRPr lang="fr-FR" sz="1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EBDC605-E029-319E-8EE1-59234FE20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52" y="1694730"/>
            <a:ext cx="4103877" cy="321982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CFF88DC-E85D-D013-EB95-7C3D7102E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0057" y="3527211"/>
            <a:ext cx="3213513" cy="144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54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2274"/>
    </mc:Choice>
    <mc:Fallback>
      <p:transition spd="slow" advTm="13227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151302"/>
            <a:ext cx="7920880" cy="576064"/>
          </a:xfrm>
        </p:spPr>
        <p:txBody>
          <a:bodyPr/>
          <a:lstStyle/>
          <a:p>
            <a:pPr algn="l"/>
            <a:r>
              <a:rPr lang="fr-FR" sz="2800" b="1" i="0" dirty="0">
                <a:solidFill>
                  <a:srgbClr val="271A38"/>
                </a:solidFill>
                <a:effectLst/>
                <a:latin typeface="Montserrat" panose="00000500000000000000" pitchFamily="2" charset="0"/>
              </a:rPr>
              <a:t>Traitement des images   </a:t>
            </a:r>
            <a:endParaRPr lang="fr-FR" sz="2800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C2E0970-2BA8-4EBD-97B5-0F01FF3CC35A}"/>
              </a:ext>
            </a:extLst>
          </p:cNvPr>
          <p:cNvSpPr txBox="1"/>
          <p:nvPr/>
        </p:nvSpPr>
        <p:spPr>
          <a:xfrm>
            <a:off x="611560" y="2248584"/>
            <a:ext cx="8046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200" dirty="0">
              <a:solidFill>
                <a:srgbClr val="000000"/>
              </a:solidFill>
            </a:endParaRPr>
          </a:p>
          <a:p>
            <a:endParaRPr lang="fr-FR" sz="1200" dirty="0">
              <a:solidFill>
                <a:srgbClr val="000000"/>
              </a:solidFill>
            </a:endParaRPr>
          </a:p>
          <a:p>
            <a:endParaRPr lang="fr-FR" sz="12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3075E5-D1D1-0800-2CE2-7D362A9B21F6}"/>
              </a:ext>
            </a:extLst>
          </p:cNvPr>
          <p:cNvSpPr txBox="1"/>
          <p:nvPr/>
        </p:nvSpPr>
        <p:spPr>
          <a:xfrm>
            <a:off x="251520" y="1208048"/>
            <a:ext cx="91048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 err="1">
                <a:solidFill>
                  <a:srgbClr val="000000"/>
                </a:solidFill>
                <a:effectLst/>
                <a:latin typeface="+mj-lt"/>
              </a:rPr>
              <a:t>Creation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 des </a:t>
            </a:r>
            <a:r>
              <a:rPr lang="fr-FR" sz="1600" b="1" i="0" dirty="0" err="1">
                <a:solidFill>
                  <a:srgbClr val="000000"/>
                </a:solidFill>
                <a:effectLst/>
                <a:latin typeface="+mj-lt"/>
              </a:rPr>
              <a:t>features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 des images via CNN Transfer Learning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91D586-C260-9992-3C98-93BAF2C80BF0}"/>
              </a:ext>
            </a:extLst>
          </p:cNvPr>
          <p:cNvSpPr txBox="1"/>
          <p:nvPr/>
        </p:nvSpPr>
        <p:spPr>
          <a:xfrm>
            <a:off x="251520" y="1491794"/>
            <a:ext cx="85898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+mj-lt"/>
              </a:rPr>
              <a:t>L'extraction les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+mj-lt"/>
              </a:rPr>
              <a:t>features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+mj-lt"/>
              </a:rPr>
              <a:t> des images se fait via le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+mj-lt"/>
              </a:rPr>
              <a:t>transfer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+mj-lt"/>
              </a:rPr>
              <a:t>learning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+mj-lt"/>
              </a:rPr>
              <a:t>, nous utilisons le model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+mj-lt"/>
              </a:rPr>
              <a:t>pre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+mj-lt"/>
              </a:rPr>
              <a:t>-entrainé VGG16 auquel nous éliminons la dernière couche relative à la classification des images:</a:t>
            </a:r>
            <a:endParaRPr lang="fr-FR" sz="1200" dirty="0">
              <a:latin typeface="+mj-lt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9A3EA64-896B-ED84-53A9-7E646F9A7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828795"/>
            <a:ext cx="2448272" cy="9694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119D312-376D-2FC8-B2F9-2B45C6923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68300"/>
            <a:ext cx="3037223" cy="197425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DE921A1-FB15-E233-55E0-607C3D15E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3968152"/>
            <a:ext cx="3037223" cy="1024046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85AD756-BC8C-A293-86D1-637460C16B08}"/>
              </a:ext>
            </a:extLst>
          </p:cNvPr>
          <p:cNvSpPr txBox="1"/>
          <p:nvPr/>
        </p:nvSpPr>
        <p:spPr>
          <a:xfrm>
            <a:off x="251520" y="809056"/>
            <a:ext cx="457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latin typeface="+mj-lt"/>
              </a:rPr>
              <a:t>Preprocessing</a:t>
            </a:r>
            <a:r>
              <a:rPr lang="fr-FR" b="1" dirty="0">
                <a:latin typeface="+mj-lt"/>
              </a:rPr>
              <a:t> des images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F4D29048-CF37-BFBB-8CB5-BB17F2C834A0}"/>
              </a:ext>
            </a:extLst>
          </p:cNvPr>
          <p:cNvSpPr txBox="1">
            <a:spLocks/>
          </p:cNvSpPr>
          <p:nvPr/>
        </p:nvSpPr>
        <p:spPr>
          <a:xfrm>
            <a:off x="8820472" y="473199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076AE2-6D99-4FA3-965F-3F42DDEE0AB4}" type="slidenum">
              <a:rPr lang="fr-FR" sz="1200" smtClean="0"/>
              <a:pPr/>
              <a:t>14</a:t>
            </a:fld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377212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460"/>
    </mc:Choice>
    <mc:Fallback>
      <p:transition spd="slow" advTm="2446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182294"/>
            <a:ext cx="7920880" cy="576064"/>
          </a:xfrm>
        </p:spPr>
        <p:txBody>
          <a:bodyPr/>
          <a:lstStyle/>
          <a:p>
            <a:pPr algn="l"/>
            <a:r>
              <a:rPr lang="fr-FR" sz="2800" b="1" i="0" dirty="0">
                <a:solidFill>
                  <a:srgbClr val="271A38"/>
                </a:solidFill>
                <a:effectLst/>
                <a:latin typeface="Montserrat" panose="00000500000000000000" pitchFamily="2" charset="0"/>
              </a:rPr>
              <a:t>Traitement des images   </a:t>
            </a:r>
            <a:endParaRPr lang="fr-FR" sz="2800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C2E0970-2BA8-4EBD-97B5-0F01FF3CC35A}"/>
              </a:ext>
            </a:extLst>
          </p:cNvPr>
          <p:cNvSpPr txBox="1"/>
          <p:nvPr/>
        </p:nvSpPr>
        <p:spPr>
          <a:xfrm>
            <a:off x="548595" y="3759480"/>
            <a:ext cx="8046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200" dirty="0">
              <a:solidFill>
                <a:srgbClr val="000000"/>
              </a:solidFill>
            </a:endParaRPr>
          </a:p>
          <a:p>
            <a:endParaRPr lang="fr-FR" sz="1200" dirty="0">
              <a:solidFill>
                <a:srgbClr val="000000"/>
              </a:solidFill>
            </a:endParaRPr>
          </a:p>
          <a:p>
            <a:endParaRPr lang="fr-FR" sz="1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A06168D-D9D8-D124-2BB1-D14970DF30C5}"/>
              </a:ext>
            </a:extLst>
          </p:cNvPr>
          <p:cNvSpPr txBox="1"/>
          <p:nvPr/>
        </p:nvSpPr>
        <p:spPr>
          <a:xfrm>
            <a:off x="244674" y="1322588"/>
            <a:ext cx="81759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 err="1">
                <a:solidFill>
                  <a:srgbClr val="000000"/>
                </a:solidFill>
                <a:effectLst/>
                <a:latin typeface="+mj-lt"/>
              </a:rPr>
              <a:t>Creation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 des </a:t>
            </a:r>
            <a:r>
              <a:rPr lang="fr-FR" sz="1600" b="1" i="0" dirty="0" err="1">
                <a:solidFill>
                  <a:srgbClr val="000000"/>
                </a:solidFill>
                <a:effectLst/>
                <a:latin typeface="+mj-lt"/>
              </a:rPr>
              <a:t>features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+mj-lt"/>
              </a:rPr>
              <a:t> des images via CNN Transfer Learning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86CE30-6476-6E7A-AC70-EDD8CB36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04" y="2140074"/>
            <a:ext cx="3383089" cy="22657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68769C6-7EF2-FE64-1F9F-4C4E6E81C911}"/>
              </a:ext>
            </a:extLst>
          </p:cNvPr>
          <p:cNvSpPr txBox="1"/>
          <p:nvPr/>
        </p:nvSpPr>
        <p:spPr>
          <a:xfrm>
            <a:off x="254918" y="1672037"/>
            <a:ext cx="85757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+mj-lt"/>
              </a:rPr>
              <a:t>Définissons une fonction d'extraction des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+mj-lt"/>
              </a:rPr>
              <a:t>features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+mj-lt"/>
              </a:rPr>
              <a:t> des images de la catégorie choisie via le model VGG16:</a:t>
            </a:r>
            <a:endParaRPr lang="fr-FR" sz="1200" dirty="0">
              <a:latin typeface="+mj-l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634BCB9-6F66-1EC8-3892-E5209ADCB552}"/>
              </a:ext>
            </a:extLst>
          </p:cNvPr>
          <p:cNvSpPr txBox="1"/>
          <p:nvPr/>
        </p:nvSpPr>
        <p:spPr>
          <a:xfrm>
            <a:off x="244674" y="909695"/>
            <a:ext cx="457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latin typeface="+mj-lt"/>
              </a:rPr>
              <a:t>Preprocessing</a:t>
            </a:r>
            <a:r>
              <a:rPr lang="fr-FR" b="1" dirty="0">
                <a:latin typeface="+mj-lt"/>
              </a:rPr>
              <a:t> des images</a:t>
            </a: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AACABEB7-395F-50F4-2A2A-DFCCDEC03C3F}"/>
              </a:ext>
            </a:extLst>
          </p:cNvPr>
          <p:cNvSpPr txBox="1">
            <a:spLocks/>
          </p:cNvSpPr>
          <p:nvPr/>
        </p:nvSpPr>
        <p:spPr>
          <a:xfrm>
            <a:off x="8820472" y="473199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076AE2-6D99-4FA3-965F-3F42DDEE0AB4}" type="slidenum">
              <a:rPr lang="fr-FR" sz="1200" smtClean="0"/>
              <a:pPr/>
              <a:t>15</a:t>
            </a:fld>
            <a:endParaRPr lang="fr-FR" sz="12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E5A47B7-AF5D-DC7D-0246-7735759FE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521" y="2251711"/>
            <a:ext cx="4787195" cy="167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13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381"/>
    </mc:Choice>
    <mc:Fallback>
      <p:transition spd="slow" advTm="4138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3C2E0970-2BA8-4EBD-97B5-0F01FF3CC35A}"/>
              </a:ext>
            </a:extLst>
          </p:cNvPr>
          <p:cNvSpPr txBox="1"/>
          <p:nvPr/>
        </p:nvSpPr>
        <p:spPr>
          <a:xfrm>
            <a:off x="1219406" y="2214096"/>
            <a:ext cx="8046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200" dirty="0">
              <a:solidFill>
                <a:srgbClr val="000000"/>
              </a:solidFill>
            </a:endParaRPr>
          </a:p>
          <a:p>
            <a:endParaRPr lang="fr-FR" sz="1200" dirty="0">
              <a:solidFill>
                <a:srgbClr val="000000"/>
              </a:solidFill>
            </a:endParaRPr>
          </a:p>
          <a:p>
            <a:endParaRPr lang="fr-FR" sz="1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9C60F08-0ADE-A58A-099D-C27247E5EE20}"/>
              </a:ext>
            </a:extLst>
          </p:cNvPr>
          <p:cNvSpPr txBox="1"/>
          <p:nvPr/>
        </p:nvSpPr>
        <p:spPr>
          <a:xfrm>
            <a:off x="114511" y="890369"/>
            <a:ext cx="457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+mj-lt"/>
              </a:rPr>
              <a:t>Réduction de la dimension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4DD91E3-7503-A9F6-F46F-5547E5E126EC}"/>
              </a:ext>
            </a:extLst>
          </p:cNvPr>
          <p:cNvSpPr txBox="1"/>
          <p:nvPr/>
        </p:nvSpPr>
        <p:spPr>
          <a:xfrm>
            <a:off x="114511" y="1347672"/>
            <a:ext cx="4575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+mj-lt"/>
              </a:rPr>
              <a:t>Effectuons une réduction PCA pour réduire la dimension,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+mj-lt"/>
              </a:rPr>
              <a:t>tout en choisissant un k assez grand pour déterminer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+mj-lt"/>
              </a:rPr>
              <a:t>un nombre adéquat de composantes principales.</a:t>
            </a:r>
            <a:endParaRPr lang="fr-FR" sz="1200" dirty="0">
              <a:latin typeface="+mj-lt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5FF6B7D-B0B1-D2AC-7D8D-F13D073A21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96" y="130548"/>
            <a:ext cx="7343775" cy="576263"/>
          </a:xfrm>
        </p:spPr>
        <p:txBody>
          <a:bodyPr/>
          <a:lstStyle/>
          <a:p>
            <a:pPr algn="l"/>
            <a:r>
              <a:rPr lang="fr-FR" sz="2800" b="1" i="0" dirty="0">
                <a:solidFill>
                  <a:srgbClr val="271A38"/>
                </a:solidFill>
                <a:effectLst/>
                <a:latin typeface="Montserrat" panose="00000500000000000000" pitchFamily="2" charset="0"/>
              </a:rPr>
              <a:t>Traitement des images   </a:t>
            </a:r>
            <a:endParaRPr lang="fr-FR" sz="2800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96A70B2-9B14-0012-A6C6-829488BA593B}"/>
              </a:ext>
            </a:extLst>
          </p:cNvPr>
          <p:cNvSpPr txBox="1"/>
          <p:nvPr/>
        </p:nvSpPr>
        <p:spPr>
          <a:xfrm>
            <a:off x="151573" y="2476050"/>
            <a:ext cx="45753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500" b="1" dirty="0">
                <a:solidFill>
                  <a:srgbClr val="000000"/>
                </a:solidFill>
                <a:latin typeface="+mj-lt"/>
              </a:rPr>
              <a:t>Spark </a:t>
            </a:r>
            <a:r>
              <a:rPr lang="fr-FR" sz="1500" b="1" dirty="0" err="1">
                <a:solidFill>
                  <a:srgbClr val="000000"/>
                </a:solidFill>
                <a:latin typeface="+mj-lt"/>
              </a:rPr>
              <a:t>dataframe</a:t>
            </a:r>
            <a:r>
              <a:rPr lang="fr-FR" sz="1500" b="1" dirty="0">
                <a:solidFill>
                  <a:srgbClr val="000000"/>
                </a:solidFill>
                <a:latin typeface="+mj-lt"/>
              </a:rPr>
              <a:t> avec la réduction PCA</a:t>
            </a:r>
            <a:r>
              <a:rPr lang="fr-FR" sz="1500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C84050D-4D67-E258-4CBD-86908DC7D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360" y="1572142"/>
            <a:ext cx="3861727" cy="17217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73359C2-C2C1-B527-9A55-21EFA4EF2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609" y="4371950"/>
            <a:ext cx="3986771" cy="20936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806DE3-65FB-59E7-2B85-139ADCC1E888}"/>
              </a:ext>
            </a:extLst>
          </p:cNvPr>
          <p:cNvSpPr txBox="1">
            <a:spLocks/>
          </p:cNvSpPr>
          <p:nvPr/>
        </p:nvSpPr>
        <p:spPr>
          <a:xfrm>
            <a:off x="8820472" y="473199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076AE2-6D99-4FA3-965F-3F42DDEE0AB4}" type="slidenum">
              <a:rPr lang="fr-FR" sz="1200" smtClean="0"/>
              <a:pPr/>
              <a:t>16</a:t>
            </a:fld>
            <a:endParaRPr lang="fr-FR" sz="120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C732077-0CCD-C41E-E073-62B300B5A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547" y="1972204"/>
            <a:ext cx="3556579" cy="228287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19BB466-E93F-5648-1D2F-5937F3843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839" y="2948398"/>
            <a:ext cx="4506057" cy="123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07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796"/>
    </mc:Choice>
    <mc:Fallback>
      <p:transition spd="slow" advTm="9979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4BD2C15-2A2B-9835-E1FA-DB56E117A781}"/>
              </a:ext>
            </a:extLst>
          </p:cNvPr>
          <p:cNvSpPr txBox="1"/>
          <p:nvPr/>
        </p:nvSpPr>
        <p:spPr>
          <a:xfrm>
            <a:off x="179512" y="928328"/>
            <a:ext cx="457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+mj-lt"/>
              </a:rPr>
              <a:t>Sauvegarde</a:t>
            </a: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 des </a:t>
            </a:r>
            <a:r>
              <a:rPr lang="fr-FR" b="1" i="0" dirty="0">
                <a:solidFill>
                  <a:srgbClr val="000000"/>
                </a:solidFill>
                <a:effectLst/>
                <a:latin typeface="+mj-lt"/>
              </a:rPr>
              <a:t>résultats dans S3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54CD4C-4D0F-949D-C38B-CF777A3F135C}"/>
              </a:ext>
            </a:extLst>
          </p:cNvPr>
          <p:cNvSpPr txBox="1"/>
          <p:nvPr/>
        </p:nvSpPr>
        <p:spPr>
          <a:xfrm>
            <a:off x="165522" y="1231340"/>
            <a:ext cx="3770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Sauvegardons le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 crée dans S3 en utilisant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les fichiers de type " parquet "  </a:t>
            </a:r>
            <a:endParaRPr lang="fr-FR" sz="1200" dirty="0">
              <a:latin typeface="+mj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248648E-FB56-CF3F-DA41-56C9A8740CDA}"/>
              </a:ext>
            </a:extLst>
          </p:cNvPr>
          <p:cNvSpPr txBox="1"/>
          <p:nvPr/>
        </p:nvSpPr>
        <p:spPr>
          <a:xfrm>
            <a:off x="4777292" y="944551"/>
            <a:ext cx="484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+mj-lt"/>
              </a:rPr>
              <a:t>Lecture des résultats sauvegardés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BCD2D476-A88A-B164-1948-1C89285A3B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36976"/>
            <a:ext cx="7343775" cy="576263"/>
          </a:xfrm>
        </p:spPr>
        <p:txBody>
          <a:bodyPr/>
          <a:lstStyle/>
          <a:p>
            <a:pPr algn="l"/>
            <a:r>
              <a:rPr lang="fr-FR" sz="2800" b="1" i="0" dirty="0">
                <a:solidFill>
                  <a:srgbClr val="271A38"/>
                </a:solidFill>
                <a:effectLst/>
                <a:latin typeface="Montserrat" panose="00000500000000000000" pitchFamily="2" charset="0"/>
              </a:rPr>
              <a:t>Traitement des images   </a:t>
            </a:r>
            <a:endParaRPr lang="fr-FR" sz="2800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1D450AD-B8B0-20D3-571E-A93E05B5B0EA}"/>
              </a:ext>
            </a:extLst>
          </p:cNvPr>
          <p:cNvSpPr txBox="1"/>
          <p:nvPr/>
        </p:nvSpPr>
        <p:spPr>
          <a:xfrm>
            <a:off x="4744281" y="1277745"/>
            <a:ext cx="4130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+mj-lt"/>
              </a:rPr>
              <a:t>Chargeons le fichier sauvegardé et créons un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+mj-lt"/>
              </a:rPr>
              <a:t>spark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r>
              <a:rPr lang="fr-FR" sz="1200" dirty="0" err="1">
                <a:solidFill>
                  <a:srgbClr val="000000"/>
                </a:solidFill>
                <a:latin typeface="+mj-lt"/>
              </a:rPr>
              <a:t>da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+mj-lt"/>
              </a:rPr>
              <a:t>taframe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+mj-lt"/>
              </a:rPr>
              <a:t> associé au fichier.</a:t>
            </a:r>
            <a:endParaRPr lang="fr-FR" sz="1200" dirty="0">
              <a:latin typeface="+mj-lt"/>
            </a:endParaRP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9CA85769-0DC6-377C-501B-23CFA40974B1}"/>
              </a:ext>
            </a:extLst>
          </p:cNvPr>
          <p:cNvSpPr txBox="1">
            <a:spLocks/>
          </p:cNvSpPr>
          <p:nvPr/>
        </p:nvSpPr>
        <p:spPr>
          <a:xfrm>
            <a:off x="8820472" y="473199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076AE2-6D99-4FA3-965F-3F42DDEE0AB4}" type="slidenum">
              <a:rPr lang="fr-FR" sz="1200" smtClean="0"/>
              <a:pPr/>
              <a:t>17</a:t>
            </a:fld>
            <a:endParaRPr lang="fr-FR" sz="12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879903B-9E27-A014-9B00-17A8EC517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26" y="1760284"/>
            <a:ext cx="4182011" cy="71333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F674D5C-3354-862A-A30A-970568CAA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665" y="1762148"/>
            <a:ext cx="3981603" cy="62199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1CE5ECA-E408-F947-C07A-2FDA66F39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830" y="2774850"/>
            <a:ext cx="7663771" cy="21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80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472"/>
    </mc:Choice>
    <mc:Fallback>
      <p:transition spd="slow" advTm="6247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F3B568F-7795-A581-F815-F31C49934A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23043"/>
            <a:ext cx="7344816" cy="576064"/>
          </a:xfrm>
        </p:spPr>
        <p:txBody>
          <a:bodyPr/>
          <a:lstStyle/>
          <a:p>
            <a:r>
              <a:rPr lang="fr-FR" sz="2800" b="1" i="0" dirty="0">
                <a:solidFill>
                  <a:srgbClr val="271A38"/>
                </a:solidFill>
                <a:effectLst/>
                <a:latin typeface="Montserrat" panose="00000500000000000000" pitchFamily="2" charset="0"/>
              </a:rPr>
              <a:t>Conclusion et recommandations</a:t>
            </a:r>
            <a:endParaRPr lang="fr-FR" sz="2800" b="1" dirty="0">
              <a:latin typeface="Montserrat" panose="00000500000000000000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A6024A-B911-4138-CBBF-1E91BAD1ECC7}"/>
              </a:ext>
            </a:extLst>
          </p:cNvPr>
          <p:cNvSpPr txBox="1"/>
          <p:nvPr/>
        </p:nvSpPr>
        <p:spPr>
          <a:xfrm>
            <a:off x="251520" y="1111265"/>
            <a:ext cx="8376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71A38"/>
                </a:solidFill>
                <a:effectLst/>
                <a:latin typeface="+mj-lt"/>
              </a:rPr>
              <a:t>Le développement dans le cloud AWS profitant de l’architecture Big Data (EC2, S3, IAM) d’une première chaîne de </a:t>
            </a:r>
          </a:p>
          <a:p>
            <a:r>
              <a:rPr lang="fr-FR" sz="1200" b="0" i="0" dirty="0">
                <a:solidFill>
                  <a:srgbClr val="271A38"/>
                </a:solidFill>
                <a:effectLst/>
                <a:latin typeface="+mj-lt"/>
              </a:rPr>
              <a:t>traitement des données comprenant le </a:t>
            </a:r>
            <a:r>
              <a:rPr lang="fr-FR" sz="1200" b="0" i="0" dirty="0" err="1">
                <a:solidFill>
                  <a:srgbClr val="271A38"/>
                </a:solidFill>
                <a:effectLst/>
                <a:latin typeface="+mj-lt"/>
              </a:rPr>
              <a:t>preprocessing</a:t>
            </a:r>
            <a:r>
              <a:rPr lang="fr-FR" sz="1200" b="0" i="0" dirty="0">
                <a:solidFill>
                  <a:srgbClr val="271A38"/>
                </a:solidFill>
                <a:effectLst/>
                <a:latin typeface="+mj-lt"/>
              </a:rPr>
              <a:t> et une étape de réduction de dimension a été mise en place en </a:t>
            </a:r>
          </a:p>
          <a:p>
            <a:r>
              <a:rPr lang="fr-FR" sz="1200" b="0" i="0" dirty="0">
                <a:solidFill>
                  <a:srgbClr val="271A38"/>
                </a:solidFill>
                <a:effectLst/>
                <a:latin typeface="+mj-lt"/>
              </a:rPr>
              <a:t>utilisant des scripts en </a:t>
            </a:r>
            <a:r>
              <a:rPr lang="fr-FR" sz="1200" b="0" i="0" dirty="0" err="1">
                <a:solidFill>
                  <a:srgbClr val="271A38"/>
                </a:solidFill>
                <a:effectLst/>
                <a:latin typeface="+mj-lt"/>
              </a:rPr>
              <a:t>pyspark</a:t>
            </a:r>
            <a:r>
              <a:rPr lang="fr-FR" sz="1200" b="0" i="0" dirty="0">
                <a:solidFill>
                  <a:srgbClr val="271A38"/>
                </a:solidFill>
                <a:effectLst/>
                <a:latin typeface="+mj-lt"/>
              </a:rPr>
              <a:t> pour tenir compte de l’augmentation future du volume de données.</a:t>
            </a:r>
            <a:endParaRPr lang="fr-FR" sz="1200" dirty="0">
              <a:latin typeface="+mj-l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8A050CF-AD70-BC76-F6BF-C0A0B6CD0FF1}"/>
              </a:ext>
            </a:extLst>
          </p:cNvPr>
          <p:cNvSpPr txBox="1"/>
          <p:nvPr/>
        </p:nvSpPr>
        <p:spPr>
          <a:xfrm>
            <a:off x="278408" y="2005848"/>
            <a:ext cx="83760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Les axes d’amélioration relatives à notre application </a:t>
            </a:r>
            <a:r>
              <a:rPr lang="fr-FR" sz="1200" dirty="0" err="1"/>
              <a:t>spark</a:t>
            </a:r>
            <a:r>
              <a:rPr lang="fr-FR" sz="1200" dirty="0"/>
              <a:t> consisteraient à définir et ajuster le nombre de partitions des </a:t>
            </a:r>
          </a:p>
          <a:p>
            <a:r>
              <a:rPr lang="fr-FR" sz="1200" dirty="0"/>
              <a:t>données en fonction du nombre de processeurs du serveur EC2.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5405905-6968-28FD-A24D-8FD6EE67ED85}"/>
              </a:ext>
            </a:extLst>
          </p:cNvPr>
          <p:cNvSpPr txBox="1"/>
          <p:nvPr/>
        </p:nvSpPr>
        <p:spPr>
          <a:xfrm>
            <a:off x="436970" y="2821278"/>
            <a:ext cx="8208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•  Le choix de région ayant des meilleurs tarifs d’instance EC2 avec S3 dans la même région pour optimiser les </a:t>
            </a:r>
          </a:p>
          <a:p>
            <a:r>
              <a:rPr lang="fr-FR" sz="1200" dirty="0"/>
              <a:t>   échanges.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80E99A0-862F-458D-9377-48092F9DA494}"/>
              </a:ext>
            </a:extLst>
          </p:cNvPr>
          <p:cNvSpPr txBox="1"/>
          <p:nvPr/>
        </p:nvSpPr>
        <p:spPr>
          <a:xfrm>
            <a:off x="418664" y="3243567"/>
            <a:ext cx="82089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latin typeface="+mj-lt"/>
              </a:rPr>
              <a:t>•  L’utilisation des instances spot </a:t>
            </a:r>
            <a:r>
              <a:rPr lang="fr-FR" sz="1200" b="0" i="0" dirty="0">
                <a:solidFill>
                  <a:srgbClr val="271A38"/>
                </a:solidFill>
                <a:effectLst/>
                <a:latin typeface="+mj-lt"/>
              </a:rPr>
              <a:t>pour faire tourner des machines qui consomment les capacités non utilisées d’AWS. </a:t>
            </a:r>
            <a:endParaRPr lang="fr-FR" sz="1200" dirty="0">
              <a:latin typeface="+mj-l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DABEAC-B490-A570-66FB-C9965FAD32A8}"/>
              </a:ext>
            </a:extLst>
          </p:cNvPr>
          <p:cNvSpPr txBox="1">
            <a:spLocks/>
          </p:cNvSpPr>
          <p:nvPr/>
        </p:nvSpPr>
        <p:spPr>
          <a:xfrm>
            <a:off x="8820472" y="473199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076AE2-6D99-4FA3-965F-3F42DDEE0AB4}" type="slidenum">
              <a:rPr lang="fr-FR" sz="1200" smtClean="0"/>
              <a:pPr/>
              <a:t>18</a:t>
            </a:fld>
            <a:endParaRPr lang="fr-FR" sz="1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AC578E8-7F1F-5051-2A0C-EB6B75CC2454}"/>
              </a:ext>
            </a:extLst>
          </p:cNvPr>
          <p:cNvSpPr txBox="1"/>
          <p:nvPr/>
        </p:nvSpPr>
        <p:spPr>
          <a:xfrm>
            <a:off x="251520" y="2583655"/>
            <a:ext cx="74888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Pour le cloud, l’optimisation est </a:t>
            </a:r>
            <a:r>
              <a:rPr lang="fr-FR" sz="1200"/>
              <a:t>principalement liée </a:t>
            </a:r>
            <a:r>
              <a:rPr lang="fr-FR" sz="1200" dirty="0"/>
              <a:t>à la réduction des coûts d’utilisation d’ AWS:</a:t>
            </a:r>
          </a:p>
        </p:txBody>
      </p:sp>
    </p:spTree>
    <p:extLst>
      <p:ext uri="{BB962C8B-B14F-4D97-AF65-F5344CB8AC3E}">
        <p14:creationId xmlns:p14="http://schemas.microsoft.com/office/powerpoint/2010/main" val="3833343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888"/>
    </mc:Choice>
    <mc:Fallback>
      <p:transition spd="slow" advTm="7488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F3D3F35-33C1-474E-8FB6-FCC2FB07CE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147814"/>
            <a:ext cx="9144000" cy="576063"/>
          </a:xfrm>
        </p:spPr>
        <p:txBody>
          <a:bodyPr/>
          <a:lstStyle/>
          <a:p>
            <a:r>
              <a:rPr lang="fr-FR" dirty="0"/>
              <a:t>Merci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158577-475F-8A9A-416E-D17BD5B3FD10}"/>
              </a:ext>
            </a:extLst>
          </p:cNvPr>
          <p:cNvSpPr txBox="1">
            <a:spLocks/>
          </p:cNvSpPr>
          <p:nvPr/>
        </p:nvSpPr>
        <p:spPr>
          <a:xfrm>
            <a:off x="8820472" y="473199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076AE2-6D99-4FA3-965F-3F42DDEE0AB4}" type="slidenum">
              <a:rPr lang="fr-FR" sz="1200" smtClean="0"/>
              <a:pPr/>
              <a:t>19</a:t>
            </a:fld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122580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90"/>
    </mc:Choice>
    <mc:Fallback>
      <p:transition spd="slow" advTm="15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42380" y="716041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Plan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6229"/>
            <a:ext cx="1816547" cy="134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37490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76403" y="1586766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0" dirty="0">
                <a:effectLst/>
                <a:latin typeface="Montserrat" panose="00000500000000000000" pitchFamily="2" charset="0"/>
              </a:rPr>
              <a:t>Présentation de la problématique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74384" y="2255307"/>
            <a:ext cx="604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latin typeface="Montserrat" panose="00000500000000000000" pitchFamily="2" charset="0"/>
              </a:rPr>
              <a:t>P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résentation du jeu de données </a:t>
            </a:r>
            <a:endParaRPr lang="fr-FR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61621" y="2979313"/>
            <a:ext cx="716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i="0" dirty="0">
                <a:solidFill>
                  <a:srgbClr val="271A38"/>
                </a:solidFill>
                <a:effectLst/>
                <a:latin typeface="Montserrat" panose="00000500000000000000" pitchFamily="2" charset="0"/>
              </a:rPr>
              <a:t>Présentation de l’architecture AWS </a:t>
            </a:r>
            <a:endParaRPr lang="fr-FR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A716E052-292E-4A16-A0E2-BDE012E373A9}"/>
              </a:ext>
            </a:extLst>
          </p:cNvPr>
          <p:cNvSpPr txBox="1"/>
          <p:nvPr/>
        </p:nvSpPr>
        <p:spPr>
          <a:xfrm>
            <a:off x="2409299" y="3672155"/>
            <a:ext cx="716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i="0" dirty="0">
                <a:effectLst/>
                <a:latin typeface="Montserrat" panose="00000500000000000000" pitchFamily="2" charset="0"/>
              </a:rPr>
              <a:t>  </a:t>
            </a:r>
            <a:r>
              <a:rPr lang="fr-FR" b="1" i="0" dirty="0">
                <a:solidFill>
                  <a:srgbClr val="271A38"/>
                </a:solidFill>
                <a:effectLst/>
                <a:latin typeface="Montserrat" panose="00000500000000000000" pitchFamily="2" charset="0"/>
              </a:rPr>
              <a:t>Traitement des images  </a:t>
            </a:r>
            <a:endParaRPr lang="fr-FR" b="1" i="0" dirty="0">
              <a:effectLst/>
              <a:latin typeface="Montserrat" panose="00000500000000000000" pitchFamily="2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9E1250FB-33AC-45ED-8CFC-61E71950B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976" y="3762568"/>
            <a:ext cx="236240" cy="24386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461B1580-32D1-4573-9A72-EFE672798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976" y="1663307"/>
            <a:ext cx="236240" cy="243861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FC8762E-055E-4982-A959-0DCB5F6C9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976" y="2312555"/>
            <a:ext cx="236240" cy="243861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BB1588F3-82AB-4803-B147-E305C5F49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976" y="3031115"/>
            <a:ext cx="236240" cy="243861"/>
          </a:xfrm>
          <a:prstGeom prst="rect">
            <a:avLst/>
          </a:prstGeom>
        </p:spPr>
      </p:pic>
      <p:sp>
        <p:nvSpPr>
          <p:cNvPr id="7" name="TextBox 15">
            <a:extLst>
              <a:ext uri="{FF2B5EF4-FFF2-40B4-BE49-F238E27FC236}">
                <a16:creationId xmlns:a16="http://schemas.microsoft.com/office/drawing/2014/main" id="{4B035531-729D-9042-1AC7-94EF9060453E}"/>
              </a:ext>
            </a:extLst>
          </p:cNvPr>
          <p:cNvSpPr txBox="1"/>
          <p:nvPr/>
        </p:nvSpPr>
        <p:spPr>
          <a:xfrm>
            <a:off x="2540187" y="4371860"/>
            <a:ext cx="716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i="0" dirty="0">
                <a:solidFill>
                  <a:srgbClr val="271A38"/>
                </a:solidFill>
                <a:effectLst/>
                <a:latin typeface="Montserrat" panose="00000500000000000000" pitchFamily="2" charset="0"/>
              </a:rPr>
              <a:t>Conclusion et recommandations </a:t>
            </a:r>
            <a:endParaRPr lang="fr-FR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C9321F-75EE-7842-D00A-EFAEA4EF4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050" y="4438666"/>
            <a:ext cx="236240" cy="236666"/>
          </a:xfrm>
          <a:prstGeom prst="rect">
            <a:avLst/>
          </a:prstGeom>
        </p:spPr>
      </p:pic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334F5EAE-B45B-12E1-1316-8ADA4E5D063D}"/>
              </a:ext>
            </a:extLst>
          </p:cNvPr>
          <p:cNvSpPr txBox="1">
            <a:spLocks/>
          </p:cNvSpPr>
          <p:nvPr/>
        </p:nvSpPr>
        <p:spPr>
          <a:xfrm>
            <a:off x="8820472" y="473199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076AE2-6D99-4FA3-965F-3F42DDEE0AB4}" type="slidenum">
              <a:rPr lang="fr-FR" sz="1200" smtClean="0"/>
              <a:pPr/>
              <a:t>2</a:t>
            </a:fld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910"/>
    </mc:Choice>
    <mc:Fallback>
      <p:transition spd="slow" advTm="2091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23478"/>
            <a:ext cx="7344816" cy="576064"/>
          </a:xfrm>
        </p:spPr>
        <p:txBody>
          <a:bodyPr/>
          <a:lstStyle/>
          <a:p>
            <a:r>
              <a:rPr lang="fr-FR" sz="2800" b="1" i="0" dirty="0">
                <a:effectLst/>
                <a:latin typeface="Montserrat" panose="00000500000000000000" pitchFamily="2" charset="0"/>
              </a:rPr>
              <a:t>Présentation de la problématique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936" y="1325254"/>
            <a:ext cx="46805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Data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Scientist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 dans une très jeune start-up de l'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AgriTech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, nommée "Fruits!", qui cherche à proposer des solutions innovantes pour </a:t>
            </a: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la récolte des fruits. </a:t>
            </a:r>
          </a:p>
          <a:p>
            <a:pPr algn="l"/>
            <a:endParaRPr lang="fr-FR" sz="1200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La start-up souhaite dans un premier temps se faire connaître en mettant à disposition du grand public une application mobile qui </a:t>
            </a: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permettrait aux utilisateurs de prendre en photo un fruit et d’en </a:t>
            </a: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obtenir des informations.</a:t>
            </a:r>
          </a:p>
          <a:p>
            <a:pPr algn="l"/>
            <a:endParaRPr lang="fr-FR" sz="1200" dirty="0">
              <a:latin typeface="+mj-lt"/>
              <a:cs typeface="Times New Roman" panose="02020603050405020304" pitchFamily="18" charset="0"/>
            </a:endParaRP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Notre mission consiste à développer dans un environnement </a:t>
            </a: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Big Data une première chaîne de traitement des données qui </a:t>
            </a: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comprendra le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preprocessing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 et une étape de réduction de </a:t>
            </a: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dimension.</a:t>
            </a:r>
            <a:endParaRPr lang="fr-FR" sz="1200" i="0" dirty="0">
              <a:solidFill>
                <a:srgbClr val="000000"/>
              </a:solidFill>
              <a:effectLst/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6B39B24-0ECE-CF4A-3D8E-33EE9BB56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222846"/>
            <a:ext cx="3672408" cy="2697807"/>
          </a:xfrm>
          <a:prstGeom prst="rect">
            <a:avLst/>
          </a:prstGeom>
        </p:spPr>
      </p:pic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3BE2629B-DFA8-9BE4-41EB-5F3A116BA938}"/>
              </a:ext>
            </a:extLst>
          </p:cNvPr>
          <p:cNvSpPr txBox="1">
            <a:spLocks/>
          </p:cNvSpPr>
          <p:nvPr/>
        </p:nvSpPr>
        <p:spPr>
          <a:xfrm>
            <a:off x="8820472" y="473199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076AE2-6D99-4FA3-965F-3F42DDEE0AB4}" type="slidenum">
              <a:rPr lang="fr-FR" sz="1200" smtClean="0"/>
              <a:pPr/>
              <a:t>3</a:t>
            </a:fld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835632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801"/>
    </mc:Choice>
    <mc:Fallback>
      <p:transition spd="slow" advTm="4080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104802"/>
            <a:ext cx="7704856" cy="576064"/>
          </a:xfrm>
        </p:spPr>
        <p:txBody>
          <a:bodyPr/>
          <a:lstStyle/>
          <a:p>
            <a:pPr algn="l"/>
            <a:r>
              <a:rPr lang="fr-FR" sz="2800" b="1" dirty="0">
                <a:latin typeface="Montserrat" panose="00000500000000000000" pitchFamily="2" charset="0"/>
              </a:rPr>
              <a:t>P</a:t>
            </a:r>
            <a:r>
              <a:rPr lang="fr-FR" sz="2800" b="1" i="0" dirty="0">
                <a:effectLst/>
                <a:latin typeface="Montserrat" panose="00000500000000000000" pitchFamily="2" charset="0"/>
              </a:rPr>
              <a:t>résentation du jeu de données </a:t>
            </a:r>
            <a:endParaRPr lang="fr-FR" sz="2800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C2E0970-2BA8-4EBD-97B5-0F01FF3CC35A}"/>
              </a:ext>
            </a:extLst>
          </p:cNvPr>
          <p:cNvSpPr txBox="1"/>
          <p:nvPr/>
        </p:nvSpPr>
        <p:spPr>
          <a:xfrm>
            <a:off x="366693" y="2443521"/>
            <a:ext cx="8046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200" dirty="0">
              <a:solidFill>
                <a:srgbClr val="000000"/>
              </a:solidFill>
            </a:endParaRPr>
          </a:p>
          <a:p>
            <a:endParaRPr lang="fr-FR" sz="1200" dirty="0">
              <a:solidFill>
                <a:srgbClr val="000000"/>
              </a:solidFill>
            </a:endParaRPr>
          </a:p>
          <a:p>
            <a:endParaRPr lang="fr-FR" sz="1200" dirty="0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24AFD3FF-5C03-EF37-9AC9-2E977945BFA5}"/>
              </a:ext>
            </a:extLst>
          </p:cNvPr>
          <p:cNvSpPr txBox="1"/>
          <p:nvPr/>
        </p:nvSpPr>
        <p:spPr>
          <a:xfrm>
            <a:off x="4491979" y="989396"/>
            <a:ext cx="4608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fr-FR" sz="1200" b="0" i="0" dirty="0">
                <a:effectLst/>
                <a:latin typeface="+mj-lt"/>
              </a:rPr>
              <a:t>Pour cette mission, nous disposons du jeu de données </a:t>
            </a:r>
          </a:p>
          <a:p>
            <a:pPr algn="l" fontAlgn="base"/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Fruits 360 dataset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relatif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 aux images des fruits et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+mj-lt"/>
              </a:rPr>
              <a:t>légumes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A281E8-B33F-F2CA-D6B4-D6E89828D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16" y="1131589"/>
            <a:ext cx="2667231" cy="134885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F504362-5F16-A743-15C2-25AAA855CFFD}"/>
              </a:ext>
            </a:extLst>
          </p:cNvPr>
          <p:cNvSpPr txBox="1"/>
          <p:nvPr/>
        </p:nvSpPr>
        <p:spPr>
          <a:xfrm>
            <a:off x="4504119" y="4133868"/>
            <a:ext cx="43924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\\fruits-360_dataset\fruits-360\Training\Categorie_1\Images_1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3F75DE2-C074-F8B6-1098-89942CC31B8A}"/>
              </a:ext>
            </a:extLst>
          </p:cNvPr>
          <p:cNvSpPr txBox="1"/>
          <p:nvPr/>
        </p:nvSpPr>
        <p:spPr>
          <a:xfrm>
            <a:off x="4503846" y="3856869"/>
            <a:ext cx="4588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Les images sont rangées par catégorie de produits: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0CE3E42-4E35-ADF3-83DF-3E2D214BF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16" y="2682922"/>
            <a:ext cx="4002026" cy="2290246"/>
          </a:xfrm>
          <a:prstGeom prst="rect">
            <a:avLst/>
          </a:prstGeom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3A3E601D-6036-435C-3F7A-F2DC7B38A154}"/>
              </a:ext>
            </a:extLst>
          </p:cNvPr>
          <p:cNvSpPr txBox="1"/>
          <p:nvPr/>
        </p:nvSpPr>
        <p:spPr>
          <a:xfrm>
            <a:off x="4476823" y="1538004"/>
            <a:ext cx="460851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fr-FR" sz="1400" b="1" i="0" dirty="0">
                <a:effectLst/>
                <a:latin typeface="+mj-lt"/>
              </a:rPr>
              <a:t>Da</a:t>
            </a:r>
            <a:r>
              <a:rPr lang="en-US" sz="1400" b="1" dirty="0" err="1">
                <a:solidFill>
                  <a:srgbClr val="000000"/>
                </a:solidFill>
                <a:latin typeface="+mj-lt"/>
              </a:rPr>
              <a:t>taset</a:t>
            </a:r>
            <a:r>
              <a:rPr lang="en-US" sz="1400" b="1" dirty="0">
                <a:solidFill>
                  <a:srgbClr val="000000"/>
                </a:solidFill>
                <a:latin typeface="+mj-lt"/>
              </a:rPr>
              <a:t> properties:</a:t>
            </a:r>
          </a:p>
          <a:p>
            <a:pPr algn="l" fontAlgn="base"/>
            <a:endParaRPr lang="en-US" sz="12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 fontAlgn="base"/>
            <a:r>
              <a:rPr lang="en-US" sz="1200" dirty="0">
                <a:solidFill>
                  <a:srgbClr val="000000"/>
                </a:solidFill>
                <a:latin typeface="+mj-lt"/>
              </a:rPr>
              <a:t>The total number of images: 90483</a:t>
            </a:r>
          </a:p>
          <a:p>
            <a:pPr algn="l" fontAlgn="base"/>
            <a:endParaRPr lang="en-US" sz="1200" dirty="0">
              <a:solidFill>
                <a:srgbClr val="000000"/>
              </a:solidFill>
              <a:latin typeface="+mj-lt"/>
            </a:endParaRPr>
          </a:p>
          <a:p>
            <a:pPr algn="l" fontAlgn="base"/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Training set size: 67692 images(one fruit or vegetable per image)</a:t>
            </a:r>
          </a:p>
          <a:p>
            <a:pPr algn="l" fontAlgn="base"/>
            <a:endParaRPr lang="en-US" sz="12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 fontAlgn="base"/>
            <a:r>
              <a:rPr lang="en-US" sz="1200" dirty="0">
                <a:solidFill>
                  <a:srgbClr val="000000"/>
                </a:solidFill>
                <a:latin typeface="+mj-lt"/>
              </a:rPr>
              <a:t>Test set size: 22688 images( one for fruit or vegetable per image)</a:t>
            </a:r>
          </a:p>
          <a:p>
            <a:pPr algn="l" fontAlgn="base"/>
            <a:endParaRPr lang="en-US" sz="1200" dirty="0">
              <a:solidFill>
                <a:srgbClr val="000000"/>
              </a:solidFill>
              <a:latin typeface="+mj-lt"/>
            </a:endParaRPr>
          </a:p>
          <a:p>
            <a:pPr algn="l" fontAlgn="base"/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Th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e number of classes: 131( fruits and vegetables)</a:t>
            </a:r>
          </a:p>
          <a:p>
            <a:pPr algn="l" fontAlgn="base"/>
            <a:endParaRPr lang="en-US" sz="1200" dirty="0">
              <a:solidFill>
                <a:srgbClr val="000000"/>
              </a:solidFill>
              <a:latin typeface="+mj-lt"/>
            </a:endParaRPr>
          </a:p>
          <a:p>
            <a:pPr algn="l" fontAlgn="base"/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Image size: 100x100 pixels</a:t>
            </a: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75B61A96-AB7E-A84C-A0B8-E17B3D8CC750}"/>
              </a:ext>
            </a:extLst>
          </p:cNvPr>
          <p:cNvSpPr txBox="1">
            <a:spLocks/>
          </p:cNvSpPr>
          <p:nvPr/>
        </p:nvSpPr>
        <p:spPr>
          <a:xfrm>
            <a:off x="8820472" y="473199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076AE2-6D99-4FA3-965F-3F42DDEE0AB4}" type="slidenum">
              <a:rPr lang="fr-FR" sz="1200" smtClean="0"/>
              <a:pPr/>
              <a:t>4</a:t>
            </a:fld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93263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387"/>
    </mc:Choice>
    <mc:Fallback>
      <p:transition spd="slow" advTm="6238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3B366B43-F97F-2B90-69C2-DF64D52C5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931" y="176881"/>
            <a:ext cx="7343775" cy="576263"/>
          </a:xfrm>
        </p:spPr>
        <p:txBody>
          <a:bodyPr/>
          <a:lstStyle/>
          <a:p>
            <a:pPr algn="l"/>
            <a:r>
              <a:rPr lang="fr-FR" sz="2800" b="1" i="0" dirty="0">
                <a:solidFill>
                  <a:srgbClr val="271A38"/>
                </a:solidFill>
                <a:effectLst/>
                <a:latin typeface="Montserrat" panose="00000500000000000000" pitchFamily="2" charset="0"/>
              </a:rPr>
              <a:t>Présentation de l’architecture AWS </a:t>
            </a:r>
            <a:endParaRPr lang="fr-FR" sz="2800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7327363-48A8-6EFB-0E1C-12194D55B17B}"/>
              </a:ext>
            </a:extLst>
          </p:cNvPr>
          <p:cNvSpPr txBox="1"/>
          <p:nvPr/>
        </p:nvSpPr>
        <p:spPr>
          <a:xfrm>
            <a:off x="205931" y="923010"/>
            <a:ext cx="5278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 err="1">
                <a:solidFill>
                  <a:srgbClr val="271A38"/>
                </a:solidFill>
                <a:effectLst/>
                <a:latin typeface="+mj-lt"/>
              </a:rPr>
              <a:t>Elastic</a:t>
            </a:r>
            <a:r>
              <a:rPr lang="fr-FR" b="1" i="0" dirty="0">
                <a:solidFill>
                  <a:srgbClr val="271A38"/>
                </a:solidFill>
                <a:effectLst/>
                <a:latin typeface="+mj-lt"/>
              </a:rPr>
              <a:t> </a:t>
            </a:r>
            <a:r>
              <a:rPr lang="fr-FR" b="1" i="0" dirty="0" err="1">
                <a:solidFill>
                  <a:srgbClr val="271A38"/>
                </a:solidFill>
                <a:effectLst/>
                <a:latin typeface="+mj-lt"/>
              </a:rPr>
              <a:t>Compute</a:t>
            </a:r>
            <a:r>
              <a:rPr lang="fr-FR" b="1" i="0" dirty="0">
                <a:solidFill>
                  <a:srgbClr val="271A38"/>
                </a:solidFill>
                <a:effectLst/>
                <a:latin typeface="+mj-lt"/>
              </a:rPr>
              <a:t> Cloud</a:t>
            </a:r>
            <a:r>
              <a:rPr lang="fr-FR" b="1" dirty="0">
                <a:solidFill>
                  <a:srgbClr val="271A38"/>
                </a:solidFill>
                <a:latin typeface="+mj-lt"/>
              </a:rPr>
              <a:t> EC2: Configuration</a:t>
            </a:r>
            <a:endParaRPr lang="fr-FR" b="1" dirty="0">
              <a:latin typeface="+mj-lt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7874233-DF8E-E417-F605-F6A0E4757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42" y="1731736"/>
            <a:ext cx="3730370" cy="68406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476AE00-E221-0FA4-3E49-6B71D151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400" y="1794142"/>
            <a:ext cx="3836896" cy="217077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24A27A8-3947-FD63-0112-6A7E08D89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271295"/>
            <a:ext cx="3770253" cy="1508902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989D1A-04AD-911E-4FA0-43663D605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400" y="4055801"/>
            <a:ext cx="3452126" cy="66589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CA51780-27CB-D7C4-8CC0-DB6880464FE5}"/>
              </a:ext>
            </a:extLst>
          </p:cNvPr>
          <p:cNvSpPr txBox="1"/>
          <p:nvPr/>
        </p:nvSpPr>
        <p:spPr>
          <a:xfrm>
            <a:off x="180014" y="1408483"/>
            <a:ext cx="45753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0" dirty="0">
                <a:effectLst/>
                <a:latin typeface="+mj-lt"/>
              </a:rPr>
              <a:t> Image disque du système (AMI) </a:t>
            </a:r>
            <a:endParaRPr lang="fr-FR" sz="1400" b="1" dirty="0">
              <a:latin typeface="+mj-l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B2A748D-2E49-7854-F5F8-F0231E46C416}"/>
              </a:ext>
            </a:extLst>
          </p:cNvPr>
          <p:cNvSpPr txBox="1"/>
          <p:nvPr/>
        </p:nvSpPr>
        <p:spPr>
          <a:xfrm>
            <a:off x="214542" y="2571750"/>
            <a:ext cx="45753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0" dirty="0">
                <a:effectLst/>
                <a:latin typeface="+mj-lt"/>
              </a:rPr>
              <a:t> Configuration des paramètres de réseau </a:t>
            </a:r>
            <a:endParaRPr lang="fr-FR" sz="1400" b="1" dirty="0">
              <a:latin typeface="+mj-l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91135E-3AC8-EBE3-C386-82CB833720C3}"/>
              </a:ext>
            </a:extLst>
          </p:cNvPr>
          <p:cNvSpPr txBox="1"/>
          <p:nvPr/>
        </p:nvSpPr>
        <p:spPr>
          <a:xfrm>
            <a:off x="4685677" y="1408482"/>
            <a:ext cx="45753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0" dirty="0">
                <a:effectLst/>
                <a:latin typeface="+mj-lt"/>
              </a:rPr>
              <a:t> </a:t>
            </a:r>
            <a:r>
              <a:rPr lang="fr-FR" sz="1400" b="1" dirty="0">
                <a:latin typeface="+mj-lt"/>
              </a:rPr>
              <a:t>Type d’instance</a:t>
            </a:r>
            <a:r>
              <a:rPr lang="fr-FR" sz="1400" b="1" i="0" dirty="0">
                <a:effectLst/>
                <a:latin typeface="+mj-lt"/>
              </a:rPr>
              <a:t> </a:t>
            </a:r>
            <a:endParaRPr lang="fr-FR" sz="1400" b="1" dirty="0">
              <a:latin typeface="+mj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3A7D33-FAE7-CA71-5683-47919861BDE4}"/>
              </a:ext>
            </a:extLst>
          </p:cNvPr>
          <p:cNvSpPr txBox="1"/>
          <p:nvPr/>
        </p:nvSpPr>
        <p:spPr>
          <a:xfrm>
            <a:off x="220054" y="2909017"/>
            <a:ext cx="4575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i="0" dirty="0">
                <a:effectLst/>
                <a:latin typeface="+mj-lt"/>
              </a:rPr>
              <a:t> Création d’un groupe de sécurité</a:t>
            </a:r>
            <a:endParaRPr lang="fr-FR" sz="1200" b="1" dirty="0">
              <a:latin typeface="+mj-lt"/>
            </a:endParaRPr>
          </a:p>
        </p:txBody>
      </p:sp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1E6C554A-2DD2-489B-F714-5D6FB12C7278}"/>
              </a:ext>
            </a:extLst>
          </p:cNvPr>
          <p:cNvSpPr txBox="1">
            <a:spLocks/>
          </p:cNvSpPr>
          <p:nvPr/>
        </p:nvSpPr>
        <p:spPr>
          <a:xfrm>
            <a:off x="8820472" y="473199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076AE2-6D99-4FA3-965F-3F42DDEE0AB4}" type="slidenum">
              <a:rPr lang="fr-FR" sz="1200" smtClean="0"/>
              <a:pPr/>
              <a:t>5</a:t>
            </a:fld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8876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864"/>
    </mc:Choice>
    <mc:Fallback>
      <p:transition spd="slow" advTm="6286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1D83F71-0E63-4B52-5773-0DA38379BC79}"/>
              </a:ext>
            </a:extLst>
          </p:cNvPr>
          <p:cNvSpPr txBox="1">
            <a:spLocks/>
          </p:cNvSpPr>
          <p:nvPr/>
        </p:nvSpPr>
        <p:spPr>
          <a:xfrm>
            <a:off x="222773" y="141220"/>
            <a:ext cx="7343775" cy="5762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>
                <a:solidFill>
                  <a:srgbClr val="271A38"/>
                </a:solidFill>
                <a:latin typeface="Montserrat" panose="00000500000000000000" pitchFamily="2" charset="0"/>
              </a:rPr>
              <a:t>Présentation de l’architecture AWS </a:t>
            </a:r>
            <a:endParaRPr lang="fr-FR" sz="2800" b="1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BDCC8C0-8186-B3B6-F144-99B9DDAE55C0}"/>
              </a:ext>
            </a:extLst>
          </p:cNvPr>
          <p:cNvSpPr txBox="1"/>
          <p:nvPr/>
        </p:nvSpPr>
        <p:spPr>
          <a:xfrm>
            <a:off x="222773" y="1414497"/>
            <a:ext cx="52785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rgbClr val="271A38"/>
                </a:solidFill>
                <a:latin typeface="+mj-lt"/>
              </a:rPr>
              <a:t>Groupe de sécurité: règles entrantes</a:t>
            </a:r>
            <a:endParaRPr lang="fr-FR" sz="1400" b="1" dirty="0">
              <a:latin typeface="+mj-lt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4CCC5FC-1BB3-086A-BB26-53F1CB6C9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902" y="1844429"/>
            <a:ext cx="4138570" cy="55081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01ED6A2-73FD-542A-C1C3-EE985A415AA5}"/>
              </a:ext>
            </a:extLst>
          </p:cNvPr>
          <p:cNvSpPr txBox="1"/>
          <p:nvPr/>
        </p:nvSpPr>
        <p:spPr>
          <a:xfrm>
            <a:off x="4568614" y="1456384"/>
            <a:ext cx="45753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271A38"/>
                </a:solidFill>
                <a:effectLst/>
                <a:latin typeface="+mj-lt"/>
              </a:rPr>
              <a:t> Création d’une IP élastique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1FBDC5A-1B01-D258-DD02-B1FB3D514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85" y="3623425"/>
            <a:ext cx="6331259" cy="149518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360F84A-82FC-000B-B0CF-6221DA0C9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789140"/>
            <a:ext cx="3269107" cy="146913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F7B4F8C-CCCA-62A5-4E25-4848540870C3}"/>
              </a:ext>
            </a:extLst>
          </p:cNvPr>
          <p:cNvSpPr txBox="1"/>
          <p:nvPr/>
        </p:nvSpPr>
        <p:spPr>
          <a:xfrm>
            <a:off x="205931" y="923010"/>
            <a:ext cx="5278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 err="1">
                <a:solidFill>
                  <a:srgbClr val="271A38"/>
                </a:solidFill>
                <a:effectLst/>
                <a:latin typeface="+mj-lt"/>
              </a:rPr>
              <a:t>Elastic</a:t>
            </a:r>
            <a:r>
              <a:rPr lang="fr-FR" b="1" i="0" dirty="0">
                <a:solidFill>
                  <a:srgbClr val="271A38"/>
                </a:solidFill>
                <a:effectLst/>
                <a:latin typeface="+mj-lt"/>
              </a:rPr>
              <a:t> </a:t>
            </a:r>
            <a:r>
              <a:rPr lang="fr-FR" b="1" i="0" dirty="0" err="1">
                <a:solidFill>
                  <a:srgbClr val="271A38"/>
                </a:solidFill>
                <a:effectLst/>
                <a:latin typeface="+mj-lt"/>
              </a:rPr>
              <a:t>Compute</a:t>
            </a:r>
            <a:r>
              <a:rPr lang="fr-FR" b="1" i="0" dirty="0">
                <a:solidFill>
                  <a:srgbClr val="271A38"/>
                </a:solidFill>
                <a:effectLst/>
                <a:latin typeface="+mj-lt"/>
              </a:rPr>
              <a:t> Cloud</a:t>
            </a:r>
            <a:r>
              <a:rPr lang="fr-FR" b="1" dirty="0">
                <a:solidFill>
                  <a:srgbClr val="271A38"/>
                </a:solidFill>
                <a:latin typeface="+mj-lt"/>
              </a:rPr>
              <a:t> EC2: Configuration</a:t>
            </a:r>
            <a:endParaRPr lang="fr-FR" b="1" dirty="0">
              <a:latin typeface="+mj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28FB724-9F7B-0301-3CC0-4699E361B439}"/>
              </a:ext>
            </a:extLst>
          </p:cNvPr>
          <p:cNvSpPr txBox="1"/>
          <p:nvPr/>
        </p:nvSpPr>
        <p:spPr>
          <a:xfrm>
            <a:off x="222773" y="3287499"/>
            <a:ext cx="45753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271A38"/>
                </a:solidFill>
                <a:effectLst/>
                <a:latin typeface="+mj-lt"/>
              </a:rPr>
              <a:t> Aperçu de l’instance EC2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0F54DA-78EB-B45D-2B1B-4DF4D853F429}"/>
              </a:ext>
            </a:extLst>
          </p:cNvPr>
          <p:cNvSpPr txBox="1">
            <a:spLocks/>
          </p:cNvSpPr>
          <p:nvPr/>
        </p:nvSpPr>
        <p:spPr>
          <a:xfrm>
            <a:off x="8820472" y="473199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076AE2-6D99-4FA3-965F-3F42DDEE0AB4}" type="slidenum">
              <a:rPr lang="fr-FR" sz="1200" smtClean="0"/>
              <a:pPr/>
              <a:t>6</a:t>
            </a:fld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602309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793"/>
    </mc:Choice>
    <mc:Fallback>
      <p:transition spd="slow" advTm="5579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72AC5FA0-7DD7-DA4A-E628-CE83F117FCBF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75237" y="123825"/>
            <a:ext cx="7343775" cy="5762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>
                <a:solidFill>
                  <a:srgbClr val="271A38"/>
                </a:solidFill>
                <a:latin typeface="Montserrat" panose="00000500000000000000" pitchFamily="2" charset="0"/>
              </a:rPr>
              <a:t>Présentation de l’architecture AWS </a:t>
            </a:r>
            <a:endParaRPr lang="fr-FR" sz="2800" b="1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06048A-D8BE-25A9-E247-00EF3B69581E}"/>
              </a:ext>
            </a:extLst>
          </p:cNvPr>
          <p:cNvSpPr txBox="1"/>
          <p:nvPr/>
        </p:nvSpPr>
        <p:spPr>
          <a:xfrm>
            <a:off x="175237" y="864420"/>
            <a:ext cx="5278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71A38"/>
                </a:solidFill>
                <a:latin typeface="+mj-lt"/>
              </a:rPr>
              <a:t>Connection à l’instance EC2</a:t>
            </a:r>
            <a:endParaRPr lang="fr-FR" b="1" dirty="0"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6F6091-BDF0-0B96-D604-6F41A6CAA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1" y="2060284"/>
            <a:ext cx="2461428" cy="223054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64911F6-2141-C0F6-A756-F9B27F8FF9BC}"/>
              </a:ext>
            </a:extLst>
          </p:cNvPr>
          <p:cNvSpPr txBox="1"/>
          <p:nvPr/>
        </p:nvSpPr>
        <p:spPr>
          <a:xfrm>
            <a:off x="200283" y="1285936"/>
            <a:ext cx="2627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effectLst/>
                <a:latin typeface="+mj-lt"/>
              </a:rPr>
              <a:t>Accès sécurisé SSH </a:t>
            </a:r>
            <a:endParaRPr lang="fr-FR" sz="1400" b="1" i="0" dirty="0">
              <a:solidFill>
                <a:srgbClr val="271A38"/>
              </a:solidFill>
              <a:effectLst/>
              <a:latin typeface="+mj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12A989-08BF-F63D-AD9A-510F15BE7180}"/>
              </a:ext>
            </a:extLst>
          </p:cNvPr>
          <p:cNvSpPr txBox="1"/>
          <p:nvPr/>
        </p:nvSpPr>
        <p:spPr>
          <a:xfrm>
            <a:off x="4572000" y="3272567"/>
            <a:ext cx="5055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+mj-lt"/>
              </a:rPr>
              <a:t>Identity and Access Management (IAM)</a:t>
            </a:r>
            <a:endParaRPr lang="fr-FR" sz="1200" b="1" dirty="0"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6B7B1-D1E1-CDEC-3748-D89DF207C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781058"/>
            <a:ext cx="3895327" cy="112417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389A915-E76B-BAE3-82AB-4F0CADD57FB7}"/>
              </a:ext>
            </a:extLst>
          </p:cNvPr>
          <p:cNvSpPr txBox="1"/>
          <p:nvPr/>
        </p:nvSpPr>
        <p:spPr>
          <a:xfrm>
            <a:off x="200283" y="1628146"/>
            <a:ext cx="4575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latin typeface="+mj-lt"/>
              </a:rPr>
              <a:t>V</a:t>
            </a:r>
            <a:r>
              <a:rPr lang="fr-FR" sz="1200" b="0" i="0" dirty="0">
                <a:effectLst/>
                <a:latin typeface="+mj-lt"/>
              </a:rPr>
              <a:t>ia PuTTY </a:t>
            </a:r>
            <a:r>
              <a:rPr lang="fr-FR" sz="1200" dirty="0">
                <a:latin typeface="+mj-lt"/>
              </a:rPr>
              <a:t> pour un </a:t>
            </a:r>
            <a:r>
              <a:rPr lang="fr-FR" sz="1200" b="0" i="0" dirty="0">
                <a:effectLst/>
                <a:latin typeface="+mj-lt"/>
              </a:rPr>
              <a:t>accès à ligne de commande.</a:t>
            </a:r>
            <a:endParaRPr lang="fr-FR" sz="1200" dirty="0">
              <a:latin typeface="+mj-lt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D2A6AA0-D73C-75C7-632B-2D0D536D838F}"/>
              </a:ext>
            </a:extLst>
          </p:cNvPr>
          <p:cNvSpPr txBox="1"/>
          <p:nvPr/>
        </p:nvSpPr>
        <p:spPr>
          <a:xfrm>
            <a:off x="4564818" y="1079863"/>
            <a:ext cx="2627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dirty="0">
                <a:latin typeface="+mj-lt"/>
              </a:rPr>
              <a:t>Ligne de commande</a:t>
            </a:r>
            <a:r>
              <a:rPr lang="fr-FR" sz="1400" b="1" i="0" dirty="0">
                <a:effectLst/>
                <a:latin typeface="+mj-lt"/>
              </a:rPr>
              <a:t> </a:t>
            </a:r>
            <a:endParaRPr lang="fr-FR" sz="1400" b="1" i="0" dirty="0">
              <a:solidFill>
                <a:srgbClr val="271A38"/>
              </a:solidFill>
              <a:effectLst/>
              <a:latin typeface="+mj-lt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EF7F09D-8966-355C-BCB3-6B37FC3756C1}"/>
              </a:ext>
            </a:extLst>
          </p:cNvPr>
          <p:cNvSpPr txBox="1"/>
          <p:nvPr/>
        </p:nvSpPr>
        <p:spPr>
          <a:xfrm>
            <a:off x="4567423" y="1397360"/>
            <a:ext cx="4575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latin typeface="+mj-lt"/>
              </a:rPr>
              <a:t>I</a:t>
            </a:r>
            <a:r>
              <a:rPr lang="fr-FR" sz="1200" b="0" i="0" dirty="0">
                <a:effectLst/>
                <a:latin typeface="+mj-lt"/>
              </a:rPr>
              <a:t>nstallation des librairies et applications nécessaires au projet</a:t>
            </a:r>
            <a:endParaRPr lang="fr-FR" sz="12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218BF69-6B30-8D9B-4BDE-6383CE3B8824}"/>
              </a:ext>
            </a:extLst>
          </p:cNvPr>
          <p:cNvSpPr txBox="1"/>
          <p:nvPr/>
        </p:nvSpPr>
        <p:spPr>
          <a:xfrm>
            <a:off x="4567423" y="3508078"/>
            <a:ext cx="4575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latin typeface="+mj-lt"/>
              </a:rPr>
              <a:t>Création d’une clé d’accès pour la configuration d’AWS</a:t>
            </a:r>
            <a:endParaRPr lang="fr-FR" sz="1200" dirty="0"/>
          </a:p>
        </p:txBody>
      </p:sp>
      <p:sp>
        <p:nvSpPr>
          <p:cNvPr id="18" name="Espace réservé du numéro de diapositive 3">
            <a:extLst>
              <a:ext uri="{FF2B5EF4-FFF2-40B4-BE49-F238E27FC236}">
                <a16:creationId xmlns:a16="http://schemas.microsoft.com/office/drawing/2014/main" id="{31D895D1-A0D2-0271-02C6-86973355D354}"/>
              </a:ext>
            </a:extLst>
          </p:cNvPr>
          <p:cNvSpPr txBox="1">
            <a:spLocks/>
          </p:cNvSpPr>
          <p:nvPr/>
        </p:nvSpPr>
        <p:spPr>
          <a:xfrm>
            <a:off x="8820472" y="473199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076AE2-6D99-4FA3-965F-3F42DDEE0AB4}" type="slidenum">
              <a:rPr lang="fr-FR" sz="1200" smtClean="0"/>
              <a:pPr/>
              <a:t>7</a:t>
            </a:fld>
            <a:endParaRPr lang="fr-FR" sz="1200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699701AB-93F4-9943-FEDB-C7FDE2F77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1704092"/>
            <a:ext cx="2820667" cy="151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03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671"/>
    </mc:Choice>
    <mc:Fallback>
      <p:transition spd="slow" advTm="8167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72AC5FA0-7DD7-DA4A-E628-CE83F117FCBF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227641" y="134268"/>
            <a:ext cx="7343775" cy="5762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>
                <a:solidFill>
                  <a:srgbClr val="271A38"/>
                </a:solidFill>
                <a:latin typeface="Montserrat" panose="00000500000000000000" pitchFamily="2" charset="0"/>
              </a:rPr>
              <a:t>Présentation de l’architecture AWS </a:t>
            </a:r>
            <a:endParaRPr lang="fr-FR" sz="2800" b="1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06048A-D8BE-25A9-E247-00EF3B69581E}"/>
              </a:ext>
            </a:extLst>
          </p:cNvPr>
          <p:cNvSpPr txBox="1"/>
          <p:nvPr/>
        </p:nvSpPr>
        <p:spPr>
          <a:xfrm>
            <a:off x="225929" y="855220"/>
            <a:ext cx="5278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71A38"/>
                </a:solidFill>
                <a:latin typeface="+mj-lt"/>
              </a:rPr>
              <a:t>Connection à l’instance EC2</a:t>
            </a:r>
            <a:endParaRPr lang="fr-FR" b="1" dirty="0">
              <a:latin typeface="+mj-l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64911F6-2141-C0F6-A756-F9B27F8FF9BC}"/>
              </a:ext>
            </a:extLst>
          </p:cNvPr>
          <p:cNvSpPr txBox="1"/>
          <p:nvPr/>
        </p:nvSpPr>
        <p:spPr>
          <a:xfrm>
            <a:off x="227641" y="1255244"/>
            <a:ext cx="39396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0" dirty="0">
                <a:effectLst/>
                <a:latin typeface="+mj-lt"/>
              </a:rPr>
              <a:t>Accès RDP</a:t>
            </a:r>
            <a:endParaRPr lang="fr-FR" sz="1400" b="1" dirty="0">
              <a:latin typeface="+mj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389A915-E76B-BAE3-82AB-4F0CADD57FB7}"/>
              </a:ext>
            </a:extLst>
          </p:cNvPr>
          <p:cNvSpPr txBox="1"/>
          <p:nvPr/>
        </p:nvSpPr>
        <p:spPr>
          <a:xfrm>
            <a:off x="227641" y="1593713"/>
            <a:ext cx="84761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  <a:latin typeface="+mj-lt"/>
              </a:rPr>
              <a:t>Accès au serveur EC2 via « connexion bureau à distance » pour travailler sur le Notebook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+mj-lt"/>
              </a:rPr>
              <a:t>Jupyter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CA78C331-4CAD-93A2-C3C9-3CD7CFEE6F97}"/>
              </a:ext>
            </a:extLst>
          </p:cNvPr>
          <p:cNvSpPr txBox="1">
            <a:spLocks/>
          </p:cNvSpPr>
          <p:nvPr/>
        </p:nvSpPr>
        <p:spPr>
          <a:xfrm>
            <a:off x="8820472" y="473199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076AE2-6D99-4FA3-965F-3F42DDEE0AB4}" type="slidenum">
              <a:rPr lang="fr-FR" sz="1200" smtClean="0"/>
              <a:pPr/>
              <a:t>8</a:t>
            </a:fld>
            <a:endParaRPr lang="fr-FR" sz="12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6DB4C22-72D1-1716-A70F-376EC0767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95686"/>
            <a:ext cx="6876256" cy="28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83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276"/>
    </mc:Choice>
    <mc:Fallback>
      <p:transition spd="slow" advTm="4627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77B4035-6DE1-0FB5-2771-2D3DCF218501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32564" y="176589"/>
            <a:ext cx="7343775" cy="5762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>
                <a:solidFill>
                  <a:srgbClr val="271A38"/>
                </a:solidFill>
                <a:latin typeface="Montserrat" panose="00000500000000000000" pitchFamily="2" charset="0"/>
              </a:rPr>
              <a:t>Présentation de l’architecture AWS </a:t>
            </a:r>
            <a:endParaRPr lang="fr-FR" sz="2800" b="1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6B6DC4D-316C-E42E-6114-742E994135CD}"/>
              </a:ext>
            </a:extLst>
          </p:cNvPr>
          <p:cNvSpPr txBox="1"/>
          <p:nvPr/>
        </p:nvSpPr>
        <p:spPr>
          <a:xfrm>
            <a:off x="132564" y="854354"/>
            <a:ext cx="457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271A38"/>
                </a:solidFill>
                <a:effectLst/>
                <a:latin typeface="+mj-lt"/>
              </a:rPr>
              <a:t>Simple Storage Service (S3) 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3CF2FDA-81C7-2D35-035B-693784152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954" y="1630335"/>
            <a:ext cx="2075533" cy="305656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31EEBDE-C8C5-CCDF-69A5-917715F0E1E2}"/>
              </a:ext>
            </a:extLst>
          </p:cNvPr>
          <p:cNvSpPr txBox="1"/>
          <p:nvPr/>
        </p:nvSpPr>
        <p:spPr>
          <a:xfrm>
            <a:off x="132564" y="1227405"/>
            <a:ext cx="34367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latin typeface="+mj-lt"/>
              </a:rPr>
              <a:t>Création d’un </a:t>
            </a:r>
            <a:r>
              <a:rPr lang="fr-FR" sz="1200" dirty="0" err="1">
                <a:latin typeface="+mj-lt"/>
              </a:rPr>
              <a:t>bucket</a:t>
            </a:r>
            <a:r>
              <a:rPr lang="fr-FR" sz="1200" dirty="0">
                <a:latin typeface="+mj-lt"/>
              </a:rPr>
              <a:t> des images des fruits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628B421-BF29-0CA8-2FE4-DFE60FFB8EFD}"/>
              </a:ext>
            </a:extLst>
          </p:cNvPr>
          <p:cNvSpPr txBox="1"/>
          <p:nvPr/>
        </p:nvSpPr>
        <p:spPr>
          <a:xfrm>
            <a:off x="189043" y="3189647"/>
            <a:ext cx="45755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effectLst/>
                <a:latin typeface="+mj-lt"/>
              </a:rPr>
              <a:t>Fichiers créés par scripts </a:t>
            </a:r>
            <a:r>
              <a:rPr lang="fr-FR" sz="1200" b="0" i="0" dirty="0" err="1">
                <a:effectLst/>
                <a:latin typeface="+mj-lt"/>
              </a:rPr>
              <a:t>pyspark</a:t>
            </a:r>
            <a:endParaRPr lang="fr-FR" sz="1200" dirty="0">
              <a:latin typeface="+mj-lt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FC820A3-64FA-82EB-5993-A94028F4C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500" y="1599471"/>
            <a:ext cx="2319138" cy="235443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C91658E-69BE-6D04-483D-0BDED457FC34}"/>
              </a:ext>
            </a:extLst>
          </p:cNvPr>
          <p:cNvSpPr txBox="1"/>
          <p:nvPr/>
        </p:nvSpPr>
        <p:spPr>
          <a:xfrm>
            <a:off x="3765534" y="1247769"/>
            <a:ext cx="26642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latin typeface="+mj-lt"/>
              </a:rPr>
              <a:t>Accès autorisé à la lecture publique</a:t>
            </a: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DBE08B56-07CB-65D6-A11B-7E0180E54A08}"/>
              </a:ext>
            </a:extLst>
          </p:cNvPr>
          <p:cNvSpPr txBox="1">
            <a:spLocks/>
          </p:cNvSpPr>
          <p:nvPr/>
        </p:nvSpPr>
        <p:spPr>
          <a:xfrm>
            <a:off x="8820472" y="4731990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076AE2-6D99-4FA3-965F-3F42DDEE0AB4}" type="slidenum">
              <a:rPr lang="fr-FR" sz="1200" smtClean="0"/>
              <a:pPr/>
              <a:t>9</a:t>
            </a:fld>
            <a:endParaRPr lang="fr-FR" sz="12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C2F430-4B17-BEF2-F2FE-5D759AE16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28" y="1626543"/>
            <a:ext cx="2943917" cy="129224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F7A9B33-BA70-E6CD-00C4-0691854C0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73" y="3525039"/>
            <a:ext cx="3025500" cy="1374477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40CCAD8-E9D0-0BF1-A67D-949AA89F4A8A}"/>
              </a:ext>
            </a:extLst>
          </p:cNvPr>
          <p:cNvSpPr txBox="1"/>
          <p:nvPr/>
        </p:nvSpPr>
        <p:spPr>
          <a:xfrm>
            <a:off x="6751577" y="1247769"/>
            <a:ext cx="2832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effectLst/>
                <a:latin typeface="+mj-lt"/>
              </a:rPr>
              <a:t>Images initiales</a:t>
            </a:r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0872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740"/>
    </mc:Choice>
    <mc:Fallback>
      <p:transition spd="slow" advTm="70740"/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14312</TotalTime>
  <Words>888</Words>
  <Application>Microsoft Office PowerPoint</Application>
  <PresentationFormat>Affichage à l'écran (16:9)</PresentationFormat>
  <Paragraphs>166</Paragraphs>
  <Slides>19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맑은 고딕</vt:lpstr>
      <vt:lpstr>Arial</vt:lpstr>
      <vt:lpstr>Helvetica Neue</vt:lpstr>
      <vt:lpstr>Montserrat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olivier kay</cp:lastModifiedBy>
  <cp:revision>242</cp:revision>
  <dcterms:created xsi:type="dcterms:W3CDTF">2016-12-05T23:26:54Z</dcterms:created>
  <dcterms:modified xsi:type="dcterms:W3CDTF">2022-11-01T15:28:53Z</dcterms:modified>
</cp:coreProperties>
</file>