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9"/>
  </p:notesMasterIdLst>
  <p:handoutMasterIdLst>
    <p:handoutMasterId r:id="rId30"/>
  </p:handoutMasterIdLst>
  <p:sldIdLst>
    <p:sldId id="263" r:id="rId4"/>
    <p:sldId id="261" r:id="rId5"/>
    <p:sldId id="279" r:id="rId6"/>
    <p:sldId id="297" r:id="rId7"/>
    <p:sldId id="403" r:id="rId8"/>
    <p:sldId id="405" r:id="rId9"/>
    <p:sldId id="406" r:id="rId10"/>
    <p:sldId id="407" r:id="rId11"/>
    <p:sldId id="408" r:id="rId12"/>
    <p:sldId id="409" r:id="rId13"/>
    <p:sldId id="410" r:id="rId14"/>
    <p:sldId id="411" r:id="rId15"/>
    <p:sldId id="416" r:id="rId16"/>
    <p:sldId id="417" r:id="rId17"/>
    <p:sldId id="418" r:id="rId18"/>
    <p:sldId id="421" r:id="rId19"/>
    <p:sldId id="422" r:id="rId20"/>
    <p:sldId id="423" r:id="rId21"/>
    <p:sldId id="424" r:id="rId22"/>
    <p:sldId id="419" r:id="rId23"/>
    <p:sldId id="404" r:id="rId24"/>
    <p:sldId id="412" r:id="rId25"/>
    <p:sldId id="413" r:id="rId26"/>
    <p:sldId id="414" r:id="rId27"/>
    <p:sldId id="313"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er kay" initials="ok" lastIdx="1" clrIdx="0">
    <p:extLst>
      <p:ext uri="{19B8F6BF-5375-455C-9EA6-DF929625EA0E}">
        <p15:presenceInfo xmlns:p15="http://schemas.microsoft.com/office/powerpoint/2012/main" userId="b6f3a866f7b556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3" d="100"/>
          <a:sy n="113" d="100"/>
        </p:scale>
        <p:origin x="614"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2022-09-23</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‹N°›</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2022-09-23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‹N°›</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3</a:t>
            </a:fld>
            <a:endParaRPr lang="ko-KR" altLang="en-US"/>
          </a:p>
        </p:txBody>
      </p:sp>
    </p:spTree>
    <p:extLst>
      <p:ext uri="{BB962C8B-B14F-4D97-AF65-F5344CB8AC3E}">
        <p14:creationId xmlns:p14="http://schemas.microsoft.com/office/powerpoint/2010/main" val="3075478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12</a:t>
            </a:fld>
            <a:endParaRPr lang="ko-KR" altLang="en-US"/>
          </a:p>
        </p:txBody>
      </p:sp>
    </p:spTree>
    <p:extLst>
      <p:ext uri="{BB962C8B-B14F-4D97-AF65-F5344CB8AC3E}">
        <p14:creationId xmlns:p14="http://schemas.microsoft.com/office/powerpoint/2010/main" val="116975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13</a:t>
            </a:fld>
            <a:endParaRPr lang="ko-KR" altLang="en-US"/>
          </a:p>
        </p:txBody>
      </p:sp>
    </p:spTree>
    <p:extLst>
      <p:ext uri="{BB962C8B-B14F-4D97-AF65-F5344CB8AC3E}">
        <p14:creationId xmlns:p14="http://schemas.microsoft.com/office/powerpoint/2010/main" val="1692362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14</a:t>
            </a:fld>
            <a:endParaRPr lang="ko-KR" altLang="en-US"/>
          </a:p>
        </p:txBody>
      </p:sp>
    </p:spTree>
    <p:extLst>
      <p:ext uri="{BB962C8B-B14F-4D97-AF65-F5344CB8AC3E}">
        <p14:creationId xmlns:p14="http://schemas.microsoft.com/office/powerpoint/2010/main" val="231142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15</a:t>
            </a:fld>
            <a:endParaRPr lang="ko-KR" altLang="en-US"/>
          </a:p>
        </p:txBody>
      </p:sp>
    </p:spTree>
    <p:extLst>
      <p:ext uri="{BB962C8B-B14F-4D97-AF65-F5344CB8AC3E}">
        <p14:creationId xmlns:p14="http://schemas.microsoft.com/office/powerpoint/2010/main" val="2863858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16</a:t>
            </a:fld>
            <a:endParaRPr lang="ko-KR" altLang="en-US"/>
          </a:p>
        </p:txBody>
      </p:sp>
    </p:spTree>
    <p:extLst>
      <p:ext uri="{BB962C8B-B14F-4D97-AF65-F5344CB8AC3E}">
        <p14:creationId xmlns:p14="http://schemas.microsoft.com/office/powerpoint/2010/main" val="2325880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17</a:t>
            </a:fld>
            <a:endParaRPr lang="ko-KR" altLang="en-US"/>
          </a:p>
        </p:txBody>
      </p:sp>
    </p:spTree>
    <p:extLst>
      <p:ext uri="{BB962C8B-B14F-4D97-AF65-F5344CB8AC3E}">
        <p14:creationId xmlns:p14="http://schemas.microsoft.com/office/powerpoint/2010/main" val="405084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18</a:t>
            </a:fld>
            <a:endParaRPr lang="ko-KR" altLang="en-US"/>
          </a:p>
        </p:txBody>
      </p:sp>
    </p:spTree>
    <p:extLst>
      <p:ext uri="{BB962C8B-B14F-4D97-AF65-F5344CB8AC3E}">
        <p14:creationId xmlns:p14="http://schemas.microsoft.com/office/powerpoint/2010/main" val="2676033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19</a:t>
            </a:fld>
            <a:endParaRPr lang="ko-KR" altLang="en-US"/>
          </a:p>
        </p:txBody>
      </p:sp>
    </p:spTree>
    <p:extLst>
      <p:ext uri="{BB962C8B-B14F-4D97-AF65-F5344CB8AC3E}">
        <p14:creationId xmlns:p14="http://schemas.microsoft.com/office/powerpoint/2010/main" val="2079536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20</a:t>
            </a:fld>
            <a:endParaRPr lang="ko-KR" altLang="en-US"/>
          </a:p>
        </p:txBody>
      </p:sp>
    </p:spTree>
    <p:extLst>
      <p:ext uri="{BB962C8B-B14F-4D97-AF65-F5344CB8AC3E}">
        <p14:creationId xmlns:p14="http://schemas.microsoft.com/office/powerpoint/2010/main" val="198732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4</a:t>
            </a:fld>
            <a:endParaRPr lang="ko-KR" altLang="en-US"/>
          </a:p>
        </p:txBody>
      </p:sp>
    </p:spTree>
    <p:extLst>
      <p:ext uri="{BB962C8B-B14F-4D97-AF65-F5344CB8AC3E}">
        <p14:creationId xmlns:p14="http://schemas.microsoft.com/office/powerpoint/2010/main" val="381287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5</a:t>
            </a:fld>
            <a:endParaRPr lang="ko-KR" altLang="en-US"/>
          </a:p>
        </p:txBody>
      </p:sp>
    </p:spTree>
    <p:extLst>
      <p:ext uri="{BB962C8B-B14F-4D97-AF65-F5344CB8AC3E}">
        <p14:creationId xmlns:p14="http://schemas.microsoft.com/office/powerpoint/2010/main" val="247669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6</a:t>
            </a:fld>
            <a:endParaRPr lang="ko-KR" altLang="en-US"/>
          </a:p>
        </p:txBody>
      </p:sp>
    </p:spTree>
    <p:extLst>
      <p:ext uri="{BB962C8B-B14F-4D97-AF65-F5344CB8AC3E}">
        <p14:creationId xmlns:p14="http://schemas.microsoft.com/office/powerpoint/2010/main" val="382928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7</a:t>
            </a:fld>
            <a:endParaRPr lang="ko-KR" altLang="en-US"/>
          </a:p>
        </p:txBody>
      </p:sp>
    </p:spTree>
    <p:extLst>
      <p:ext uri="{BB962C8B-B14F-4D97-AF65-F5344CB8AC3E}">
        <p14:creationId xmlns:p14="http://schemas.microsoft.com/office/powerpoint/2010/main" val="4218854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8</a:t>
            </a:fld>
            <a:endParaRPr lang="ko-KR" altLang="en-US"/>
          </a:p>
        </p:txBody>
      </p:sp>
    </p:spTree>
    <p:extLst>
      <p:ext uri="{BB962C8B-B14F-4D97-AF65-F5344CB8AC3E}">
        <p14:creationId xmlns:p14="http://schemas.microsoft.com/office/powerpoint/2010/main" val="334913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9</a:t>
            </a:fld>
            <a:endParaRPr lang="ko-KR" altLang="en-US"/>
          </a:p>
        </p:txBody>
      </p:sp>
    </p:spTree>
    <p:extLst>
      <p:ext uri="{BB962C8B-B14F-4D97-AF65-F5344CB8AC3E}">
        <p14:creationId xmlns:p14="http://schemas.microsoft.com/office/powerpoint/2010/main" val="1078677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10</a:t>
            </a:fld>
            <a:endParaRPr lang="ko-KR" altLang="en-US"/>
          </a:p>
        </p:txBody>
      </p:sp>
    </p:spTree>
    <p:extLst>
      <p:ext uri="{BB962C8B-B14F-4D97-AF65-F5344CB8AC3E}">
        <p14:creationId xmlns:p14="http://schemas.microsoft.com/office/powerpoint/2010/main" val="197960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11</a:t>
            </a:fld>
            <a:endParaRPr lang="ko-KR" altLang="en-US"/>
          </a:p>
        </p:txBody>
      </p:sp>
    </p:spTree>
    <p:extLst>
      <p:ext uri="{BB962C8B-B14F-4D97-AF65-F5344CB8AC3E}">
        <p14:creationId xmlns:p14="http://schemas.microsoft.com/office/powerpoint/2010/main" val="3350291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 Name Here</a:t>
            </a:r>
          </a:p>
        </p:txBody>
      </p:sp>
      <p:sp>
        <p:nvSpPr>
          <p:cNvPr id="11" name="Text Placeholder 9"/>
          <p:cNvSpPr>
            <a:spLocks noGrp="1"/>
          </p:cNvSpPr>
          <p:nvPr>
            <p:ph type="body" sz="quarter" idx="11" hasCustomPrompt="1"/>
          </p:nvPr>
        </p:nvSpPr>
        <p:spPr>
          <a:xfrm>
            <a:off x="-148" y="3856846"/>
            <a:ext cx="9144000" cy="432048"/>
          </a:xfrm>
          <a:prstGeom prst="rect">
            <a:avLst/>
          </a:prstGeom>
        </p:spPr>
        <p:txBody>
          <a:bodyPr anchor="ctr"/>
          <a:lstStyle>
            <a:lvl1pPr marL="0" indent="0" algn="ctr">
              <a:buNone/>
              <a:defRPr sz="1400" b="0" baseline="0">
                <a:solidFill>
                  <a:schemeClr val="tx1">
                    <a:lumMod val="75000"/>
                    <a:lumOff val="25000"/>
                  </a:schemeClr>
                </a:solidFill>
                <a:effectLst/>
                <a:latin typeface="+mn-lt"/>
                <a:ea typeface="+mj-ea"/>
                <a:cs typeface="Arial" pitchFamily="34" charset="0"/>
              </a:defRPr>
            </a:lvl1pPr>
          </a:lstStyle>
          <a:p>
            <a:pPr lvl="0"/>
            <a:r>
              <a:rPr lang="en-US" altLang="ko-KR" dirty="0"/>
              <a:t>Insert the title </a:t>
            </a:r>
          </a:p>
          <a:p>
            <a:pPr lvl="0"/>
            <a:r>
              <a:rPr lang="en-US" altLang="ko-KR" dirty="0"/>
              <a:t>of your subtitle Here</a:t>
            </a:r>
          </a:p>
        </p:txBody>
      </p:sp>
      <p:pic>
        <p:nvPicPr>
          <p:cNvPr id="1026"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9832" y="570538"/>
            <a:ext cx="3024336" cy="224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a16="http://schemas.microsoft.com/office/drawing/2014/main"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a16="http://schemas.microsoft.com/office/drawing/2014/main"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051720" y="0"/>
            <a:ext cx="2286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798" y="1561376"/>
            <a:ext cx="983526" cy="7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1013222"/>
            <a:ext cx="2016224" cy="14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91880" y="1923678"/>
            <a:ext cx="5436096" cy="576064"/>
          </a:xfrm>
        </p:spPr>
        <p:txBody>
          <a:bodyPr/>
          <a:lstStyle/>
          <a:p>
            <a:r>
              <a:rPr lang="fr-FR" altLang="ko-KR" dirty="0"/>
              <a:t>Projet 7</a:t>
            </a:r>
            <a:endParaRPr lang="ko-KR" altLang="en-US" dirty="0"/>
          </a:p>
        </p:txBody>
      </p:sp>
      <p:sp>
        <p:nvSpPr>
          <p:cNvPr id="3" name="Text Placeholder 2"/>
          <p:cNvSpPr>
            <a:spLocks noGrp="1"/>
          </p:cNvSpPr>
          <p:nvPr>
            <p:ph type="body" sz="quarter" idx="11"/>
          </p:nvPr>
        </p:nvSpPr>
        <p:spPr>
          <a:xfrm>
            <a:off x="3491880" y="2643759"/>
            <a:ext cx="5796136" cy="576064"/>
          </a:xfrm>
        </p:spPr>
        <p:txBody>
          <a:bodyPr/>
          <a:lstStyle/>
          <a:p>
            <a:pPr algn="l"/>
            <a:r>
              <a:rPr lang="fr-FR" sz="2200" b="1" i="0" dirty="0">
                <a:effectLst/>
                <a:latin typeface="Montserrat" panose="00000500000000000000" pitchFamily="2" charset="0"/>
              </a:rPr>
              <a:t>Implémentez un modèle de scoring</a:t>
            </a:r>
          </a:p>
          <a:p>
            <a:endParaRPr lang="fr-FR" sz="2000" b="1" i="0" dirty="0">
              <a:effectLst/>
              <a:latin typeface="+mj-lt"/>
            </a:endParaRPr>
          </a:p>
        </p:txBody>
      </p:sp>
      <p:pic>
        <p:nvPicPr>
          <p:cNvPr id="5" name="Image 4">
            <a:extLst>
              <a:ext uri="{FF2B5EF4-FFF2-40B4-BE49-F238E27FC236}">
                <a16:creationId xmlns:a16="http://schemas.microsoft.com/office/drawing/2014/main" id="{1BC4D831-F89B-41FC-A4EF-8056A609502B}"/>
              </a:ext>
            </a:extLst>
          </p:cNvPr>
          <p:cNvPicPr>
            <a:picLocks noChangeAspect="1"/>
          </p:cNvPicPr>
          <p:nvPr/>
        </p:nvPicPr>
        <p:blipFill>
          <a:blip r:embed="rId2"/>
          <a:stretch>
            <a:fillRect/>
          </a:stretch>
        </p:blipFill>
        <p:spPr>
          <a:xfrm>
            <a:off x="755576" y="339502"/>
            <a:ext cx="2301439" cy="434378"/>
          </a:xfrm>
          <a:prstGeom prst="rect">
            <a:avLst/>
          </a:prstGeom>
        </p:spPr>
      </p:pic>
    </p:spTree>
    <p:extLst>
      <p:ext uri="{BB962C8B-B14F-4D97-AF65-F5344CB8AC3E}">
        <p14:creationId xmlns:p14="http://schemas.microsoft.com/office/powerpoint/2010/main" val="3191084499"/>
      </p:ext>
    </p:extLst>
  </p:cSld>
  <p:clrMapOvr>
    <a:masterClrMapping/>
  </p:clrMapOvr>
  <mc:AlternateContent xmlns:mc="http://schemas.openxmlformats.org/markup-compatibility/2006">
    <mc:Choice xmlns:p14="http://schemas.microsoft.com/office/powerpoint/2010/main" Requires="p14">
      <p:transition spd="slow" p14:dur="2000" advTm="6905"/>
    </mc:Choice>
    <mc:Fallback>
      <p:transition spd="slow" advTm="69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998712" y="1668091"/>
            <a:ext cx="3927546" cy="461665"/>
          </a:xfrm>
          <a:prstGeom prst="rect">
            <a:avLst/>
          </a:prstGeom>
          <a:noFill/>
        </p:spPr>
        <p:txBody>
          <a:bodyPr wrap="square">
            <a:spAutoFit/>
          </a:bodyPr>
          <a:lstStyle/>
          <a:p>
            <a:r>
              <a:rPr lang="fr-FR" sz="1200" b="0" i="0" dirty="0">
                <a:solidFill>
                  <a:srgbClr val="000000"/>
                </a:solidFill>
                <a:effectLst/>
                <a:latin typeface="+mj-lt"/>
              </a:rPr>
              <a:t>Nous comparons les différents modèles de </a:t>
            </a:r>
          </a:p>
          <a:p>
            <a:r>
              <a:rPr lang="fr-FR" sz="1200" dirty="0">
                <a:solidFill>
                  <a:srgbClr val="000000"/>
                </a:solidFill>
                <a:latin typeface="+mj-lt"/>
              </a:rPr>
              <a:t>c</a:t>
            </a:r>
            <a:r>
              <a:rPr lang="fr-FR" sz="1200" b="0" i="0" dirty="0">
                <a:solidFill>
                  <a:srgbClr val="000000"/>
                </a:solidFill>
                <a:effectLst/>
                <a:latin typeface="+mj-lt"/>
              </a:rPr>
              <a:t>lassification sur les données d'entrainement:</a:t>
            </a:r>
            <a:endParaRPr lang="fr-FR" sz="1200" dirty="0">
              <a:latin typeface="+mj-lt"/>
            </a:endParaRPr>
          </a:p>
        </p:txBody>
      </p:sp>
      <p:sp>
        <p:nvSpPr>
          <p:cNvPr id="4" name="ZoneTexte 3">
            <a:extLst>
              <a:ext uri="{FF2B5EF4-FFF2-40B4-BE49-F238E27FC236}">
                <a16:creationId xmlns:a16="http://schemas.microsoft.com/office/drawing/2014/main" id="{C820CA95-1D5B-B2C6-354D-F61DECBCCD33}"/>
              </a:ext>
            </a:extLst>
          </p:cNvPr>
          <p:cNvSpPr txBox="1"/>
          <p:nvPr/>
        </p:nvSpPr>
        <p:spPr>
          <a:xfrm>
            <a:off x="4963792" y="1131281"/>
            <a:ext cx="4575386" cy="400110"/>
          </a:xfrm>
          <a:prstGeom prst="rect">
            <a:avLst/>
          </a:prstGeom>
          <a:noFill/>
        </p:spPr>
        <p:txBody>
          <a:bodyPr wrap="square">
            <a:spAutoFit/>
          </a:bodyPr>
          <a:lstStyle/>
          <a:p>
            <a:pPr algn="l"/>
            <a:r>
              <a:rPr lang="fr-FR" sz="2000" b="1" dirty="0">
                <a:latin typeface="+mj-lt"/>
              </a:rPr>
              <a:t>Sélection</a:t>
            </a:r>
            <a:r>
              <a:rPr lang="fr-FR" sz="2000" b="1" i="0" dirty="0">
                <a:solidFill>
                  <a:srgbClr val="000000"/>
                </a:solidFill>
                <a:effectLst/>
                <a:latin typeface="+mj-lt"/>
              </a:rPr>
              <a:t> des meilleurs modèles</a:t>
            </a:r>
          </a:p>
        </p:txBody>
      </p:sp>
      <p:pic>
        <p:nvPicPr>
          <p:cNvPr id="6" name="Image 5">
            <a:extLst>
              <a:ext uri="{FF2B5EF4-FFF2-40B4-BE49-F238E27FC236}">
                <a16:creationId xmlns:a16="http://schemas.microsoft.com/office/drawing/2014/main" id="{FBDF8BE2-C8E6-CE3E-E4A2-86C244F57BA3}"/>
              </a:ext>
            </a:extLst>
          </p:cNvPr>
          <p:cNvPicPr>
            <a:picLocks noChangeAspect="1"/>
          </p:cNvPicPr>
          <p:nvPr/>
        </p:nvPicPr>
        <p:blipFill>
          <a:blip r:embed="rId3"/>
          <a:stretch>
            <a:fillRect/>
          </a:stretch>
        </p:blipFill>
        <p:spPr>
          <a:xfrm>
            <a:off x="358699" y="1133956"/>
            <a:ext cx="3456384" cy="1127540"/>
          </a:xfrm>
          <a:prstGeom prst="rect">
            <a:avLst/>
          </a:prstGeom>
        </p:spPr>
      </p:pic>
      <p:pic>
        <p:nvPicPr>
          <p:cNvPr id="9" name="Image 8">
            <a:extLst>
              <a:ext uri="{FF2B5EF4-FFF2-40B4-BE49-F238E27FC236}">
                <a16:creationId xmlns:a16="http://schemas.microsoft.com/office/drawing/2014/main" id="{88F06899-A6CB-CAF5-6397-1FFC06B56E29}"/>
              </a:ext>
            </a:extLst>
          </p:cNvPr>
          <p:cNvPicPr>
            <a:picLocks noChangeAspect="1"/>
          </p:cNvPicPr>
          <p:nvPr/>
        </p:nvPicPr>
        <p:blipFill>
          <a:blip r:embed="rId4"/>
          <a:stretch>
            <a:fillRect/>
          </a:stretch>
        </p:blipFill>
        <p:spPr>
          <a:xfrm>
            <a:off x="29277" y="2490218"/>
            <a:ext cx="4686739" cy="2653281"/>
          </a:xfrm>
          <a:prstGeom prst="rect">
            <a:avLst/>
          </a:prstGeom>
        </p:spPr>
      </p:pic>
      <p:sp>
        <p:nvSpPr>
          <p:cNvPr id="11" name="ZoneTexte 10">
            <a:extLst>
              <a:ext uri="{FF2B5EF4-FFF2-40B4-BE49-F238E27FC236}">
                <a16:creationId xmlns:a16="http://schemas.microsoft.com/office/drawing/2014/main" id="{A083C1A7-C624-168F-6C02-C03BB1F233A1}"/>
              </a:ext>
            </a:extLst>
          </p:cNvPr>
          <p:cNvSpPr txBox="1"/>
          <p:nvPr/>
        </p:nvSpPr>
        <p:spPr>
          <a:xfrm>
            <a:off x="4966486" y="2558171"/>
            <a:ext cx="4248472" cy="2308324"/>
          </a:xfrm>
          <a:prstGeom prst="rect">
            <a:avLst/>
          </a:prstGeom>
          <a:noFill/>
        </p:spPr>
        <p:txBody>
          <a:bodyPr wrap="square">
            <a:spAutoFit/>
          </a:bodyPr>
          <a:lstStyle/>
          <a:p>
            <a:pPr algn="l"/>
            <a:r>
              <a:rPr lang="fr-FR" sz="1200" b="0" i="0" dirty="0">
                <a:solidFill>
                  <a:srgbClr val="000000"/>
                </a:solidFill>
                <a:effectLst/>
                <a:latin typeface="+mj-lt"/>
              </a:rPr>
              <a:t>Les modèles suivants:</a:t>
            </a:r>
          </a:p>
          <a:p>
            <a:pPr algn="l"/>
            <a:endParaRPr lang="fr-FR" sz="1200" b="0" i="0" dirty="0">
              <a:solidFill>
                <a:srgbClr val="000000"/>
              </a:solidFill>
              <a:effectLst/>
              <a:latin typeface="+mj-lt"/>
            </a:endParaRPr>
          </a:p>
          <a:p>
            <a:pPr algn="l">
              <a:buFont typeface="Arial" panose="020B0604020202020204" pitchFamily="34" charset="0"/>
              <a:buChar char="•"/>
            </a:pPr>
            <a:r>
              <a:rPr lang="fr-FR" sz="1200" b="0" i="0" dirty="0">
                <a:solidFill>
                  <a:srgbClr val="000000"/>
                </a:solidFill>
                <a:effectLst/>
                <a:latin typeface="+mj-lt"/>
              </a:rPr>
              <a:t> LGBMClassifier</a:t>
            </a:r>
          </a:p>
          <a:p>
            <a:pPr algn="l">
              <a:buFont typeface="Arial" panose="020B0604020202020204" pitchFamily="34" charset="0"/>
              <a:buChar char="•"/>
            </a:pPr>
            <a:r>
              <a:rPr lang="fr-FR" sz="1200" b="0" i="0" dirty="0">
                <a:solidFill>
                  <a:srgbClr val="000000"/>
                </a:solidFill>
                <a:effectLst/>
                <a:latin typeface="+mj-lt"/>
              </a:rPr>
              <a:t> XGBClassifier</a:t>
            </a:r>
          </a:p>
          <a:p>
            <a:pPr algn="l">
              <a:buFont typeface="Arial" panose="020B0604020202020204" pitchFamily="34" charset="0"/>
              <a:buChar char="•"/>
            </a:pPr>
            <a:r>
              <a:rPr lang="fr-FR" sz="1200" b="0" i="0" dirty="0">
                <a:solidFill>
                  <a:srgbClr val="000000"/>
                </a:solidFill>
                <a:effectLst/>
                <a:latin typeface="+mj-lt"/>
              </a:rPr>
              <a:t> Logistic Regression</a:t>
            </a:r>
          </a:p>
          <a:p>
            <a:pPr algn="l">
              <a:buFont typeface="Arial" panose="020B0604020202020204" pitchFamily="34" charset="0"/>
              <a:buChar char="•"/>
            </a:pPr>
            <a:endParaRPr lang="fr-FR" sz="1200" b="0" i="0" dirty="0">
              <a:solidFill>
                <a:srgbClr val="000000"/>
              </a:solidFill>
              <a:effectLst/>
              <a:latin typeface="+mj-lt"/>
            </a:endParaRPr>
          </a:p>
          <a:p>
            <a:pPr algn="l"/>
            <a:r>
              <a:rPr lang="fr-FR" sz="1200" b="0" i="0" dirty="0">
                <a:solidFill>
                  <a:srgbClr val="000000"/>
                </a:solidFill>
                <a:effectLst/>
                <a:latin typeface="+mj-lt"/>
              </a:rPr>
              <a:t>offrent de meilleurs performances et des scores en </a:t>
            </a:r>
          </a:p>
          <a:p>
            <a:pPr algn="l"/>
            <a:r>
              <a:rPr lang="fr-FR" sz="1200" b="0" i="0" dirty="0">
                <a:solidFill>
                  <a:srgbClr val="000000"/>
                </a:solidFill>
                <a:effectLst/>
                <a:latin typeface="+mj-lt"/>
              </a:rPr>
              <a:t>moyenne à peu près similaires.</a:t>
            </a:r>
          </a:p>
          <a:p>
            <a:pPr algn="l"/>
            <a:endParaRPr lang="fr-FR" sz="1200" b="0" i="0" dirty="0">
              <a:solidFill>
                <a:srgbClr val="000000"/>
              </a:solidFill>
              <a:effectLst/>
              <a:latin typeface="+mj-lt"/>
            </a:endParaRPr>
          </a:p>
          <a:p>
            <a:pPr algn="l"/>
            <a:r>
              <a:rPr lang="fr-FR" sz="1200" b="0" i="0" dirty="0">
                <a:solidFill>
                  <a:srgbClr val="000000"/>
                </a:solidFill>
                <a:effectLst/>
                <a:latin typeface="+mj-lt"/>
              </a:rPr>
              <a:t>Nous essayerons d'optimiser ces modèles au travers</a:t>
            </a:r>
          </a:p>
          <a:p>
            <a:pPr algn="l"/>
            <a:r>
              <a:rPr lang="fr-FR" sz="1200" b="0" i="0" dirty="0">
                <a:solidFill>
                  <a:srgbClr val="000000"/>
                </a:solidFill>
                <a:effectLst/>
                <a:latin typeface="+mj-lt"/>
              </a:rPr>
              <a:t>d'une validation croisée pour le choix des meilleurs</a:t>
            </a:r>
          </a:p>
          <a:p>
            <a:pPr algn="l"/>
            <a:r>
              <a:rPr lang="fr-FR" sz="1200" b="0" i="0" dirty="0">
                <a:solidFill>
                  <a:srgbClr val="000000"/>
                </a:solidFill>
                <a:effectLst/>
                <a:latin typeface="+mj-lt"/>
              </a:rPr>
              <a:t>paramètres.</a:t>
            </a:r>
          </a:p>
        </p:txBody>
      </p:sp>
    </p:spTree>
    <p:extLst>
      <p:ext uri="{BB962C8B-B14F-4D97-AF65-F5344CB8AC3E}">
        <p14:creationId xmlns:p14="http://schemas.microsoft.com/office/powerpoint/2010/main" val="208611635"/>
      </p:ext>
    </p:extLst>
  </p:cSld>
  <p:clrMapOvr>
    <a:masterClrMapping/>
  </p:clrMapOvr>
  <mc:AlternateContent xmlns:mc="http://schemas.openxmlformats.org/markup-compatibility/2006">
    <mc:Choice xmlns:p14="http://schemas.microsoft.com/office/powerpoint/2010/main" Requires="p14">
      <p:transition spd="slow" p14:dur="2000" advTm="45561"/>
    </mc:Choice>
    <mc:Fallback>
      <p:transition spd="slow" advTm="455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B99714FF-DAA0-5BE7-3497-A88FD822D9C5}"/>
              </a:ext>
            </a:extLst>
          </p:cNvPr>
          <p:cNvSpPr txBox="1"/>
          <p:nvPr/>
        </p:nvSpPr>
        <p:spPr>
          <a:xfrm>
            <a:off x="323528" y="1074872"/>
            <a:ext cx="6552728" cy="400110"/>
          </a:xfrm>
          <a:prstGeom prst="rect">
            <a:avLst/>
          </a:prstGeom>
          <a:noFill/>
        </p:spPr>
        <p:txBody>
          <a:bodyPr wrap="square">
            <a:spAutoFit/>
          </a:bodyPr>
          <a:lstStyle/>
          <a:p>
            <a:pPr algn="l"/>
            <a:r>
              <a:rPr lang="en-US" sz="2000" b="1" i="0" dirty="0">
                <a:solidFill>
                  <a:srgbClr val="000000"/>
                </a:solidFill>
                <a:effectLst/>
                <a:latin typeface="+mj-lt"/>
              </a:rPr>
              <a:t>Feature Selection - Recursive Feature Elimination</a:t>
            </a:r>
          </a:p>
        </p:txBody>
      </p:sp>
      <p:sp>
        <p:nvSpPr>
          <p:cNvPr id="6" name="ZoneTexte 5">
            <a:extLst>
              <a:ext uri="{FF2B5EF4-FFF2-40B4-BE49-F238E27FC236}">
                <a16:creationId xmlns:a16="http://schemas.microsoft.com/office/drawing/2014/main" id="{54C08E12-33C3-864C-672A-667F6CEEE6AF}"/>
              </a:ext>
            </a:extLst>
          </p:cNvPr>
          <p:cNvSpPr txBox="1"/>
          <p:nvPr/>
        </p:nvSpPr>
        <p:spPr>
          <a:xfrm>
            <a:off x="323528" y="1659648"/>
            <a:ext cx="8496944" cy="1015663"/>
          </a:xfrm>
          <a:prstGeom prst="rect">
            <a:avLst/>
          </a:prstGeom>
          <a:noFill/>
        </p:spPr>
        <p:txBody>
          <a:bodyPr wrap="square">
            <a:spAutoFit/>
          </a:bodyPr>
          <a:lstStyle/>
          <a:p>
            <a:r>
              <a:rPr lang="fr-FR" sz="1200" b="0" i="0" dirty="0">
                <a:solidFill>
                  <a:srgbClr val="000000"/>
                </a:solidFill>
                <a:effectLst/>
                <a:latin typeface="+mj-lt"/>
              </a:rPr>
              <a:t>Nos données contiennent 796 features, dont beaucoup peuvent ne pas contenir d'informations utiles. Nous réduisons la </a:t>
            </a:r>
          </a:p>
          <a:p>
            <a:r>
              <a:rPr lang="fr-FR" sz="1200" b="0" i="0" dirty="0">
                <a:solidFill>
                  <a:srgbClr val="000000"/>
                </a:solidFill>
                <a:effectLst/>
                <a:latin typeface="+mj-lt"/>
              </a:rPr>
              <a:t>dimension via RFECV de Scikit-learn qui appliquera une validation croisée pour trouver l'ensemble des features optimales qui maximise nos performances. Le but est donc d'optimiser la métrique AUC tout en éliminant les features les moins </a:t>
            </a:r>
          </a:p>
          <a:p>
            <a:r>
              <a:rPr lang="fr-FR" sz="1200" b="0" i="0" dirty="0">
                <a:solidFill>
                  <a:srgbClr val="000000"/>
                </a:solidFill>
                <a:effectLst/>
                <a:latin typeface="+mj-lt"/>
              </a:rPr>
              <a:t>importantes. Nous utiliserons pour cette recherche de features optimales le classifier LGBMClassifier car offrant les </a:t>
            </a:r>
          </a:p>
          <a:p>
            <a:r>
              <a:rPr lang="fr-FR" sz="1200" b="0" i="0" dirty="0">
                <a:solidFill>
                  <a:srgbClr val="000000"/>
                </a:solidFill>
                <a:effectLst/>
                <a:latin typeface="+mj-lt"/>
              </a:rPr>
              <a:t>meilleures performances.</a:t>
            </a:r>
            <a:endParaRPr lang="fr-FR" sz="1200" dirty="0">
              <a:latin typeface="+mj-lt"/>
            </a:endParaRPr>
          </a:p>
        </p:txBody>
      </p:sp>
      <p:pic>
        <p:nvPicPr>
          <p:cNvPr id="9" name="Image 8">
            <a:extLst>
              <a:ext uri="{FF2B5EF4-FFF2-40B4-BE49-F238E27FC236}">
                <a16:creationId xmlns:a16="http://schemas.microsoft.com/office/drawing/2014/main" id="{203E4663-1C75-71B9-19E9-BAD1B848B410}"/>
              </a:ext>
            </a:extLst>
          </p:cNvPr>
          <p:cNvPicPr>
            <a:picLocks noChangeAspect="1"/>
          </p:cNvPicPr>
          <p:nvPr/>
        </p:nvPicPr>
        <p:blipFill>
          <a:blip r:embed="rId3"/>
          <a:stretch>
            <a:fillRect/>
          </a:stretch>
        </p:blipFill>
        <p:spPr>
          <a:xfrm>
            <a:off x="352520" y="2917908"/>
            <a:ext cx="4961050" cy="1150720"/>
          </a:xfrm>
          <a:prstGeom prst="rect">
            <a:avLst/>
          </a:prstGeom>
        </p:spPr>
      </p:pic>
    </p:spTree>
    <p:extLst>
      <p:ext uri="{BB962C8B-B14F-4D97-AF65-F5344CB8AC3E}">
        <p14:creationId xmlns:p14="http://schemas.microsoft.com/office/powerpoint/2010/main" val="432141211"/>
      </p:ext>
    </p:extLst>
  </p:cSld>
  <p:clrMapOvr>
    <a:masterClrMapping/>
  </p:clrMapOvr>
  <mc:AlternateContent xmlns:mc="http://schemas.openxmlformats.org/markup-compatibility/2006">
    <mc:Choice xmlns:p14="http://schemas.microsoft.com/office/powerpoint/2010/main" Requires="p14">
      <p:transition spd="slow" p14:dur="2000" advTm="51301"/>
    </mc:Choice>
    <mc:Fallback>
      <p:transition spd="slow" advTm="5130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3B78E912-36BC-5ADF-10AF-DB46CE7A529A}"/>
              </a:ext>
            </a:extLst>
          </p:cNvPr>
          <p:cNvSpPr txBox="1"/>
          <p:nvPr/>
        </p:nvSpPr>
        <p:spPr>
          <a:xfrm>
            <a:off x="4139952" y="980487"/>
            <a:ext cx="4824536" cy="707886"/>
          </a:xfrm>
          <a:prstGeom prst="rect">
            <a:avLst/>
          </a:prstGeom>
          <a:noFill/>
        </p:spPr>
        <p:txBody>
          <a:bodyPr wrap="square">
            <a:spAutoFit/>
          </a:bodyPr>
          <a:lstStyle/>
          <a:p>
            <a:pPr algn="l"/>
            <a:r>
              <a:rPr lang="fr-FR" sz="2000" b="1" dirty="0">
                <a:solidFill>
                  <a:srgbClr val="000000"/>
                </a:solidFill>
                <a:latin typeface="+mj-lt"/>
              </a:rPr>
              <a:t>Optimisation des h</a:t>
            </a:r>
            <a:r>
              <a:rPr lang="fr-FR" sz="2000" b="1" i="0" dirty="0">
                <a:solidFill>
                  <a:srgbClr val="000000"/>
                </a:solidFill>
                <a:effectLst/>
                <a:latin typeface="+mj-lt"/>
              </a:rPr>
              <a:t>yperparamètres </a:t>
            </a:r>
          </a:p>
          <a:p>
            <a:pPr algn="l"/>
            <a:r>
              <a:rPr lang="fr-FR" sz="2000" b="1" i="0" dirty="0">
                <a:solidFill>
                  <a:srgbClr val="000000"/>
                </a:solidFill>
                <a:effectLst/>
                <a:latin typeface="+mj-lt"/>
              </a:rPr>
              <a:t>d’un point de vue technique </a:t>
            </a:r>
          </a:p>
        </p:txBody>
      </p:sp>
      <p:sp>
        <p:nvSpPr>
          <p:cNvPr id="6" name="ZoneTexte 5">
            <a:extLst>
              <a:ext uri="{FF2B5EF4-FFF2-40B4-BE49-F238E27FC236}">
                <a16:creationId xmlns:a16="http://schemas.microsoft.com/office/drawing/2014/main" id="{D438E0CE-238A-5448-8363-0C8933A11CC3}"/>
              </a:ext>
            </a:extLst>
          </p:cNvPr>
          <p:cNvSpPr txBox="1"/>
          <p:nvPr/>
        </p:nvSpPr>
        <p:spPr>
          <a:xfrm>
            <a:off x="4210092" y="2035885"/>
            <a:ext cx="4575386" cy="369332"/>
          </a:xfrm>
          <a:prstGeom prst="rect">
            <a:avLst/>
          </a:prstGeom>
          <a:noFill/>
        </p:spPr>
        <p:txBody>
          <a:bodyPr wrap="square">
            <a:spAutoFit/>
          </a:bodyPr>
          <a:lstStyle/>
          <a:p>
            <a:pPr algn="l"/>
            <a:r>
              <a:rPr lang="fr-FR" b="1" i="0" dirty="0">
                <a:solidFill>
                  <a:srgbClr val="000000"/>
                </a:solidFill>
                <a:effectLst/>
                <a:latin typeface="+mj-lt"/>
              </a:rPr>
              <a:t>LGBMClassifier</a:t>
            </a:r>
          </a:p>
        </p:txBody>
      </p:sp>
      <p:pic>
        <p:nvPicPr>
          <p:cNvPr id="9" name="Image 8">
            <a:extLst>
              <a:ext uri="{FF2B5EF4-FFF2-40B4-BE49-F238E27FC236}">
                <a16:creationId xmlns:a16="http://schemas.microsoft.com/office/drawing/2014/main" id="{4171D6CA-7AA9-A9D9-5F60-723446097526}"/>
              </a:ext>
            </a:extLst>
          </p:cNvPr>
          <p:cNvPicPr>
            <a:picLocks noChangeAspect="1"/>
          </p:cNvPicPr>
          <p:nvPr/>
        </p:nvPicPr>
        <p:blipFill>
          <a:blip r:embed="rId3"/>
          <a:stretch>
            <a:fillRect/>
          </a:stretch>
        </p:blipFill>
        <p:spPr>
          <a:xfrm>
            <a:off x="275453" y="992283"/>
            <a:ext cx="3545033" cy="2000933"/>
          </a:xfrm>
          <a:prstGeom prst="rect">
            <a:avLst/>
          </a:prstGeom>
        </p:spPr>
      </p:pic>
      <p:pic>
        <p:nvPicPr>
          <p:cNvPr id="11" name="Image 10">
            <a:extLst>
              <a:ext uri="{FF2B5EF4-FFF2-40B4-BE49-F238E27FC236}">
                <a16:creationId xmlns:a16="http://schemas.microsoft.com/office/drawing/2014/main" id="{78DE2D2B-2E8E-49EB-772D-699F6113C841}"/>
              </a:ext>
            </a:extLst>
          </p:cNvPr>
          <p:cNvPicPr>
            <a:picLocks noChangeAspect="1"/>
          </p:cNvPicPr>
          <p:nvPr/>
        </p:nvPicPr>
        <p:blipFill>
          <a:blip r:embed="rId4"/>
          <a:stretch>
            <a:fillRect/>
          </a:stretch>
        </p:blipFill>
        <p:spPr>
          <a:xfrm>
            <a:off x="251520" y="3210994"/>
            <a:ext cx="7380312" cy="1762953"/>
          </a:xfrm>
          <a:prstGeom prst="rect">
            <a:avLst/>
          </a:prstGeom>
        </p:spPr>
      </p:pic>
    </p:spTree>
    <p:extLst>
      <p:ext uri="{BB962C8B-B14F-4D97-AF65-F5344CB8AC3E}">
        <p14:creationId xmlns:p14="http://schemas.microsoft.com/office/powerpoint/2010/main" val="3742623347"/>
      </p:ext>
    </p:extLst>
  </p:cSld>
  <p:clrMapOvr>
    <a:masterClrMapping/>
  </p:clrMapOvr>
  <mc:AlternateContent xmlns:mc="http://schemas.openxmlformats.org/markup-compatibility/2006">
    <mc:Choice xmlns:p14="http://schemas.microsoft.com/office/powerpoint/2010/main" Requires="p14">
      <p:transition spd="slow" p14:dur="2000" advTm="126881"/>
    </mc:Choice>
    <mc:Fallback>
      <p:transition spd="slow" advTm="1268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6" name="ZoneTexte 5">
            <a:extLst>
              <a:ext uri="{FF2B5EF4-FFF2-40B4-BE49-F238E27FC236}">
                <a16:creationId xmlns:a16="http://schemas.microsoft.com/office/drawing/2014/main" id="{D438E0CE-238A-5448-8363-0C8933A11CC3}"/>
              </a:ext>
            </a:extLst>
          </p:cNvPr>
          <p:cNvSpPr txBox="1"/>
          <p:nvPr/>
        </p:nvSpPr>
        <p:spPr>
          <a:xfrm>
            <a:off x="4210092" y="2035885"/>
            <a:ext cx="4575386" cy="369332"/>
          </a:xfrm>
          <a:prstGeom prst="rect">
            <a:avLst/>
          </a:prstGeom>
          <a:noFill/>
        </p:spPr>
        <p:txBody>
          <a:bodyPr wrap="square">
            <a:spAutoFit/>
          </a:bodyPr>
          <a:lstStyle/>
          <a:p>
            <a:pPr algn="l"/>
            <a:r>
              <a:rPr lang="fr-FR" b="1" i="0" dirty="0">
                <a:solidFill>
                  <a:srgbClr val="000000"/>
                </a:solidFill>
                <a:effectLst/>
                <a:latin typeface="Helvetica Neue"/>
              </a:rPr>
              <a:t>Logistic Regression</a:t>
            </a:r>
          </a:p>
        </p:txBody>
      </p:sp>
      <p:pic>
        <p:nvPicPr>
          <p:cNvPr id="5" name="Image 4">
            <a:extLst>
              <a:ext uri="{FF2B5EF4-FFF2-40B4-BE49-F238E27FC236}">
                <a16:creationId xmlns:a16="http://schemas.microsoft.com/office/drawing/2014/main" id="{0FDFABD2-ACCB-04EA-BD6C-BCF83393F8C8}"/>
              </a:ext>
            </a:extLst>
          </p:cNvPr>
          <p:cNvPicPr>
            <a:picLocks noChangeAspect="1"/>
          </p:cNvPicPr>
          <p:nvPr/>
        </p:nvPicPr>
        <p:blipFill>
          <a:blip r:embed="rId3"/>
          <a:stretch>
            <a:fillRect/>
          </a:stretch>
        </p:blipFill>
        <p:spPr>
          <a:xfrm>
            <a:off x="251520" y="1134447"/>
            <a:ext cx="3816424" cy="1270770"/>
          </a:xfrm>
          <a:prstGeom prst="rect">
            <a:avLst/>
          </a:prstGeom>
        </p:spPr>
      </p:pic>
      <p:pic>
        <p:nvPicPr>
          <p:cNvPr id="10" name="Image 9">
            <a:extLst>
              <a:ext uri="{FF2B5EF4-FFF2-40B4-BE49-F238E27FC236}">
                <a16:creationId xmlns:a16="http://schemas.microsoft.com/office/drawing/2014/main" id="{BFF334F8-5430-1E19-8E78-E65787B6E7AF}"/>
              </a:ext>
            </a:extLst>
          </p:cNvPr>
          <p:cNvPicPr>
            <a:picLocks noChangeAspect="1"/>
          </p:cNvPicPr>
          <p:nvPr/>
        </p:nvPicPr>
        <p:blipFill>
          <a:blip r:embed="rId4"/>
          <a:stretch>
            <a:fillRect/>
          </a:stretch>
        </p:blipFill>
        <p:spPr>
          <a:xfrm>
            <a:off x="323529" y="3089884"/>
            <a:ext cx="5904656" cy="1910329"/>
          </a:xfrm>
          <a:prstGeom prst="rect">
            <a:avLst/>
          </a:prstGeom>
        </p:spPr>
      </p:pic>
      <p:sp>
        <p:nvSpPr>
          <p:cNvPr id="3" name="ZoneTexte 2">
            <a:extLst>
              <a:ext uri="{FF2B5EF4-FFF2-40B4-BE49-F238E27FC236}">
                <a16:creationId xmlns:a16="http://schemas.microsoft.com/office/drawing/2014/main" id="{8C81B697-19F0-7261-C697-17CD4DDCB3C6}"/>
              </a:ext>
            </a:extLst>
          </p:cNvPr>
          <p:cNvSpPr txBox="1"/>
          <p:nvPr/>
        </p:nvSpPr>
        <p:spPr>
          <a:xfrm>
            <a:off x="4139952" y="980487"/>
            <a:ext cx="4824536" cy="707886"/>
          </a:xfrm>
          <a:prstGeom prst="rect">
            <a:avLst/>
          </a:prstGeom>
          <a:noFill/>
        </p:spPr>
        <p:txBody>
          <a:bodyPr wrap="square">
            <a:spAutoFit/>
          </a:bodyPr>
          <a:lstStyle/>
          <a:p>
            <a:pPr algn="l"/>
            <a:r>
              <a:rPr lang="fr-FR" sz="2000" b="1" dirty="0">
                <a:solidFill>
                  <a:srgbClr val="000000"/>
                </a:solidFill>
                <a:latin typeface="+mj-lt"/>
              </a:rPr>
              <a:t>Optimisation des h</a:t>
            </a:r>
            <a:r>
              <a:rPr lang="fr-FR" sz="2000" b="1" i="0" dirty="0">
                <a:solidFill>
                  <a:srgbClr val="000000"/>
                </a:solidFill>
                <a:effectLst/>
                <a:latin typeface="+mj-lt"/>
              </a:rPr>
              <a:t>yperparamètres </a:t>
            </a:r>
          </a:p>
          <a:p>
            <a:pPr algn="l"/>
            <a:r>
              <a:rPr lang="fr-FR" sz="2000" b="1" i="0" dirty="0">
                <a:solidFill>
                  <a:srgbClr val="000000"/>
                </a:solidFill>
                <a:effectLst/>
                <a:latin typeface="+mj-lt"/>
              </a:rPr>
              <a:t>d’un point de vue technique </a:t>
            </a:r>
          </a:p>
        </p:txBody>
      </p:sp>
    </p:spTree>
    <p:extLst>
      <p:ext uri="{BB962C8B-B14F-4D97-AF65-F5344CB8AC3E}">
        <p14:creationId xmlns:p14="http://schemas.microsoft.com/office/powerpoint/2010/main" val="147417121"/>
      </p:ext>
    </p:extLst>
  </p:cSld>
  <p:clrMapOvr>
    <a:masterClrMapping/>
  </p:clrMapOvr>
  <mc:AlternateContent xmlns:mc="http://schemas.openxmlformats.org/markup-compatibility/2006">
    <mc:Choice xmlns:p14="http://schemas.microsoft.com/office/powerpoint/2010/main" Requires="p14">
      <p:transition spd="slow" p14:dur="2000" advTm="32189"/>
    </mc:Choice>
    <mc:Fallback>
      <p:transition spd="slow" advTm="321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96737"/>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6" name="ZoneTexte 5">
            <a:extLst>
              <a:ext uri="{FF2B5EF4-FFF2-40B4-BE49-F238E27FC236}">
                <a16:creationId xmlns:a16="http://schemas.microsoft.com/office/drawing/2014/main" id="{D438E0CE-238A-5448-8363-0C8933A11CC3}"/>
              </a:ext>
            </a:extLst>
          </p:cNvPr>
          <p:cNvSpPr txBox="1"/>
          <p:nvPr/>
        </p:nvSpPr>
        <p:spPr>
          <a:xfrm>
            <a:off x="4210092" y="2035885"/>
            <a:ext cx="4575386" cy="369332"/>
          </a:xfrm>
          <a:prstGeom prst="rect">
            <a:avLst/>
          </a:prstGeom>
          <a:noFill/>
        </p:spPr>
        <p:txBody>
          <a:bodyPr wrap="square">
            <a:spAutoFit/>
          </a:bodyPr>
          <a:lstStyle/>
          <a:p>
            <a:pPr algn="l"/>
            <a:r>
              <a:rPr lang="fr-FR" b="1" i="0" dirty="0">
                <a:solidFill>
                  <a:srgbClr val="000000"/>
                </a:solidFill>
                <a:effectLst/>
                <a:latin typeface="Helvetica Neue"/>
              </a:rPr>
              <a:t>XGBClassifier</a:t>
            </a:r>
          </a:p>
        </p:txBody>
      </p:sp>
      <p:pic>
        <p:nvPicPr>
          <p:cNvPr id="5" name="Image 4">
            <a:extLst>
              <a:ext uri="{FF2B5EF4-FFF2-40B4-BE49-F238E27FC236}">
                <a16:creationId xmlns:a16="http://schemas.microsoft.com/office/drawing/2014/main" id="{F880536B-EF26-DF24-ADDD-881D8073E80F}"/>
              </a:ext>
            </a:extLst>
          </p:cNvPr>
          <p:cNvPicPr>
            <a:picLocks noChangeAspect="1"/>
          </p:cNvPicPr>
          <p:nvPr/>
        </p:nvPicPr>
        <p:blipFill>
          <a:blip r:embed="rId3"/>
          <a:stretch>
            <a:fillRect/>
          </a:stretch>
        </p:blipFill>
        <p:spPr>
          <a:xfrm>
            <a:off x="366741" y="951282"/>
            <a:ext cx="3461228" cy="1923915"/>
          </a:xfrm>
          <a:prstGeom prst="rect">
            <a:avLst/>
          </a:prstGeom>
        </p:spPr>
      </p:pic>
      <p:pic>
        <p:nvPicPr>
          <p:cNvPr id="10" name="Image 9">
            <a:extLst>
              <a:ext uri="{FF2B5EF4-FFF2-40B4-BE49-F238E27FC236}">
                <a16:creationId xmlns:a16="http://schemas.microsoft.com/office/drawing/2014/main" id="{79BE30D5-0446-68CF-917F-B2B27B9A815E}"/>
              </a:ext>
            </a:extLst>
          </p:cNvPr>
          <p:cNvPicPr>
            <a:picLocks noChangeAspect="1"/>
          </p:cNvPicPr>
          <p:nvPr/>
        </p:nvPicPr>
        <p:blipFill>
          <a:blip r:embed="rId4"/>
          <a:stretch>
            <a:fillRect/>
          </a:stretch>
        </p:blipFill>
        <p:spPr>
          <a:xfrm>
            <a:off x="312296" y="2966858"/>
            <a:ext cx="8712968" cy="2176642"/>
          </a:xfrm>
          <a:prstGeom prst="rect">
            <a:avLst/>
          </a:prstGeom>
        </p:spPr>
      </p:pic>
      <p:sp>
        <p:nvSpPr>
          <p:cNvPr id="3" name="ZoneTexte 2">
            <a:extLst>
              <a:ext uri="{FF2B5EF4-FFF2-40B4-BE49-F238E27FC236}">
                <a16:creationId xmlns:a16="http://schemas.microsoft.com/office/drawing/2014/main" id="{0C12F1BD-3334-A089-3554-48E81E74FB1B}"/>
              </a:ext>
            </a:extLst>
          </p:cNvPr>
          <p:cNvSpPr txBox="1"/>
          <p:nvPr/>
        </p:nvSpPr>
        <p:spPr>
          <a:xfrm>
            <a:off x="4139952" y="980487"/>
            <a:ext cx="4824536" cy="707886"/>
          </a:xfrm>
          <a:prstGeom prst="rect">
            <a:avLst/>
          </a:prstGeom>
          <a:noFill/>
        </p:spPr>
        <p:txBody>
          <a:bodyPr wrap="square">
            <a:spAutoFit/>
          </a:bodyPr>
          <a:lstStyle/>
          <a:p>
            <a:pPr algn="l"/>
            <a:r>
              <a:rPr lang="fr-FR" sz="2000" b="1" dirty="0">
                <a:solidFill>
                  <a:srgbClr val="000000"/>
                </a:solidFill>
                <a:latin typeface="+mj-lt"/>
              </a:rPr>
              <a:t>Optimisation des h</a:t>
            </a:r>
            <a:r>
              <a:rPr lang="fr-FR" sz="2000" b="1" i="0" dirty="0">
                <a:solidFill>
                  <a:srgbClr val="000000"/>
                </a:solidFill>
                <a:effectLst/>
                <a:latin typeface="+mj-lt"/>
              </a:rPr>
              <a:t>yperparamètres </a:t>
            </a:r>
          </a:p>
          <a:p>
            <a:pPr algn="l"/>
            <a:r>
              <a:rPr lang="fr-FR" sz="2000" b="1" i="0" dirty="0">
                <a:solidFill>
                  <a:srgbClr val="000000"/>
                </a:solidFill>
                <a:effectLst/>
                <a:latin typeface="+mj-lt"/>
              </a:rPr>
              <a:t>d’un point de vue technique </a:t>
            </a:r>
          </a:p>
        </p:txBody>
      </p:sp>
    </p:spTree>
    <p:extLst>
      <p:ext uri="{BB962C8B-B14F-4D97-AF65-F5344CB8AC3E}">
        <p14:creationId xmlns:p14="http://schemas.microsoft.com/office/powerpoint/2010/main" val="2056919144"/>
      </p:ext>
    </p:extLst>
  </p:cSld>
  <p:clrMapOvr>
    <a:masterClrMapping/>
  </p:clrMapOvr>
  <mc:AlternateContent xmlns:mc="http://schemas.openxmlformats.org/markup-compatibility/2006">
    <mc:Choice xmlns:p14="http://schemas.microsoft.com/office/powerpoint/2010/main" Requires="p14">
      <p:transition spd="slow" p14:dur="2000" advTm="66035"/>
    </mc:Choice>
    <mc:Fallback>
      <p:transition spd="slow" advTm="660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5" name="ZoneTexte 4">
            <a:extLst>
              <a:ext uri="{FF2B5EF4-FFF2-40B4-BE49-F238E27FC236}">
                <a16:creationId xmlns:a16="http://schemas.microsoft.com/office/drawing/2014/main" id="{7C91E52B-5171-D863-5D65-F76CAB05B60A}"/>
              </a:ext>
            </a:extLst>
          </p:cNvPr>
          <p:cNvSpPr txBox="1"/>
          <p:nvPr/>
        </p:nvSpPr>
        <p:spPr>
          <a:xfrm>
            <a:off x="376829" y="994904"/>
            <a:ext cx="4575386" cy="369332"/>
          </a:xfrm>
          <a:prstGeom prst="rect">
            <a:avLst/>
          </a:prstGeom>
          <a:noFill/>
        </p:spPr>
        <p:txBody>
          <a:bodyPr wrap="square">
            <a:spAutoFit/>
          </a:bodyPr>
          <a:lstStyle/>
          <a:p>
            <a:pPr algn="l"/>
            <a:r>
              <a:rPr lang="fr-FR" b="1" i="0" dirty="0">
                <a:solidFill>
                  <a:srgbClr val="000000"/>
                </a:solidFill>
                <a:effectLst/>
                <a:latin typeface="Helvetica Neue"/>
              </a:rPr>
              <a:t>Comparaison des modèles choisis</a:t>
            </a:r>
          </a:p>
        </p:txBody>
      </p:sp>
      <p:sp>
        <p:nvSpPr>
          <p:cNvPr id="10" name="ZoneTexte 9">
            <a:extLst>
              <a:ext uri="{FF2B5EF4-FFF2-40B4-BE49-F238E27FC236}">
                <a16:creationId xmlns:a16="http://schemas.microsoft.com/office/drawing/2014/main" id="{EBAE3D98-A3F3-ED45-C778-5C2631A45855}"/>
              </a:ext>
            </a:extLst>
          </p:cNvPr>
          <p:cNvSpPr txBox="1"/>
          <p:nvPr/>
        </p:nvSpPr>
        <p:spPr>
          <a:xfrm>
            <a:off x="426685" y="1575435"/>
            <a:ext cx="8483797" cy="461665"/>
          </a:xfrm>
          <a:prstGeom prst="rect">
            <a:avLst/>
          </a:prstGeom>
          <a:noFill/>
        </p:spPr>
        <p:txBody>
          <a:bodyPr wrap="square">
            <a:spAutoFit/>
          </a:bodyPr>
          <a:lstStyle/>
          <a:p>
            <a:r>
              <a:rPr lang="fr-FR" sz="1200" dirty="0">
                <a:solidFill>
                  <a:srgbClr val="000000"/>
                </a:solidFill>
                <a:latin typeface="+mj-lt"/>
              </a:rPr>
              <a:t>Pour c</a:t>
            </a:r>
            <a:r>
              <a:rPr lang="fr-FR" sz="1200" b="0" i="0" dirty="0">
                <a:solidFill>
                  <a:srgbClr val="000000"/>
                </a:solidFill>
                <a:effectLst/>
                <a:latin typeface="+mj-lt"/>
              </a:rPr>
              <a:t>omparer les modèles nous allons tenir en compte les scores AUC obtenus et les temps mis pour </a:t>
            </a:r>
            <a:r>
              <a:rPr lang="fr-FR" sz="1200" dirty="0">
                <a:solidFill>
                  <a:srgbClr val="000000"/>
                </a:solidFill>
                <a:latin typeface="+mj-lt"/>
              </a:rPr>
              <a:t>l</a:t>
            </a:r>
            <a:r>
              <a:rPr lang="fr-FR" sz="1200" b="0" i="0" dirty="0">
                <a:solidFill>
                  <a:srgbClr val="000000"/>
                </a:solidFill>
                <a:effectLst/>
                <a:latin typeface="+mj-lt"/>
              </a:rPr>
              <a:t>'entrainement et la prédiction.</a:t>
            </a:r>
            <a:endParaRPr lang="fr-FR" sz="1200" dirty="0">
              <a:latin typeface="+mj-lt"/>
            </a:endParaRPr>
          </a:p>
        </p:txBody>
      </p:sp>
      <p:pic>
        <p:nvPicPr>
          <p:cNvPr id="13" name="Image 12">
            <a:extLst>
              <a:ext uri="{FF2B5EF4-FFF2-40B4-BE49-F238E27FC236}">
                <a16:creationId xmlns:a16="http://schemas.microsoft.com/office/drawing/2014/main" id="{DFDEC1AC-06CA-1764-C37C-CBC7ED4357EF}"/>
              </a:ext>
            </a:extLst>
          </p:cNvPr>
          <p:cNvPicPr>
            <a:picLocks noChangeAspect="1"/>
          </p:cNvPicPr>
          <p:nvPr/>
        </p:nvPicPr>
        <p:blipFill>
          <a:blip r:embed="rId3"/>
          <a:stretch>
            <a:fillRect/>
          </a:stretch>
        </p:blipFill>
        <p:spPr>
          <a:xfrm>
            <a:off x="323528" y="2499742"/>
            <a:ext cx="5638927" cy="2643758"/>
          </a:xfrm>
          <a:prstGeom prst="rect">
            <a:avLst/>
          </a:prstGeom>
        </p:spPr>
      </p:pic>
      <p:sp>
        <p:nvSpPr>
          <p:cNvPr id="15" name="ZoneTexte 14">
            <a:extLst>
              <a:ext uri="{FF2B5EF4-FFF2-40B4-BE49-F238E27FC236}">
                <a16:creationId xmlns:a16="http://schemas.microsoft.com/office/drawing/2014/main" id="{62306D31-B74C-CF22-6AE1-359F8B78F4E5}"/>
              </a:ext>
            </a:extLst>
          </p:cNvPr>
          <p:cNvSpPr txBox="1"/>
          <p:nvPr/>
        </p:nvSpPr>
        <p:spPr>
          <a:xfrm>
            <a:off x="6103526" y="2805804"/>
            <a:ext cx="2994710" cy="1569660"/>
          </a:xfrm>
          <a:prstGeom prst="rect">
            <a:avLst/>
          </a:prstGeom>
          <a:noFill/>
        </p:spPr>
        <p:txBody>
          <a:bodyPr wrap="square">
            <a:spAutoFit/>
          </a:bodyPr>
          <a:lstStyle/>
          <a:p>
            <a:pPr algn="l"/>
            <a:r>
              <a:rPr lang="fr-FR" sz="1200" b="0" i="0" dirty="0">
                <a:solidFill>
                  <a:srgbClr val="000000"/>
                </a:solidFill>
                <a:effectLst/>
                <a:latin typeface="+mj-lt"/>
              </a:rPr>
              <a:t>En faisant  donc un compromis entre</a:t>
            </a:r>
          </a:p>
          <a:p>
            <a:pPr algn="l"/>
            <a:r>
              <a:rPr lang="fr-FR" sz="1200" dirty="0">
                <a:solidFill>
                  <a:srgbClr val="000000"/>
                </a:solidFill>
                <a:latin typeface="+mj-lt"/>
              </a:rPr>
              <a:t>ces deux entités</a:t>
            </a:r>
            <a:r>
              <a:rPr lang="fr-FR" sz="1200" b="0" i="0" dirty="0">
                <a:solidFill>
                  <a:srgbClr val="000000"/>
                </a:solidFill>
                <a:effectLst/>
                <a:latin typeface="+mj-lt"/>
              </a:rPr>
              <a:t>, il en ressort que pour </a:t>
            </a:r>
          </a:p>
          <a:p>
            <a:pPr algn="l"/>
            <a:r>
              <a:rPr lang="fr-FR" sz="1200" b="0" i="0" dirty="0">
                <a:solidFill>
                  <a:srgbClr val="000000"/>
                </a:solidFill>
                <a:effectLst/>
                <a:latin typeface="+mj-lt"/>
              </a:rPr>
              <a:t>le jeu de donnée de notre étude, le </a:t>
            </a:r>
          </a:p>
          <a:p>
            <a:pPr algn="l"/>
            <a:r>
              <a:rPr lang="fr-FR" sz="1200" b="0" i="0" dirty="0">
                <a:solidFill>
                  <a:srgbClr val="000000"/>
                </a:solidFill>
                <a:effectLst/>
                <a:latin typeface="+mj-lt"/>
              </a:rPr>
              <a:t>modèle de classification :</a:t>
            </a:r>
          </a:p>
          <a:p>
            <a:pPr algn="l"/>
            <a:endParaRPr lang="fr-FR" sz="1200" b="0" i="0" dirty="0">
              <a:solidFill>
                <a:srgbClr val="000000"/>
              </a:solidFill>
              <a:effectLst/>
              <a:latin typeface="+mj-lt"/>
            </a:endParaRPr>
          </a:p>
          <a:p>
            <a:pPr algn="l">
              <a:buFont typeface="Arial" panose="020B0604020202020204" pitchFamily="34" charset="0"/>
              <a:buChar char="•"/>
            </a:pPr>
            <a:r>
              <a:rPr lang="fr-FR" sz="1200" b="0" i="0" dirty="0">
                <a:solidFill>
                  <a:srgbClr val="000000"/>
                </a:solidFill>
                <a:effectLst/>
                <a:latin typeface="+mj-lt"/>
              </a:rPr>
              <a:t> LGBMClassifier</a:t>
            </a:r>
          </a:p>
          <a:p>
            <a:pPr algn="l">
              <a:buFont typeface="Arial" panose="020B0604020202020204" pitchFamily="34" charset="0"/>
              <a:buChar char="•"/>
            </a:pPr>
            <a:endParaRPr lang="fr-FR" sz="1200" b="0" i="0" dirty="0">
              <a:solidFill>
                <a:srgbClr val="000000"/>
              </a:solidFill>
              <a:effectLst/>
              <a:latin typeface="+mj-lt"/>
            </a:endParaRPr>
          </a:p>
          <a:p>
            <a:pPr algn="l"/>
            <a:r>
              <a:rPr lang="fr-FR" sz="1200" b="0" i="0" dirty="0">
                <a:solidFill>
                  <a:srgbClr val="000000"/>
                </a:solidFill>
                <a:effectLst/>
                <a:latin typeface="+mj-lt"/>
              </a:rPr>
              <a:t>est le modèle retenu pour les prédictions.</a:t>
            </a:r>
          </a:p>
        </p:txBody>
      </p:sp>
    </p:spTree>
    <p:extLst>
      <p:ext uri="{BB962C8B-B14F-4D97-AF65-F5344CB8AC3E}">
        <p14:creationId xmlns:p14="http://schemas.microsoft.com/office/powerpoint/2010/main" val="1401674854"/>
      </p:ext>
    </p:extLst>
  </p:cSld>
  <p:clrMapOvr>
    <a:masterClrMapping/>
  </p:clrMapOvr>
  <mc:AlternateContent xmlns:mc="http://schemas.openxmlformats.org/markup-compatibility/2006">
    <mc:Choice xmlns:p14="http://schemas.microsoft.com/office/powerpoint/2010/main" Requires="p14">
      <p:transition spd="slow" p14:dur="2000" advTm="24767"/>
    </mc:Choice>
    <mc:Fallback>
      <p:transition spd="slow" advTm="247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DB70EDB5-6211-E618-1A30-21FA80DF02D9}"/>
              </a:ext>
            </a:extLst>
          </p:cNvPr>
          <p:cNvSpPr txBox="1"/>
          <p:nvPr/>
        </p:nvSpPr>
        <p:spPr>
          <a:xfrm>
            <a:off x="320250" y="915287"/>
            <a:ext cx="5876866" cy="369332"/>
          </a:xfrm>
          <a:prstGeom prst="rect">
            <a:avLst/>
          </a:prstGeom>
          <a:noFill/>
        </p:spPr>
        <p:txBody>
          <a:bodyPr wrap="square">
            <a:spAutoFit/>
          </a:bodyPr>
          <a:lstStyle/>
          <a:p>
            <a:pPr algn="l"/>
            <a:r>
              <a:rPr lang="fr-FR" b="1" i="0" dirty="0">
                <a:solidFill>
                  <a:srgbClr val="000000"/>
                </a:solidFill>
                <a:effectLst/>
                <a:latin typeface="Helvetica Neue"/>
              </a:rPr>
              <a:t>Optimisation du modèle d’un point de vue métier</a:t>
            </a:r>
          </a:p>
        </p:txBody>
      </p:sp>
      <p:sp>
        <p:nvSpPr>
          <p:cNvPr id="6" name="ZoneTexte 5">
            <a:extLst>
              <a:ext uri="{FF2B5EF4-FFF2-40B4-BE49-F238E27FC236}">
                <a16:creationId xmlns:a16="http://schemas.microsoft.com/office/drawing/2014/main" id="{F27C2BEA-4728-612D-9D0C-3625D3DF7444}"/>
              </a:ext>
            </a:extLst>
          </p:cNvPr>
          <p:cNvSpPr txBox="1"/>
          <p:nvPr/>
        </p:nvSpPr>
        <p:spPr>
          <a:xfrm>
            <a:off x="337949" y="1284619"/>
            <a:ext cx="8626539" cy="1938992"/>
          </a:xfrm>
          <a:prstGeom prst="rect">
            <a:avLst/>
          </a:prstGeom>
          <a:noFill/>
        </p:spPr>
        <p:txBody>
          <a:bodyPr wrap="square">
            <a:spAutoFit/>
          </a:bodyPr>
          <a:lstStyle/>
          <a:p>
            <a:r>
              <a:rPr lang="fr-FR" sz="1200" b="0" i="0" u="none" strike="noStrike" baseline="0" dirty="0">
                <a:solidFill>
                  <a:srgbClr val="000000"/>
                </a:solidFill>
                <a:latin typeface="+mj-lt"/>
              </a:rPr>
              <a:t>Une fonction coût bien a été développée dans l’objectif de maximiser les gains obtenus par validation ou non des demandes de prêts bancaires. </a:t>
            </a:r>
          </a:p>
          <a:p>
            <a:endParaRPr lang="fr-FR" sz="1200" b="0" i="0" u="none" strike="noStrike" baseline="0" dirty="0">
              <a:solidFill>
                <a:srgbClr val="000000"/>
              </a:solidFill>
              <a:latin typeface="+mj-lt"/>
            </a:endParaRPr>
          </a:p>
          <a:p>
            <a:r>
              <a:rPr lang="fr-FR" sz="1200" b="0" i="0" u="none" strike="noStrike" baseline="0" dirty="0">
                <a:solidFill>
                  <a:srgbClr val="000000"/>
                </a:solidFill>
                <a:latin typeface="+mj-lt"/>
              </a:rPr>
              <a:t>Le modèle peut donc se tromper de deux manières différentes, soit en prédisant positif alors que l’individu est négatif (False Positif) soit en prédisant négatif alors que l’individu est positif. En revanche, la perte d’argent est plus conséquente pour un </a:t>
            </a:r>
          </a:p>
          <a:p>
            <a:r>
              <a:rPr lang="fr-FR" sz="1200" b="0" i="0" u="none" strike="noStrike" baseline="0" dirty="0">
                <a:solidFill>
                  <a:srgbClr val="000000"/>
                </a:solidFill>
                <a:latin typeface="+mj-lt"/>
              </a:rPr>
              <a:t>FN (prêt accordé alors que le client n’est pas solvable) qu’un manque à gagner pour un FP (prêt non accordé alors que le </a:t>
            </a:r>
          </a:p>
          <a:p>
            <a:r>
              <a:rPr lang="fr-FR" sz="1200" b="0" i="0" u="none" strike="noStrike" baseline="0" dirty="0">
                <a:solidFill>
                  <a:srgbClr val="000000"/>
                </a:solidFill>
                <a:latin typeface="+mj-lt"/>
              </a:rPr>
              <a:t>client est solvable).</a:t>
            </a:r>
          </a:p>
          <a:p>
            <a:endParaRPr lang="fr-FR" sz="1200" dirty="0">
              <a:solidFill>
                <a:srgbClr val="000000"/>
              </a:solidFill>
              <a:latin typeface="+mj-lt"/>
            </a:endParaRPr>
          </a:p>
          <a:p>
            <a:r>
              <a:rPr lang="fr-FR" sz="1200" b="0" i="0" u="none" strike="noStrike" baseline="0" dirty="0">
                <a:solidFill>
                  <a:srgbClr val="000000"/>
                </a:solidFill>
                <a:latin typeface="+mj-lt"/>
              </a:rPr>
              <a:t>Une fonction coût : </a:t>
            </a:r>
          </a:p>
          <a:p>
            <a:r>
              <a:rPr lang="fr-FR" sz="1200" b="0" i="0" u="none" strike="noStrike" baseline="0" dirty="0">
                <a:solidFill>
                  <a:srgbClr val="000000"/>
                </a:solidFill>
                <a:latin typeface="+mj-lt"/>
              </a:rPr>
              <a:t>J = 10*FN + FP a donc été créée pour tenir compte de l’importance relative de chaque erreur. </a:t>
            </a:r>
            <a:endParaRPr lang="fr-FR" sz="1200" b="0" i="0" dirty="0">
              <a:solidFill>
                <a:srgbClr val="000000"/>
              </a:solidFill>
              <a:effectLst/>
              <a:latin typeface="+mj-lt"/>
            </a:endParaRPr>
          </a:p>
        </p:txBody>
      </p:sp>
      <p:pic>
        <p:nvPicPr>
          <p:cNvPr id="9" name="Image 8">
            <a:extLst>
              <a:ext uri="{FF2B5EF4-FFF2-40B4-BE49-F238E27FC236}">
                <a16:creationId xmlns:a16="http://schemas.microsoft.com/office/drawing/2014/main" id="{66B28B29-CB54-2C35-565B-FE7CA597C740}"/>
              </a:ext>
            </a:extLst>
          </p:cNvPr>
          <p:cNvPicPr>
            <a:picLocks noChangeAspect="1"/>
          </p:cNvPicPr>
          <p:nvPr/>
        </p:nvPicPr>
        <p:blipFill>
          <a:blip r:embed="rId3"/>
          <a:stretch>
            <a:fillRect/>
          </a:stretch>
        </p:blipFill>
        <p:spPr>
          <a:xfrm>
            <a:off x="423327" y="3227483"/>
            <a:ext cx="6308914" cy="1825496"/>
          </a:xfrm>
          <a:prstGeom prst="rect">
            <a:avLst/>
          </a:prstGeom>
        </p:spPr>
      </p:pic>
    </p:spTree>
    <p:extLst>
      <p:ext uri="{BB962C8B-B14F-4D97-AF65-F5344CB8AC3E}">
        <p14:creationId xmlns:p14="http://schemas.microsoft.com/office/powerpoint/2010/main" val="1190260230"/>
      </p:ext>
    </p:extLst>
  </p:cSld>
  <p:clrMapOvr>
    <a:masterClrMapping/>
  </p:clrMapOvr>
  <mc:AlternateContent xmlns:mc="http://schemas.openxmlformats.org/markup-compatibility/2006">
    <mc:Choice xmlns:p14="http://schemas.microsoft.com/office/powerpoint/2010/main" Requires="p14">
      <p:transition spd="slow" p14:dur="2000" advTm="74187"/>
    </mc:Choice>
    <mc:Fallback>
      <p:transition spd="slow" advTm="7418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350621" y="2571750"/>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DD10F29E-6E40-A904-6827-0BF6E1FE8794}"/>
              </a:ext>
            </a:extLst>
          </p:cNvPr>
          <p:cNvSpPr txBox="1"/>
          <p:nvPr/>
        </p:nvSpPr>
        <p:spPr>
          <a:xfrm>
            <a:off x="295442" y="915726"/>
            <a:ext cx="6724829" cy="369332"/>
          </a:xfrm>
          <a:prstGeom prst="rect">
            <a:avLst/>
          </a:prstGeom>
          <a:noFill/>
        </p:spPr>
        <p:txBody>
          <a:bodyPr wrap="square">
            <a:spAutoFit/>
          </a:bodyPr>
          <a:lstStyle/>
          <a:p>
            <a:pPr algn="l"/>
            <a:r>
              <a:rPr lang="fr-FR" b="1" dirty="0">
                <a:solidFill>
                  <a:srgbClr val="000000"/>
                </a:solidFill>
                <a:latin typeface="Helvetica Neue"/>
              </a:rPr>
              <a:t>Optimisation des </a:t>
            </a:r>
            <a:r>
              <a:rPr lang="fr-FR" b="1" i="0" dirty="0">
                <a:solidFill>
                  <a:srgbClr val="000000"/>
                </a:solidFill>
                <a:effectLst/>
                <a:latin typeface="Helvetica Neue"/>
              </a:rPr>
              <a:t>hyperparamètres d’un point de vue métier</a:t>
            </a:r>
          </a:p>
        </p:txBody>
      </p:sp>
      <p:pic>
        <p:nvPicPr>
          <p:cNvPr id="6" name="Image 5">
            <a:extLst>
              <a:ext uri="{FF2B5EF4-FFF2-40B4-BE49-F238E27FC236}">
                <a16:creationId xmlns:a16="http://schemas.microsoft.com/office/drawing/2014/main" id="{C715C169-D3A6-8E24-7DB1-0A454BB37DDA}"/>
              </a:ext>
            </a:extLst>
          </p:cNvPr>
          <p:cNvPicPr>
            <a:picLocks noChangeAspect="1"/>
          </p:cNvPicPr>
          <p:nvPr/>
        </p:nvPicPr>
        <p:blipFill>
          <a:blip r:embed="rId3"/>
          <a:stretch>
            <a:fillRect/>
          </a:stretch>
        </p:blipFill>
        <p:spPr>
          <a:xfrm>
            <a:off x="380936" y="1673983"/>
            <a:ext cx="4274397" cy="1502432"/>
          </a:xfrm>
          <a:prstGeom prst="rect">
            <a:avLst/>
          </a:prstGeom>
        </p:spPr>
      </p:pic>
      <p:pic>
        <p:nvPicPr>
          <p:cNvPr id="9" name="Image 8">
            <a:extLst>
              <a:ext uri="{FF2B5EF4-FFF2-40B4-BE49-F238E27FC236}">
                <a16:creationId xmlns:a16="http://schemas.microsoft.com/office/drawing/2014/main" id="{0D6728A5-1D96-62FE-1431-B11935D96E57}"/>
              </a:ext>
            </a:extLst>
          </p:cNvPr>
          <p:cNvPicPr>
            <a:picLocks noChangeAspect="1"/>
          </p:cNvPicPr>
          <p:nvPr/>
        </p:nvPicPr>
        <p:blipFill>
          <a:blip r:embed="rId4"/>
          <a:stretch>
            <a:fillRect/>
          </a:stretch>
        </p:blipFill>
        <p:spPr>
          <a:xfrm>
            <a:off x="350621" y="3662169"/>
            <a:ext cx="7236296" cy="1357853"/>
          </a:xfrm>
          <a:prstGeom prst="rect">
            <a:avLst/>
          </a:prstGeom>
        </p:spPr>
      </p:pic>
      <p:pic>
        <p:nvPicPr>
          <p:cNvPr id="11" name="Image 10">
            <a:extLst>
              <a:ext uri="{FF2B5EF4-FFF2-40B4-BE49-F238E27FC236}">
                <a16:creationId xmlns:a16="http://schemas.microsoft.com/office/drawing/2014/main" id="{5BBDD2C7-EA2D-3BB9-60EC-E49989F371E2}"/>
              </a:ext>
            </a:extLst>
          </p:cNvPr>
          <p:cNvPicPr>
            <a:picLocks noChangeAspect="1"/>
          </p:cNvPicPr>
          <p:nvPr/>
        </p:nvPicPr>
        <p:blipFill>
          <a:blip r:embed="rId5"/>
          <a:stretch>
            <a:fillRect/>
          </a:stretch>
        </p:blipFill>
        <p:spPr>
          <a:xfrm>
            <a:off x="4998712" y="1372779"/>
            <a:ext cx="4022307" cy="2598814"/>
          </a:xfrm>
          <a:prstGeom prst="rect">
            <a:avLst/>
          </a:prstGeom>
        </p:spPr>
      </p:pic>
    </p:spTree>
    <p:extLst>
      <p:ext uri="{BB962C8B-B14F-4D97-AF65-F5344CB8AC3E}">
        <p14:creationId xmlns:p14="http://schemas.microsoft.com/office/powerpoint/2010/main" val="3298286116"/>
      </p:ext>
    </p:extLst>
  </p:cSld>
  <p:clrMapOvr>
    <a:masterClrMapping/>
  </p:clrMapOvr>
  <mc:AlternateContent xmlns:mc="http://schemas.openxmlformats.org/markup-compatibility/2006">
    <mc:Choice xmlns:p14="http://schemas.microsoft.com/office/powerpoint/2010/main" Requires="p14">
      <p:transition spd="slow" p14:dur="2000" advTm="90176"/>
    </mc:Choice>
    <mc:Fallback>
      <p:transition spd="slow" advTm="9017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4442" y="115011"/>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1119932" y="163379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9" name="ZoneTexte 8">
            <a:extLst>
              <a:ext uri="{FF2B5EF4-FFF2-40B4-BE49-F238E27FC236}">
                <a16:creationId xmlns:a16="http://schemas.microsoft.com/office/drawing/2014/main" id="{6CA4A8F9-FE6F-7133-BFB5-698E3E8D2B8B}"/>
              </a:ext>
            </a:extLst>
          </p:cNvPr>
          <p:cNvSpPr txBox="1"/>
          <p:nvPr/>
        </p:nvSpPr>
        <p:spPr>
          <a:xfrm>
            <a:off x="5364088" y="958573"/>
            <a:ext cx="4575386" cy="369332"/>
          </a:xfrm>
          <a:prstGeom prst="rect">
            <a:avLst/>
          </a:prstGeom>
          <a:noFill/>
        </p:spPr>
        <p:txBody>
          <a:bodyPr wrap="square">
            <a:spAutoFit/>
          </a:bodyPr>
          <a:lstStyle/>
          <a:p>
            <a:pPr algn="l"/>
            <a:r>
              <a:rPr lang="fr-FR" b="1" i="0" dirty="0">
                <a:solidFill>
                  <a:srgbClr val="000000"/>
                </a:solidFill>
                <a:effectLst/>
                <a:latin typeface="Helvetica Neue"/>
              </a:rPr>
              <a:t>Matrice de confusion &amp; AUC</a:t>
            </a:r>
          </a:p>
        </p:txBody>
      </p:sp>
      <p:sp>
        <p:nvSpPr>
          <p:cNvPr id="11" name="ZoneTexte 10">
            <a:extLst>
              <a:ext uri="{FF2B5EF4-FFF2-40B4-BE49-F238E27FC236}">
                <a16:creationId xmlns:a16="http://schemas.microsoft.com/office/drawing/2014/main" id="{6F6E85A9-E459-7B35-0A3B-E07D288591BD}"/>
              </a:ext>
            </a:extLst>
          </p:cNvPr>
          <p:cNvSpPr txBox="1"/>
          <p:nvPr/>
        </p:nvSpPr>
        <p:spPr>
          <a:xfrm>
            <a:off x="164442" y="846755"/>
            <a:ext cx="4575386" cy="276999"/>
          </a:xfrm>
          <a:prstGeom prst="rect">
            <a:avLst/>
          </a:prstGeom>
          <a:noFill/>
        </p:spPr>
        <p:txBody>
          <a:bodyPr wrap="square">
            <a:spAutoFit/>
          </a:bodyPr>
          <a:lstStyle/>
          <a:p>
            <a:pPr algn="l"/>
            <a:r>
              <a:rPr lang="fr-FR" sz="1200" b="1" i="0" dirty="0">
                <a:solidFill>
                  <a:srgbClr val="000000"/>
                </a:solidFill>
                <a:effectLst/>
                <a:latin typeface="+mj-lt"/>
              </a:rPr>
              <a:t>Modèle optimisé via AUC</a:t>
            </a:r>
          </a:p>
        </p:txBody>
      </p:sp>
      <p:pic>
        <p:nvPicPr>
          <p:cNvPr id="13" name="Image 12">
            <a:extLst>
              <a:ext uri="{FF2B5EF4-FFF2-40B4-BE49-F238E27FC236}">
                <a16:creationId xmlns:a16="http://schemas.microsoft.com/office/drawing/2014/main" id="{3F14AF2D-3448-2894-AB9F-286FA58C0309}"/>
              </a:ext>
            </a:extLst>
          </p:cNvPr>
          <p:cNvPicPr>
            <a:picLocks noChangeAspect="1"/>
          </p:cNvPicPr>
          <p:nvPr/>
        </p:nvPicPr>
        <p:blipFill>
          <a:blip r:embed="rId3"/>
          <a:stretch>
            <a:fillRect/>
          </a:stretch>
        </p:blipFill>
        <p:spPr>
          <a:xfrm>
            <a:off x="113540" y="1168326"/>
            <a:ext cx="5136023" cy="1816508"/>
          </a:xfrm>
          <a:prstGeom prst="rect">
            <a:avLst/>
          </a:prstGeom>
        </p:spPr>
      </p:pic>
      <p:sp>
        <p:nvSpPr>
          <p:cNvPr id="15" name="ZoneTexte 14">
            <a:extLst>
              <a:ext uri="{FF2B5EF4-FFF2-40B4-BE49-F238E27FC236}">
                <a16:creationId xmlns:a16="http://schemas.microsoft.com/office/drawing/2014/main" id="{01539142-CB4E-D7C0-DC89-7E4276DB63B7}"/>
              </a:ext>
            </a:extLst>
          </p:cNvPr>
          <p:cNvSpPr txBox="1"/>
          <p:nvPr/>
        </p:nvSpPr>
        <p:spPr>
          <a:xfrm>
            <a:off x="169881" y="3007200"/>
            <a:ext cx="5638800" cy="276999"/>
          </a:xfrm>
          <a:prstGeom prst="rect">
            <a:avLst/>
          </a:prstGeom>
          <a:noFill/>
        </p:spPr>
        <p:txBody>
          <a:bodyPr wrap="square">
            <a:spAutoFit/>
          </a:bodyPr>
          <a:lstStyle/>
          <a:p>
            <a:pPr algn="l"/>
            <a:r>
              <a:rPr lang="fr-FR" sz="1200" b="1" i="0" dirty="0">
                <a:solidFill>
                  <a:srgbClr val="000000"/>
                </a:solidFill>
                <a:effectLst/>
                <a:latin typeface="+mj-lt"/>
              </a:rPr>
              <a:t>Modèle optimisé via la fonction métier</a:t>
            </a:r>
          </a:p>
        </p:txBody>
      </p:sp>
      <p:pic>
        <p:nvPicPr>
          <p:cNvPr id="17" name="Image 16">
            <a:extLst>
              <a:ext uri="{FF2B5EF4-FFF2-40B4-BE49-F238E27FC236}">
                <a16:creationId xmlns:a16="http://schemas.microsoft.com/office/drawing/2014/main" id="{3898CF1A-B0AE-6C4D-46BA-8D0CFFEF4750}"/>
              </a:ext>
            </a:extLst>
          </p:cNvPr>
          <p:cNvPicPr>
            <a:picLocks noChangeAspect="1"/>
          </p:cNvPicPr>
          <p:nvPr/>
        </p:nvPicPr>
        <p:blipFill>
          <a:blip r:embed="rId4"/>
          <a:stretch>
            <a:fillRect/>
          </a:stretch>
        </p:blipFill>
        <p:spPr>
          <a:xfrm>
            <a:off x="164442" y="3306565"/>
            <a:ext cx="5085121" cy="1774143"/>
          </a:xfrm>
          <a:prstGeom prst="rect">
            <a:avLst/>
          </a:prstGeom>
        </p:spPr>
      </p:pic>
      <p:sp>
        <p:nvSpPr>
          <p:cNvPr id="21" name="ZoneTexte 20">
            <a:extLst>
              <a:ext uri="{FF2B5EF4-FFF2-40B4-BE49-F238E27FC236}">
                <a16:creationId xmlns:a16="http://schemas.microsoft.com/office/drawing/2014/main" id="{82D6C84B-D2C1-1489-4ECB-9BA7B5A5DBBD}"/>
              </a:ext>
            </a:extLst>
          </p:cNvPr>
          <p:cNvSpPr txBox="1"/>
          <p:nvPr/>
        </p:nvSpPr>
        <p:spPr>
          <a:xfrm>
            <a:off x="5364088" y="1590103"/>
            <a:ext cx="3844729" cy="2862322"/>
          </a:xfrm>
          <a:prstGeom prst="rect">
            <a:avLst/>
          </a:prstGeom>
          <a:noFill/>
        </p:spPr>
        <p:txBody>
          <a:bodyPr wrap="square">
            <a:spAutoFit/>
          </a:bodyPr>
          <a:lstStyle/>
          <a:p>
            <a:pPr algn="l"/>
            <a:r>
              <a:rPr lang="fr-FR" sz="1200" b="0" i="0" dirty="0">
                <a:solidFill>
                  <a:srgbClr val="000000"/>
                </a:solidFill>
                <a:effectLst/>
                <a:latin typeface="+mj-lt"/>
              </a:rPr>
              <a:t>La fonction coût permet de pénaliser les erreurs</a:t>
            </a:r>
          </a:p>
          <a:p>
            <a:pPr algn="l"/>
            <a:r>
              <a:rPr lang="fr-FR" sz="1200" b="0" i="0" dirty="0">
                <a:solidFill>
                  <a:srgbClr val="000000"/>
                </a:solidFill>
                <a:effectLst/>
                <a:latin typeface="+mj-lt"/>
              </a:rPr>
              <a:t>de prédiction qui peuvent coûter cher à l'entreprise.</a:t>
            </a:r>
          </a:p>
          <a:p>
            <a:pPr algn="l"/>
            <a:endParaRPr lang="fr-FR" sz="1200" dirty="0">
              <a:solidFill>
                <a:srgbClr val="000000"/>
              </a:solidFill>
              <a:latin typeface="+mj-lt"/>
            </a:endParaRPr>
          </a:p>
          <a:p>
            <a:pPr algn="l"/>
            <a:r>
              <a:rPr lang="fr-FR" sz="1200" b="0" i="0" dirty="0">
                <a:solidFill>
                  <a:srgbClr val="000000"/>
                </a:solidFill>
                <a:effectLst/>
                <a:latin typeface="+mj-lt"/>
              </a:rPr>
              <a:t>En effet, avec l'implémentation de la métrique métier:</a:t>
            </a:r>
          </a:p>
          <a:p>
            <a:pPr algn="l"/>
            <a:endParaRPr lang="fr-FR" sz="1200" b="0" i="0" dirty="0">
              <a:solidFill>
                <a:srgbClr val="000000"/>
              </a:solidFill>
              <a:effectLst/>
              <a:latin typeface="+mj-lt"/>
            </a:endParaRPr>
          </a:p>
          <a:p>
            <a:pPr algn="l">
              <a:buFont typeface="Arial" panose="020B0604020202020204" pitchFamily="34" charset="0"/>
              <a:buChar char="•"/>
            </a:pPr>
            <a:r>
              <a:rPr lang="fr-FR" sz="1200" b="0" i="0" dirty="0">
                <a:solidFill>
                  <a:srgbClr val="000000"/>
                </a:solidFill>
                <a:effectLst/>
                <a:latin typeface="+mj-lt"/>
              </a:rPr>
              <a:t> Les FP c'est à dire les pertes d'opportunités de</a:t>
            </a:r>
          </a:p>
          <a:p>
            <a:pPr algn="l"/>
            <a:r>
              <a:rPr lang="fr-FR" sz="1200" dirty="0">
                <a:solidFill>
                  <a:srgbClr val="000000"/>
                </a:solidFill>
                <a:latin typeface="+mj-lt"/>
              </a:rPr>
              <a:t>  </a:t>
            </a:r>
            <a:r>
              <a:rPr lang="fr-FR" sz="1200" b="0" i="0" dirty="0">
                <a:solidFill>
                  <a:srgbClr val="000000"/>
                </a:solidFill>
                <a:effectLst/>
                <a:latin typeface="+mj-lt"/>
              </a:rPr>
              <a:t>l'entreprise sont estimés à 0.16% contre 0.5% de </a:t>
            </a:r>
          </a:p>
          <a:p>
            <a:pPr algn="l"/>
            <a:r>
              <a:rPr lang="fr-FR" sz="1200" b="0" i="0" dirty="0">
                <a:solidFill>
                  <a:srgbClr val="000000"/>
                </a:solidFill>
                <a:effectLst/>
                <a:latin typeface="+mj-lt"/>
              </a:rPr>
              <a:t>  l'approche technique.</a:t>
            </a:r>
          </a:p>
          <a:p>
            <a:pPr algn="l"/>
            <a:endParaRPr lang="fr-FR" sz="1200" b="0" i="0" dirty="0">
              <a:solidFill>
                <a:srgbClr val="000000"/>
              </a:solidFill>
              <a:effectLst/>
              <a:latin typeface="+mj-lt"/>
            </a:endParaRPr>
          </a:p>
          <a:p>
            <a:pPr algn="l">
              <a:buFont typeface="Arial" panose="020B0604020202020204" pitchFamily="34" charset="0"/>
              <a:buChar char="•"/>
            </a:pPr>
            <a:r>
              <a:rPr lang="fr-FR" sz="1200" dirty="0">
                <a:solidFill>
                  <a:srgbClr val="000000"/>
                </a:solidFill>
                <a:latin typeface="+mj-lt"/>
              </a:rPr>
              <a:t> L</a:t>
            </a:r>
            <a:r>
              <a:rPr lang="fr-FR" sz="1200" b="0" i="0" dirty="0">
                <a:solidFill>
                  <a:srgbClr val="000000"/>
                </a:solidFill>
                <a:effectLst/>
                <a:latin typeface="+mj-lt"/>
              </a:rPr>
              <a:t>es FN c'est les pertes réelles de l'entreprise sont</a:t>
            </a:r>
          </a:p>
          <a:p>
            <a:pPr algn="l"/>
            <a:r>
              <a:rPr lang="fr-FR" sz="1200" dirty="0">
                <a:solidFill>
                  <a:srgbClr val="000000"/>
                </a:solidFill>
                <a:latin typeface="+mj-lt"/>
              </a:rPr>
              <a:t>  </a:t>
            </a:r>
            <a:r>
              <a:rPr lang="fr-FR" sz="1200" b="0" i="0" dirty="0">
                <a:solidFill>
                  <a:srgbClr val="000000"/>
                </a:solidFill>
                <a:effectLst/>
                <a:latin typeface="+mj-lt"/>
              </a:rPr>
              <a:t>estimés à 7.89% contre 7.61% de l'approche </a:t>
            </a:r>
          </a:p>
          <a:p>
            <a:pPr algn="l"/>
            <a:r>
              <a:rPr lang="fr-FR" sz="1200" dirty="0">
                <a:solidFill>
                  <a:srgbClr val="000000"/>
                </a:solidFill>
                <a:latin typeface="+mj-lt"/>
              </a:rPr>
              <a:t>  </a:t>
            </a:r>
            <a:r>
              <a:rPr lang="fr-FR" sz="1200" b="0" i="0" dirty="0">
                <a:solidFill>
                  <a:srgbClr val="000000"/>
                </a:solidFill>
                <a:effectLst/>
                <a:latin typeface="+mj-lt"/>
              </a:rPr>
              <a:t>technique.</a:t>
            </a:r>
          </a:p>
          <a:p>
            <a:pPr algn="l"/>
            <a:endParaRPr lang="fr-FR" sz="1200" b="0" i="0" dirty="0">
              <a:solidFill>
                <a:srgbClr val="000000"/>
              </a:solidFill>
              <a:effectLst/>
              <a:latin typeface="+mj-lt"/>
            </a:endParaRPr>
          </a:p>
          <a:p>
            <a:pPr algn="l"/>
            <a:r>
              <a:rPr lang="fr-FR" sz="1200" b="0" i="0" dirty="0">
                <a:solidFill>
                  <a:srgbClr val="000000"/>
                </a:solidFill>
                <a:effectLst/>
                <a:latin typeface="+mj-lt"/>
              </a:rPr>
              <a:t>Au final la métrique métier a tout de même permis </a:t>
            </a:r>
          </a:p>
          <a:p>
            <a:pPr algn="l"/>
            <a:r>
              <a:rPr lang="fr-FR" sz="1200" b="0" i="0" dirty="0">
                <a:solidFill>
                  <a:srgbClr val="000000"/>
                </a:solidFill>
                <a:effectLst/>
                <a:latin typeface="+mj-lt"/>
              </a:rPr>
              <a:t>de mieux pénaliser les erreurs du modèle.</a:t>
            </a:r>
          </a:p>
        </p:txBody>
      </p:sp>
    </p:spTree>
    <p:extLst>
      <p:ext uri="{BB962C8B-B14F-4D97-AF65-F5344CB8AC3E}">
        <p14:creationId xmlns:p14="http://schemas.microsoft.com/office/powerpoint/2010/main" val="1380962672"/>
      </p:ext>
    </p:extLst>
  </p:cSld>
  <p:clrMapOvr>
    <a:masterClrMapping/>
  </p:clrMapOvr>
  <mc:AlternateContent xmlns:mc="http://schemas.openxmlformats.org/markup-compatibility/2006">
    <mc:Choice xmlns:p14="http://schemas.microsoft.com/office/powerpoint/2010/main" Requires="p14">
      <p:transition spd="slow" p14:dur="2000" advTm="58386"/>
    </mc:Choice>
    <mc:Fallback>
      <p:transition spd="slow" advTm="5838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2051720" y="1101001"/>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6" name="ZoneTexte 5">
            <a:extLst>
              <a:ext uri="{FF2B5EF4-FFF2-40B4-BE49-F238E27FC236}">
                <a16:creationId xmlns:a16="http://schemas.microsoft.com/office/drawing/2014/main" id="{7C0656DD-8F4B-95BC-04C6-CE404D11D484}"/>
              </a:ext>
            </a:extLst>
          </p:cNvPr>
          <p:cNvSpPr txBox="1"/>
          <p:nvPr/>
        </p:nvSpPr>
        <p:spPr>
          <a:xfrm>
            <a:off x="4998712" y="943889"/>
            <a:ext cx="4796746" cy="338554"/>
          </a:xfrm>
          <a:prstGeom prst="rect">
            <a:avLst/>
          </a:prstGeom>
          <a:noFill/>
        </p:spPr>
        <p:txBody>
          <a:bodyPr wrap="square">
            <a:spAutoFit/>
          </a:bodyPr>
          <a:lstStyle/>
          <a:p>
            <a:pPr algn="l"/>
            <a:r>
              <a:rPr lang="fr-FR" sz="1600" b="1" i="0" dirty="0">
                <a:solidFill>
                  <a:srgbClr val="000000"/>
                </a:solidFill>
                <a:effectLst/>
                <a:latin typeface="+mj-lt"/>
              </a:rPr>
              <a:t>Feature importance globale via le modèle</a:t>
            </a:r>
          </a:p>
        </p:txBody>
      </p:sp>
      <p:pic>
        <p:nvPicPr>
          <p:cNvPr id="9" name="Image 8">
            <a:extLst>
              <a:ext uri="{FF2B5EF4-FFF2-40B4-BE49-F238E27FC236}">
                <a16:creationId xmlns:a16="http://schemas.microsoft.com/office/drawing/2014/main" id="{067AB9C7-2B1D-B14C-07C2-3654F37C50E5}"/>
              </a:ext>
            </a:extLst>
          </p:cNvPr>
          <p:cNvPicPr>
            <a:picLocks noChangeAspect="1"/>
          </p:cNvPicPr>
          <p:nvPr/>
        </p:nvPicPr>
        <p:blipFill>
          <a:blip r:embed="rId3"/>
          <a:stretch>
            <a:fillRect/>
          </a:stretch>
        </p:blipFill>
        <p:spPr>
          <a:xfrm>
            <a:off x="4355976" y="1459959"/>
            <a:ext cx="4367324" cy="1955139"/>
          </a:xfrm>
          <a:prstGeom prst="rect">
            <a:avLst/>
          </a:prstGeom>
        </p:spPr>
      </p:pic>
      <p:sp>
        <p:nvSpPr>
          <p:cNvPr id="13" name="ZoneTexte 12">
            <a:extLst>
              <a:ext uri="{FF2B5EF4-FFF2-40B4-BE49-F238E27FC236}">
                <a16:creationId xmlns:a16="http://schemas.microsoft.com/office/drawing/2014/main" id="{9C4836CC-0DE6-6F7F-D1B9-486ACB177C3D}"/>
              </a:ext>
            </a:extLst>
          </p:cNvPr>
          <p:cNvSpPr txBox="1"/>
          <p:nvPr/>
        </p:nvSpPr>
        <p:spPr>
          <a:xfrm>
            <a:off x="5076056" y="4008649"/>
            <a:ext cx="5161280" cy="1015663"/>
          </a:xfrm>
          <a:prstGeom prst="rect">
            <a:avLst/>
          </a:prstGeom>
          <a:noFill/>
        </p:spPr>
        <p:txBody>
          <a:bodyPr wrap="square">
            <a:spAutoFit/>
          </a:bodyPr>
          <a:lstStyle/>
          <a:p>
            <a:r>
              <a:rPr lang="fr-FR" sz="1200" b="0" i="0" dirty="0">
                <a:solidFill>
                  <a:srgbClr val="000000"/>
                </a:solidFill>
                <a:effectLst/>
                <a:latin typeface="+mj-lt"/>
              </a:rPr>
              <a:t>Les features les plus importances pour notre modèle</a:t>
            </a:r>
          </a:p>
          <a:p>
            <a:r>
              <a:rPr lang="fr-FR" sz="1200" b="0" i="0" dirty="0">
                <a:solidFill>
                  <a:srgbClr val="000000"/>
                </a:solidFill>
                <a:effectLst/>
                <a:latin typeface="+mj-lt"/>
              </a:rPr>
              <a:t>sont 'EXT_SOURCE_2','EXT_SOURCE_3' qui sont </a:t>
            </a:r>
          </a:p>
          <a:p>
            <a:r>
              <a:rPr lang="fr-FR" sz="1200" b="0" i="0" dirty="0">
                <a:solidFill>
                  <a:srgbClr val="000000"/>
                </a:solidFill>
                <a:effectLst/>
                <a:latin typeface="+mj-lt"/>
              </a:rPr>
              <a:t>des scores normalisés provenant d'autres données,</a:t>
            </a:r>
          </a:p>
          <a:p>
            <a:r>
              <a:rPr lang="fr-FR" sz="1200" b="0" i="0" dirty="0">
                <a:solidFill>
                  <a:srgbClr val="000000"/>
                </a:solidFill>
                <a:effectLst/>
                <a:latin typeface="+mj-lt"/>
              </a:rPr>
              <a:t>puis la 'NAME FAMILY </a:t>
            </a:r>
            <a:r>
              <a:rPr lang="fr-FR" sz="1200" b="0" i="0" dirty="0" err="1">
                <a:solidFill>
                  <a:srgbClr val="000000"/>
                </a:solidFill>
                <a:effectLst/>
                <a:latin typeface="+mj-lt"/>
              </a:rPr>
              <a:t>STATUS_Married</a:t>
            </a:r>
            <a:r>
              <a:rPr lang="fr-FR" sz="1200" b="0" i="0" dirty="0">
                <a:solidFill>
                  <a:srgbClr val="000000"/>
                </a:solidFill>
                <a:effectLst/>
                <a:latin typeface="+mj-lt"/>
              </a:rPr>
              <a:t>' le statut </a:t>
            </a:r>
          </a:p>
          <a:p>
            <a:r>
              <a:rPr lang="fr-FR" sz="1200" b="0" i="0" dirty="0">
                <a:solidFill>
                  <a:srgbClr val="000000"/>
                </a:solidFill>
                <a:effectLst/>
                <a:latin typeface="+mj-lt"/>
              </a:rPr>
              <a:t>civil marié.</a:t>
            </a:r>
            <a:endParaRPr lang="fr-FR" sz="1200" dirty="0">
              <a:latin typeface="+mj-lt"/>
            </a:endParaRPr>
          </a:p>
        </p:txBody>
      </p:sp>
      <p:sp>
        <p:nvSpPr>
          <p:cNvPr id="15" name="ZoneTexte 14">
            <a:extLst>
              <a:ext uri="{FF2B5EF4-FFF2-40B4-BE49-F238E27FC236}">
                <a16:creationId xmlns:a16="http://schemas.microsoft.com/office/drawing/2014/main" id="{C69E29CB-E308-FA0D-4F66-B852ECDD7B87}"/>
              </a:ext>
            </a:extLst>
          </p:cNvPr>
          <p:cNvSpPr txBox="1"/>
          <p:nvPr/>
        </p:nvSpPr>
        <p:spPr>
          <a:xfrm>
            <a:off x="309747" y="902295"/>
            <a:ext cx="5266266" cy="338554"/>
          </a:xfrm>
          <a:prstGeom prst="rect">
            <a:avLst/>
          </a:prstGeom>
          <a:noFill/>
        </p:spPr>
        <p:txBody>
          <a:bodyPr wrap="square">
            <a:spAutoFit/>
          </a:bodyPr>
          <a:lstStyle/>
          <a:p>
            <a:pPr algn="l"/>
            <a:r>
              <a:rPr lang="fr-FR" sz="1600" b="1" i="0" dirty="0">
                <a:solidFill>
                  <a:srgbClr val="000000"/>
                </a:solidFill>
                <a:effectLst/>
                <a:latin typeface="+mj-lt"/>
              </a:rPr>
              <a:t>Feature importance globale via SHAP</a:t>
            </a:r>
          </a:p>
        </p:txBody>
      </p:sp>
      <p:pic>
        <p:nvPicPr>
          <p:cNvPr id="17" name="Image 16">
            <a:extLst>
              <a:ext uri="{FF2B5EF4-FFF2-40B4-BE49-F238E27FC236}">
                <a16:creationId xmlns:a16="http://schemas.microsoft.com/office/drawing/2014/main" id="{07C87B66-DDD0-57DA-B9E8-E6746D8C5CEF}"/>
              </a:ext>
            </a:extLst>
          </p:cNvPr>
          <p:cNvPicPr>
            <a:picLocks noChangeAspect="1"/>
          </p:cNvPicPr>
          <p:nvPr/>
        </p:nvPicPr>
        <p:blipFill>
          <a:blip r:embed="rId4"/>
          <a:stretch>
            <a:fillRect/>
          </a:stretch>
        </p:blipFill>
        <p:spPr>
          <a:xfrm>
            <a:off x="107504" y="1368891"/>
            <a:ext cx="2376265" cy="2140079"/>
          </a:xfrm>
          <a:prstGeom prst="rect">
            <a:avLst/>
          </a:prstGeom>
        </p:spPr>
      </p:pic>
      <p:pic>
        <p:nvPicPr>
          <p:cNvPr id="20" name="Image 19">
            <a:extLst>
              <a:ext uri="{FF2B5EF4-FFF2-40B4-BE49-F238E27FC236}">
                <a16:creationId xmlns:a16="http://schemas.microsoft.com/office/drawing/2014/main" id="{EA4F8D6A-8802-3F95-D07F-4E424DFAC1BB}"/>
              </a:ext>
            </a:extLst>
          </p:cNvPr>
          <p:cNvPicPr>
            <a:picLocks noChangeAspect="1"/>
          </p:cNvPicPr>
          <p:nvPr/>
        </p:nvPicPr>
        <p:blipFill>
          <a:blip r:embed="rId5"/>
          <a:stretch>
            <a:fillRect/>
          </a:stretch>
        </p:blipFill>
        <p:spPr>
          <a:xfrm>
            <a:off x="467544" y="3508970"/>
            <a:ext cx="2376264" cy="434620"/>
          </a:xfrm>
          <a:prstGeom prst="rect">
            <a:avLst/>
          </a:prstGeom>
        </p:spPr>
      </p:pic>
      <p:sp>
        <p:nvSpPr>
          <p:cNvPr id="23" name="ZoneTexte 22">
            <a:extLst>
              <a:ext uri="{FF2B5EF4-FFF2-40B4-BE49-F238E27FC236}">
                <a16:creationId xmlns:a16="http://schemas.microsoft.com/office/drawing/2014/main" id="{ABC25561-73F3-510B-2404-C2BF702B1B42}"/>
              </a:ext>
            </a:extLst>
          </p:cNvPr>
          <p:cNvSpPr txBox="1"/>
          <p:nvPr/>
        </p:nvSpPr>
        <p:spPr>
          <a:xfrm>
            <a:off x="107504" y="4004359"/>
            <a:ext cx="5084064" cy="1015663"/>
          </a:xfrm>
          <a:prstGeom prst="rect">
            <a:avLst/>
          </a:prstGeom>
          <a:noFill/>
        </p:spPr>
        <p:txBody>
          <a:bodyPr wrap="square">
            <a:spAutoFit/>
          </a:bodyPr>
          <a:lstStyle/>
          <a:p>
            <a:r>
              <a:rPr lang="fr-FR" sz="1200" b="0" i="0" dirty="0">
                <a:solidFill>
                  <a:srgbClr val="000000"/>
                </a:solidFill>
                <a:effectLst/>
                <a:latin typeface="+mj-lt"/>
              </a:rPr>
              <a:t>les features '</a:t>
            </a:r>
            <a:r>
              <a:rPr lang="fr-FR" sz="1200" b="0" i="0" dirty="0" err="1">
                <a:solidFill>
                  <a:srgbClr val="000000"/>
                </a:solidFill>
                <a:effectLst/>
                <a:latin typeface="+mj-lt"/>
              </a:rPr>
              <a:t>NAME_INCOME_TYPE_Working</a:t>
            </a:r>
            <a:r>
              <a:rPr lang="fr-FR" sz="1200" b="0" i="0" dirty="0">
                <a:solidFill>
                  <a:srgbClr val="000000"/>
                </a:solidFill>
                <a:effectLst/>
                <a:latin typeface="+mj-lt"/>
              </a:rPr>
              <a:t>’, </a:t>
            </a:r>
          </a:p>
          <a:p>
            <a:r>
              <a:rPr lang="fr-FR" sz="1200" b="0" i="0" dirty="0">
                <a:solidFill>
                  <a:srgbClr val="000000"/>
                </a:solidFill>
                <a:effectLst/>
                <a:latin typeface="+mj-lt"/>
              </a:rPr>
              <a:t>'EMERGENCYSTATE_MODE_No','EXT_SOURCE_3’ relatives </a:t>
            </a:r>
          </a:p>
          <a:p>
            <a:r>
              <a:rPr lang="fr-FR" sz="1200" b="0" i="0" dirty="0">
                <a:solidFill>
                  <a:srgbClr val="000000"/>
                </a:solidFill>
                <a:effectLst/>
                <a:latin typeface="+mj-lt"/>
              </a:rPr>
              <a:t>au </a:t>
            </a:r>
            <a:r>
              <a:rPr lang="fr-FR" sz="1200" dirty="0">
                <a:solidFill>
                  <a:srgbClr val="000000"/>
                </a:solidFill>
                <a:latin typeface="+mj-lt"/>
              </a:rPr>
              <a:t>revenu </a:t>
            </a:r>
            <a:r>
              <a:rPr lang="fr-FR" sz="1200" b="0" i="0" dirty="0">
                <a:solidFill>
                  <a:srgbClr val="000000"/>
                </a:solidFill>
                <a:effectLst/>
                <a:latin typeface="+mj-lt"/>
              </a:rPr>
              <a:t>travailleur, le numéro d’</a:t>
            </a:r>
            <a:r>
              <a:rPr lang="fr-FR" sz="1200" dirty="0">
                <a:solidFill>
                  <a:srgbClr val="000000"/>
                </a:solidFill>
                <a:latin typeface="+mj-lt"/>
              </a:rPr>
              <a:t>é</a:t>
            </a:r>
            <a:r>
              <a:rPr lang="fr-FR" sz="1200" b="0" i="0" dirty="0">
                <a:solidFill>
                  <a:srgbClr val="000000"/>
                </a:solidFill>
                <a:effectLst/>
                <a:latin typeface="+mj-lt"/>
              </a:rPr>
              <a:t>tat d'urgence, le score</a:t>
            </a:r>
          </a:p>
          <a:p>
            <a:r>
              <a:rPr lang="fr-FR" sz="1200" b="0" i="0" dirty="0">
                <a:solidFill>
                  <a:srgbClr val="000000"/>
                </a:solidFill>
                <a:effectLst/>
                <a:latin typeface="+mj-lt"/>
              </a:rPr>
              <a:t>normalisé provenant d'autres données sont les features</a:t>
            </a:r>
          </a:p>
          <a:p>
            <a:r>
              <a:rPr lang="fr-FR" sz="1200" b="0" i="0" dirty="0">
                <a:solidFill>
                  <a:srgbClr val="000000"/>
                </a:solidFill>
                <a:effectLst/>
                <a:latin typeface="+mj-lt"/>
              </a:rPr>
              <a:t>les plus importantes pour nos prédictions.</a:t>
            </a:r>
            <a:endParaRPr lang="fr-FR" sz="1200" dirty="0">
              <a:latin typeface="+mj-lt"/>
            </a:endParaRPr>
          </a:p>
        </p:txBody>
      </p:sp>
    </p:spTree>
    <p:extLst>
      <p:ext uri="{BB962C8B-B14F-4D97-AF65-F5344CB8AC3E}">
        <p14:creationId xmlns:p14="http://schemas.microsoft.com/office/powerpoint/2010/main" val="3248533841"/>
      </p:ext>
    </p:extLst>
  </p:cSld>
  <p:clrMapOvr>
    <a:masterClrMapping/>
  </p:clrMapOvr>
  <mc:AlternateContent xmlns:mc="http://schemas.openxmlformats.org/markup-compatibility/2006">
    <mc:Choice xmlns:p14="http://schemas.microsoft.com/office/powerpoint/2010/main" Requires="p14">
      <p:transition spd="slow" p14:dur="2000" advTm="63101"/>
    </mc:Choice>
    <mc:Fallback>
      <p:transition spd="slow" advTm="631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42380" y="716041"/>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accent1"/>
                </a:solidFill>
                <a:cs typeface="Arial" pitchFamily="34" charset="0"/>
              </a:rPr>
              <a:t>Plan</a:t>
            </a:r>
            <a:endParaRPr lang="en-US" sz="3600" dirty="0">
              <a:solidFill>
                <a:schemeClr val="tx1">
                  <a:lumMod val="75000"/>
                  <a:lumOff val="25000"/>
                </a:schemeClr>
              </a:solidFill>
              <a:cs typeface="Arial" pitchFamily="34" charset="0"/>
            </a:endParaRPr>
          </a:p>
        </p:txBody>
      </p:sp>
      <p:pic>
        <p:nvPicPr>
          <p:cNvPr id="4" name="Picture 2" descr="E:\002-KIMS BUSINESS\007-02-Fullslidesppt-Contents\20161216\Stethoscope as symbol of medicine PowerPoint Templates\main-item-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46229"/>
            <a:ext cx="1816547" cy="134822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943100" y="259080"/>
            <a:ext cx="365760" cy="4610100"/>
          </a:xfrm>
          <a:custGeom>
            <a:avLst/>
            <a:gdLst>
              <a:gd name="connsiteX0" fmla="*/ 0 w 365760"/>
              <a:gd name="connsiteY0" fmla="*/ 0 h 5013960"/>
              <a:gd name="connsiteX1" fmla="*/ 0 w 365760"/>
              <a:gd name="connsiteY1" fmla="*/ 502920 h 5013960"/>
              <a:gd name="connsiteX2" fmla="*/ 365760 w 365760"/>
              <a:gd name="connsiteY2" fmla="*/ 502920 h 5013960"/>
              <a:gd name="connsiteX3" fmla="*/ 365760 w 365760"/>
              <a:gd name="connsiteY3" fmla="*/ 1249680 h 5013960"/>
              <a:gd name="connsiteX4" fmla="*/ 7620 w 365760"/>
              <a:gd name="connsiteY4" fmla="*/ 1249680 h 5013960"/>
              <a:gd name="connsiteX5" fmla="*/ 7620 w 365760"/>
              <a:gd name="connsiteY5" fmla="*/ 5013960 h 5013960"/>
              <a:gd name="connsiteX0" fmla="*/ 0 w 365760"/>
              <a:gd name="connsiteY0" fmla="*/ 0 h 4762500"/>
              <a:gd name="connsiteX1" fmla="*/ 0 w 365760"/>
              <a:gd name="connsiteY1" fmla="*/ 251460 h 4762500"/>
              <a:gd name="connsiteX2" fmla="*/ 365760 w 365760"/>
              <a:gd name="connsiteY2" fmla="*/ 251460 h 4762500"/>
              <a:gd name="connsiteX3" fmla="*/ 365760 w 365760"/>
              <a:gd name="connsiteY3" fmla="*/ 998220 h 4762500"/>
              <a:gd name="connsiteX4" fmla="*/ 7620 w 365760"/>
              <a:gd name="connsiteY4" fmla="*/ 998220 h 4762500"/>
              <a:gd name="connsiteX5" fmla="*/ 7620 w 365760"/>
              <a:gd name="connsiteY5" fmla="*/ 4762500 h 4762500"/>
              <a:gd name="connsiteX0" fmla="*/ 0 w 365760"/>
              <a:gd name="connsiteY0" fmla="*/ 0 h 4610100"/>
              <a:gd name="connsiteX1" fmla="*/ 0 w 365760"/>
              <a:gd name="connsiteY1" fmla="*/ 251460 h 4610100"/>
              <a:gd name="connsiteX2" fmla="*/ 365760 w 365760"/>
              <a:gd name="connsiteY2" fmla="*/ 251460 h 4610100"/>
              <a:gd name="connsiteX3" fmla="*/ 365760 w 365760"/>
              <a:gd name="connsiteY3" fmla="*/ 998220 h 4610100"/>
              <a:gd name="connsiteX4" fmla="*/ 7620 w 365760"/>
              <a:gd name="connsiteY4" fmla="*/ 998220 h 4610100"/>
              <a:gd name="connsiteX5" fmla="*/ 7620 w 365760"/>
              <a:gd name="connsiteY5" fmla="*/ 461010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4610100">
                <a:moveTo>
                  <a:pt x="0" y="0"/>
                </a:moveTo>
                <a:lnTo>
                  <a:pt x="0" y="251460"/>
                </a:lnTo>
                <a:lnTo>
                  <a:pt x="365760" y="251460"/>
                </a:lnTo>
                <a:lnTo>
                  <a:pt x="365760" y="998220"/>
                </a:lnTo>
                <a:lnTo>
                  <a:pt x="7620" y="998220"/>
                </a:lnTo>
                <a:lnTo>
                  <a:pt x="7620" y="4610100"/>
                </a:lnTo>
              </a:path>
            </a:pathLst>
          </a:custGeom>
          <a:ln w="349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5" name="Rectangle 4"/>
          <p:cNvSpPr/>
          <p:nvPr/>
        </p:nvSpPr>
        <p:spPr>
          <a:xfrm>
            <a:off x="2627784" y="244634"/>
            <a:ext cx="6516216"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627784" y="316104"/>
            <a:ext cx="6516216" cy="72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674620" y="1766158"/>
            <a:ext cx="5616624" cy="369332"/>
          </a:xfrm>
          <a:prstGeom prst="rect">
            <a:avLst/>
          </a:prstGeom>
          <a:noFill/>
        </p:spPr>
        <p:txBody>
          <a:bodyPr wrap="square" rtlCol="0">
            <a:spAutoFit/>
          </a:bodyPr>
          <a:lstStyle/>
          <a:p>
            <a:r>
              <a:rPr lang="fr-FR" b="1" i="0" dirty="0">
                <a:effectLst/>
                <a:latin typeface="Montserrat" panose="00000500000000000000" pitchFamily="2" charset="0"/>
              </a:rPr>
              <a:t>Présentation de la problématique</a:t>
            </a:r>
            <a:endParaRPr lang="en-US" altLang="ko-KR" b="1" dirty="0">
              <a:solidFill>
                <a:schemeClr val="tx1">
                  <a:lumMod val="75000"/>
                  <a:lumOff val="25000"/>
                </a:schemeClr>
              </a:solidFill>
              <a:cs typeface="Arial" pitchFamily="34" charset="0"/>
            </a:endParaRPr>
          </a:p>
        </p:txBody>
      </p:sp>
      <p:sp>
        <p:nvSpPr>
          <p:cNvPr id="14" name="TextBox 13"/>
          <p:cNvSpPr txBox="1"/>
          <p:nvPr/>
        </p:nvSpPr>
        <p:spPr>
          <a:xfrm>
            <a:off x="2632184" y="2604894"/>
            <a:ext cx="6044272" cy="369332"/>
          </a:xfrm>
          <a:prstGeom prst="rect">
            <a:avLst/>
          </a:prstGeom>
          <a:noFill/>
        </p:spPr>
        <p:txBody>
          <a:bodyPr wrap="square" rtlCol="0">
            <a:spAutoFit/>
          </a:bodyPr>
          <a:lstStyle/>
          <a:p>
            <a:pPr algn="l"/>
            <a:r>
              <a:rPr lang="fr-FR" b="1" dirty="0">
                <a:latin typeface="Montserrat" panose="00000500000000000000" pitchFamily="2" charset="0"/>
              </a:rPr>
              <a:t>P</a:t>
            </a:r>
            <a:r>
              <a:rPr lang="fr-FR" b="1" i="0" dirty="0">
                <a:effectLst/>
                <a:latin typeface="Montserrat" panose="00000500000000000000" pitchFamily="2" charset="0"/>
              </a:rPr>
              <a:t>résentation du jeu de données </a:t>
            </a:r>
            <a:endParaRPr lang="fr-FR" b="1" i="0" dirty="0">
              <a:solidFill>
                <a:srgbClr val="000000"/>
              </a:solidFill>
              <a:effectLst/>
              <a:latin typeface="Montserrat" panose="00000500000000000000" pitchFamily="2" charset="0"/>
            </a:endParaRPr>
          </a:p>
        </p:txBody>
      </p:sp>
      <p:sp>
        <p:nvSpPr>
          <p:cNvPr id="16" name="TextBox 15"/>
          <p:cNvSpPr txBox="1"/>
          <p:nvPr/>
        </p:nvSpPr>
        <p:spPr>
          <a:xfrm>
            <a:off x="2656653" y="3434474"/>
            <a:ext cx="6048672" cy="369332"/>
          </a:xfrm>
          <a:prstGeom prst="rect">
            <a:avLst/>
          </a:prstGeom>
          <a:noFill/>
        </p:spPr>
        <p:txBody>
          <a:bodyPr wrap="square" rtlCol="0">
            <a:spAutoFit/>
          </a:bodyPr>
          <a:lstStyle/>
          <a:p>
            <a:pPr algn="l"/>
            <a:r>
              <a:rPr lang="fr-FR" b="1" i="0" dirty="0">
                <a:effectLst/>
                <a:latin typeface="Montserrat" panose="00000500000000000000" pitchFamily="2" charset="0"/>
              </a:rPr>
              <a:t>Explication de l’approche de modélisation</a:t>
            </a:r>
            <a:endParaRPr lang="fr-FR" b="1" i="0" dirty="0">
              <a:solidFill>
                <a:srgbClr val="000000"/>
              </a:solidFill>
              <a:effectLst/>
              <a:latin typeface="Montserrat" panose="00000500000000000000" pitchFamily="2" charset="0"/>
            </a:endParaRPr>
          </a:p>
        </p:txBody>
      </p:sp>
      <p:sp>
        <p:nvSpPr>
          <p:cNvPr id="23" name="TextBox 15">
            <a:extLst>
              <a:ext uri="{FF2B5EF4-FFF2-40B4-BE49-F238E27FC236}">
                <a16:creationId xmlns:a16="http://schemas.microsoft.com/office/drawing/2014/main" id="{A716E052-292E-4A16-A0E2-BDE012E373A9}"/>
              </a:ext>
            </a:extLst>
          </p:cNvPr>
          <p:cNvSpPr txBox="1"/>
          <p:nvPr/>
        </p:nvSpPr>
        <p:spPr>
          <a:xfrm>
            <a:off x="2565379" y="4264054"/>
            <a:ext cx="7161185" cy="369332"/>
          </a:xfrm>
          <a:prstGeom prst="rect">
            <a:avLst/>
          </a:prstGeom>
          <a:noFill/>
        </p:spPr>
        <p:txBody>
          <a:bodyPr wrap="square" rtlCol="0">
            <a:spAutoFit/>
          </a:bodyPr>
          <a:lstStyle/>
          <a:p>
            <a:pPr algn="l"/>
            <a:r>
              <a:rPr lang="fr-FR" i="0" dirty="0">
                <a:effectLst/>
                <a:latin typeface="Montserrat" panose="00000500000000000000" pitchFamily="2" charset="0"/>
              </a:rPr>
              <a:t>  </a:t>
            </a:r>
            <a:r>
              <a:rPr lang="fr-FR" b="1" i="0" dirty="0">
                <a:effectLst/>
                <a:latin typeface="Montserrat" panose="00000500000000000000" pitchFamily="2" charset="0"/>
              </a:rPr>
              <a:t>Présentation du dashboard</a:t>
            </a:r>
          </a:p>
        </p:txBody>
      </p:sp>
      <p:pic>
        <p:nvPicPr>
          <p:cNvPr id="24" name="Image 23">
            <a:extLst>
              <a:ext uri="{FF2B5EF4-FFF2-40B4-BE49-F238E27FC236}">
                <a16:creationId xmlns:a16="http://schemas.microsoft.com/office/drawing/2014/main" id="{9E1250FB-33AC-45ED-8CFC-61E71950BC04}"/>
              </a:ext>
            </a:extLst>
          </p:cNvPr>
          <p:cNvPicPr>
            <a:picLocks noChangeAspect="1"/>
          </p:cNvPicPr>
          <p:nvPr/>
        </p:nvPicPr>
        <p:blipFill>
          <a:blip r:embed="rId3"/>
          <a:stretch>
            <a:fillRect/>
          </a:stretch>
        </p:blipFill>
        <p:spPr>
          <a:xfrm>
            <a:off x="2306140" y="4346546"/>
            <a:ext cx="236240" cy="243861"/>
          </a:xfrm>
          <a:prstGeom prst="rect">
            <a:avLst/>
          </a:prstGeom>
        </p:spPr>
      </p:pic>
      <p:pic>
        <p:nvPicPr>
          <p:cNvPr id="27" name="Image 26">
            <a:extLst>
              <a:ext uri="{FF2B5EF4-FFF2-40B4-BE49-F238E27FC236}">
                <a16:creationId xmlns:a16="http://schemas.microsoft.com/office/drawing/2014/main" id="{461B1580-32D1-4573-9A72-EFE672798FDC}"/>
              </a:ext>
            </a:extLst>
          </p:cNvPr>
          <p:cNvPicPr>
            <a:picLocks noChangeAspect="1"/>
          </p:cNvPicPr>
          <p:nvPr/>
        </p:nvPicPr>
        <p:blipFill>
          <a:blip r:embed="rId3"/>
          <a:stretch>
            <a:fillRect/>
          </a:stretch>
        </p:blipFill>
        <p:spPr>
          <a:xfrm>
            <a:off x="2328193" y="1842699"/>
            <a:ext cx="236240" cy="243861"/>
          </a:xfrm>
          <a:prstGeom prst="rect">
            <a:avLst/>
          </a:prstGeom>
        </p:spPr>
      </p:pic>
      <p:pic>
        <p:nvPicPr>
          <p:cNvPr id="28" name="Image 27">
            <a:extLst>
              <a:ext uri="{FF2B5EF4-FFF2-40B4-BE49-F238E27FC236}">
                <a16:creationId xmlns:a16="http://schemas.microsoft.com/office/drawing/2014/main" id="{3FC8762E-055E-4982-A959-0DCB5F6C91F0}"/>
              </a:ext>
            </a:extLst>
          </p:cNvPr>
          <p:cNvPicPr>
            <a:picLocks noChangeAspect="1"/>
          </p:cNvPicPr>
          <p:nvPr/>
        </p:nvPicPr>
        <p:blipFill>
          <a:blip r:embed="rId3"/>
          <a:stretch>
            <a:fillRect/>
          </a:stretch>
        </p:blipFill>
        <p:spPr>
          <a:xfrm>
            <a:off x="2319536" y="2689493"/>
            <a:ext cx="236240" cy="243861"/>
          </a:xfrm>
          <a:prstGeom prst="rect">
            <a:avLst/>
          </a:prstGeom>
        </p:spPr>
      </p:pic>
      <p:pic>
        <p:nvPicPr>
          <p:cNvPr id="31" name="Image 30">
            <a:extLst>
              <a:ext uri="{FF2B5EF4-FFF2-40B4-BE49-F238E27FC236}">
                <a16:creationId xmlns:a16="http://schemas.microsoft.com/office/drawing/2014/main" id="{BB1588F3-82AB-4803-B147-E305C5F49275}"/>
              </a:ext>
            </a:extLst>
          </p:cNvPr>
          <p:cNvPicPr>
            <a:picLocks noChangeAspect="1"/>
          </p:cNvPicPr>
          <p:nvPr/>
        </p:nvPicPr>
        <p:blipFill>
          <a:blip r:embed="rId3"/>
          <a:stretch>
            <a:fillRect/>
          </a:stretch>
        </p:blipFill>
        <p:spPr>
          <a:xfrm>
            <a:off x="2319536" y="3538783"/>
            <a:ext cx="236240" cy="243861"/>
          </a:xfrm>
          <a:prstGeom prst="rect">
            <a:avLst/>
          </a:prstGeom>
        </p:spPr>
      </p:pic>
    </p:spTree>
    <p:extLst>
      <p:ext uri="{BB962C8B-B14F-4D97-AF65-F5344CB8AC3E}">
        <p14:creationId xmlns:p14="http://schemas.microsoft.com/office/powerpoint/2010/main" val="1095055991"/>
      </p:ext>
    </p:extLst>
  </p:cSld>
  <p:clrMapOvr>
    <a:masterClrMapping/>
  </p:clrMapOvr>
  <mc:AlternateContent xmlns:mc="http://schemas.openxmlformats.org/markup-compatibility/2006">
    <mc:Choice xmlns:p14="http://schemas.microsoft.com/office/powerpoint/2010/main" Requires="p14">
      <p:transition spd="slow" p14:dur="2000" advTm="14769"/>
    </mc:Choice>
    <mc:Fallback>
      <p:transition spd="slow" advTm="1476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pic>
        <p:nvPicPr>
          <p:cNvPr id="10" name="Image 9">
            <a:extLst>
              <a:ext uri="{FF2B5EF4-FFF2-40B4-BE49-F238E27FC236}">
                <a16:creationId xmlns:a16="http://schemas.microsoft.com/office/drawing/2014/main" id="{CC4D9685-D247-4849-2F53-56F342441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048780"/>
            <a:ext cx="1548765" cy="561340"/>
          </a:xfrm>
          <a:prstGeom prst="rect">
            <a:avLst/>
          </a:prstGeom>
        </p:spPr>
      </p:pic>
      <p:pic>
        <p:nvPicPr>
          <p:cNvPr id="13" name="Image 12">
            <a:extLst>
              <a:ext uri="{FF2B5EF4-FFF2-40B4-BE49-F238E27FC236}">
                <a16:creationId xmlns:a16="http://schemas.microsoft.com/office/drawing/2014/main" id="{0BB04709-721D-9F18-0286-5B57B8B26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0" y="2422352"/>
            <a:ext cx="3605983" cy="2375536"/>
          </a:xfrm>
          <a:prstGeom prst="rect">
            <a:avLst/>
          </a:prstGeom>
        </p:spPr>
      </p:pic>
      <p:sp>
        <p:nvSpPr>
          <p:cNvPr id="15" name="ZoneTexte 14">
            <a:extLst>
              <a:ext uri="{FF2B5EF4-FFF2-40B4-BE49-F238E27FC236}">
                <a16:creationId xmlns:a16="http://schemas.microsoft.com/office/drawing/2014/main" id="{B9499056-B6BD-AD2A-B14E-AC178B8486C6}"/>
              </a:ext>
            </a:extLst>
          </p:cNvPr>
          <p:cNvSpPr txBox="1"/>
          <p:nvPr/>
        </p:nvSpPr>
        <p:spPr>
          <a:xfrm>
            <a:off x="323528" y="838176"/>
            <a:ext cx="5951547" cy="369332"/>
          </a:xfrm>
          <a:prstGeom prst="rect">
            <a:avLst/>
          </a:prstGeom>
          <a:noFill/>
        </p:spPr>
        <p:txBody>
          <a:bodyPr wrap="square">
            <a:spAutoFit/>
          </a:bodyPr>
          <a:lstStyle/>
          <a:p>
            <a:pPr algn="l"/>
            <a:r>
              <a:rPr lang="fr-FR" b="1" i="0" dirty="0">
                <a:solidFill>
                  <a:srgbClr val="000000"/>
                </a:solidFill>
                <a:effectLst/>
                <a:latin typeface="Helvetica Neue"/>
              </a:rPr>
              <a:t>Importance des features pour un client spécifique</a:t>
            </a:r>
          </a:p>
        </p:txBody>
      </p:sp>
      <p:pic>
        <p:nvPicPr>
          <p:cNvPr id="17" name="Image 16">
            <a:extLst>
              <a:ext uri="{FF2B5EF4-FFF2-40B4-BE49-F238E27FC236}">
                <a16:creationId xmlns:a16="http://schemas.microsoft.com/office/drawing/2014/main" id="{22F52B8A-98DD-B3D2-62A7-48A0BCAF1730}"/>
              </a:ext>
            </a:extLst>
          </p:cNvPr>
          <p:cNvPicPr>
            <a:picLocks noChangeAspect="1"/>
          </p:cNvPicPr>
          <p:nvPr/>
        </p:nvPicPr>
        <p:blipFill>
          <a:blip r:embed="rId5"/>
          <a:stretch>
            <a:fillRect/>
          </a:stretch>
        </p:blipFill>
        <p:spPr>
          <a:xfrm>
            <a:off x="361113" y="1292670"/>
            <a:ext cx="2568163" cy="1104996"/>
          </a:xfrm>
          <a:prstGeom prst="rect">
            <a:avLst/>
          </a:prstGeom>
        </p:spPr>
      </p:pic>
      <p:pic>
        <p:nvPicPr>
          <p:cNvPr id="19" name="Image 18">
            <a:extLst>
              <a:ext uri="{FF2B5EF4-FFF2-40B4-BE49-F238E27FC236}">
                <a16:creationId xmlns:a16="http://schemas.microsoft.com/office/drawing/2014/main" id="{81D496F4-5073-5EC8-313B-EFF48027824F}"/>
              </a:ext>
            </a:extLst>
          </p:cNvPr>
          <p:cNvPicPr>
            <a:picLocks noChangeAspect="1"/>
          </p:cNvPicPr>
          <p:nvPr/>
        </p:nvPicPr>
        <p:blipFill>
          <a:blip r:embed="rId6"/>
          <a:stretch>
            <a:fillRect/>
          </a:stretch>
        </p:blipFill>
        <p:spPr>
          <a:xfrm>
            <a:off x="4646803" y="1406618"/>
            <a:ext cx="3717956" cy="1523431"/>
          </a:xfrm>
          <a:prstGeom prst="rect">
            <a:avLst/>
          </a:prstGeom>
        </p:spPr>
      </p:pic>
      <p:sp>
        <p:nvSpPr>
          <p:cNvPr id="21" name="ZoneTexte 20">
            <a:extLst>
              <a:ext uri="{FF2B5EF4-FFF2-40B4-BE49-F238E27FC236}">
                <a16:creationId xmlns:a16="http://schemas.microsoft.com/office/drawing/2014/main" id="{4D3E7F1B-5AA0-E632-8E51-701F7E19D848}"/>
              </a:ext>
            </a:extLst>
          </p:cNvPr>
          <p:cNvSpPr txBox="1"/>
          <p:nvPr/>
        </p:nvSpPr>
        <p:spPr>
          <a:xfrm>
            <a:off x="3779912" y="3728851"/>
            <a:ext cx="5174777" cy="1200329"/>
          </a:xfrm>
          <a:prstGeom prst="rect">
            <a:avLst/>
          </a:prstGeom>
          <a:noFill/>
        </p:spPr>
        <p:txBody>
          <a:bodyPr wrap="square">
            <a:spAutoFit/>
          </a:bodyPr>
          <a:lstStyle/>
          <a:p>
            <a:r>
              <a:rPr lang="fr-FR" sz="1200" b="0" i="0" dirty="0">
                <a:solidFill>
                  <a:srgbClr val="000000"/>
                </a:solidFill>
                <a:effectLst/>
                <a:latin typeface="+mj-lt"/>
              </a:rPr>
              <a:t>La non solvabilité du client '62255' est supérieur au seuil de solvabilité de 0.075, donc le client est non solvable. </a:t>
            </a:r>
            <a:endParaRPr lang="fr-FR" sz="1200" dirty="0">
              <a:solidFill>
                <a:srgbClr val="000000"/>
              </a:solidFill>
              <a:latin typeface="+mj-lt"/>
            </a:endParaRPr>
          </a:p>
          <a:p>
            <a:r>
              <a:rPr lang="fr-FR" sz="1200" b="0" i="0" dirty="0">
                <a:solidFill>
                  <a:srgbClr val="000000"/>
                </a:solidFill>
                <a:effectLst/>
                <a:latin typeface="+mj-lt"/>
              </a:rPr>
              <a:t>La variable qui joue le plus en sa défaveur est 'INSTAL_AMT_PAYMENT_MIN relatif aux paiements échelonnés.</a:t>
            </a:r>
          </a:p>
          <a:p>
            <a:r>
              <a:rPr lang="fr-FR" sz="1200" b="0" i="0" dirty="0">
                <a:solidFill>
                  <a:srgbClr val="000000"/>
                </a:solidFill>
                <a:effectLst/>
                <a:latin typeface="+mj-lt"/>
              </a:rPr>
              <a:t>La variable qui joue le plus en sa faveur est '</a:t>
            </a:r>
            <a:r>
              <a:rPr lang="fr-FR" sz="1200" b="0" i="0" dirty="0" err="1">
                <a:solidFill>
                  <a:srgbClr val="000000"/>
                </a:solidFill>
                <a:effectLst/>
                <a:latin typeface="+mj-lt"/>
              </a:rPr>
              <a:t>PREV_NAME_CONTRACT_STATUS_Approved_MEAN</a:t>
            </a:r>
            <a:r>
              <a:rPr lang="fr-FR" sz="1200" b="0" i="0" dirty="0">
                <a:solidFill>
                  <a:srgbClr val="000000"/>
                </a:solidFill>
                <a:effectLst/>
                <a:latin typeface="+mj-lt"/>
              </a:rPr>
              <a:t>', le statut de son ancien contrat.</a:t>
            </a:r>
            <a:endParaRPr lang="fr-FR" sz="1200" dirty="0">
              <a:latin typeface="+mj-lt"/>
            </a:endParaRPr>
          </a:p>
        </p:txBody>
      </p:sp>
    </p:spTree>
    <p:extLst>
      <p:ext uri="{BB962C8B-B14F-4D97-AF65-F5344CB8AC3E}">
        <p14:creationId xmlns:p14="http://schemas.microsoft.com/office/powerpoint/2010/main" val="137987653"/>
      </p:ext>
    </p:extLst>
  </p:cSld>
  <p:clrMapOvr>
    <a:masterClrMapping/>
  </p:clrMapOvr>
  <mc:AlternateContent xmlns:mc="http://schemas.openxmlformats.org/markup-compatibility/2006">
    <mc:Choice xmlns:p14="http://schemas.microsoft.com/office/powerpoint/2010/main" Requires="p14">
      <p:transition spd="slow" p14:dur="2000" advTm="89672"/>
    </mc:Choice>
    <mc:Fallback>
      <p:transition spd="slow" advTm="8967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F3B568F-7795-A581-F815-F31C49934AD3}"/>
              </a:ext>
            </a:extLst>
          </p:cNvPr>
          <p:cNvSpPr>
            <a:spLocks noGrp="1"/>
          </p:cNvSpPr>
          <p:nvPr>
            <p:ph type="body" sz="quarter" idx="10"/>
          </p:nvPr>
        </p:nvSpPr>
        <p:spPr/>
        <p:txBody>
          <a:bodyPr/>
          <a:lstStyle/>
          <a:p>
            <a:r>
              <a:rPr lang="fr-FR" sz="2800" b="1" i="0" dirty="0">
                <a:effectLst/>
                <a:latin typeface="Montserrat" panose="00000500000000000000" pitchFamily="2" charset="0"/>
              </a:rPr>
              <a:t>Présentation du dashboard</a:t>
            </a:r>
            <a:endParaRPr lang="fr-FR" sz="2800" dirty="0"/>
          </a:p>
        </p:txBody>
      </p:sp>
      <p:sp>
        <p:nvSpPr>
          <p:cNvPr id="4" name="ZoneTexte 3">
            <a:extLst>
              <a:ext uri="{FF2B5EF4-FFF2-40B4-BE49-F238E27FC236}">
                <a16:creationId xmlns:a16="http://schemas.microsoft.com/office/drawing/2014/main" id="{F2069F0D-9531-BF59-5F86-13993603A1C1}"/>
              </a:ext>
            </a:extLst>
          </p:cNvPr>
          <p:cNvSpPr txBox="1"/>
          <p:nvPr/>
        </p:nvSpPr>
        <p:spPr>
          <a:xfrm>
            <a:off x="5844698" y="869071"/>
            <a:ext cx="5951547" cy="369332"/>
          </a:xfrm>
          <a:prstGeom prst="rect">
            <a:avLst/>
          </a:prstGeom>
          <a:noFill/>
        </p:spPr>
        <p:txBody>
          <a:bodyPr wrap="square">
            <a:spAutoFit/>
          </a:bodyPr>
          <a:lstStyle/>
          <a:p>
            <a:pPr algn="l"/>
            <a:r>
              <a:rPr lang="fr-FR" b="1" i="0" dirty="0">
                <a:solidFill>
                  <a:srgbClr val="000000"/>
                </a:solidFill>
                <a:effectLst/>
                <a:latin typeface="Helvetica Neue"/>
              </a:rPr>
              <a:t>API</a:t>
            </a:r>
          </a:p>
        </p:txBody>
      </p:sp>
      <p:pic>
        <p:nvPicPr>
          <p:cNvPr id="14" name="Image 13">
            <a:extLst>
              <a:ext uri="{FF2B5EF4-FFF2-40B4-BE49-F238E27FC236}">
                <a16:creationId xmlns:a16="http://schemas.microsoft.com/office/drawing/2014/main" id="{BEFDEA10-B743-2064-B86B-2A4FE95D7F43}"/>
              </a:ext>
            </a:extLst>
          </p:cNvPr>
          <p:cNvPicPr>
            <a:picLocks noChangeAspect="1"/>
          </p:cNvPicPr>
          <p:nvPr/>
        </p:nvPicPr>
        <p:blipFill>
          <a:blip r:embed="rId2"/>
          <a:stretch>
            <a:fillRect/>
          </a:stretch>
        </p:blipFill>
        <p:spPr>
          <a:xfrm>
            <a:off x="4644008" y="1407932"/>
            <a:ext cx="3816424" cy="2232187"/>
          </a:xfrm>
          <a:prstGeom prst="rect">
            <a:avLst/>
          </a:prstGeom>
        </p:spPr>
      </p:pic>
      <p:pic>
        <p:nvPicPr>
          <p:cNvPr id="16" name="Image 15">
            <a:extLst>
              <a:ext uri="{FF2B5EF4-FFF2-40B4-BE49-F238E27FC236}">
                <a16:creationId xmlns:a16="http://schemas.microsoft.com/office/drawing/2014/main" id="{66D2005D-580E-B230-E9C1-A7D03A68F34B}"/>
              </a:ext>
            </a:extLst>
          </p:cNvPr>
          <p:cNvPicPr>
            <a:picLocks noChangeAspect="1"/>
          </p:cNvPicPr>
          <p:nvPr/>
        </p:nvPicPr>
        <p:blipFill>
          <a:blip r:embed="rId3"/>
          <a:stretch>
            <a:fillRect/>
          </a:stretch>
        </p:blipFill>
        <p:spPr>
          <a:xfrm>
            <a:off x="4644008" y="3623092"/>
            <a:ext cx="3816424" cy="1494748"/>
          </a:xfrm>
          <a:prstGeom prst="rect">
            <a:avLst/>
          </a:prstGeom>
        </p:spPr>
      </p:pic>
      <p:pic>
        <p:nvPicPr>
          <p:cNvPr id="8" name="Image 7">
            <a:extLst>
              <a:ext uri="{FF2B5EF4-FFF2-40B4-BE49-F238E27FC236}">
                <a16:creationId xmlns:a16="http://schemas.microsoft.com/office/drawing/2014/main" id="{802EB6F1-FC23-6FB5-7C0F-633F7C453259}"/>
              </a:ext>
            </a:extLst>
          </p:cNvPr>
          <p:cNvPicPr>
            <a:picLocks noChangeAspect="1"/>
          </p:cNvPicPr>
          <p:nvPr/>
        </p:nvPicPr>
        <p:blipFill>
          <a:blip r:embed="rId4"/>
          <a:stretch>
            <a:fillRect/>
          </a:stretch>
        </p:blipFill>
        <p:spPr>
          <a:xfrm>
            <a:off x="340652" y="1012199"/>
            <a:ext cx="3295244" cy="4094890"/>
          </a:xfrm>
          <a:prstGeom prst="rect">
            <a:avLst/>
          </a:prstGeom>
        </p:spPr>
      </p:pic>
    </p:spTree>
    <p:extLst>
      <p:ext uri="{BB962C8B-B14F-4D97-AF65-F5344CB8AC3E}">
        <p14:creationId xmlns:p14="http://schemas.microsoft.com/office/powerpoint/2010/main" val="1075041886"/>
      </p:ext>
    </p:extLst>
  </p:cSld>
  <p:clrMapOvr>
    <a:masterClrMapping/>
  </p:clrMapOvr>
  <mc:AlternateContent xmlns:mc="http://schemas.openxmlformats.org/markup-compatibility/2006">
    <mc:Choice xmlns:p14="http://schemas.microsoft.com/office/powerpoint/2010/main" Requires="p14">
      <p:transition spd="slow" p14:dur="2000" advTm="77940"/>
    </mc:Choice>
    <mc:Fallback>
      <p:transition spd="slow" advTm="7794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F3B568F-7795-A581-F815-F31C49934AD3}"/>
              </a:ext>
            </a:extLst>
          </p:cNvPr>
          <p:cNvSpPr>
            <a:spLocks noGrp="1"/>
          </p:cNvSpPr>
          <p:nvPr>
            <p:ph type="body" sz="quarter" idx="10"/>
          </p:nvPr>
        </p:nvSpPr>
        <p:spPr/>
        <p:txBody>
          <a:bodyPr/>
          <a:lstStyle/>
          <a:p>
            <a:r>
              <a:rPr lang="fr-FR" sz="2800" b="1" i="0" dirty="0">
                <a:effectLst/>
                <a:latin typeface="Montserrat" panose="00000500000000000000" pitchFamily="2" charset="0"/>
              </a:rPr>
              <a:t>Présentation du dashboard</a:t>
            </a:r>
            <a:endParaRPr lang="fr-FR" sz="2800" dirty="0"/>
          </a:p>
        </p:txBody>
      </p:sp>
      <p:sp>
        <p:nvSpPr>
          <p:cNvPr id="4" name="ZoneTexte 3">
            <a:extLst>
              <a:ext uri="{FF2B5EF4-FFF2-40B4-BE49-F238E27FC236}">
                <a16:creationId xmlns:a16="http://schemas.microsoft.com/office/drawing/2014/main" id="{D8378955-FC32-BC7D-7A71-BE6DE1726393}"/>
              </a:ext>
            </a:extLst>
          </p:cNvPr>
          <p:cNvSpPr txBox="1"/>
          <p:nvPr/>
        </p:nvSpPr>
        <p:spPr>
          <a:xfrm>
            <a:off x="5844698" y="869071"/>
            <a:ext cx="5951547" cy="369332"/>
          </a:xfrm>
          <a:prstGeom prst="rect">
            <a:avLst/>
          </a:prstGeom>
          <a:noFill/>
        </p:spPr>
        <p:txBody>
          <a:bodyPr wrap="square">
            <a:spAutoFit/>
          </a:bodyPr>
          <a:lstStyle/>
          <a:p>
            <a:pPr algn="l"/>
            <a:r>
              <a:rPr lang="fr-FR" b="1" i="0" dirty="0">
                <a:solidFill>
                  <a:srgbClr val="000000"/>
                </a:solidFill>
                <a:effectLst/>
                <a:latin typeface="Helvetica Neue"/>
              </a:rPr>
              <a:t>Dashboard</a:t>
            </a:r>
          </a:p>
        </p:txBody>
      </p:sp>
      <p:pic>
        <p:nvPicPr>
          <p:cNvPr id="6" name="Image 5">
            <a:extLst>
              <a:ext uri="{FF2B5EF4-FFF2-40B4-BE49-F238E27FC236}">
                <a16:creationId xmlns:a16="http://schemas.microsoft.com/office/drawing/2014/main" id="{569348AA-E369-F093-2A9E-D1DA62465EE6}"/>
              </a:ext>
            </a:extLst>
          </p:cNvPr>
          <p:cNvPicPr>
            <a:picLocks noChangeAspect="1"/>
          </p:cNvPicPr>
          <p:nvPr/>
        </p:nvPicPr>
        <p:blipFill>
          <a:blip r:embed="rId2"/>
          <a:stretch>
            <a:fillRect/>
          </a:stretch>
        </p:blipFill>
        <p:spPr>
          <a:xfrm>
            <a:off x="157040" y="915566"/>
            <a:ext cx="4070493" cy="1865010"/>
          </a:xfrm>
          <a:prstGeom prst="rect">
            <a:avLst/>
          </a:prstGeom>
        </p:spPr>
      </p:pic>
      <p:pic>
        <p:nvPicPr>
          <p:cNvPr id="8" name="Image 7">
            <a:extLst>
              <a:ext uri="{FF2B5EF4-FFF2-40B4-BE49-F238E27FC236}">
                <a16:creationId xmlns:a16="http://schemas.microsoft.com/office/drawing/2014/main" id="{41C78D23-E163-CE82-EB76-3E623F6FDFD0}"/>
              </a:ext>
            </a:extLst>
          </p:cNvPr>
          <p:cNvPicPr>
            <a:picLocks noChangeAspect="1"/>
          </p:cNvPicPr>
          <p:nvPr/>
        </p:nvPicPr>
        <p:blipFill>
          <a:blip r:embed="rId3"/>
          <a:stretch>
            <a:fillRect/>
          </a:stretch>
        </p:blipFill>
        <p:spPr>
          <a:xfrm>
            <a:off x="179512" y="2643758"/>
            <a:ext cx="4286517" cy="2388202"/>
          </a:xfrm>
          <a:prstGeom prst="rect">
            <a:avLst/>
          </a:prstGeom>
        </p:spPr>
      </p:pic>
      <p:pic>
        <p:nvPicPr>
          <p:cNvPr id="10" name="Image 9">
            <a:extLst>
              <a:ext uri="{FF2B5EF4-FFF2-40B4-BE49-F238E27FC236}">
                <a16:creationId xmlns:a16="http://schemas.microsoft.com/office/drawing/2014/main" id="{7EE85B8D-163D-5535-5A38-B34EBC14B850}"/>
              </a:ext>
            </a:extLst>
          </p:cNvPr>
          <p:cNvPicPr>
            <a:picLocks noChangeAspect="1"/>
          </p:cNvPicPr>
          <p:nvPr/>
        </p:nvPicPr>
        <p:blipFill>
          <a:blip r:embed="rId4"/>
          <a:stretch>
            <a:fillRect/>
          </a:stretch>
        </p:blipFill>
        <p:spPr>
          <a:xfrm>
            <a:off x="4355976" y="1550441"/>
            <a:ext cx="4716016" cy="1632178"/>
          </a:xfrm>
          <a:prstGeom prst="rect">
            <a:avLst/>
          </a:prstGeom>
        </p:spPr>
      </p:pic>
    </p:spTree>
    <p:extLst>
      <p:ext uri="{BB962C8B-B14F-4D97-AF65-F5344CB8AC3E}">
        <p14:creationId xmlns:p14="http://schemas.microsoft.com/office/powerpoint/2010/main" val="30020291"/>
      </p:ext>
    </p:extLst>
  </p:cSld>
  <p:clrMapOvr>
    <a:masterClrMapping/>
  </p:clrMapOvr>
  <mc:AlternateContent xmlns:mc="http://schemas.openxmlformats.org/markup-compatibility/2006">
    <mc:Choice xmlns:p14="http://schemas.microsoft.com/office/powerpoint/2010/main" Requires="p14">
      <p:transition spd="slow" p14:dur="2000" advTm="69904"/>
    </mc:Choice>
    <mc:Fallback>
      <p:transition spd="slow" advTm="6990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F3B568F-7795-A581-F815-F31C49934AD3}"/>
              </a:ext>
            </a:extLst>
          </p:cNvPr>
          <p:cNvSpPr>
            <a:spLocks noGrp="1"/>
          </p:cNvSpPr>
          <p:nvPr>
            <p:ph type="body" sz="quarter" idx="10"/>
          </p:nvPr>
        </p:nvSpPr>
        <p:spPr/>
        <p:txBody>
          <a:bodyPr/>
          <a:lstStyle/>
          <a:p>
            <a:r>
              <a:rPr lang="fr-FR" sz="2800" b="1" i="0" dirty="0">
                <a:effectLst/>
                <a:latin typeface="Montserrat" panose="00000500000000000000" pitchFamily="2" charset="0"/>
              </a:rPr>
              <a:t>Présentation du dashboard</a:t>
            </a:r>
            <a:endParaRPr lang="fr-FR" sz="2800" dirty="0"/>
          </a:p>
        </p:txBody>
      </p:sp>
      <p:pic>
        <p:nvPicPr>
          <p:cNvPr id="6" name="Image 5">
            <a:extLst>
              <a:ext uri="{FF2B5EF4-FFF2-40B4-BE49-F238E27FC236}">
                <a16:creationId xmlns:a16="http://schemas.microsoft.com/office/drawing/2014/main" id="{6730E969-71AB-78D5-9034-ACC3727BE0B2}"/>
              </a:ext>
            </a:extLst>
          </p:cNvPr>
          <p:cNvPicPr>
            <a:picLocks noChangeAspect="1"/>
          </p:cNvPicPr>
          <p:nvPr/>
        </p:nvPicPr>
        <p:blipFill>
          <a:blip r:embed="rId2"/>
          <a:stretch>
            <a:fillRect/>
          </a:stretch>
        </p:blipFill>
        <p:spPr>
          <a:xfrm>
            <a:off x="4211960" y="1132364"/>
            <a:ext cx="5040560" cy="3082456"/>
          </a:xfrm>
          <a:prstGeom prst="rect">
            <a:avLst/>
          </a:prstGeom>
        </p:spPr>
      </p:pic>
      <p:pic>
        <p:nvPicPr>
          <p:cNvPr id="10" name="Image 9">
            <a:extLst>
              <a:ext uri="{FF2B5EF4-FFF2-40B4-BE49-F238E27FC236}">
                <a16:creationId xmlns:a16="http://schemas.microsoft.com/office/drawing/2014/main" id="{ACEE9719-A565-35FF-0EBE-E44700931B2A}"/>
              </a:ext>
            </a:extLst>
          </p:cNvPr>
          <p:cNvPicPr>
            <a:picLocks noChangeAspect="1"/>
          </p:cNvPicPr>
          <p:nvPr/>
        </p:nvPicPr>
        <p:blipFill>
          <a:blip r:embed="rId3"/>
          <a:stretch>
            <a:fillRect/>
          </a:stretch>
        </p:blipFill>
        <p:spPr>
          <a:xfrm>
            <a:off x="179512" y="1059582"/>
            <a:ext cx="3932804" cy="2492318"/>
          </a:xfrm>
          <a:prstGeom prst="rect">
            <a:avLst/>
          </a:prstGeom>
        </p:spPr>
      </p:pic>
    </p:spTree>
    <p:extLst>
      <p:ext uri="{BB962C8B-B14F-4D97-AF65-F5344CB8AC3E}">
        <p14:creationId xmlns:p14="http://schemas.microsoft.com/office/powerpoint/2010/main" val="1993281827"/>
      </p:ext>
    </p:extLst>
  </p:cSld>
  <p:clrMapOvr>
    <a:masterClrMapping/>
  </p:clrMapOvr>
  <mc:AlternateContent xmlns:mc="http://schemas.openxmlformats.org/markup-compatibility/2006">
    <mc:Choice xmlns:p14="http://schemas.microsoft.com/office/powerpoint/2010/main" Requires="p14">
      <p:transition spd="slow" p14:dur="2000" advTm="11388"/>
    </mc:Choice>
    <mc:Fallback>
      <p:transition spd="slow" advTm="1138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F3B568F-7795-A581-F815-F31C49934AD3}"/>
              </a:ext>
            </a:extLst>
          </p:cNvPr>
          <p:cNvSpPr>
            <a:spLocks noGrp="1"/>
          </p:cNvSpPr>
          <p:nvPr>
            <p:ph type="body" sz="quarter" idx="10"/>
          </p:nvPr>
        </p:nvSpPr>
        <p:spPr/>
        <p:txBody>
          <a:bodyPr/>
          <a:lstStyle/>
          <a:p>
            <a:r>
              <a:rPr lang="fr-FR" sz="2800" b="1" i="0" dirty="0">
                <a:effectLst/>
                <a:latin typeface="Montserrat" panose="00000500000000000000" pitchFamily="2" charset="0"/>
              </a:rPr>
              <a:t>Présentation du dashboard</a:t>
            </a:r>
            <a:endParaRPr lang="fr-FR" sz="2800" dirty="0"/>
          </a:p>
        </p:txBody>
      </p:sp>
      <p:pic>
        <p:nvPicPr>
          <p:cNvPr id="4" name="Image 3">
            <a:extLst>
              <a:ext uri="{FF2B5EF4-FFF2-40B4-BE49-F238E27FC236}">
                <a16:creationId xmlns:a16="http://schemas.microsoft.com/office/drawing/2014/main" id="{069D9E13-A10B-A4DE-94A6-F3AA03720923}"/>
              </a:ext>
            </a:extLst>
          </p:cNvPr>
          <p:cNvPicPr>
            <a:picLocks noChangeAspect="1"/>
          </p:cNvPicPr>
          <p:nvPr/>
        </p:nvPicPr>
        <p:blipFill>
          <a:blip r:embed="rId2"/>
          <a:stretch>
            <a:fillRect/>
          </a:stretch>
        </p:blipFill>
        <p:spPr>
          <a:xfrm>
            <a:off x="395536" y="1059582"/>
            <a:ext cx="5256584" cy="2228123"/>
          </a:xfrm>
          <a:prstGeom prst="rect">
            <a:avLst/>
          </a:prstGeom>
        </p:spPr>
      </p:pic>
      <p:pic>
        <p:nvPicPr>
          <p:cNvPr id="6" name="Image 5">
            <a:extLst>
              <a:ext uri="{FF2B5EF4-FFF2-40B4-BE49-F238E27FC236}">
                <a16:creationId xmlns:a16="http://schemas.microsoft.com/office/drawing/2014/main" id="{16EBFC53-6E80-C384-9A49-5AB27EAB0096}"/>
              </a:ext>
            </a:extLst>
          </p:cNvPr>
          <p:cNvPicPr>
            <a:picLocks noChangeAspect="1"/>
          </p:cNvPicPr>
          <p:nvPr/>
        </p:nvPicPr>
        <p:blipFill>
          <a:blip r:embed="rId3"/>
          <a:stretch>
            <a:fillRect/>
          </a:stretch>
        </p:blipFill>
        <p:spPr>
          <a:xfrm>
            <a:off x="792088" y="3435846"/>
            <a:ext cx="3779912" cy="1408713"/>
          </a:xfrm>
          <a:prstGeom prst="rect">
            <a:avLst/>
          </a:prstGeom>
        </p:spPr>
      </p:pic>
    </p:spTree>
    <p:extLst>
      <p:ext uri="{BB962C8B-B14F-4D97-AF65-F5344CB8AC3E}">
        <p14:creationId xmlns:p14="http://schemas.microsoft.com/office/powerpoint/2010/main" val="3833343834"/>
      </p:ext>
    </p:extLst>
  </p:cSld>
  <p:clrMapOvr>
    <a:masterClrMapping/>
  </p:clrMapOvr>
  <mc:AlternateContent xmlns:mc="http://schemas.openxmlformats.org/markup-compatibility/2006">
    <mc:Choice xmlns:p14="http://schemas.microsoft.com/office/powerpoint/2010/main" Requires="p14">
      <p:transition spd="slow" p14:dur="2000" advTm="35354"/>
    </mc:Choice>
    <mc:Fallback>
      <p:transition spd="slow" advTm="3535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F3D3F35-33C1-474E-8FB6-FCC2FB07CEC9}"/>
              </a:ext>
            </a:extLst>
          </p:cNvPr>
          <p:cNvSpPr>
            <a:spLocks noGrp="1"/>
          </p:cNvSpPr>
          <p:nvPr>
            <p:ph type="body" sz="quarter" idx="10"/>
          </p:nvPr>
        </p:nvSpPr>
        <p:spPr>
          <a:xfrm>
            <a:off x="0" y="3147814"/>
            <a:ext cx="9144000" cy="576063"/>
          </a:xfrm>
        </p:spPr>
        <p:txBody>
          <a:bodyPr/>
          <a:lstStyle/>
          <a:p>
            <a:r>
              <a:rPr lang="fr-FR" dirty="0"/>
              <a:t>Merci</a:t>
            </a:r>
          </a:p>
        </p:txBody>
      </p:sp>
    </p:spTree>
    <p:extLst>
      <p:ext uri="{BB962C8B-B14F-4D97-AF65-F5344CB8AC3E}">
        <p14:creationId xmlns:p14="http://schemas.microsoft.com/office/powerpoint/2010/main" val="1122580449"/>
      </p:ext>
    </p:extLst>
  </p:cSld>
  <p:clrMapOvr>
    <a:masterClrMapping/>
  </p:clrMapOvr>
  <mc:AlternateContent xmlns:mc="http://schemas.openxmlformats.org/markup-compatibility/2006">
    <mc:Choice xmlns:p14="http://schemas.microsoft.com/office/powerpoint/2010/main" Requires="p14">
      <p:transition spd="slow" p14:dur="2000" advTm="2088"/>
    </mc:Choice>
    <mc:Fallback>
      <p:transition spd="slow" advTm="20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7584" y="123478"/>
            <a:ext cx="7344816" cy="576064"/>
          </a:xfrm>
        </p:spPr>
        <p:txBody>
          <a:bodyPr/>
          <a:lstStyle/>
          <a:p>
            <a:r>
              <a:rPr lang="fr-FR" sz="2800" b="1" i="0" dirty="0">
                <a:effectLst/>
                <a:latin typeface="Montserrat" panose="00000500000000000000" pitchFamily="2" charset="0"/>
              </a:rPr>
              <a:t>Présentation de la problématique</a:t>
            </a:r>
            <a:endParaRPr lang="en-US" altLang="ko-KR" sz="2800" b="1" dirty="0">
              <a:solidFill>
                <a:schemeClr val="tx1">
                  <a:lumMod val="75000"/>
                  <a:lumOff val="25000"/>
                </a:schemeClr>
              </a:solidFill>
              <a:cs typeface="Arial" pitchFamily="34" charset="0"/>
            </a:endParaRPr>
          </a:p>
        </p:txBody>
      </p:sp>
      <p:sp>
        <p:nvSpPr>
          <p:cNvPr id="7" name="TextBox 6"/>
          <p:cNvSpPr txBox="1"/>
          <p:nvPr/>
        </p:nvSpPr>
        <p:spPr>
          <a:xfrm>
            <a:off x="899592" y="1491630"/>
            <a:ext cx="7776864" cy="2308324"/>
          </a:xfrm>
          <a:prstGeom prst="rect">
            <a:avLst/>
          </a:prstGeom>
          <a:noFill/>
        </p:spPr>
        <p:txBody>
          <a:bodyPr wrap="square" rtlCol="0">
            <a:spAutoFit/>
          </a:bodyPr>
          <a:lstStyle/>
          <a:p>
            <a:pPr algn="l"/>
            <a:r>
              <a:rPr lang="fr-FR" sz="1200" b="0" i="0" dirty="0">
                <a:solidFill>
                  <a:srgbClr val="000000"/>
                </a:solidFill>
                <a:effectLst/>
                <a:latin typeface="+mj-lt"/>
              </a:rPr>
              <a:t>Etant data Scientist au sein d'une société financière, nommée "Prêt à dépenser", qui propose des crédits à la </a:t>
            </a:r>
          </a:p>
          <a:p>
            <a:pPr algn="l"/>
            <a:r>
              <a:rPr lang="fr-FR" sz="1200" b="0" i="0" dirty="0">
                <a:solidFill>
                  <a:srgbClr val="000000"/>
                </a:solidFill>
                <a:effectLst/>
                <a:latin typeface="+mj-lt"/>
              </a:rPr>
              <a:t>consommation pour des personnes ayant peu ou pas d'historique de prêt. </a:t>
            </a:r>
          </a:p>
          <a:p>
            <a:pPr algn="l"/>
            <a:endParaRPr lang="fr-FR" sz="1200" dirty="0">
              <a:solidFill>
                <a:srgbClr val="000000"/>
              </a:solidFill>
              <a:latin typeface="+mj-lt"/>
            </a:endParaRPr>
          </a:p>
          <a:p>
            <a:pPr algn="l"/>
            <a:r>
              <a:rPr lang="fr-FR" sz="1200" b="0" i="0" dirty="0">
                <a:solidFill>
                  <a:srgbClr val="000000"/>
                </a:solidFill>
                <a:effectLst/>
                <a:latin typeface="+mj-lt"/>
              </a:rPr>
              <a:t>L’entreprise souhaite mettre en œuvre un outil de “scoring crédit” basé sur la probabilité qu’un client </a:t>
            </a:r>
          </a:p>
          <a:p>
            <a:pPr algn="l"/>
            <a:r>
              <a:rPr lang="fr-FR" sz="1200" b="0" i="0" dirty="0">
                <a:solidFill>
                  <a:srgbClr val="000000"/>
                </a:solidFill>
                <a:effectLst/>
                <a:latin typeface="+mj-lt"/>
              </a:rPr>
              <a:t>rembourse son crédit, puis classifie sa demande en crédit accordé ou refusé</a:t>
            </a:r>
            <a:r>
              <a:rPr lang="fr-FR" sz="1200" dirty="0">
                <a:latin typeface="+mj-lt"/>
                <a:cs typeface="Times New Roman" panose="02020603050405020304" pitchFamily="18" charset="0"/>
              </a:rPr>
              <a:t>.</a:t>
            </a:r>
          </a:p>
          <a:p>
            <a:pPr algn="l"/>
            <a:endParaRPr lang="fr-FR" sz="1200" dirty="0">
              <a:latin typeface="+mj-lt"/>
              <a:cs typeface="Times New Roman" panose="02020603050405020304" pitchFamily="18" charset="0"/>
            </a:endParaRPr>
          </a:p>
          <a:p>
            <a:pPr algn="l"/>
            <a:r>
              <a:rPr lang="fr-FR" sz="1200" dirty="0">
                <a:latin typeface="+mj-lt"/>
              </a:rPr>
              <a:t>Elle </a:t>
            </a:r>
            <a:r>
              <a:rPr lang="fr-FR" sz="1200" b="0" i="0" dirty="0">
                <a:effectLst/>
                <a:latin typeface="+mj-lt"/>
              </a:rPr>
              <a:t>décide également de </a:t>
            </a:r>
            <a:r>
              <a:rPr lang="fr-FR" sz="1200" i="0" dirty="0">
                <a:effectLst/>
                <a:latin typeface="+mj-lt"/>
              </a:rPr>
              <a:t>développer un dashboard interactif </a:t>
            </a:r>
            <a:r>
              <a:rPr lang="fr-FR" sz="1200" b="0" i="0" dirty="0">
                <a:effectLst/>
                <a:latin typeface="+mj-lt"/>
              </a:rPr>
              <a:t>pour </a:t>
            </a:r>
            <a:r>
              <a:rPr lang="fr-FR" sz="1200" dirty="0">
                <a:latin typeface="+mj-lt"/>
              </a:rPr>
              <a:t>expliquer aux clients </a:t>
            </a:r>
            <a:r>
              <a:rPr lang="fr-FR" sz="1200" b="0" i="0" dirty="0">
                <a:effectLst/>
                <a:latin typeface="+mj-lt"/>
              </a:rPr>
              <a:t>de façon plus </a:t>
            </a:r>
          </a:p>
          <a:p>
            <a:pPr algn="l"/>
            <a:r>
              <a:rPr lang="fr-FR" sz="1200" b="0" i="0" dirty="0">
                <a:effectLst/>
                <a:latin typeface="+mj-lt"/>
              </a:rPr>
              <a:t>transparente  les décisions d’octroi de crédit</a:t>
            </a:r>
            <a:r>
              <a:rPr lang="fr-FR" sz="1200" dirty="0">
                <a:latin typeface="+mj-lt"/>
              </a:rPr>
              <a:t> </a:t>
            </a:r>
            <a:r>
              <a:rPr lang="fr-FR" sz="1200" b="0" i="0" dirty="0">
                <a:effectLst/>
                <a:latin typeface="+mj-lt"/>
              </a:rPr>
              <a:t>et permettre à ces derniers d’avoir accès à leurs données </a:t>
            </a:r>
          </a:p>
          <a:p>
            <a:pPr algn="l"/>
            <a:r>
              <a:rPr lang="fr-FR" sz="1200" b="0" i="0" dirty="0">
                <a:effectLst/>
                <a:latin typeface="+mj-lt"/>
              </a:rPr>
              <a:t>personnelles.</a:t>
            </a:r>
            <a:endParaRPr lang="fr-FR" sz="1200" dirty="0">
              <a:latin typeface="+mj-lt"/>
              <a:cs typeface="Times New Roman" panose="02020603050405020304" pitchFamily="18" charset="0"/>
            </a:endParaRPr>
          </a:p>
          <a:p>
            <a:pPr algn="l"/>
            <a:endParaRPr lang="fr-FR" sz="1200" i="0" dirty="0">
              <a:solidFill>
                <a:srgbClr val="000000"/>
              </a:solidFill>
              <a:effectLst/>
              <a:latin typeface="+mj-lt"/>
              <a:cs typeface="Times New Roman" panose="02020603050405020304" pitchFamily="18" charset="0"/>
            </a:endParaRPr>
          </a:p>
          <a:p>
            <a:pPr algn="l"/>
            <a:r>
              <a:rPr lang="fr-FR" sz="1200" dirty="0">
                <a:solidFill>
                  <a:srgbClr val="000000"/>
                </a:solidFill>
                <a:latin typeface="+mj-lt"/>
              </a:rPr>
              <a:t>N</a:t>
            </a:r>
            <a:r>
              <a:rPr lang="fr-FR" sz="1200" b="0" i="0" dirty="0">
                <a:solidFill>
                  <a:srgbClr val="000000"/>
                </a:solidFill>
                <a:effectLst/>
                <a:latin typeface="+mj-lt"/>
              </a:rPr>
              <a:t>otre mission est de construire ce modèle de scoring qui donnera une prédiction sur la probabilité de faillite d'un client de façon automatique et le dashboard interactif.</a:t>
            </a:r>
            <a:endParaRPr lang="fr-FR" sz="1200" i="0" dirty="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1835632494"/>
      </p:ext>
    </p:extLst>
  </p:cSld>
  <p:clrMapOvr>
    <a:masterClrMapping/>
  </p:clrMapOvr>
  <mc:AlternateContent xmlns:mc="http://schemas.openxmlformats.org/markup-compatibility/2006">
    <mc:Choice xmlns:p14="http://schemas.microsoft.com/office/powerpoint/2010/main" Requires="p14">
      <p:transition spd="slow" p14:dur="2000" advTm="50390"/>
    </mc:Choice>
    <mc:Fallback>
      <p:transition spd="slow" advTm="503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7670" y="131835"/>
            <a:ext cx="7704856" cy="576064"/>
          </a:xfrm>
        </p:spPr>
        <p:txBody>
          <a:bodyPr/>
          <a:lstStyle/>
          <a:p>
            <a:pPr algn="l"/>
            <a:r>
              <a:rPr lang="fr-FR" sz="2800" b="1" dirty="0">
                <a:latin typeface="Montserrat" panose="00000500000000000000" pitchFamily="2" charset="0"/>
              </a:rPr>
              <a:t>P</a:t>
            </a:r>
            <a:r>
              <a:rPr lang="fr-FR" sz="2800" b="1" i="0" dirty="0">
                <a:effectLst/>
                <a:latin typeface="Montserrat" panose="00000500000000000000" pitchFamily="2" charset="0"/>
              </a:rPr>
              <a:t>résentation du jeu de données </a:t>
            </a:r>
            <a:endParaRPr lang="fr-FR" sz="28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38456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TextBox 6">
            <a:extLst>
              <a:ext uri="{FF2B5EF4-FFF2-40B4-BE49-F238E27FC236}">
                <a16:creationId xmlns:a16="http://schemas.microsoft.com/office/drawing/2014/main" id="{24AFD3FF-5C03-EF37-9AC9-2E977945BFA5}"/>
              </a:ext>
            </a:extLst>
          </p:cNvPr>
          <p:cNvSpPr txBox="1"/>
          <p:nvPr/>
        </p:nvSpPr>
        <p:spPr>
          <a:xfrm>
            <a:off x="548595" y="947511"/>
            <a:ext cx="8046809" cy="830997"/>
          </a:xfrm>
          <a:prstGeom prst="rect">
            <a:avLst/>
          </a:prstGeom>
          <a:noFill/>
        </p:spPr>
        <p:txBody>
          <a:bodyPr wrap="square" rtlCol="0">
            <a:spAutoFit/>
          </a:bodyPr>
          <a:lstStyle/>
          <a:p>
            <a:r>
              <a:rPr lang="fr-FR" sz="1200" b="0" i="0" dirty="0">
                <a:effectLst/>
                <a:latin typeface="+mj-lt"/>
              </a:rPr>
              <a:t>Pour cette mission, nous disposons de huit jeux de données comportant entre autre des informations sur </a:t>
            </a:r>
          </a:p>
          <a:p>
            <a:r>
              <a:rPr lang="fr-FR" sz="1200" b="0" i="0" dirty="0">
                <a:effectLst/>
                <a:latin typeface="+mj-lt"/>
              </a:rPr>
              <a:t>l’historique de prêts des clients provenant d’autres institutions, les soldes mensuels des crédits antérieurs, les </a:t>
            </a:r>
          </a:p>
          <a:p>
            <a:r>
              <a:rPr lang="fr-FR" sz="1200" b="0" i="0" dirty="0">
                <a:effectLst/>
                <a:latin typeface="+mj-lt"/>
              </a:rPr>
              <a:t>demandes précédentes de prêts immobiliers, l’historique de remboursement des crédits </a:t>
            </a:r>
          </a:p>
          <a:p>
            <a:r>
              <a:rPr lang="fr-FR" sz="1200" b="0" i="0" dirty="0">
                <a:effectLst/>
                <a:latin typeface="+mj-lt"/>
              </a:rPr>
              <a:t>précédemment décaissés en crédit Immobilier.</a:t>
            </a:r>
            <a:endParaRPr lang="ko-KR" altLang="en-US" sz="1200" dirty="0">
              <a:solidFill>
                <a:schemeClr val="tx1">
                  <a:lumMod val="75000"/>
                  <a:lumOff val="25000"/>
                </a:schemeClr>
              </a:solidFill>
              <a:latin typeface="+mj-lt"/>
              <a:cs typeface="Arial" pitchFamily="34" charset="0"/>
            </a:endParaRPr>
          </a:p>
        </p:txBody>
      </p:sp>
      <p:pic>
        <p:nvPicPr>
          <p:cNvPr id="23" name="Image 22">
            <a:extLst>
              <a:ext uri="{FF2B5EF4-FFF2-40B4-BE49-F238E27FC236}">
                <a16:creationId xmlns:a16="http://schemas.microsoft.com/office/drawing/2014/main" id="{24AFE611-A42A-E73A-9346-DB10E384C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05" y="1834741"/>
            <a:ext cx="7479789" cy="3205588"/>
          </a:xfrm>
          <a:prstGeom prst="rect">
            <a:avLst/>
          </a:prstGeom>
        </p:spPr>
      </p:pic>
    </p:spTree>
    <p:extLst>
      <p:ext uri="{BB962C8B-B14F-4D97-AF65-F5344CB8AC3E}">
        <p14:creationId xmlns:p14="http://schemas.microsoft.com/office/powerpoint/2010/main" val="1993263435"/>
      </p:ext>
    </p:extLst>
  </p:cSld>
  <p:clrMapOvr>
    <a:masterClrMapping/>
  </p:clrMapOvr>
  <mc:AlternateContent xmlns:mc="http://schemas.openxmlformats.org/markup-compatibility/2006">
    <mc:Choice xmlns:p14="http://schemas.microsoft.com/office/powerpoint/2010/main" Requires="p14">
      <p:transition spd="slow" p14:dur="2000" advTm="36875"/>
    </mc:Choice>
    <mc:Fallback>
      <p:transition spd="slow" advTm="368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D4D49961-299F-6E1B-2196-95C4C18DAF1C}"/>
              </a:ext>
            </a:extLst>
          </p:cNvPr>
          <p:cNvSpPr txBox="1"/>
          <p:nvPr/>
        </p:nvSpPr>
        <p:spPr>
          <a:xfrm>
            <a:off x="323528" y="1059582"/>
            <a:ext cx="7416824" cy="400110"/>
          </a:xfrm>
          <a:prstGeom prst="rect">
            <a:avLst/>
          </a:prstGeom>
          <a:noFill/>
        </p:spPr>
        <p:txBody>
          <a:bodyPr wrap="square">
            <a:spAutoFit/>
          </a:bodyPr>
          <a:lstStyle/>
          <a:p>
            <a:pPr algn="l"/>
            <a:r>
              <a:rPr lang="fr-FR" sz="2000" b="1" i="0" dirty="0">
                <a:solidFill>
                  <a:srgbClr val="000000"/>
                </a:solidFill>
                <a:effectLst/>
                <a:latin typeface="+mj-lt"/>
              </a:rPr>
              <a:t>Préparation du jeu de données et feature engineering</a:t>
            </a:r>
          </a:p>
        </p:txBody>
      </p:sp>
      <p:sp>
        <p:nvSpPr>
          <p:cNvPr id="7" name="ZoneTexte 6">
            <a:extLst>
              <a:ext uri="{FF2B5EF4-FFF2-40B4-BE49-F238E27FC236}">
                <a16:creationId xmlns:a16="http://schemas.microsoft.com/office/drawing/2014/main" id="{B12905E8-D346-E47C-FF16-4A8537545F0D}"/>
              </a:ext>
            </a:extLst>
          </p:cNvPr>
          <p:cNvSpPr txBox="1"/>
          <p:nvPr/>
        </p:nvSpPr>
        <p:spPr>
          <a:xfrm>
            <a:off x="314379" y="1897183"/>
            <a:ext cx="7930029" cy="646331"/>
          </a:xfrm>
          <a:prstGeom prst="rect">
            <a:avLst/>
          </a:prstGeom>
          <a:noFill/>
        </p:spPr>
        <p:txBody>
          <a:bodyPr wrap="square">
            <a:spAutoFit/>
          </a:bodyPr>
          <a:lstStyle/>
          <a:p>
            <a:r>
              <a:rPr lang="en-US" sz="1200" b="0" i="0" dirty="0">
                <a:effectLst/>
                <a:latin typeface="+mj-lt"/>
              </a:rPr>
              <a:t>Le kernel</a:t>
            </a:r>
            <a:r>
              <a:rPr lang="en-US" sz="1200" b="0" i="0" u="sng" dirty="0">
                <a:solidFill>
                  <a:srgbClr val="7451EB"/>
                </a:solidFill>
                <a:effectLst/>
                <a:latin typeface="+mj-lt"/>
              </a:rPr>
              <a:t> </a:t>
            </a:r>
            <a:r>
              <a:rPr lang="fr-FR" sz="1200" b="1" i="0" dirty="0">
                <a:solidFill>
                  <a:srgbClr val="202124"/>
                </a:solidFill>
                <a:effectLst/>
                <a:latin typeface="+mj-lt"/>
              </a:rPr>
              <a:t>LightGBM with Simple Features </a:t>
            </a:r>
            <a:r>
              <a:rPr lang="fr-FR" sz="1200" i="0" dirty="0">
                <a:solidFill>
                  <a:srgbClr val="202124"/>
                </a:solidFill>
                <a:effectLst/>
                <a:latin typeface="+mj-lt"/>
              </a:rPr>
              <a:t>a été utilisé pour la partie preprocessing: fusion des différentes tables, encodage des feature catégorielles et feature engineering.</a:t>
            </a:r>
            <a:r>
              <a:rPr lang="fr-FR" sz="1200" b="1" i="0" dirty="0">
                <a:solidFill>
                  <a:srgbClr val="202124"/>
                </a:solidFill>
                <a:effectLst/>
                <a:latin typeface="+mj-lt"/>
              </a:rPr>
              <a:t>  </a:t>
            </a:r>
          </a:p>
          <a:p>
            <a:endParaRPr lang="fr-FR" sz="1200" b="1" dirty="0">
              <a:latin typeface="+mj-lt"/>
            </a:endParaRPr>
          </a:p>
        </p:txBody>
      </p:sp>
      <p:sp>
        <p:nvSpPr>
          <p:cNvPr id="10" name="ZoneTexte 9">
            <a:extLst>
              <a:ext uri="{FF2B5EF4-FFF2-40B4-BE49-F238E27FC236}">
                <a16:creationId xmlns:a16="http://schemas.microsoft.com/office/drawing/2014/main" id="{7E31E5A7-5248-968C-404A-0CD9DB00AE84}"/>
              </a:ext>
            </a:extLst>
          </p:cNvPr>
          <p:cNvSpPr txBox="1"/>
          <p:nvPr/>
        </p:nvSpPr>
        <p:spPr>
          <a:xfrm>
            <a:off x="314379" y="1579484"/>
            <a:ext cx="4575386" cy="338554"/>
          </a:xfrm>
          <a:prstGeom prst="rect">
            <a:avLst/>
          </a:prstGeom>
          <a:noFill/>
        </p:spPr>
        <p:txBody>
          <a:bodyPr wrap="square">
            <a:spAutoFit/>
          </a:bodyPr>
          <a:lstStyle/>
          <a:p>
            <a:pPr algn="l"/>
            <a:r>
              <a:rPr lang="fr-FR" sz="1600" b="1" i="0" dirty="0">
                <a:effectLst/>
                <a:latin typeface="+mj-lt"/>
              </a:rPr>
              <a:t>Choix d’un Kernel</a:t>
            </a:r>
          </a:p>
        </p:txBody>
      </p:sp>
      <p:sp>
        <p:nvSpPr>
          <p:cNvPr id="12" name="ZoneTexte 11">
            <a:extLst>
              <a:ext uri="{FF2B5EF4-FFF2-40B4-BE49-F238E27FC236}">
                <a16:creationId xmlns:a16="http://schemas.microsoft.com/office/drawing/2014/main" id="{1B8E7E3D-FA2C-BAAF-F71F-5AA0B8733A2B}"/>
              </a:ext>
            </a:extLst>
          </p:cNvPr>
          <p:cNvSpPr txBox="1"/>
          <p:nvPr/>
        </p:nvSpPr>
        <p:spPr>
          <a:xfrm>
            <a:off x="317539" y="2537311"/>
            <a:ext cx="4575386" cy="338554"/>
          </a:xfrm>
          <a:prstGeom prst="rect">
            <a:avLst/>
          </a:prstGeom>
          <a:noFill/>
        </p:spPr>
        <p:txBody>
          <a:bodyPr wrap="square">
            <a:spAutoFit/>
          </a:bodyPr>
          <a:lstStyle/>
          <a:p>
            <a:pPr algn="l"/>
            <a:r>
              <a:rPr lang="fr-FR" sz="1600" b="1" i="0" dirty="0">
                <a:solidFill>
                  <a:srgbClr val="000000"/>
                </a:solidFill>
                <a:effectLst/>
                <a:latin typeface="+mj-lt"/>
              </a:rPr>
              <a:t>Traitement des valeurs aberrantes</a:t>
            </a:r>
          </a:p>
        </p:txBody>
      </p:sp>
      <p:sp>
        <p:nvSpPr>
          <p:cNvPr id="14" name="ZoneTexte 13">
            <a:extLst>
              <a:ext uri="{FF2B5EF4-FFF2-40B4-BE49-F238E27FC236}">
                <a16:creationId xmlns:a16="http://schemas.microsoft.com/office/drawing/2014/main" id="{D973B725-FE0C-7A03-5B72-7BFC98EE46A4}"/>
              </a:ext>
            </a:extLst>
          </p:cNvPr>
          <p:cNvSpPr txBox="1"/>
          <p:nvPr/>
        </p:nvSpPr>
        <p:spPr>
          <a:xfrm>
            <a:off x="353908" y="2889296"/>
            <a:ext cx="7461104" cy="461665"/>
          </a:xfrm>
          <a:prstGeom prst="rect">
            <a:avLst/>
          </a:prstGeom>
          <a:noFill/>
        </p:spPr>
        <p:txBody>
          <a:bodyPr wrap="square">
            <a:spAutoFit/>
          </a:bodyPr>
          <a:lstStyle/>
          <a:p>
            <a:r>
              <a:rPr lang="fr-FR" sz="1200" b="0" i="0" dirty="0">
                <a:solidFill>
                  <a:srgbClr val="000000"/>
                </a:solidFill>
                <a:effectLst/>
                <a:latin typeface="+mj-lt"/>
              </a:rPr>
              <a:t>La méthode interquartile a été utilisé pour le traitements des valeurs aberrantes avec une transformation de ces dernières en données manquantes.</a:t>
            </a:r>
            <a:endParaRPr lang="fr-FR" sz="1200" dirty="0">
              <a:latin typeface="+mj-lt"/>
            </a:endParaRPr>
          </a:p>
        </p:txBody>
      </p:sp>
      <p:sp>
        <p:nvSpPr>
          <p:cNvPr id="16" name="ZoneTexte 15">
            <a:extLst>
              <a:ext uri="{FF2B5EF4-FFF2-40B4-BE49-F238E27FC236}">
                <a16:creationId xmlns:a16="http://schemas.microsoft.com/office/drawing/2014/main" id="{59FBD211-EA44-A3DE-C993-46395535896E}"/>
              </a:ext>
            </a:extLst>
          </p:cNvPr>
          <p:cNvSpPr txBox="1"/>
          <p:nvPr/>
        </p:nvSpPr>
        <p:spPr>
          <a:xfrm>
            <a:off x="324906" y="3502214"/>
            <a:ext cx="4575386" cy="338554"/>
          </a:xfrm>
          <a:prstGeom prst="rect">
            <a:avLst/>
          </a:prstGeom>
          <a:noFill/>
        </p:spPr>
        <p:txBody>
          <a:bodyPr wrap="square">
            <a:spAutoFit/>
          </a:bodyPr>
          <a:lstStyle/>
          <a:p>
            <a:pPr algn="l"/>
            <a:r>
              <a:rPr lang="fr-FR" sz="1600" b="1" i="0" dirty="0">
                <a:solidFill>
                  <a:srgbClr val="000000"/>
                </a:solidFill>
                <a:effectLst/>
                <a:latin typeface="+mj-lt"/>
              </a:rPr>
              <a:t>Traitement des valeurs manquantes</a:t>
            </a:r>
          </a:p>
        </p:txBody>
      </p:sp>
      <p:sp>
        <p:nvSpPr>
          <p:cNvPr id="18" name="ZoneTexte 17">
            <a:extLst>
              <a:ext uri="{FF2B5EF4-FFF2-40B4-BE49-F238E27FC236}">
                <a16:creationId xmlns:a16="http://schemas.microsoft.com/office/drawing/2014/main" id="{F9191408-19FC-4C67-A944-A5E2D3465E01}"/>
              </a:ext>
            </a:extLst>
          </p:cNvPr>
          <p:cNvSpPr txBox="1"/>
          <p:nvPr/>
        </p:nvSpPr>
        <p:spPr>
          <a:xfrm>
            <a:off x="373427" y="3837452"/>
            <a:ext cx="7605058" cy="461665"/>
          </a:xfrm>
          <a:prstGeom prst="rect">
            <a:avLst/>
          </a:prstGeom>
          <a:noFill/>
        </p:spPr>
        <p:txBody>
          <a:bodyPr wrap="square">
            <a:spAutoFit/>
          </a:bodyPr>
          <a:lstStyle/>
          <a:p>
            <a:r>
              <a:rPr lang="fr-FR" sz="1200" b="0" i="0" u="none" strike="noStrike" baseline="0" dirty="0">
                <a:solidFill>
                  <a:srgbClr val="000000"/>
                </a:solidFill>
                <a:latin typeface="+mj-lt"/>
              </a:rPr>
              <a:t>Les données manquantes des variables quant à elles ont été remplacées par la valeur médiane de la variable en question.</a:t>
            </a:r>
            <a:endParaRPr lang="fr-FR" sz="1200" dirty="0">
              <a:latin typeface="+mj-lt"/>
            </a:endParaRPr>
          </a:p>
        </p:txBody>
      </p:sp>
    </p:spTree>
    <p:extLst>
      <p:ext uri="{BB962C8B-B14F-4D97-AF65-F5344CB8AC3E}">
        <p14:creationId xmlns:p14="http://schemas.microsoft.com/office/powerpoint/2010/main" val="663090394"/>
      </p:ext>
    </p:extLst>
  </p:cSld>
  <p:clrMapOvr>
    <a:masterClrMapping/>
  </p:clrMapOvr>
  <mc:AlternateContent xmlns:mc="http://schemas.openxmlformats.org/markup-compatibility/2006">
    <mc:Choice xmlns:p14="http://schemas.microsoft.com/office/powerpoint/2010/main" Requires="p14">
      <p:transition spd="slow" p14:dur="2000" advTm="43672"/>
    </mc:Choice>
    <mc:Fallback>
      <p:transition spd="slow" advTm="436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323528" y="1059582"/>
            <a:ext cx="8046810" cy="400110"/>
          </a:xfrm>
          <a:prstGeom prst="rect">
            <a:avLst/>
          </a:prstGeom>
          <a:noFill/>
        </p:spPr>
        <p:txBody>
          <a:bodyPr wrap="square">
            <a:spAutoFit/>
          </a:bodyPr>
          <a:lstStyle/>
          <a:p>
            <a:pPr algn="l"/>
            <a:r>
              <a:rPr lang="fr-FR" sz="2000" b="1" i="0" dirty="0">
                <a:solidFill>
                  <a:srgbClr val="000000"/>
                </a:solidFill>
                <a:effectLst/>
                <a:latin typeface="+mj-lt"/>
              </a:rPr>
              <a:t>Exploration du jeu de données</a:t>
            </a:r>
          </a:p>
        </p:txBody>
      </p:sp>
      <p:pic>
        <p:nvPicPr>
          <p:cNvPr id="4" name="Image 3">
            <a:extLst>
              <a:ext uri="{FF2B5EF4-FFF2-40B4-BE49-F238E27FC236}">
                <a16:creationId xmlns:a16="http://schemas.microsoft.com/office/drawing/2014/main" id="{4E68061B-D373-B0C8-94DF-979D0F0FACD7}"/>
              </a:ext>
            </a:extLst>
          </p:cNvPr>
          <p:cNvPicPr>
            <a:picLocks noChangeAspect="1"/>
          </p:cNvPicPr>
          <p:nvPr/>
        </p:nvPicPr>
        <p:blipFill>
          <a:blip r:embed="rId3"/>
          <a:stretch>
            <a:fillRect/>
          </a:stretch>
        </p:blipFill>
        <p:spPr>
          <a:xfrm>
            <a:off x="0" y="1877813"/>
            <a:ext cx="2765523" cy="2451990"/>
          </a:xfrm>
          <a:prstGeom prst="rect">
            <a:avLst/>
          </a:prstGeom>
        </p:spPr>
      </p:pic>
      <p:sp>
        <p:nvSpPr>
          <p:cNvPr id="6" name="ZoneTexte 5">
            <a:extLst>
              <a:ext uri="{FF2B5EF4-FFF2-40B4-BE49-F238E27FC236}">
                <a16:creationId xmlns:a16="http://schemas.microsoft.com/office/drawing/2014/main" id="{8FB782DD-7F4E-DF14-6B07-D46737569ADF}"/>
              </a:ext>
            </a:extLst>
          </p:cNvPr>
          <p:cNvSpPr txBox="1"/>
          <p:nvPr/>
        </p:nvSpPr>
        <p:spPr>
          <a:xfrm>
            <a:off x="318653" y="1450400"/>
            <a:ext cx="4575386" cy="307777"/>
          </a:xfrm>
          <a:prstGeom prst="rect">
            <a:avLst/>
          </a:prstGeom>
          <a:noFill/>
        </p:spPr>
        <p:txBody>
          <a:bodyPr wrap="square">
            <a:spAutoFit/>
          </a:bodyPr>
          <a:lstStyle/>
          <a:p>
            <a:pPr algn="l"/>
            <a:r>
              <a:rPr lang="fr-FR" sz="1400" b="1" i="0" dirty="0">
                <a:solidFill>
                  <a:srgbClr val="000000"/>
                </a:solidFill>
                <a:effectLst/>
                <a:latin typeface="+mj-lt"/>
              </a:rPr>
              <a:t>TARGET</a:t>
            </a:r>
          </a:p>
        </p:txBody>
      </p:sp>
      <p:sp>
        <p:nvSpPr>
          <p:cNvPr id="9" name="ZoneTexte 8">
            <a:extLst>
              <a:ext uri="{FF2B5EF4-FFF2-40B4-BE49-F238E27FC236}">
                <a16:creationId xmlns:a16="http://schemas.microsoft.com/office/drawing/2014/main" id="{687088C9-C5D0-A0DE-A845-3B0E29CAD0E0}"/>
              </a:ext>
            </a:extLst>
          </p:cNvPr>
          <p:cNvSpPr txBox="1"/>
          <p:nvPr/>
        </p:nvSpPr>
        <p:spPr>
          <a:xfrm>
            <a:off x="251520" y="4378303"/>
            <a:ext cx="3143747" cy="646331"/>
          </a:xfrm>
          <a:prstGeom prst="rect">
            <a:avLst/>
          </a:prstGeom>
          <a:noFill/>
        </p:spPr>
        <p:txBody>
          <a:bodyPr wrap="square">
            <a:spAutoFit/>
          </a:bodyPr>
          <a:lstStyle/>
          <a:p>
            <a:pPr algn="l"/>
            <a:r>
              <a:rPr lang="fr-FR" sz="1200" b="0" i="0" dirty="0">
                <a:solidFill>
                  <a:srgbClr val="000000"/>
                </a:solidFill>
                <a:effectLst/>
                <a:latin typeface="+mj-lt"/>
              </a:rPr>
              <a:t>Il en ressort des classes déséquilibrées:</a:t>
            </a:r>
          </a:p>
          <a:p>
            <a:pPr algn="l">
              <a:buFont typeface="Arial" panose="020B0604020202020204" pitchFamily="34" charset="0"/>
              <a:buChar char="•"/>
            </a:pPr>
            <a:r>
              <a:rPr lang="fr-FR" sz="1200" dirty="0">
                <a:solidFill>
                  <a:srgbClr val="000000"/>
                </a:solidFill>
                <a:latin typeface="+mj-lt"/>
              </a:rPr>
              <a:t> 92% des</a:t>
            </a:r>
            <a:r>
              <a:rPr lang="fr-FR" sz="1200" b="0" i="0" dirty="0">
                <a:solidFill>
                  <a:srgbClr val="000000"/>
                </a:solidFill>
                <a:effectLst/>
                <a:latin typeface="+mj-lt"/>
              </a:rPr>
              <a:t> prêts remboursés </a:t>
            </a:r>
            <a:r>
              <a:rPr lang="fr-FR" sz="1200" dirty="0">
                <a:solidFill>
                  <a:srgbClr val="000000"/>
                </a:solidFill>
                <a:latin typeface="+mj-lt"/>
              </a:rPr>
              <a:t> contre</a:t>
            </a:r>
          </a:p>
          <a:p>
            <a:pPr algn="l"/>
            <a:r>
              <a:rPr lang="fr-FR" sz="1200" dirty="0">
                <a:solidFill>
                  <a:srgbClr val="000000"/>
                </a:solidFill>
                <a:latin typeface="+mj-lt"/>
              </a:rPr>
              <a:t>  8% non remboursés.</a:t>
            </a:r>
            <a:endParaRPr lang="fr-FR" sz="1200" b="0" i="0" dirty="0">
              <a:solidFill>
                <a:srgbClr val="000000"/>
              </a:solidFill>
              <a:effectLst/>
              <a:latin typeface="+mj-lt"/>
            </a:endParaRPr>
          </a:p>
        </p:txBody>
      </p:sp>
      <p:pic>
        <p:nvPicPr>
          <p:cNvPr id="11" name="Image 10">
            <a:extLst>
              <a:ext uri="{FF2B5EF4-FFF2-40B4-BE49-F238E27FC236}">
                <a16:creationId xmlns:a16="http://schemas.microsoft.com/office/drawing/2014/main" id="{F6F0E407-73DF-E3A0-102E-4340F302F976}"/>
              </a:ext>
            </a:extLst>
          </p:cNvPr>
          <p:cNvPicPr>
            <a:picLocks noChangeAspect="1"/>
          </p:cNvPicPr>
          <p:nvPr/>
        </p:nvPicPr>
        <p:blipFill>
          <a:blip r:embed="rId4"/>
          <a:stretch>
            <a:fillRect/>
          </a:stretch>
        </p:blipFill>
        <p:spPr>
          <a:xfrm>
            <a:off x="3816424" y="1899413"/>
            <a:ext cx="5220072" cy="2091853"/>
          </a:xfrm>
          <a:prstGeom prst="rect">
            <a:avLst/>
          </a:prstGeom>
        </p:spPr>
      </p:pic>
      <p:sp>
        <p:nvSpPr>
          <p:cNvPr id="13" name="ZoneTexte 12">
            <a:extLst>
              <a:ext uri="{FF2B5EF4-FFF2-40B4-BE49-F238E27FC236}">
                <a16:creationId xmlns:a16="http://schemas.microsoft.com/office/drawing/2014/main" id="{6340E931-78FB-A4F2-481D-A0281A465538}"/>
              </a:ext>
            </a:extLst>
          </p:cNvPr>
          <p:cNvSpPr txBox="1"/>
          <p:nvPr/>
        </p:nvSpPr>
        <p:spPr>
          <a:xfrm>
            <a:off x="4346933" y="1506923"/>
            <a:ext cx="4575386" cy="307777"/>
          </a:xfrm>
          <a:prstGeom prst="rect">
            <a:avLst/>
          </a:prstGeom>
          <a:noFill/>
        </p:spPr>
        <p:txBody>
          <a:bodyPr wrap="square">
            <a:spAutoFit/>
          </a:bodyPr>
          <a:lstStyle/>
          <a:p>
            <a:pPr algn="l"/>
            <a:r>
              <a:rPr lang="fr-FR" sz="1400" b="1" i="0" dirty="0">
                <a:solidFill>
                  <a:srgbClr val="000000"/>
                </a:solidFill>
                <a:effectLst/>
                <a:latin typeface="+mj-lt"/>
              </a:rPr>
              <a:t>OCCUPATION_TYPE</a:t>
            </a:r>
          </a:p>
        </p:txBody>
      </p:sp>
      <p:sp>
        <p:nvSpPr>
          <p:cNvPr id="15" name="ZoneTexte 14">
            <a:extLst>
              <a:ext uri="{FF2B5EF4-FFF2-40B4-BE49-F238E27FC236}">
                <a16:creationId xmlns:a16="http://schemas.microsoft.com/office/drawing/2014/main" id="{CA425E92-9B26-8A17-7A25-0D8E85CB0BB8}"/>
              </a:ext>
            </a:extLst>
          </p:cNvPr>
          <p:cNvSpPr txBox="1"/>
          <p:nvPr/>
        </p:nvSpPr>
        <p:spPr>
          <a:xfrm>
            <a:off x="4450090" y="4189025"/>
            <a:ext cx="4586406" cy="646331"/>
          </a:xfrm>
          <a:prstGeom prst="rect">
            <a:avLst/>
          </a:prstGeom>
          <a:noFill/>
        </p:spPr>
        <p:txBody>
          <a:bodyPr wrap="square">
            <a:spAutoFit/>
          </a:bodyPr>
          <a:lstStyle/>
          <a:p>
            <a:r>
              <a:rPr lang="fr-FR" sz="1200" b="0" i="0" dirty="0">
                <a:solidFill>
                  <a:srgbClr val="000000"/>
                </a:solidFill>
                <a:effectLst/>
                <a:latin typeface="+mj-lt"/>
              </a:rPr>
              <a:t>La catégorie avec le pourcentage le plus élevé de prêts non </a:t>
            </a:r>
          </a:p>
          <a:p>
            <a:r>
              <a:rPr lang="fr-FR" sz="1200" b="0" i="0" dirty="0">
                <a:solidFill>
                  <a:srgbClr val="000000"/>
                </a:solidFill>
                <a:effectLst/>
                <a:latin typeface="+mj-lt"/>
              </a:rPr>
              <a:t>remboursés est celle des ouvriers peu qualifiés (plus de 17%), </a:t>
            </a:r>
          </a:p>
          <a:p>
            <a:r>
              <a:rPr lang="fr-FR" sz="1200" b="0" i="0" dirty="0">
                <a:solidFill>
                  <a:srgbClr val="000000"/>
                </a:solidFill>
                <a:effectLst/>
                <a:latin typeface="+mj-lt"/>
              </a:rPr>
              <a:t>suivis des chauffeurs et des barmen.</a:t>
            </a:r>
            <a:endParaRPr lang="fr-FR" sz="1200" dirty="0">
              <a:latin typeface="+mj-lt"/>
            </a:endParaRPr>
          </a:p>
        </p:txBody>
      </p:sp>
    </p:spTree>
    <p:extLst>
      <p:ext uri="{BB962C8B-B14F-4D97-AF65-F5344CB8AC3E}">
        <p14:creationId xmlns:p14="http://schemas.microsoft.com/office/powerpoint/2010/main" val="1089823373"/>
      </p:ext>
    </p:extLst>
  </p:cSld>
  <p:clrMapOvr>
    <a:masterClrMapping/>
  </p:clrMapOvr>
  <mc:AlternateContent xmlns:mc="http://schemas.openxmlformats.org/markup-compatibility/2006">
    <mc:Choice xmlns:p14="http://schemas.microsoft.com/office/powerpoint/2010/main" Requires="p14">
      <p:transition spd="slow" p14:dur="2000" advTm="49588"/>
    </mc:Choice>
    <mc:Fallback>
      <p:transition spd="slow" advTm="495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1494849" y="1598787"/>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4" name="ZoneTexte 3">
            <a:extLst>
              <a:ext uri="{FF2B5EF4-FFF2-40B4-BE49-F238E27FC236}">
                <a16:creationId xmlns:a16="http://schemas.microsoft.com/office/drawing/2014/main" id="{FE9C7058-E498-470B-D710-055DF5351739}"/>
              </a:ext>
            </a:extLst>
          </p:cNvPr>
          <p:cNvSpPr txBox="1"/>
          <p:nvPr/>
        </p:nvSpPr>
        <p:spPr>
          <a:xfrm>
            <a:off x="349237" y="1020130"/>
            <a:ext cx="4575386" cy="400110"/>
          </a:xfrm>
          <a:prstGeom prst="rect">
            <a:avLst/>
          </a:prstGeom>
          <a:noFill/>
        </p:spPr>
        <p:txBody>
          <a:bodyPr wrap="square">
            <a:spAutoFit/>
          </a:bodyPr>
          <a:lstStyle/>
          <a:p>
            <a:pPr algn="l"/>
            <a:r>
              <a:rPr lang="fr-FR" sz="2000" b="1" i="0" dirty="0">
                <a:solidFill>
                  <a:srgbClr val="000000"/>
                </a:solidFill>
                <a:effectLst/>
                <a:latin typeface="+mj-lt"/>
              </a:rPr>
              <a:t>Modelling</a:t>
            </a:r>
          </a:p>
        </p:txBody>
      </p:sp>
      <p:sp>
        <p:nvSpPr>
          <p:cNvPr id="6" name="ZoneTexte 5">
            <a:extLst>
              <a:ext uri="{FF2B5EF4-FFF2-40B4-BE49-F238E27FC236}">
                <a16:creationId xmlns:a16="http://schemas.microsoft.com/office/drawing/2014/main" id="{6525DF95-3200-4A74-2362-BE4E83DC33D8}"/>
              </a:ext>
            </a:extLst>
          </p:cNvPr>
          <p:cNvSpPr txBox="1"/>
          <p:nvPr/>
        </p:nvSpPr>
        <p:spPr>
          <a:xfrm>
            <a:off x="301285" y="1678502"/>
            <a:ext cx="4575386" cy="338554"/>
          </a:xfrm>
          <a:prstGeom prst="rect">
            <a:avLst/>
          </a:prstGeom>
          <a:noFill/>
        </p:spPr>
        <p:txBody>
          <a:bodyPr wrap="square">
            <a:spAutoFit/>
          </a:bodyPr>
          <a:lstStyle/>
          <a:p>
            <a:pPr algn="l"/>
            <a:r>
              <a:rPr lang="fr-FR" sz="1600" b="1" i="0" dirty="0">
                <a:solidFill>
                  <a:srgbClr val="000000"/>
                </a:solidFill>
                <a:effectLst/>
                <a:latin typeface="+mj-lt"/>
              </a:rPr>
              <a:t>Taille du jeu de données</a:t>
            </a:r>
          </a:p>
        </p:txBody>
      </p:sp>
      <p:pic>
        <p:nvPicPr>
          <p:cNvPr id="9" name="Image 8">
            <a:extLst>
              <a:ext uri="{FF2B5EF4-FFF2-40B4-BE49-F238E27FC236}">
                <a16:creationId xmlns:a16="http://schemas.microsoft.com/office/drawing/2014/main" id="{3CD81264-FCBC-EF30-4CCE-F30BBE65EEA5}"/>
              </a:ext>
            </a:extLst>
          </p:cNvPr>
          <p:cNvPicPr>
            <a:picLocks noChangeAspect="1"/>
          </p:cNvPicPr>
          <p:nvPr/>
        </p:nvPicPr>
        <p:blipFill>
          <a:blip r:embed="rId3"/>
          <a:stretch>
            <a:fillRect/>
          </a:stretch>
        </p:blipFill>
        <p:spPr>
          <a:xfrm>
            <a:off x="467544" y="2069702"/>
            <a:ext cx="2385267" cy="624894"/>
          </a:xfrm>
          <a:prstGeom prst="rect">
            <a:avLst/>
          </a:prstGeom>
        </p:spPr>
      </p:pic>
      <p:sp>
        <p:nvSpPr>
          <p:cNvPr id="11" name="ZoneTexte 10">
            <a:extLst>
              <a:ext uri="{FF2B5EF4-FFF2-40B4-BE49-F238E27FC236}">
                <a16:creationId xmlns:a16="http://schemas.microsoft.com/office/drawing/2014/main" id="{26190B81-3E6B-5DA9-54BF-9B33B670B517}"/>
              </a:ext>
            </a:extLst>
          </p:cNvPr>
          <p:cNvSpPr txBox="1"/>
          <p:nvPr/>
        </p:nvSpPr>
        <p:spPr>
          <a:xfrm>
            <a:off x="323528" y="2888136"/>
            <a:ext cx="5266266" cy="338554"/>
          </a:xfrm>
          <a:prstGeom prst="rect">
            <a:avLst/>
          </a:prstGeom>
          <a:noFill/>
        </p:spPr>
        <p:txBody>
          <a:bodyPr wrap="square">
            <a:spAutoFit/>
          </a:bodyPr>
          <a:lstStyle/>
          <a:p>
            <a:pPr algn="l"/>
            <a:r>
              <a:rPr lang="fr-FR" sz="1600" b="1" i="0" dirty="0">
                <a:solidFill>
                  <a:srgbClr val="000000"/>
                </a:solidFill>
                <a:effectLst/>
                <a:latin typeface="+mj-lt"/>
              </a:rPr>
              <a:t>Séparation des jeux d'entrainement et de test</a:t>
            </a:r>
          </a:p>
        </p:txBody>
      </p:sp>
      <p:sp>
        <p:nvSpPr>
          <p:cNvPr id="13" name="ZoneTexte 12">
            <a:extLst>
              <a:ext uri="{FF2B5EF4-FFF2-40B4-BE49-F238E27FC236}">
                <a16:creationId xmlns:a16="http://schemas.microsoft.com/office/drawing/2014/main" id="{AF0F2311-AE7E-A0EC-6674-D70336D862CA}"/>
              </a:ext>
            </a:extLst>
          </p:cNvPr>
          <p:cNvSpPr txBox="1"/>
          <p:nvPr/>
        </p:nvSpPr>
        <p:spPr>
          <a:xfrm>
            <a:off x="323528" y="3226690"/>
            <a:ext cx="7920880" cy="276999"/>
          </a:xfrm>
          <a:prstGeom prst="rect">
            <a:avLst/>
          </a:prstGeom>
          <a:noFill/>
        </p:spPr>
        <p:txBody>
          <a:bodyPr wrap="square">
            <a:spAutoFit/>
          </a:bodyPr>
          <a:lstStyle/>
          <a:p>
            <a:r>
              <a:rPr lang="fr-FR" sz="1200" b="0" i="0" dirty="0">
                <a:solidFill>
                  <a:srgbClr val="000000"/>
                </a:solidFill>
                <a:effectLst/>
                <a:latin typeface="+mj-lt"/>
              </a:rPr>
              <a:t>Séparons nos données en entrainement et test avec une proportion de 30% pour le test.</a:t>
            </a:r>
            <a:endParaRPr lang="fr-FR" sz="1200" dirty="0">
              <a:latin typeface="+mj-lt"/>
            </a:endParaRPr>
          </a:p>
        </p:txBody>
      </p:sp>
      <p:sp>
        <p:nvSpPr>
          <p:cNvPr id="15" name="ZoneTexte 14">
            <a:extLst>
              <a:ext uri="{FF2B5EF4-FFF2-40B4-BE49-F238E27FC236}">
                <a16:creationId xmlns:a16="http://schemas.microsoft.com/office/drawing/2014/main" id="{EC5C5837-579E-FD09-5D15-C608866B4825}"/>
              </a:ext>
            </a:extLst>
          </p:cNvPr>
          <p:cNvSpPr txBox="1"/>
          <p:nvPr/>
        </p:nvSpPr>
        <p:spPr>
          <a:xfrm>
            <a:off x="323528" y="3851514"/>
            <a:ext cx="5266266" cy="338554"/>
          </a:xfrm>
          <a:prstGeom prst="rect">
            <a:avLst/>
          </a:prstGeom>
          <a:noFill/>
        </p:spPr>
        <p:txBody>
          <a:bodyPr wrap="square">
            <a:spAutoFit/>
          </a:bodyPr>
          <a:lstStyle/>
          <a:p>
            <a:pPr algn="l"/>
            <a:r>
              <a:rPr lang="fr-FR" sz="1600" b="1" i="0" dirty="0">
                <a:solidFill>
                  <a:srgbClr val="000000"/>
                </a:solidFill>
                <a:effectLst/>
                <a:latin typeface="+mj-lt"/>
              </a:rPr>
              <a:t>Choix de la métrique d'évaluation des modèles</a:t>
            </a:r>
          </a:p>
        </p:txBody>
      </p:sp>
      <p:sp>
        <p:nvSpPr>
          <p:cNvPr id="17" name="ZoneTexte 16">
            <a:extLst>
              <a:ext uri="{FF2B5EF4-FFF2-40B4-BE49-F238E27FC236}">
                <a16:creationId xmlns:a16="http://schemas.microsoft.com/office/drawing/2014/main" id="{B716E1E4-0969-4DD5-99F1-9B3663CD179A}"/>
              </a:ext>
            </a:extLst>
          </p:cNvPr>
          <p:cNvSpPr txBox="1"/>
          <p:nvPr/>
        </p:nvSpPr>
        <p:spPr>
          <a:xfrm>
            <a:off x="350829" y="4190068"/>
            <a:ext cx="7920880" cy="276999"/>
          </a:xfrm>
          <a:prstGeom prst="rect">
            <a:avLst/>
          </a:prstGeom>
          <a:noFill/>
        </p:spPr>
        <p:txBody>
          <a:bodyPr wrap="square">
            <a:spAutoFit/>
          </a:bodyPr>
          <a:lstStyle/>
          <a:p>
            <a:r>
              <a:rPr lang="fr-FR" sz="1200" b="0" i="0" dirty="0">
                <a:solidFill>
                  <a:srgbClr val="000000"/>
                </a:solidFill>
                <a:effectLst/>
                <a:latin typeface="+mj-lt"/>
              </a:rPr>
              <a:t>Nous utilisons l'aire sous la courbe ROC (AUC) comme métrique comparative des différents modèles.</a:t>
            </a:r>
            <a:endParaRPr lang="fr-FR" sz="1200" dirty="0">
              <a:latin typeface="+mj-lt"/>
            </a:endParaRPr>
          </a:p>
        </p:txBody>
      </p:sp>
    </p:spTree>
    <p:extLst>
      <p:ext uri="{BB962C8B-B14F-4D97-AF65-F5344CB8AC3E}">
        <p14:creationId xmlns:p14="http://schemas.microsoft.com/office/powerpoint/2010/main" val="2129199667"/>
      </p:ext>
    </p:extLst>
  </p:cSld>
  <p:clrMapOvr>
    <a:masterClrMapping/>
  </p:clrMapOvr>
  <mc:AlternateContent xmlns:mc="http://schemas.openxmlformats.org/markup-compatibility/2006">
    <mc:Choice xmlns:p14="http://schemas.microsoft.com/office/powerpoint/2010/main" Requires="p14">
      <p:transition spd="slow" p14:dur="2000" advTm="30168"/>
    </mc:Choice>
    <mc:Fallback>
      <p:transition spd="slow" advTm="301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6" name="ZoneTexte 5">
            <a:extLst>
              <a:ext uri="{FF2B5EF4-FFF2-40B4-BE49-F238E27FC236}">
                <a16:creationId xmlns:a16="http://schemas.microsoft.com/office/drawing/2014/main" id="{52857A39-D6E9-2C66-4009-52FC82674685}"/>
              </a:ext>
            </a:extLst>
          </p:cNvPr>
          <p:cNvSpPr txBox="1"/>
          <p:nvPr/>
        </p:nvSpPr>
        <p:spPr>
          <a:xfrm>
            <a:off x="4935923" y="1275025"/>
            <a:ext cx="4575462" cy="369332"/>
          </a:xfrm>
          <a:prstGeom prst="rect">
            <a:avLst/>
          </a:prstGeom>
          <a:noFill/>
        </p:spPr>
        <p:txBody>
          <a:bodyPr wrap="square">
            <a:spAutoFit/>
          </a:bodyPr>
          <a:lstStyle/>
          <a:p>
            <a:pPr algn="l"/>
            <a:r>
              <a:rPr lang="fr-FR" b="1" i="0" dirty="0">
                <a:solidFill>
                  <a:srgbClr val="000000"/>
                </a:solidFill>
                <a:effectLst/>
                <a:latin typeface="+mj-lt"/>
              </a:rPr>
              <a:t>Baseline model - DummyClassifier</a:t>
            </a:r>
          </a:p>
        </p:txBody>
      </p:sp>
      <p:sp>
        <p:nvSpPr>
          <p:cNvPr id="9" name="ZoneTexte 8">
            <a:extLst>
              <a:ext uri="{FF2B5EF4-FFF2-40B4-BE49-F238E27FC236}">
                <a16:creationId xmlns:a16="http://schemas.microsoft.com/office/drawing/2014/main" id="{2EF8ABBB-9E93-DC76-014E-FABEA282AEDB}"/>
              </a:ext>
            </a:extLst>
          </p:cNvPr>
          <p:cNvSpPr txBox="1"/>
          <p:nvPr/>
        </p:nvSpPr>
        <p:spPr>
          <a:xfrm>
            <a:off x="4932040" y="1812969"/>
            <a:ext cx="4790208" cy="461665"/>
          </a:xfrm>
          <a:prstGeom prst="rect">
            <a:avLst/>
          </a:prstGeom>
          <a:noFill/>
        </p:spPr>
        <p:txBody>
          <a:bodyPr wrap="square">
            <a:spAutoFit/>
          </a:bodyPr>
          <a:lstStyle/>
          <a:p>
            <a:r>
              <a:rPr lang="fr-FR" sz="1200" b="0" i="0" dirty="0">
                <a:solidFill>
                  <a:srgbClr val="000000"/>
                </a:solidFill>
                <a:effectLst/>
                <a:latin typeface="+mj-lt"/>
              </a:rPr>
              <a:t>Afin d'avoir une première idée des performances, </a:t>
            </a:r>
          </a:p>
          <a:p>
            <a:r>
              <a:rPr lang="fr-FR" sz="1200" b="0" i="0" dirty="0">
                <a:solidFill>
                  <a:srgbClr val="000000"/>
                </a:solidFill>
                <a:effectLst/>
                <a:latin typeface="+mj-lt"/>
              </a:rPr>
              <a:t>nous utilisons comme baseline le DummyClassifier</a:t>
            </a:r>
            <a:endParaRPr lang="fr-FR" sz="1200" dirty="0">
              <a:latin typeface="+mj-lt"/>
            </a:endParaRPr>
          </a:p>
        </p:txBody>
      </p:sp>
      <p:pic>
        <p:nvPicPr>
          <p:cNvPr id="11" name="Image 10">
            <a:extLst>
              <a:ext uri="{FF2B5EF4-FFF2-40B4-BE49-F238E27FC236}">
                <a16:creationId xmlns:a16="http://schemas.microsoft.com/office/drawing/2014/main" id="{25E25B8D-EFC7-4908-42CC-82B4E62F3600}"/>
              </a:ext>
            </a:extLst>
          </p:cNvPr>
          <p:cNvPicPr>
            <a:picLocks noChangeAspect="1"/>
          </p:cNvPicPr>
          <p:nvPr/>
        </p:nvPicPr>
        <p:blipFill>
          <a:blip r:embed="rId3"/>
          <a:stretch>
            <a:fillRect/>
          </a:stretch>
        </p:blipFill>
        <p:spPr>
          <a:xfrm>
            <a:off x="251520" y="1313008"/>
            <a:ext cx="4398316" cy="2880629"/>
          </a:xfrm>
          <a:prstGeom prst="rect">
            <a:avLst/>
          </a:prstGeom>
        </p:spPr>
      </p:pic>
      <p:sp>
        <p:nvSpPr>
          <p:cNvPr id="13" name="ZoneTexte 12">
            <a:extLst>
              <a:ext uri="{FF2B5EF4-FFF2-40B4-BE49-F238E27FC236}">
                <a16:creationId xmlns:a16="http://schemas.microsoft.com/office/drawing/2014/main" id="{A9E1D5D2-C8B0-A56D-9A8F-69715FB50C02}"/>
              </a:ext>
            </a:extLst>
          </p:cNvPr>
          <p:cNvSpPr txBox="1"/>
          <p:nvPr/>
        </p:nvSpPr>
        <p:spPr>
          <a:xfrm>
            <a:off x="4932040" y="2418565"/>
            <a:ext cx="4883726" cy="1938992"/>
          </a:xfrm>
          <a:prstGeom prst="rect">
            <a:avLst/>
          </a:prstGeom>
          <a:noFill/>
        </p:spPr>
        <p:txBody>
          <a:bodyPr wrap="square">
            <a:spAutoFit/>
          </a:bodyPr>
          <a:lstStyle/>
          <a:p>
            <a:pPr algn="l"/>
            <a:r>
              <a:rPr lang="fr-FR" sz="1200" b="0" i="0" dirty="0">
                <a:solidFill>
                  <a:srgbClr val="000000"/>
                </a:solidFill>
                <a:effectLst/>
                <a:latin typeface="+mj-lt"/>
              </a:rPr>
              <a:t>Nous obtenons une précision pour le Target 0 de 0.92 </a:t>
            </a:r>
          </a:p>
          <a:p>
            <a:pPr algn="l"/>
            <a:r>
              <a:rPr lang="fr-FR" sz="1200" b="0" i="0" dirty="0">
                <a:solidFill>
                  <a:srgbClr val="000000"/>
                </a:solidFill>
                <a:effectLst/>
                <a:latin typeface="+mj-lt"/>
              </a:rPr>
              <a:t>et surtout la précision pour le Target 1 concernant un </a:t>
            </a:r>
          </a:p>
          <a:p>
            <a:pPr algn="l"/>
            <a:r>
              <a:rPr lang="fr-FR" sz="1200" b="0" i="0" dirty="0">
                <a:solidFill>
                  <a:srgbClr val="000000"/>
                </a:solidFill>
                <a:effectLst/>
                <a:latin typeface="+mj-lt"/>
              </a:rPr>
              <a:t>défaut de paiement de crédit de 0. Ceci s'explique par </a:t>
            </a:r>
          </a:p>
          <a:p>
            <a:pPr algn="l"/>
            <a:r>
              <a:rPr lang="fr-FR" sz="1200" b="0" i="0" dirty="0">
                <a:solidFill>
                  <a:srgbClr val="000000"/>
                </a:solidFill>
                <a:effectLst/>
                <a:latin typeface="+mj-lt"/>
              </a:rPr>
              <a:t>le déséquilibre de notre échantillon de travail qui compte</a:t>
            </a:r>
          </a:p>
          <a:p>
            <a:pPr algn="l"/>
            <a:r>
              <a:rPr lang="fr-FR" sz="1200" b="0" i="0" dirty="0">
                <a:solidFill>
                  <a:srgbClr val="000000"/>
                </a:solidFill>
                <a:effectLst/>
                <a:latin typeface="+mj-lt"/>
              </a:rPr>
              <a:t>92% des individus classés en modalité 0 et 8% en </a:t>
            </a:r>
          </a:p>
          <a:p>
            <a:pPr algn="l"/>
            <a:r>
              <a:rPr lang="fr-FR" sz="1200" b="0" i="0" dirty="0">
                <a:solidFill>
                  <a:srgbClr val="000000"/>
                </a:solidFill>
                <a:effectLst/>
                <a:latin typeface="+mj-lt"/>
              </a:rPr>
              <a:t>modalité 1.</a:t>
            </a:r>
          </a:p>
          <a:p>
            <a:pPr algn="l"/>
            <a:endParaRPr lang="fr-FR" sz="1200" b="0" i="0" dirty="0">
              <a:solidFill>
                <a:srgbClr val="000000"/>
              </a:solidFill>
              <a:effectLst/>
              <a:latin typeface="+mj-lt"/>
            </a:endParaRPr>
          </a:p>
          <a:p>
            <a:pPr algn="l"/>
            <a:r>
              <a:rPr lang="fr-FR" sz="1200" b="0" i="0" dirty="0">
                <a:solidFill>
                  <a:srgbClr val="000000"/>
                </a:solidFill>
                <a:effectLst/>
                <a:latin typeface="+mj-lt"/>
              </a:rPr>
              <a:t>Il </a:t>
            </a:r>
            <a:r>
              <a:rPr lang="fr-FR" sz="1200" dirty="0">
                <a:solidFill>
                  <a:srgbClr val="000000"/>
                </a:solidFill>
                <a:latin typeface="+mj-lt"/>
              </a:rPr>
              <a:t>serait</a:t>
            </a:r>
            <a:r>
              <a:rPr lang="fr-FR" sz="1200" b="0" i="0" dirty="0">
                <a:solidFill>
                  <a:srgbClr val="000000"/>
                </a:solidFill>
                <a:effectLst/>
                <a:latin typeface="+mj-lt"/>
              </a:rPr>
              <a:t> donc intéressant de travailler sur cet </a:t>
            </a:r>
          </a:p>
          <a:p>
            <a:pPr algn="l"/>
            <a:r>
              <a:rPr lang="fr-FR" sz="1200" b="0" i="0" dirty="0">
                <a:solidFill>
                  <a:srgbClr val="000000"/>
                </a:solidFill>
                <a:effectLst/>
                <a:latin typeface="+mj-lt"/>
              </a:rPr>
              <a:t>suréchantillonnage en ajustant la distribution de </a:t>
            </a:r>
          </a:p>
          <a:p>
            <a:pPr algn="l"/>
            <a:r>
              <a:rPr lang="fr-FR" sz="1200" b="0" i="0" dirty="0">
                <a:solidFill>
                  <a:srgbClr val="000000"/>
                </a:solidFill>
                <a:effectLst/>
                <a:latin typeface="+mj-lt"/>
              </a:rPr>
              <a:t>classe de manière à avoir une répartition plus égalitaire.</a:t>
            </a:r>
          </a:p>
        </p:txBody>
      </p:sp>
    </p:spTree>
    <p:extLst>
      <p:ext uri="{BB962C8B-B14F-4D97-AF65-F5344CB8AC3E}">
        <p14:creationId xmlns:p14="http://schemas.microsoft.com/office/powerpoint/2010/main" val="4230691954"/>
      </p:ext>
    </p:extLst>
  </p:cSld>
  <p:clrMapOvr>
    <a:masterClrMapping/>
  </p:clrMapOvr>
  <mc:AlternateContent xmlns:mc="http://schemas.openxmlformats.org/markup-compatibility/2006">
    <mc:Choice xmlns:p14="http://schemas.microsoft.com/office/powerpoint/2010/main" Requires="p14">
      <p:transition spd="slow" p14:dur="2000" advTm="46355"/>
    </mc:Choice>
    <mc:Fallback>
      <p:transition spd="slow" advTm="4635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704856" cy="576064"/>
          </a:xfrm>
        </p:spPr>
        <p:txBody>
          <a:bodyPr/>
          <a:lstStyle/>
          <a:p>
            <a:pPr algn="l"/>
            <a:r>
              <a:rPr lang="fr-FR" sz="2600" b="1" i="0" dirty="0">
                <a:effectLst/>
                <a:latin typeface="Montserrat" panose="00000500000000000000" pitchFamily="2" charset="0"/>
              </a:rPr>
              <a:t>Explication de l’approche de modélisation</a:t>
            </a:r>
            <a:endParaRPr lang="fr-FR" sz="2600" b="1" i="0" dirty="0">
              <a:solidFill>
                <a:srgbClr val="000000"/>
              </a:solidFill>
              <a:effectLst/>
              <a:latin typeface="Montserrat" panose="00000500000000000000" pitchFamily="2"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8" name="ZoneTexte 7">
            <a:extLst>
              <a:ext uri="{FF2B5EF4-FFF2-40B4-BE49-F238E27FC236}">
                <a16:creationId xmlns:a16="http://schemas.microsoft.com/office/drawing/2014/main" id="{3C2E0970-2BA8-4EBD-97B5-0F01FF3CC35A}"/>
              </a:ext>
            </a:extLst>
          </p:cNvPr>
          <p:cNvSpPr txBox="1"/>
          <p:nvPr/>
        </p:nvSpPr>
        <p:spPr>
          <a:xfrm>
            <a:off x="426685" y="2283718"/>
            <a:ext cx="8046810" cy="646331"/>
          </a:xfrm>
          <a:prstGeom prst="rect">
            <a:avLst/>
          </a:prstGeom>
          <a:noFill/>
        </p:spPr>
        <p:txBody>
          <a:bodyPr wrap="square">
            <a:spAutoFit/>
          </a:bodyPr>
          <a:lstStyle/>
          <a:p>
            <a:endParaRPr lang="fr-FR" sz="1200" dirty="0">
              <a:solidFill>
                <a:srgbClr val="000000"/>
              </a:solidFill>
            </a:endParaRPr>
          </a:p>
          <a:p>
            <a:endParaRPr lang="fr-FR" sz="1200" dirty="0">
              <a:solidFill>
                <a:srgbClr val="000000"/>
              </a:solidFill>
            </a:endParaRPr>
          </a:p>
          <a:p>
            <a:endParaRPr lang="fr-FR" sz="1200" dirty="0"/>
          </a:p>
        </p:txBody>
      </p:sp>
      <p:sp>
        <p:nvSpPr>
          <p:cNvPr id="6" name="ZoneTexte 5">
            <a:extLst>
              <a:ext uri="{FF2B5EF4-FFF2-40B4-BE49-F238E27FC236}">
                <a16:creationId xmlns:a16="http://schemas.microsoft.com/office/drawing/2014/main" id="{CA344668-ECDA-60FC-D162-9C1E82CD7B5A}"/>
              </a:ext>
            </a:extLst>
          </p:cNvPr>
          <p:cNvSpPr txBox="1"/>
          <p:nvPr/>
        </p:nvSpPr>
        <p:spPr>
          <a:xfrm>
            <a:off x="268019" y="1123991"/>
            <a:ext cx="5832648" cy="369332"/>
          </a:xfrm>
          <a:prstGeom prst="rect">
            <a:avLst/>
          </a:prstGeom>
          <a:noFill/>
        </p:spPr>
        <p:txBody>
          <a:bodyPr wrap="square">
            <a:spAutoFit/>
          </a:bodyPr>
          <a:lstStyle/>
          <a:p>
            <a:pPr algn="l"/>
            <a:r>
              <a:rPr lang="fr-FR" b="1" i="0" dirty="0">
                <a:solidFill>
                  <a:srgbClr val="000000"/>
                </a:solidFill>
                <a:effectLst/>
                <a:latin typeface="+mj-lt"/>
              </a:rPr>
              <a:t>Standardisation des données et oversampling</a:t>
            </a:r>
          </a:p>
        </p:txBody>
      </p:sp>
      <p:sp>
        <p:nvSpPr>
          <p:cNvPr id="9" name="ZoneTexte 8">
            <a:extLst>
              <a:ext uri="{FF2B5EF4-FFF2-40B4-BE49-F238E27FC236}">
                <a16:creationId xmlns:a16="http://schemas.microsoft.com/office/drawing/2014/main" id="{7B93F7DF-DDF4-A2D9-44B6-F9D19D788E50}"/>
              </a:ext>
            </a:extLst>
          </p:cNvPr>
          <p:cNvSpPr txBox="1"/>
          <p:nvPr/>
        </p:nvSpPr>
        <p:spPr>
          <a:xfrm>
            <a:off x="251520" y="1851910"/>
            <a:ext cx="7416824" cy="276999"/>
          </a:xfrm>
          <a:prstGeom prst="rect">
            <a:avLst/>
          </a:prstGeom>
          <a:noFill/>
        </p:spPr>
        <p:txBody>
          <a:bodyPr wrap="square">
            <a:spAutoFit/>
          </a:bodyPr>
          <a:lstStyle/>
          <a:p>
            <a:r>
              <a:rPr lang="fr-FR" sz="1200" b="0" i="0" dirty="0">
                <a:solidFill>
                  <a:srgbClr val="000000"/>
                </a:solidFill>
                <a:effectLst/>
                <a:latin typeface="+mj-lt"/>
              </a:rPr>
              <a:t>Nous utilisons MinMaxScaler pour la standardisation des données et SMOTE pour oversampling</a:t>
            </a:r>
            <a:endParaRPr lang="fr-FR" sz="1200" dirty="0">
              <a:latin typeface="+mj-lt"/>
            </a:endParaRPr>
          </a:p>
        </p:txBody>
      </p:sp>
      <p:pic>
        <p:nvPicPr>
          <p:cNvPr id="11" name="Image 10">
            <a:extLst>
              <a:ext uri="{FF2B5EF4-FFF2-40B4-BE49-F238E27FC236}">
                <a16:creationId xmlns:a16="http://schemas.microsoft.com/office/drawing/2014/main" id="{FC4E5D89-0D8B-1FCA-917C-779AC0E4992B}"/>
              </a:ext>
            </a:extLst>
          </p:cNvPr>
          <p:cNvPicPr>
            <a:picLocks noChangeAspect="1"/>
          </p:cNvPicPr>
          <p:nvPr/>
        </p:nvPicPr>
        <p:blipFill>
          <a:blip r:embed="rId3"/>
          <a:stretch>
            <a:fillRect/>
          </a:stretch>
        </p:blipFill>
        <p:spPr>
          <a:xfrm>
            <a:off x="337013" y="2935507"/>
            <a:ext cx="5904656" cy="1499481"/>
          </a:xfrm>
          <a:prstGeom prst="rect">
            <a:avLst/>
          </a:prstGeom>
        </p:spPr>
      </p:pic>
      <p:sp>
        <p:nvSpPr>
          <p:cNvPr id="13" name="ZoneTexte 12">
            <a:extLst>
              <a:ext uri="{FF2B5EF4-FFF2-40B4-BE49-F238E27FC236}">
                <a16:creationId xmlns:a16="http://schemas.microsoft.com/office/drawing/2014/main" id="{4CD3A30E-6ED5-BD7C-F8A3-3BFBEA793653}"/>
              </a:ext>
            </a:extLst>
          </p:cNvPr>
          <p:cNvSpPr txBox="1"/>
          <p:nvPr/>
        </p:nvSpPr>
        <p:spPr>
          <a:xfrm>
            <a:off x="251520" y="2334208"/>
            <a:ext cx="4880186" cy="276999"/>
          </a:xfrm>
          <a:prstGeom prst="rect">
            <a:avLst/>
          </a:prstGeom>
          <a:noFill/>
        </p:spPr>
        <p:txBody>
          <a:bodyPr wrap="square">
            <a:spAutoFit/>
          </a:bodyPr>
          <a:lstStyle/>
          <a:p>
            <a:r>
              <a:rPr lang="fr-FR" sz="1200" b="0" i="0" dirty="0">
                <a:solidFill>
                  <a:srgbClr val="000000"/>
                </a:solidFill>
                <a:effectLst/>
                <a:latin typeface="+mj-lt"/>
              </a:rPr>
              <a:t>Nous définissons une </a:t>
            </a:r>
            <a:r>
              <a:rPr lang="fr-FR" sz="1200" dirty="0">
                <a:solidFill>
                  <a:srgbClr val="000000"/>
                </a:solidFill>
                <a:latin typeface="+mj-lt"/>
              </a:rPr>
              <a:t>pipeline </a:t>
            </a:r>
            <a:r>
              <a:rPr lang="fr-FR" sz="1200" b="0" i="0" dirty="0">
                <a:solidFill>
                  <a:srgbClr val="000000"/>
                </a:solidFill>
                <a:effectLst/>
                <a:latin typeface="+mj-lt"/>
              </a:rPr>
              <a:t>pour exécuter ces opérations:</a:t>
            </a:r>
            <a:endParaRPr lang="fr-FR" sz="1200" dirty="0">
              <a:latin typeface="+mj-lt"/>
            </a:endParaRPr>
          </a:p>
        </p:txBody>
      </p:sp>
    </p:spTree>
    <p:extLst>
      <p:ext uri="{BB962C8B-B14F-4D97-AF65-F5344CB8AC3E}">
        <p14:creationId xmlns:p14="http://schemas.microsoft.com/office/powerpoint/2010/main" val="861227731"/>
      </p:ext>
    </p:extLst>
  </p:cSld>
  <p:clrMapOvr>
    <a:masterClrMapping/>
  </p:clrMapOvr>
  <mc:AlternateContent xmlns:mc="http://schemas.openxmlformats.org/markup-compatibility/2006">
    <mc:Choice xmlns:p14="http://schemas.microsoft.com/office/powerpoint/2010/main" Requires="p14">
      <p:transition spd="slow" p14:dur="2000" advTm="18782"/>
    </mc:Choice>
    <mc:Fallback>
      <p:transition spd="slow" advTm="18782"/>
    </mc:Fallback>
  </mc:AlternateContent>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8263</TotalTime>
  <Words>1328</Words>
  <Application>Microsoft Office PowerPoint</Application>
  <PresentationFormat>Affichage à l'écran (16:9)</PresentationFormat>
  <Paragraphs>218</Paragraphs>
  <Slides>25</Slides>
  <Notes>18</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25</vt:i4>
      </vt:variant>
    </vt:vector>
  </HeadingPairs>
  <TitlesOfParts>
    <vt:vector size="32" baseType="lpstr">
      <vt:lpstr>맑은 고딕</vt:lpstr>
      <vt:lpstr>Arial</vt:lpstr>
      <vt:lpstr>Helvetica Neue</vt:lpstr>
      <vt:lpstr>Montserrat</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olivier kay</cp:lastModifiedBy>
  <cp:revision>207</cp:revision>
  <dcterms:created xsi:type="dcterms:W3CDTF">2016-12-05T23:26:54Z</dcterms:created>
  <dcterms:modified xsi:type="dcterms:W3CDTF">2022-09-23T11:19:50Z</dcterms:modified>
</cp:coreProperties>
</file>