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6"/>
  </p:notesMasterIdLst>
  <p:handoutMasterIdLst>
    <p:handoutMasterId r:id="rId47"/>
  </p:handoutMasterIdLst>
  <p:sldIdLst>
    <p:sldId id="263" r:id="rId4"/>
    <p:sldId id="261" r:id="rId5"/>
    <p:sldId id="279" r:id="rId6"/>
    <p:sldId id="297" r:id="rId7"/>
    <p:sldId id="340" r:id="rId8"/>
    <p:sldId id="341" r:id="rId9"/>
    <p:sldId id="343" r:id="rId10"/>
    <p:sldId id="344" r:id="rId11"/>
    <p:sldId id="345" r:id="rId12"/>
    <p:sldId id="371" r:id="rId13"/>
    <p:sldId id="346" r:id="rId14"/>
    <p:sldId id="347" r:id="rId15"/>
    <p:sldId id="372" r:id="rId16"/>
    <p:sldId id="373" r:id="rId17"/>
    <p:sldId id="374" r:id="rId18"/>
    <p:sldId id="349" r:id="rId19"/>
    <p:sldId id="350" r:id="rId20"/>
    <p:sldId id="351" r:id="rId21"/>
    <p:sldId id="352" r:id="rId22"/>
    <p:sldId id="353" r:id="rId23"/>
    <p:sldId id="354" r:id="rId24"/>
    <p:sldId id="298" r:id="rId25"/>
    <p:sldId id="360" r:id="rId26"/>
    <p:sldId id="361" r:id="rId27"/>
    <p:sldId id="362" r:id="rId28"/>
    <p:sldId id="363" r:id="rId29"/>
    <p:sldId id="364" r:id="rId30"/>
    <p:sldId id="369" r:id="rId31"/>
    <p:sldId id="365" r:id="rId32"/>
    <p:sldId id="370" r:id="rId33"/>
    <p:sldId id="366" r:id="rId34"/>
    <p:sldId id="375" r:id="rId35"/>
    <p:sldId id="376" r:id="rId36"/>
    <p:sldId id="377" r:id="rId37"/>
    <p:sldId id="378" r:id="rId38"/>
    <p:sldId id="386" r:id="rId39"/>
    <p:sldId id="379" r:id="rId40"/>
    <p:sldId id="381" r:id="rId41"/>
    <p:sldId id="383" r:id="rId42"/>
    <p:sldId id="384" r:id="rId43"/>
    <p:sldId id="385" r:id="rId44"/>
    <p:sldId id="313" r:id="rId4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kay" initials="ok" lastIdx="1" clrIdx="0">
    <p:extLst>
      <p:ext uri="{19B8F6BF-5375-455C-9EA6-DF929625EA0E}">
        <p15:presenceInfo xmlns:p15="http://schemas.microsoft.com/office/powerpoint/2012/main" userId="b6f3a866f7b556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4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5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38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1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31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41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44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1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72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1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35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65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8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62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77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89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34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28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46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6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1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40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776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25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20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103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31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54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4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4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7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3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5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4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997306"/>
            <a:ext cx="5436096" cy="576064"/>
          </a:xfrm>
        </p:spPr>
        <p:txBody>
          <a:bodyPr/>
          <a:lstStyle/>
          <a:p>
            <a:r>
              <a:rPr lang="fr-FR" altLang="ko-KR" dirty="0"/>
              <a:t>Projet 5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1634" y="2787774"/>
            <a:ext cx="5580112" cy="288032"/>
          </a:xfrm>
        </p:spPr>
        <p:txBody>
          <a:bodyPr/>
          <a:lstStyle/>
          <a:p>
            <a:r>
              <a:rPr lang="fr-FR" sz="1800" b="1" i="0" dirty="0">
                <a:effectLst/>
                <a:latin typeface="+mj-lt"/>
              </a:rPr>
              <a:t>Segmentez des clients d'un site e-commerce</a:t>
            </a:r>
          </a:p>
          <a:p>
            <a:pPr algn="l"/>
            <a:endParaRPr lang="fr-FR" sz="1800" b="1" i="0" dirty="0">
              <a:effectLst/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C4D831-F89B-41FC-A4EF-8056A609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9502"/>
            <a:ext cx="230143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48"/>
    </mc:Choice>
    <mc:Fallback>
      <p:transition spd="slow" advTm="6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91FC19-3231-4830-AA47-AECFC0926A90}"/>
              </a:ext>
            </a:extLst>
          </p:cNvPr>
          <p:cNvSpPr txBox="1"/>
          <p:nvPr/>
        </p:nvSpPr>
        <p:spPr>
          <a:xfrm>
            <a:off x="3996504" y="1059582"/>
            <a:ext cx="4968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 err="1">
                <a:solidFill>
                  <a:srgbClr val="000000"/>
                </a:solidFill>
              </a:rPr>
              <a:t>R</a:t>
            </a:r>
            <a:r>
              <a:rPr lang="fr-FR" sz="1600" b="1" i="0" dirty="0" err="1">
                <a:solidFill>
                  <a:srgbClr val="000000"/>
                </a:solidFill>
                <a:effectLst/>
              </a:rPr>
              <a:t>eview_score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C034EF-DF06-4830-AB27-B9A2CC78C334}"/>
              </a:ext>
            </a:extLst>
          </p:cNvPr>
          <p:cNvSpPr txBox="1"/>
          <p:nvPr/>
        </p:nvSpPr>
        <p:spPr>
          <a:xfrm>
            <a:off x="3980942" y="1462768"/>
            <a:ext cx="4911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La majorité des clients sont satisfaits de leurs produits, avec des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proportions de 58%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ayant attribués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la meilleur note et seulement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11% la pire note de satisfaction.</a:t>
            </a:r>
            <a:endParaRPr lang="fr-FR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9A630F-FA81-CEC3-ACE6-42DBEA65F11B}"/>
              </a:ext>
            </a:extLst>
          </p:cNvPr>
          <p:cNvSpPr txBox="1"/>
          <p:nvPr/>
        </p:nvSpPr>
        <p:spPr>
          <a:xfrm>
            <a:off x="3996504" y="3376210"/>
            <a:ext cx="4823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produits des catégories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security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and services sont ceux ayant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meilleurs scores pour le degré de satisfaction des clients, le reste des catégories de produits ont des degrés de satisfaction plus ou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moins homogènes.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894581-DF56-093F-F0F7-17C4E52A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55" y="971702"/>
            <a:ext cx="2022850" cy="20895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42803A-416F-2AE8-FDF2-DEF511BB4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4684"/>
            <a:ext cx="3711723" cy="20788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5803228-63DC-1C7D-F53E-2FE740AF6EF1}"/>
              </a:ext>
            </a:extLst>
          </p:cNvPr>
          <p:cNvSpPr txBox="1"/>
          <p:nvPr/>
        </p:nvSpPr>
        <p:spPr>
          <a:xfrm>
            <a:off x="3996504" y="3020448"/>
            <a:ext cx="4968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</a:rPr>
              <a:t>Catégories de produits les mieux notées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871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517"/>
    </mc:Choice>
    <mc:Fallback>
      <p:transition spd="slow" advTm="3751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96584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FDE6DE-C0EC-4BC8-99B9-0273E41ACE78}"/>
              </a:ext>
            </a:extLst>
          </p:cNvPr>
          <p:cNvSpPr txBox="1"/>
          <p:nvPr/>
        </p:nvSpPr>
        <p:spPr>
          <a:xfrm>
            <a:off x="4702295" y="1145391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Features numériques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06801E-776B-49E3-807C-B426D28EB235}"/>
              </a:ext>
            </a:extLst>
          </p:cNvPr>
          <p:cNvSpPr txBox="1"/>
          <p:nvPr/>
        </p:nvSpPr>
        <p:spPr>
          <a:xfrm>
            <a:off x="4702295" y="1672877"/>
            <a:ext cx="457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ne relevons pas de forte corrélations entre 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variables, à noter tout de même une corrélation entre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payment_value et price.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224042-AC1E-D911-6CA5-A44D1B55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6" y="1299280"/>
            <a:ext cx="3624981" cy="29848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BF0430-E528-A5D9-60C7-134FED0C1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12" y="2643758"/>
            <a:ext cx="2324301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752"/>
    </mc:Choice>
    <mc:Fallback>
      <p:transition spd="slow" advTm="9975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8571" y="180851"/>
            <a:ext cx="7344816" cy="576064"/>
          </a:xfrm>
        </p:spPr>
        <p:txBody>
          <a:bodyPr/>
          <a:lstStyle/>
          <a:p>
            <a:r>
              <a:rPr lang="fr-FR" sz="2400" b="1" i="0" dirty="0" err="1">
                <a:effectLst/>
                <a:latin typeface="Montserrat" panose="00000500000000000000" pitchFamily="2" charset="0"/>
              </a:rPr>
              <a:t>Feature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 Engineering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695F0B5-FFA3-4674-90FA-7319724D051C}"/>
              </a:ext>
            </a:extLst>
          </p:cNvPr>
          <p:cNvSpPr txBox="1"/>
          <p:nvPr/>
        </p:nvSpPr>
        <p:spPr>
          <a:xfrm>
            <a:off x="336277" y="1350128"/>
            <a:ext cx="8064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Créons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une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feature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relative à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la différence entre la date de livraison estimée et celle réelle de livraison: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5FA0B30-3785-4BA0-B501-C40558853BE2}"/>
              </a:ext>
            </a:extLst>
          </p:cNvPr>
          <p:cNvSpPr txBox="1"/>
          <p:nvPr/>
        </p:nvSpPr>
        <p:spPr>
          <a:xfrm>
            <a:off x="4139952" y="3698831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92% des commandes sont livrées dans les délais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.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43EE99-226F-5E20-20C2-9A4162D11F16}"/>
              </a:ext>
            </a:extLst>
          </p:cNvPr>
          <p:cNvSpPr txBox="1"/>
          <p:nvPr/>
        </p:nvSpPr>
        <p:spPr>
          <a:xfrm>
            <a:off x="358571" y="963329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</a:rPr>
              <a:t>Délais</a:t>
            </a:r>
            <a:r>
              <a:rPr lang="fr-FR" sz="1600" b="1" i="0" dirty="0">
                <a:solidFill>
                  <a:srgbClr val="000000"/>
                </a:solidFill>
                <a:effectLst/>
              </a:rPr>
              <a:t> de livraison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211878-5E7B-1678-9411-E3FD46DC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6" y="2283718"/>
            <a:ext cx="3273365" cy="25764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2CB965D-3276-1321-3DBB-DEC4B7F50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06" y="1838710"/>
            <a:ext cx="8310708" cy="1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3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45"/>
    </mc:Choice>
    <mc:Fallback>
      <p:transition spd="slow" advTm="215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165592"/>
            <a:ext cx="7344816" cy="576064"/>
          </a:xfrm>
        </p:spPr>
        <p:txBody>
          <a:bodyPr/>
          <a:lstStyle/>
          <a:p>
            <a:r>
              <a:rPr lang="fr-FR" sz="2400" b="1" i="0" dirty="0" err="1">
                <a:effectLst/>
                <a:latin typeface="Montserrat" panose="00000500000000000000" pitchFamily="2" charset="0"/>
              </a:rPr>
              <a:t>Feature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 Engineering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4128" y="4105542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695F0B5-FFA3-4674-90FA-7319724D051C}"/>
              </a:ext>
            </a:extLst>
          </p:cNvPr>
          <p:cNvSpPr txBox="1"/>
          <p:nvPr/>
        </p:nvSpPr>
        <p:spPr>
          <a:xfrm>
            <a:off x="467544" y="4462337"/>
            <a:ext cx="8064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Créons une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feature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pour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relative au montant total versé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par commande: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76D61A-ED6E-095B-CED6-052BBFEFF55A}"/>
              </a:ext>
            </a:extLst>
          </p:cNvPr>
          <p:cNvSpPr txBox="1"/>
          <p:nvPr/>
        </p:nvSpPr>
        <p:spPr>
          <a:xfrm>
            <a:off x="467544" y="4201403"/>
            <a:ext cx="474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</a:rPr>
              <a:t>Montant de commandes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43A6F2-C3FA-C81C-1D3A-CE5C9E41CBD6}"/>
              </a:ext>
            </a:extLst>
          </p:cNvPr>
          <p:cNvSpPr txBox="1"/>
          <p:nvPr/>
        </p:nvSpPr>
        <p:spPr>
          <a:xfrm>
            <a:off x="467544" y="1031266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RFM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551966F-C912-F912-DBAA-6B9832DB891E}"/>
              </a:ext>
            </a:extLst>
          </p:cNvPr>
          <p:cNvSpPr txBox="1"/>
          <p:nvPr/>
        </p:nvSpPr>
        <p:spPr>
          <a:xfrm>
            <a:off x="467544" y="2852516"/>
            <a:ext cx="72858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Créons la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feature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relative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aux nombres de jours écoulés depuis la dernière commande:</a:t>
            </a:r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46CEBB1-7C4D-CFED-FE30-B90DC776FC88}"/>
              </a:ext>
            </a:extLst>
          </p:cNvPr>
          <p:cNvSpPr txBox="1"/>
          <p:nvPr/>
        </p:nvSpPr>
        <p:spPr>
          <a:xfrm>
            <a:off x="467544" y="1335473"/>
            <a:ext cx="8594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Dans le but de cibler les clients plus ou moins intéressants en terme de vente, nous allons créer trois features(RFM) </a:t>
            </a:r>
          </a:p>
          <a:p>
            <a:r>
              <a:rPr lang="fr-FR" sz="1200" dirty="0"/>
              <a:t>relatives  à trois aspects importants d'un point de vue marketing:</a:t>
            </a:r>
          </a:p>
          <a:p>
            <a:endParaRPr lang="fr-FR" sz="1200" dirty="0"/>
          </a:p>
          <a:p>
            <a:r>
              <a:rPr lang="fr-FR" sz="1200" dirty="0"/>
              <a:t>- Récence : durée depuis la dernière commande, </a:t>
            </a:r>
          </a:p>
          <a:p>
            <a:r>
              <a:rPr lang="fr-FR" sz="1200" dirty="0"/>
              <a:t>- Fréquence : nombre de commandes, </a:t>
            </a:r>
          </a:p>
          <a:p>
            <a:r>
              <a:rPr lang="fr-FR" sz="1200" dirty="0"/>
              <a:t>- Montant: montant cumulé des commandes.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705081-3E51-455E-A371-FCABB3C2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2" y="4726799"/>
            <a:ext cx="7750212" cy="2286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7ECB33-9344-2091-7CD6-339EBC3D2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160293"/>
            <a:ext cx="6790008" cy="27434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7C8AA1D-ABED-A409-8FE0-B9856583289D}"/>
              </a:ext>
            </a:extLst>
          </p:cNvPr>
          <p:cNvSpPr txBox="1"/>
          <p:nvPr/>
        </p:nvSpPr>
        <p:spPr>
          <a:xfrm>
            <a:off x="467544" y="3548582"/>
            <a:ext cx="474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/>
              <a:t>Fréquence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FAF213B-0033-F63E-5CD7-DA64749BE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16" y="3859444"/>
            <a:ext cx="5182049" cy="16765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6AB079D-E8BF-1A9D-8D33-53304C2CB674}"/>
              </a:ext>
            </a:extLst>
          </p:cNvPr>
          <p:cNvSpPr txBox="1"/>
          <p:nvPr/>
        </p:nvSpPr>
        <p:spPr>
          <a:xfrm>
            <a:off x="467544" y="2562328"/>
            <a:ext cx="474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Récence</a:t>
            </a:r>
          </a:p>
        </p:txBody>
      </p:sp>
    </p:spTree>
    <p:extLst>
      <p:ext uri="{BB962C8B-B14F-4D97-AF65-F5344CB8AC3E}">
        <p14:creationId xmlns:p14="http://schemas.microsoft.com/office/powerpoint/2010/main" val="124814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202"/>
    </mc:Choice>
    <mc:Fallback>
      <p:transition spd="slow" advTm="3792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 err="1">
                <a:effectLst/>
                <a:latin typeface="Montserrat" panose="00000500000000000000" pitchFamily="2" charset="0"/>
              </a:rPr>
              <a:t>Feature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 Engineering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43A6F2-C3FA-C81C-1D3A-CE5C9E41CBD6}"/>
              </a:ext>
            </a:extLst>
          </p:cNvPr>
          <p:cNvSpPr txBox="1"/>
          <p:nvPr/>
        </p:nvSpPr>
        <p:spPr>
          <a:xfrm>
            <a:off x="539552" y="1011726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RFM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87AC3D-CC65-A945-AE37-929C24D9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9622"/>
            <a:ext cx="7361558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06"/>
    </mc:Choice>
    <mc:Fallback>
      <p:transition spd="slow" advTm="1490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 err="1">
                <a:effectLst/>
                <a:latin typeface="Montserrat" panose="00000500000000000000" pitchFamily="2" charset="0"/>
              </a:rPr>
              <a:t>Feature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 Engineering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43A6F2-C3FA-C81C-1D3A-CE5C9E41CBD6}"/>
              </a:ext>
            </a:extLst>
          </p:cNvPr>
          <p:cNvSpPr txBox="1"/>
          <p:nvPr/>
        </p:nvSpPr>
        <p:spPr>
          <a:xfrm>
            <a:off x="4174561" y="973302"/>
            <a:ext cx="4575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000000"/>
                </a:solidFill>
                <a:effectLst/>
              </a:rPr>
              <a:t>RFM a</a:t>
            </a:r>
            <a:r>
              <a:rPr lang="fr-FR" sz="1600" b="1" dirty="0">
                <a:solidFill>
                  <a:srgbClr val="000000"/>
                </a:solidFill>
              </a:rPr>
              <a:t>nalyse bivariée</a:t>
            </a:r>
            <a:endParaRPr lang="fr-FR" sz="1600" b="1" i="0" dirty="0">
              <a:solidFill>
                <a:srgbClr val="000000"/>
              </a:solidFill>
              <a:effectLst/>
            </a:endParaRPr>
          </a:p>
          <a:p>
            <a:pPr algn="l"/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EB29B-6852-8771-8B3F-9219AC22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90550"/>
            <a:ext cx="3128817" cy="20946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358C32-4DB6-477E-E19C-C6D785CF8F58}"/>
              </a:ext>
            </a:extLst>
          </p:cNvPr>
          <p:cNvSpPr txBox="1"/>
          <p:nvPr/>
        </p:nvSpPr>
        <p:spPr>
          <a:xfrm>
            <a:off x="4174561" y="1919502"/>
            <a:ext cx="54417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clients ayant passés une seule commande sont ceux en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moyenne ayant le plus bas montant de commandes. Ceux en </a:t>
            </a:r>
          </a:p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evanche ayant passés 9 commandes sont ceux ayant le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montant de commandes les plus élevés.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A48FE8-1C8A-61A8-8345-ABD79491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18" y="2985241"/>
            <a:ext cx="3128817" cy="215825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1BB82B6-E7A9-0A65-AAF7-89FDD301C3A1}"/>
              </a:ext>
            </a:extLst>
          </p:cNvPr>
          <p:cNvSpPr txBox="1"/>
          <p:nvPr/>
        </p:nvSpPr>
        <p:spPr>
          <a:xfrm>
            <a:off x="4171619" y="3515841"/>
            <a:ext cx="5441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En général les clients ayant effectués plusieurs commandes(17)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sont ceux en moyenne les plus récents clients.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AFEE68-507D-12AA-BB92-6DBAD9BB4DA0}"/>
              </a:ext>
            </a:extLst>
          </p:cNvPr>
          <p:cNvSpPr txBox="1"/>
          <p:nvPr/>
        </p:nvSpPr>
        <p:spPr>
          <a:xfrm>
            <a:off x="4174561" y="1505260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</a:rPr>
              <a:t>Frequency &amp; </a:t>
            </a:r>
            <a:r>
              <a:rPr lang="fr-FR" sz="1400" b="1" dirty="0" err="1">
                <a:solidFill>
                  <a:srgbClr val="000000"/>
                </a:solidFill>
              </a:rPr>
              <a:t>Monetary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5B224F-C6CB-FA56-998D-9B691797763B}"/>
              </a:ext>
            </a:extLst>
          </p:cNvPr>
          <p:cNvSpPr txBox="1"/>
          <p:nvPr/>
        </p:nvSpPr>
        <p:spPr>
          <a:xfrm>
            <a:off x="4174561" y="3094698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</a:rPr>
              <a:t>Frequency &amp; </a:t>
            </a:r>
            <a:r>
              <a:rPr lang="fr-FR" sz="1400" b="1" dirty="0" err="1">
                <a:solidFill>
                  <a:srgbClr val="000000"/>
                </a:solidFill>
              </a:rPr>
              <a:t>Recency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011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"/>
    </mc:Choice>
    <mc:Fallback>
      <p:transition spd="slow" advTm="37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398" y="128359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D409F7-B4FC-4959-C190-6B355A0D5C4C}"/>
              </a:ext>
            </a:extLst>
          </p:cNvPr>
          <p:cNvSpPr txBox="1"/>
          <p:nvPr/>
        </p:nvSpPr>
        <p:spPr>
          <a:xfrm>
            <a:off x="4067944" y="974864"/>
            <a:ext cx="45754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Clustering avec l'algorithme KMEANS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765E58-19DD-A0F5-3984-3EB07479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88" y="1380629"/>
            <a:ext cx="4480948" cy="9678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C23D72-FFBB-97A4-719F-8D017484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10713"/>
            <a:ext cx="3218288" cy="20285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DB51D7-6962-7B40-1A75-761952684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084424"/>
            <a:ext cx="3096344" cy="204720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8341C41-157A-B27C-CDA0-CAA8B0C5C427}"/>
              </a:ext>
            </a:extLst>
          </p:cNvPr>
          <p:cNvSpPr txBox="1"/>
          <p:nvPr/>
        </p:nvSpPr>
        <p:spPr>
          <a:xfrm>
            <a:off x="4064657" y="2524971"/>
            <a:ext cx="471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  <a:effectLst/>
              </a:rPr>
              <a:t>Méthode du coude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BEA6BB6-96EB-0C41-3BC7-C0AD8CC8DDC1}"/>
              </a:ext>
            </a:extLst>
          </p:cNvPr>
          <p:cNvSpPr txBox="1"/>
          <p:nvPr/>
        </p:nvSpPr>
        <p:spPr>
          <a:xfrm>
            <a:off x="4042118" y="2835031"/>
            <a:ext cx="49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Examinons le pourcentage de variance expliquée en fonction du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nombre de cluster</a:t>
            </a:r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DADE3F-666E-9CF8-22B9-BBC27A2635CD}"/>
              </a:ext>
            </a:extLst>
          </p:cNvPr>
          <p:cNvSpPr txBox="1"/>
          <p:nvPr/>
        </p:nvSpPr>
        <p:spPr>
          <a:xfrm>
            <a:off x="4028280" y="3309655"/>
            <a:ext cx="4792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Il en découle qu'au delà de 5 clusters, l'ajout d'un autre cluster ne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donne </a:t>
            </a:r>
            <a:r>
              <a:rPr lang="fr-FR" sz="1200" b="0" i="0">
                <a:solidFill>
                  <a:srgbClr val="000000"/>
                </a:solidFill>
                <a:effectLst/>
                <a:latin typeface="Helvetica Neue"/>
              </a:rPr>
              <a:t>pas une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meilleure modélisation des données.</a:t>
            </a:r>
            <a:endParaRPr lang="fr-FR" sz="12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2944DFC-F7E1-7366-C523-C95CCD0E414B}"/>
              </a:ext>
            </a:extLst>
          </p:cNvPr>
          <p:cNvSpPr txBox="1"/>
          <p:nvPr/>
        </p:nvSpPr>
        <p:spPr>
          <a:xfrm>
            <a:off x="4029986" y="3843041"/>
            <a:ext cx="4792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  <a:effectLst/>
              </a:rPr>
              <a:t>Coefficient de silhouette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1E99ACF-C20C-DDD8-D0CB-1133CC7EC2BE}"/>
              </a:ext>
            </a:extLst>
          </p:cNvPr>
          <p:cNvSpPr txBox="1"/>
          <p:nvPr/>
        </p:nvSpPr>
        <p:spPr>
          <a:xfrm>
            <a:off x="4030828" y="4166391"/>
            <a:ext cx="4792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Comparons les coefficients de silhouette :</a:t>
            </a:r>
            <a:endParaRPr lang="fr-FR" sz="12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3F976E7-C575-DF72-1BA4-8235D115C36E}"/>
              </a:ext>
            </a:extLst>
          </p:cNvPr>
          <p:cNvSpPr txBox="1"/>
          <p:nvPr/>
        </p:nvSpPr>
        <p:spPr>
          <a:xfrm>
            <a:off x="4042118" y="4455409"/>
            <a:ext cx="4792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valeurs du nombres de clusters candidats sont entre 3 et 8 avec entre ces valeurs peu de différence du coefficient de silhouette.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893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481"/>
    </mc:Choice>
    <mc:Fallback>
      <p:transition spd="slow" advTm="11948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89728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635570-47E4-4622-8510-E9130AB81399}"/>
              </a:ext>
            </a:extLst>
          </p:cNvPr>
          <p:cNvSpPr txBox="1"/>
          <p:nvPr/>
        </p:nvSpPr>
        <p:spPr>
          <a:xfrm>
            <a:off x="4067944" y="1094969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Analyses des clusters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C666ED7-272B-4BE3-8386-81A9FB101610}"/>
              </a:ext>
            </a:extLst>
          </p:cNvPr>
          <p:cNvSpPr txBox="1"/>
          <p:nvPr/>
        </p:nvSpPr>
        <p:spPr>
          <a:xfrm>
            <a:off x="4029086" y="1570167"/>
            <a:ext cx="5040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Affichons les répartitions des clients par clusters.</a:t>
            </a:r>
            <a:endParaRPr lang="fr-FR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F1CE97-9907-49A7-8828-B8AD4ACFCD4F}"/>
              </a:ext>
            </a:extLst>
          </p:cNvPr>
          <p:cNvSpPr txBox="1"/>
          <p:nvPr/>
        </p:nvSpPr>
        <p:spPr>
          <a:xfrm>
            <a:off x="4029086" y="1983810"/>
            <a:ext cx="4575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</a:t>
            </a:r>
            <a:r>
              <a:rPr lang="fr-FR" sz="1200" dirty="0">
                <a:solidFill>
                  <a:srgbClr val="000000"/>
                </a:solidFill>
              </a:rPr>
              <a:t>u delà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de 4 clusters, on trouve des clusters avec un nombre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clients inférieur à 500 et donc pas pertinent d’un point de vue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métier.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nombre de clusters retenu est donc 3 </a:t>
            </a:r>
            <a:r>
              <a:rPr lang="fr-FR" sz="1200" dirty="0">
                <a:solidFill>
                  <a:srgbClr val="000000"/>
                </a:solidFill>
              </a:rPr>
              <a:t>ou 4.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9BDCA8-409B-3DF6-3441-ACA99D01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69854"/>
            <a:ext cx="2524231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4"/>
    </mc:Choice>
    <mc:Fallback>
      <p:transition spd="slow" advTm="132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7821" y="143578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16900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D36DE4-7BDE-485C-8F03-8BF858F1B063}"/>
              </a:ext>
            </a:extLst>
          </p:cNvPr>
          <p:cNvSpPr txBox="1"/>
          <p:nvPr/>
        </p:nvSpPr>
        <p:spPr>
          <a:xfrm>
            <a:off x="4139952" y="1203598"/>
            <a:ext cx="2941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  <a:effectLst/>
              </a:rPr>
              <a:t>Clustering avec 3 clusters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340B2B-702E-891F-B95D-1BAF1048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48665"/>
            <a:ext cx="2808312" cy="20496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AAF669-3794-B0B6-7A1E-2DD539A61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4" y="2954993"/>
            <a:ext cx="3024336" cy="21821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C788B2-0193-ADF2-2AF1-01239F616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1973510"/>
            <a:ext cx="4237087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8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"/>
    </mc:Choice>
    <mc:Fallback>
      <p:transition spd="slow" advTm="3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32447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4DCA60-9788-4C12-A84F-B2FD995232FF}"/>
              </a:ext>
            </a:extLst>
          </p:cNvPr>
          <p:cNvSpPr txBox="1"/>
          <p:nvPr/>
        </p:nvSpPr>
        <p:spPr>
          <a:xfrm>
            <a:off x="4175448" y="3019842"/>
            <a:ext cx="496855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Il en ressort que:</a:t>
            </a:r>
          </a:p>
          <a:p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Le cluster 1 représente les clients ayant une fréquence et un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   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montant de commande élevé.</a:t>
            </a:r>
          </a:p>
          <a:p>
            <a:endParaRPr lang="fr-FR" sz="1200" b="0" i="0" dirty="0">
              <a:solidFill>
                <a:srgbClr val="00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Le cluster 2 représente les clients ayant effectués une seule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   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commande avec une date de dernière commande assez éloignée.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fr-FR" sz="1200" b="0" i="0" dirty="0">
                <a:solidFill>
                  <a:srgbClr val="000000"/>
                </a:solidFill>
                <a:effectLst/>
              </a:rPr>
              <a:t>Le cluster 0 quant à lui représente les clients ayant effectués une </a:t>
            </a:r>
          </a:p>
          <a:p>
            <a:r>
              <a:rPr lang="fr-FR" sz="1200" dirty="0">
                <a:solidFill>
                  <a:srgbClr val="000000"/>
                </a:solidFill>
              </a:rPr>
              <a:t>   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seule commande avec une date de dernière commande assez</a:t>
            </a:r>
          </a:p>
          <a:p>
            <a:r>
              <a:rPr lang="fr-FR" sz="1200" dirty="0">
                <a:solidFill>
                  <a:srgbClr val="000000"/>
                </a:solidFill>
              </a:rPr>
              <a:t>    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récente.</a:t>
            </a:r>
            <a:endParaRPr lang="fr-FR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662B10-EC06-BAFA-DD73-2ADDD18B2136}"/>
              </a:ext>
            </a:extLst>
          </p:cNvPr>
          <p:cNvSpPr txBox="1"/>
          <p:nvPr/>
        </p:nvSpPr>
        <p:spPr>
          <a:xfrm>
            <a:off x="539552" y="865462"/>
            <a:ext cx="2941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  <a:effectLst/>
              </a:rPr>
              <a:t>Clustering avec 3 clusters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F4DE34-F037-2560-741E-1EC35E6F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240005"/>
            <a:ext cx="2652138" cy="19374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EC215E-0ED6-C9C9-F406-57F6DC0BD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019" y="1019351"/>
            <a:ext cx="2652137" cy="19100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C1B633B-4308-3F2F-052D-3CBEEAF6C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64" y="3167897"/>
            <a:ext cx="2817715" cy="19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60"/>
    </mc:Choice>
    <mc:Fallback>
      <p:transition spd="slow" advTm="283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42380" y="716041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Plan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6229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74620" y="176615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Présentation de la problématique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2184" y="2604894"/>
            <a:ext cx="575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N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ettoyage, </a:t>
            </a:r>
            <a:r>
              <a:rPr lang="fr-FR" b="1" i="0" dirty="0" err="1">
                <a:effectLst/>
                <a:latin typeface="Montserrat" panose="00000500000000000000" pitchFamily="2" charset="0"/>
              </a:rPr>
              <a:t>feature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 engineering et exploration</a:t>
            </a:r>
            <a:endParaRPr lang="en-US" altLang="ko-KR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44613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ifférentes pistes de modélisation effectuées </a:t>
            </a:r>
          </a:p>
          <a:p>
            <a:r>
              <a:rPr lang="fr-FR" b="1" i="0" dirty="0">
                <a:effectLst/>
                <a:latin typeface="Montserrat" panose="00000500000000000000" pitchFamily="2" charset="0"/>
              </a:rPr>
              <a:t>et modèle final sélectionné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A716E052-292E-4A16-A0E2-BDE012E373A9}"/>
              </a:ext>
            </a:extLst>
          </p:cNvPr>
          <p:cNvSpPr txBox="1"/>
          <p:nvPr/>
        </p:nvSpPr>
        <p:spPr>
          <a:xfrm>
            <a:off x="2627784" y="4284866"/>
            <a:ext cx="67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i="0" dirty="0">
                <a:effectLst/>
                <a:latin typeface="Montserrat" panose="00000500000000000000" pitchFamily="2" charset="0"/>
              </a:rPr>
              <a:t> Simulation  du délai de maintenance du modèle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E1250FB-33AC-45ED-8CFC-61E71950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140" y="4346546"/>
            <a:ext cx="236240" cy="24386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61B1580-32D1-4573-9A72-EFE67279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93" y="1842699"/>
            <a:ext cx="236240" cy="24386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FC8762E-055E-4982-A959-0DCB5F6C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36" y="2689493"/>
            <a:ext cx="236240" cy="24386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B1588F3-82AB-4803-B147-E305C5F4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36" y="3538783"/>
            <a:ext cx="236240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78"/>
    </mc:Choice>
    <mc:Fallback>
      <p:transition spd="slow" advTm="1957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64121"/>
            <a:ext cx="7560840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C5443A-169A-737E-648C-9DC9049535BE}"/>
              </a:ext>
            </a:extLst>
          </p:cNvPr>
          <p:cNvSpPr txBox="1"/>
          <p:nvPr/>
        </p:nvSpPr>
        <p:spPr>
          <a:xfrm>
            <a:off x="4355976" y="1171479"/>
            <a:ext cx="2941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  <a:effectLst/>
              </a:rPr>
              <a:t>Clustering avec 4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DD2680-0DEC-4B83-F466-801757C5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10551"/>
            <a:ext cx="4092295" cy="15469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300903-FD92-BFE5-E19D-D851B514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34" y="923639"/>
            <a:ext cx="2763198" cy="198141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E1C723C-F91A-C68D-AEB1-02A1A7D7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905054"/>
            <a:ext cx="2764253" cy="19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47"/>
    </mc:Choice>
    <mc:Fallback xmlns="">
      <p:transition spd="slow" advTm="5734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64121"/>
            <a:ext cx="7560840" cy="576064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79582F-D87C-0797-5638-A30CEC86A1B8}"/>
              </a:ext>
            </a:extLst>
          </p:cNvPr>
          <p:cNvSpPr txBox="1"/>
          <p:nvPr/>
        </p:nvSpPr>
        <p:spPr>
          <a:xfrm>
            <a:off x="323528" y="838572"/>
            <a:ext cx="2941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  <a:effectLst/>
              </a:rPr>
              <a:t>Clustering avec 4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E73CF1-B797-C701-717D-0FEAC834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9" y="1240422"/>
            <a:ext cx="2767865" cy="20020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619FD1-ED70-3660-E815-54876BD3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720" y="873873"/>
            <a:ext cx="2522581" cy="17835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75606DA-113E-12EC-4383-F05107BB3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242512"/>
            <a:ext cx="2727758" cy="190098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A482D22-AB08-B84B-56CA-6DA21875F659}"/>
              </a:ext>
            </a:extLst>
          </p:cNvPr>
          <p:cNvSpPr txBox="1"/>
          <p:nvPr/>
        </p:nvSpPr>
        <p:spPr>
          <a:xfrm>
            <a:off x="3456153" y="2427734"/>
            <a:ext cx="5472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3 représente les clients ayant effectués une commande et ayant des montants de commandes élevés.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2 et  représente les clients ayant une fréquence de commande </a:t>
            </a:r>
          </a:p>
          <a:p>
            <a:r>
              <a:rPr lang="fr-FR" sz="1200" dirty="0"/>
              <a:t>     élevés et ayant des montants de commande plus ou moins élevés,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0 quant à lui représente les clients ayant effectués une seule </a:t>
            </a:r>
          </a:p>
          <a:p>
            <a:r>
              <a:rPr lang="fr-FR" sz="1200" dirty="0"/>
              <a:t>    commande avec une date de dernière commande assez éloignée.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1 quant à lui représente les clients ayant effectués une seule </a:t>
            </a:r>
          </a:p>
          <a:p>
            <a:r>
              <a:rPr lang="fr-FR" sz="1200" dirty="0"/>
              <a:t>    commande avec une date de dernière commande la plus récente.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13FCCF3-4084-CACD-40C0-7B1331B323FC}"/>
              </a:ext>
            </a:extLst>
          </p:cNvPr>
          <p:cNvSpPr txBox="1"/>
          <p:nvPr/>
        </p:nvSpPr>
        <p:spPr>
          <a:xfrm>
            <a:off x="3635896" y="4668964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clustering avec 4 clusters nous semble celui qui segmente le mieux nos clients.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897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38"/>
    </mc:Choice>
    <mc:Fallback xmlns="">
      <p:transition spd="slow" advTm="5583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39150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A852FA-1581-A013-F893-B30E108CBDDF}"/>
              </a:ext>
            </a:extLst>
          </p:cNvPr>
          <p:cNvSpPr txBox="1"/>
          <p:nvPr/>
        </p:nvSpPr>
        <p:spPr>
          <a:xfrm>
            <a:off x="4204777" y="1016208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Ajout de </a:t>
            </a:r>
            <a:r>
              <a:rPr lang="fr-FR" sz="1600" b="1" i="0" dirty="0" err="1">
                <a:solidFill>
                  <a:srgbClr val="000000"/>
                </a:solidFill>
                <a:effectLst/>
              </a:rPr>
              <a:t>Review_score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914B65-6029-81A0-8C57-D9A32944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3" y="1021923"/>
            <a:ext cx="2983359" cy="190986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874BB0-D257-2159-B7F7-049CF8327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003798"/>
            <a:ext cx="2884463" cy="203529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3438351-093C-686C-3117-1662ECD3F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122" y="1571105"/>
            <a:ext cx="4580017" cy="9678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41538CB-A2F9-D109-68B2-8D55A6563C54}"/>
              </a:ext>
            </a:extLst>
          </p:cNvPr>
          <p:cNvSpPr txBox="1"/>
          <p:nvPr/>
        </p:nvSpPr>
        <p:spPr>
          <a:xfrm>
            <a:off x="4173101" y="3185605"/>
            <a:ext cx="4614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Il en découle qu'au delà de 5 clusters, l'ajout d'un autre cluster ne donne pas une bien meilleure modélisation des données.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0D7D35-08FB-991F-6211-A9A0FEC6BEB1}"/>
              </a:ext>
            </a:extLst>
          </p:cNvPr>
          <p:cNvSpPr txBox="1"/>
          <p:nvPr/>
        </p:nvSpPr>
        <p:spPr>
          <a:xfrm>
            <a:off x="4200122" y="2825411"/>
            <a:ext cx="471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  <a:effectLst/>
              </a:rPr>
              <a:t>Méthode du coude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B8F8949-C0E2-A735-4D1E-93B476C6A5C4}"/>
              </a:ext>
            </a:extLst>
          </p:cNvPr>
          <p:cNvSpPr txBox="1"/>
          <p:nvPr/>
        </p:nvSpPr>
        <p:spPr>
          <a:xfrm>
            <a:off x="4164027" y="3967688"/>
            <a:ext cx="4792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  <a:effectLst/>
              </a:rPr>
              <a:t>Coefficient de silhouette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547F29-43AA-3FEA-786A-A7CCA3ABCBBB}"/>
              </a:ext>
            </a:extLst>
          </p:cNvPr>
          <p:cNvSpPr txBox="1"/>
          <p:nvPr/>
        </p:nvSpPr>
        <p:spPr>
          <a:xfrm>
            <a:off x="4163348" y="4321534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valeurs du nombre de clusters offrant de meilleurs coefficient de silhouette sont entre 3 et 6.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498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5"/>
    </mc:Choice>
    <mc:Fallback xmlns="">
      <p:transition spd="slow" advTm="463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640" y="73705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6D7B46-97C8-649A-D541-807AA911E3DE}"/>
              </a:ext>
            </a:extLst>
          </p:cNvPr>
          <p:cNvSpPr txBox="1"/>
          <p:nvPr/>
        </p:nvSpPr>
        <p:spPr>
          <a:xfrm>
            <a:off x="4067944" y="1094969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Analyses des clusters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67A1DA-D95A-E70F-5558-F712A44BB60A}"/>
              </a:ext>
            </a:extLst>
          </p:cNvPr>
          <p:cNvSpPr txBox="1"/>
          <p:nvPr/>
        </p:nvSpPr>
        <p:spPr>
          <a:xfrm>
            <a:off x="4029086" y="1570167"/>
            <a:ext cx="5040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Affichons les répartitions des clients par clusters.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9F37142-4404-1D36-FA33-AEB2A42B52E6}"/>
              </a:ext>
            </a:extLst>
          </p:cNvPr>
          <p:cNvSpPr txBox="1"/>
          <p:nvPr/>
        </p:nvSpPr>
        <p:spPr>
          <a:xfrm>
            <a:off x="4032814" y="2139702"/>
            <a:ext cx="4787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Au delà de 5 clusters, on trouve des clusters avec un nombre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clients inférieur à 500 et donc pas pertinent d’un point de vue métier.</a:t>
            </a:r>
          </a:p>
          <a:p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 nombre de clusters retenu est donc 4 ou 5.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6A56DD-EB0D-B82A-B7E8-4752CE25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03598"/>
            <a:ext cx="3246221" cy="35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"/>
    </mc:Choice>
    <mc:Fallback xmlns="">
      <p:transition spd="slow" advTm="57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51470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BBA346-656E-05B3-F41B-FB864A9B8F9F}"/>
              </a:ext>
            </a:extLst>
          </p:cNvPr>
          <p:cNvSpPr txBox="1"/>
          <p:nvPr/>
        </p:nvSpPr>
        <p:spPr>
          <a:xfrm>
            <a:off x="4427984" y="1336822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  <a:effectLst/>
              </a:rPr>
              <a:t>Clustering avec 4 clusters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D56537F-436E-322C-9A36-C8B65CB9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56906"/>
            <a:ext cx="3667647" cy="264215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064D333-C11F-BF07-3D9B-FC6EB20F2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089" y="1851670"/>
            <a:ext cx="4249375" cy="13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"/>
    </mc:Choice>
    <mc:Fallback xmlns="">
      <p:transition spd="slow" advTm="42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32271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DE412A-D6EF-AEE2-DE8A-F16ADE55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79667"/>
            <a:ext cx="2745566" cy="19221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7C64FC4-B6EB-20F4-7C22-C8812917A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217" y="1017408"/>
            <a:ext cx="2878386" cy="20467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F94163-AB6B-CA0F-036A-AD1A5FCEF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223865"/>
            <a:ext cx="2844687" cy="191963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DB95249-321E-976D-E6CA-6C061FA92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5" y="3100794"/>
            <a:ext cx="2878386" cy="20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34"/>
    </mc:Choice>
    <mc:Fallback xmlns="">
      <p:transition spd="slow" advTm="3073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2614" y="43999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7C8E4A-7E47-257D-6257-5ECCC04DC3DF}"/>
              </a:ext>
            </a:extLst>
          </p:cNvPr>
          <p:cNvSpPr txBox="1"/>
          <p:nvPr/>
        </p:nvSpPr>
        <p:spPr>
          <a:xfrm>
            <a:off x="339509" y="1081623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  <a:effectLst/>
              </a:rPr>
              <a:t>Clustering avec 4 clusters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3C2D181-78DC-8298-1F32-2E1047FF266F}"/>
              </a:ext>
            </a:extLst>
          </p:cNvPr>
          <p:cNvSpPr txBox="1"/>
          <p:nvPr/>
        </p:nvSpPr>
        <p:spPr>
          <a:xfrm>
            <a:off x="322614" y="1779662"/>
            <a:ext cx="8569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Il en ressort que: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2 représente les clients mécontents et ayant effectués une commande mais ayant du potentiel sur point de vue économique.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0 représente les clients satisfaits de leurs commandes et ayant effectuées une commande, des montants de </a:t>
            </a:r>
          </a:p>
          <a:p>
            <a:r>
              <a:rPr lang="fr-FR" sz="1200" dirty="0"/>
              <a:t>    commandes les plus bas et une date de dernière commande la plus récente.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1 représente les clients satisfaits leurs commandes et ayant effectués une commande et la date de commande la plus éloignée.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3 représente les clients satisfaits de leurs commandes avec une fréquence et un montant de commande élevés</a:t>
            </a:r>
          </a:p>
        </p:txBody>
      </p:sp>
    </p:spTree>
    <p:extLst>
      <p:ext uri="{BB962C8B-B14F-4D97-AF65-F5344CB8AC3E}">
        <p14:creationId xmlns:p14="http://schemas.microsoft.com/office/powerpoint/2010/main" val="6598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91"/>
    </mc:Choice>
    <mc:Fallback xmlns="">
      <p:transition spd="slow" advTm="789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1" y="82082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3B4197-4143-076F-A055-739974412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439141"/>
            <a:ext cx="4178808" cy="29049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D871A9-7242-96E1-F107-DE059DF5B0C8}"/>
              </a:ext>
            </a:extLst>
          </p:cNvPr>
          <p:cNvSpPr txBox="1"/>
          <p:nvPr/>
        </p:nvSpPr>
        <p:spPr>
          <a:xfrm>
            <a:off x="4788024" y="1300641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  <a:effectLst/>
              </a:rPr>
              <a:t>Clustering avec 5 clusters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A8927DC-78BC-D82F-CC8C-D75C1460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23" y="1995686"/>
            <a:ext cx="3867341" cy="14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7"/>
    </mc:Choice>
    <mc:Fallback xmlns="">
      <p:transition spd="slow" advTm="825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640" y="64726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D0CDFD-AE3C-6AA5-7F3F-CF6206EF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0" y="1155493"/>
            <a:ext cx="2807673" cy="194446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52ED413-6012-49E0-C6A9-AABA2590F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003616"/>
            <a:ext cx="2759461" cy="188529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BB3F770-CFDA-A3DC-4E4B-C776B680A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63" y="3099956"/>
            <a:ext cx="2807673" cy="196537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233BBC9-C6A4-22E5-4D05-2B8E4C4A2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8" y="3107401"/>
            <a:ext cx="2807673" cy="20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8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12"/>
    </mc:Choice>
    <mc:Fallback xmlns="">
      <p:transition spd="slow" advTm="3221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32271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08C2FB-CDE0-AE50-CBEE-8A4FC85441F4}"/>
              </a:ext>
            </a:extLst>
          </p:cNvPr>
          <p:cNvSpPr txBox="1"/>
          <p:nvPr/>
        </p:nvSpPr>
        <p:spPr>
          <a:xfrm>
            <a:off x="323528" y="1188202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  <a:effectLst/>
              </a:rPr>
              <a:t>Clustering avec 5 clusters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895F2E-88EA-770F-5D30-6C29DD5B6B05}"/>
              </a:ext>
            </a:extLst>
          </p:cNvPr>
          <p:cNvSpPr txBox="1"/>
          <p:nvPr/>
        </p:nvSpPr>
        <p:spPr>
          <a:xfrm>
            <a:off x="395536" y="1707654"/>
            <a:ext cx="8496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Il en ressort que: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1 représente les clients très satisfaits de leurs commandes, ayant effectués une commande avec le montant </a:t>
            </a:r>
          </a:p>
          <a:p>
            <a:r>
              <a:rPr lang="fr-FR" sz="1200" dirty="0"/>
              <a:t>    de commande assez bas et la date dernière commande la plus éloignée.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2 représente les clients  satisfaits de leurs commandes, ayant effectués une commande et ayant fort potentiel du point de vue économique.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4 représente les clients  très satisfaits de leurs commandes, ayant effectués une commande et la date de </a:t>
            </a:r>
          </a:p>
          <a:p>
            <a:r>
              <a:rPr lang="fr-FR" sz="1200" dirty="0"/>
              <a:t>    dernière commande la plus récente.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0 représente les clients mécontents de leurs commandes et ayant effectués une commande.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3 représente les clients satisfaits de leurs commandes avec une fréquence et montant commande élevés.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7A7C3DC-FB76-F897-5595-15F9647DD983}"/>
              </a:ext>
            </a:extLst>
          </p:cNvPr>
          <p:cNvSpPr txBox="1"/>
          <p:nvPr/>
        </p:nvSpPr>
        <p:spPr>
          <a:xfrm>
            <a:off x="532792" y="4547606"/>
            <a:ext cx="8352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clustering avec 5 clusters nous semble celui segmentant le mieux nos clients.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511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00"/>
    </mc:Choice>
    <mc:Fallback xmlns="">
      <p:transition spd="slow" advTm="423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123478"/>
            <a:ext cx="7344816" cy="576064"/>
          </a:xfrm>
        </p:spPr>
        <p:txBody>
          <a:bodyPr/>
          <a:lstStyle/>
          <a:p>
            <a:r>
              <a:rPr lang="fr-FR" sz="2800" b="1" i="0" dirty="0">
                <a:effectLst/>
                <a:latin typeface="Montserrat" panose="00000500000000000000" pitchFamily="2" charset="0"/>
              </a:rPr>
              <a:t>Présentation de la problématique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491630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T</a:t>
            </a:r>
            <a:r>
              <a:rPr lang="fr-FR" sz="1200" i="0" dirty="0">
                <a:effectLst/>
              </a:rPr>
              <a:t>ravaillant </a:t>
            </a:r>
            <a:r>
              <a:rPr lang="fr-FR" sz="1200" b="0" i="0" dirty="0">
                <a:effectLst/>
              </a:rPr>
              <a:t>pour Olist, une entreprise brésilienne qui propose </a:t>
            </a:r>
            <a:r>
              <a:rPr lang="fr-FR" sz="1200" dirty="0"/>
              <a:t>d</a:t>
            </a:r>
            <a:r>
              <a:rPr lang="fr-FR" sz="1200" b="0" i="0" dirty="0">
                <a:effectLst/>
              </a:rPr>
              <a:t>es solutions de vente sur les marketplaces en ligne.</a:t>
            </a:r>
          </a:p>
          <a:p>
            <a:pPr algn="l"/>
            <a:endParaRPr lang="fr-FR" sz="12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fr-FR" sz="1200" i="0" dirty="0">
                <a:effectLst/>
              </a:rPr>
              <a:t>N</a:t>
            </a:r>
            <a:r>
              <a:rPr lang="fr-FR" sz="1200" b="0" i="0" dirty="0">
                <a:effectLst/>
              </a:rPr>
              <a:t>ous devons fournir aux équipes d'e-commerce une </a:t>
            </a:r>
            <a:r>
              <a:rPr lang="fr-FR" sz="1200" i="0" dirty="0">
                <a:effectLst/>
              </a:rPr>
              <a:t>segmentation des clients </a:t>
            </a:r>
            <a:r>
              <a:rPr lang="fr-FR" sz="1200" b="0" i="0" dirty="0">
                <a:effectLst/>
              </a:rPr>
              <a:t>qu’elles pourront utiliser </a:t>
            </a:r>
          </a:p>
          <a:p>
            <a:pPr algn="l"/>
            <a:r>
              <a:rPr lang="fr-FR" sz="1200" b="0" i="0" dirty="0">
                <a:effectLst/>
              </a:rPr>
              <a:t>au quotidien pour leurs campagnes de communication.</a:t>
            </a:r>
          </a:p>
          <a:p>
            <a:pPr algn="l"/>
            <a:endParaRPr lang="fr-FR" sz="1200" dirty="0"/>
          </a:p>
          <a:p>
            <a:pPr algn="l"/>
            <a:r>
              <a:rPr lang="fr-FR" sz="1200" i="0" dirty="0">
                <a:effectLst/>
              </a:rPr>
              <a:t>Une description de </a:t>
            </a:r>
            <a:r>
              <a:rPr lang="fr-FR" sz="1200" dirty="0"/>
              <a:t>la</a:t>
            </a:r>
            <a:r>
              <a:rPr lang="fr-FR" sz="1200" i="0" dirty="0">
                <a:effectLst/>
              </a:rPr>
              <a:t> segmentation et de sa </a:t>
            </a:r>
            <a:r>
              <a:rPr lang="fr-FR" sz="1200" dirty="0"/>
              <a:t>l</a:t>
            </a:r>
            <a:r>
              <a:rPr lang="fr-FR" sz="1200" i="0" dirty="0">
                <a:effectLst/>
              </a:rPr>
              <a:t>ogique sous-jacente pour une utilisation optimale devra </a:t>
            </a:r>
          </a:p>
          <a:p>
            <a:pPr algn="l"/>
            <a:r>
              <a:rPr lang="fr-FR" sz="1200" i="0" dirty="0">
                <a:effectLst/>
              </a:rPr>
              <a:t>être fournie à l’</a:t>
            </a:r>
            <a:r>
              <a:rPr lang="fr-FR" sz="1200" dirty="0"/>
              <a:t>é</a:t>
            </a:r>
            <a:r>
              <a:rPr lang="fr-FR" sz="1200" i="0" dirty="0">
                <a:effectLst/>
              </a:rPr>
              <a:t>quipe markéting.	</a:t>
            </a:r>
          </a:p>
          <a:p>
            <a:pPr algn="l"/>
            <a:endParaRPr lang="fr-FR" sz="1200" dirty="0"/>
          </a:p>
          <a:p>
            <a:pPr algn="l"/>
            <a:r>
              <a:rPr lang="fr-FR" sz="1200" i="0" dirty="0">
                <a:effectLst/>
              </a:rPr>
              <a:t>Une proposition de contrat de maintenance basée sur une analyse de la stabilité des segments au cours du temps</a:t>
            </a:r>
            <a:r>
              <a:rPr lang="fr-FR" sz="1200" dirty="0"/>
              <a:t> devra également être effectuée.</a:t>
            </a:r>
            <a:endParaRPr lang="fr-FR" sz="12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2"/>
    </mc:Choice>
    <mc:Fallback>
      <p:transition spd="slow" advTm="59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732" y="5377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002A0-FD51-7B45-2E7E-CEB8B9582944}"/>
              </a:ext>
            </a:extLst>
          </p:cNvPr>
          <p:cNvSpPr txBox="1"/>
          <p:nvPr/>
        </p:nvSpPr>
        <p:spPr>
          <a:xfrm>
            <a:off x="3949815" y="1052626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Ajout de </a:t>
            </a:r>
            <a:r>
              <a:rPr lang="fr-FR" sz="1600" b="1" i="0" dirty="0" err="1">
                <a:solidFill>
                  <a:srgbClr val="000000"/>
                </a:solidFill>
                <a:effectLst/>
              </a:rPr>
              <a:t>payment</a:t>
            </a:r>
            <a:r>
              <a:rPr lang="fr-FR" sz="1600" b="1" dirty="0" err="1">
                <a:solidFill>
                  <a:srgbClr val="000000"/>
                </a:solidFill>
              </a:rPr>
              <a:t>_</a:t>
            </a:r>
            <a:r>
              <a:rPr lang="fr-FR" sz="1600" b="1" i="0" dirty="0" err="1">
                <a:solidFill>
                  <a:srgbClr val="000000"/>
                </a:solidFill>
                <a:effectLst/>
              </a:rPr>
              <a:t>installments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7EED90-BDA1-D4DA-BDF8-0A7E7AAD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26" y="1629099"/>
            <a:ext cx="4722724" cy="6957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AEBB57B-6A30-A4D7-16C7-9E094A491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042504"/>
            <a:ext cx="2952328" cy="20014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1329A05-653C-8938-A85B-B8A33D200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30" y="3146848"/>
            <a:ext cx="2825324" cy="190829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76D7A81-9883-F586-3FCC-E049E61CA8CE}"/>
              </a:ext>
            </a:extLst>
          </p:cNvPr>
          <p:cNvSpPr txBox="1"/>
          <p:nvPr/>
        </p:nvSpPr>
        <p:spPr>
          <a:xfrm>
            <a:off x="3962780" y="2845434"/>
            <a:ext cx="471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  <a:effectLst/>
              </a:rPr>
              <a:t>Méthode du coude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38F1F2-36BA-EAD9-2C41-DBBB5BD03365}"/>
              </a:ext>
            </a:extLst>
          </p:cNvPr>
          <p:cNvSpPr txBox="1"/>
          <p:nvPr/>
        </p:nvSpPr>
        <p:spPr>
          <a:xfrm>
            <a:off x="3926685" y="3987711"/>
            <a:ext cx="4792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000000"/>
                </a:solidFill>
                <a:effectLst/>
              </a:rPr>
              <a:t>Coefficient de silhouette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2F36C67-A534-C3A4-7E9B-25CCC6CDB48B}"/>
              </a:ext>
            </a:extLst>
          </p:cNvPr>
          <p:cNvSpPr txBox="1"/>
          <p:nvPr/>
        </p:nvSpPr>
        <p:spPr>
          <a:xfrm>
            <a:off x="3926685" y="3111763"/>
            <a:ext cx="4864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Il en découle qu'au delà de 6 clusters, l'ajout d'un autre cluster ne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donne pas une bien meilleure modélisation des données.</a:t>
            </a:r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B245A2-2128-83DA-D121-6DFE0FDBC13B}"/>
              </a:ext>
            </a:extLst>
          </p:cNvPr>
          <p:cNvSpPr txBox="1"/>
          <p:nvPr/>
        </p:nvSpPr>
        <p:spPr>
          <a:xfrm>
            <a:off x="3975751" y="4354372"/>
            <a:ext cx="4864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Les valeurs du nombre de clusters offrant de meilleurs coefficient de silhouette sont entre 3 et 7.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889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13"/>
    </mc:Choice>
    <mc:Fallback xmlns="">
      <p:transition spd="slow" advTm="1801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66415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E24145-186C-2801-3FEE-E16464D6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1951"/>
            <a:ext cx="2488648" cy="32306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99754A-E875-B03A-5E6D-5A719922D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76" y="4016596"/>
            <a:ext cx="2375364" cy="113159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18ADB2D-6EE0-05C9-D43A-89A16182692E}"/>
              </a:ext>
            </a:extLst>
          </p:cNvPr>
          <p:cNvSpPr txBox="1"/>
          <p:nvPr/>
        </p:nvSpPr>
        <p:spPr>
          <a:xfrm>
            <a:off x="3869269" y="876721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Analyses des clusters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4C9F2D8-9356-1F46-9140-376020A71E91}"/>
              </a:ext>
            </a:extLst>
          </p:cNvPr>
          <p:cNvSpPr txBox="1"/>
          <p:nvPr/>
        </p:nvSpPr>
        <p:spPr>
          <a:xfrm>
            <a:off x="3869269" y="1215275"/>
            <a:ext cx="49685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Au delà de 6 clusters, on trouve des clusters avec un nombre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clients inférieur à 500 et donc pas pertinent d’un point de vue métier.</a:t>
            </a:r>
          </a:p>
          <a:p>
            <a:endParaRPr lang="fr-FR" sz="1200" dirty="0">
              <a:solidFill>
                <a:srgbClr val="000000"/>
              </a:solidFill>
            </a:endParaRP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nombre de clusters retenu est 5.</a:t>
            </a:r>
            <a:endParaRPr lang="fr-FR" sz="1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EE9D055-5A57-7CED-4273-3A84AB5FC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269" y="2211710"/>
            <a:ext cx="3825108" cy="9728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9F6D31D-2FC8-F5DB-EC11-4E04B1DE3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268" y="3403108"/>
            <a:ext cx="3078995" cy="16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4345" y="72423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8ADB2D-6EE0-05C9-D43A-89A16182692E}"/>
              </a:ext>
            </a:extLst>
          </p:cNvPr>
          <p:cNvSpPr txBox="1"/>
          <p:nvPr/>
        </p:nvSpPr>
        <p:spPr>
          <a:xfrm>
            <a:off x="323528" y="955636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  <a:effectLst/>
              </a:rPr>
              <a:t>Clustering avec 5 clusters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D2494D-F3D4-0BA8-A008-8A4BD3016CF6}"/>
              </a:ext>
            </a:extLst>
          </p:cNvPr>
          <p:cNvSpPr txBox="1"/>
          <p:nvPr/>
        </p:nvSpPr>
        <p:spPr>
          <a:xfrm>
            <a:off x="314363" y="1451852"/>
            <a:ext cx="864096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Il en ressort que 5 les clusters retenus précédemment ne se trouvent pas bouleversés: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2 représente les clients très satisfaits de leurs commandes, ayant effectués une commande , le montant de </a:t>
            </a:r>
          </a:p>
          <a:p>
            <a:r>
              <a:rPr lang="fr-FR" sz="1200" dirty="0"/>
              <a:t>   commande le plus bas et la date dernière commande la plus éloignée, ces derniers effectuent en moyenne deux </a:t>
            </a:r>
          </a:p>
          <a:p>
            <a:r>
              <a:rPr lang="fr-FR" sz="1200" dirty="0"/>
              <a:t>   versements de payement.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3 représente les clients  satisfaits de leurs commandes, ayant effectués une commande et un fort potentiel du </a:t>
            </a:r>
          </a:p>
          <a:p>
            <a:r>
              <a:rPr lang="fr-FR" sz="1200" dirty="0"/>
              <a:t>    point de vue économique, ces derniers effectuent en moyenne huit versements de payement.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4 représente les clients  très satisfaits de leurs commandes, ayant effectués une commande et la date de la </a:t>
            </a:r>
          </a:p>
          <a:p>
            <a:r>
              <a:rPr lang="fr-FR" sz="1200" dirty="0"/>
              <a:t>    dernière commande la plus récente, ces derniers effectuent en moyenne deux versements de payement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0 représente les clients mécontents de leurs commandes et ayant effectués une commande, ces derniers </a:t>
            </a:r>
          </a:p>
          <a:p>
            <a:r>
              <a:rPr lang="fr-FR" sz="1200" dirty="0"/>
              <a:t>    effectuent en moyenne deux versements de payement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1 représente les clients satisfaits de leurs commandes , ayant effectués plus d'une commande et du potentiel </a:t>
            </a:r>
          </a:p>
          <a:p>
            <a:r>
              <a:rPr lang="fr-FR" sz="1200" dirty="0"/>
              <a:t>    sur le  point économique ,ces derniers effectuent en moyenne trois versements de payement.</a:t>
            </a:r>
          </a:p>
        </p:txBody>
      </p:sp>
    </p:spTree>
    <p:extLst>
      <p:ext uri="{BB962C8B-B14F-4D97-AF65-F5344CB8AC3E}">
        <p14:creationId xmlns:p14="http://schemas.microsoft.com/office/powerpoint/2010/main" val="27034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67204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8ADB2D-6EE0-05C9-D43A-89A16182692E}"/>
              </a:ext>
            </a:extLst>
          </p:cNvPr>
          <p:cNvSpPr txBox="1"/>
          <p:nvPr/>
        </p:nvSpPr>
        <p:spPr>
          <a:xfrm>
            <a:off x="3966951" y="984825"/>
            <a:ext cx="4575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Clustering avec l'algorithme DBSCAN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EA8A977-497E-764E-C0DF-22A799436D60}"/>
              </a:ext>
            </a:extLst>
          </p:cNvPr>
          <p:cNvSpPr txBox="1"/>
          <p:nvPr/>
        </p:nvSpPr>
        <p:spPr>
          <a:xfrm>
            <a:off x="3923928" y="2139816"/>
            <a:ext cx="5040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Afin d'avoir des clusters intéressant d'un point de vue métier, nous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allons fixer l'hyperparamètre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min_samples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=500 et faire varier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l'hyperparamètre 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eps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88B311-59F3-9DA5-702B-EC9E3C4B6CB7}"/>
              </a:ext>
            </a:extLst>
          </p:cNvPr>
          <p:cNvSpPr txBox="1"/>
          <p:nvPr/>
        </p:nvSpPr>
        <p:spPr>
          <a:xfrm>
            <a:off x="3923928" y="2969727"/>
            <a:ext cx="6048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Pour les différentes valeurs de </a:t>
            </a:r>
            <a:r>
              <a:rPr lang="fr-FR" sz="1200" dirty="0" err="1"/>
              <a:t>eps</a:t>
            </a:r>
            <a:r>
              <a:rPr lang="fr-FR" sz="1200" dirty="0"/>
              <a:t>, nous n'obtenons pas des</a:t>
            </a:r>
          </a:p>
          <a:p>
            <a:r>
              <a:rPr lang="fr-FR" sz="1200" dirty="0"/>
              <a:t>clusters intéressant. Les clusters obtenus ne contiennent pas tous </a:t>
            </a:r>
          </a:p>
          <a:p>
            <a:r>
              <a:rPr lang="fr-FR" sz="1200" dirty="0"/>
              <a:t>assez de clients  et donc pas pertinent d’un point de vue métier et  </a:t>
            </a:r>
          </a:p>
          <a:p>
            <a:r>
              <a:rPr lang="fr-FR" sz="1200" dirty="0"/>
              <a:t>surtout le nombre de clients sans cluster (cluster « -1 ») est assez </a:t>
            </a:r>
          </a:p>
          <a:p>
            <a:r>
              <a:rPr lang="fr-FR" sz="1200" dirty="0"/>
              <a:t>élevé.</a:t>
            </a:r>
          </a:p>
          <a:p>
            <a:endParaRPr lang="fr-FR" sz="1200" dirty="0"/>
          </a:p>
          <a:p>
            <a:r>
              <a:rPr lang="fr-FR" sz="1200" dirty="0"/>
              <a:t>Le clustering par DBSCAN n’est pas approprié pour notre analyse du </a:t>
            </a:r>
          </a:p>
          <a:p>
            <a:r>
              <a:rPr lang="fr-FR" sz="1200" dirty="0"/>
              <a:t>fait que le DBSCAN fonctionnant par densité, dans notre cas la densité</a:t>
            </a:r>
          </a:p>
          <a:p>
            <a:r>
              <a:rPr lang="fr-FR" sz="1200" dirty="0"/>
              <a:t>des 3000 bons clients (qui ont commandé plusieurs fois) est faible.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6DD4BF-87B8-25CA-318F-3A471C23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0" y="1059582"/>
            <a:ext cx="3119762" cy="28597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C42AFF-CBAC-754B-7F1D-229F374EA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17" y="4086038"/>
            <a:ext cx="3421687" cy="6380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32FD22-51C6-09C5-7EF4-A8ED0FB9F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716" y="1438031"/>
            <a:ext cx="264436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2271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EA8A977-497E-764E-C0DF-22A799436D60}"/>
              </a:ext>
            </a:extLst>
          </p:cNvPr>
          <p:cNvSpPr txBox="1"/>
          <p:nvPr/>
        </p:nvSpPr>
        <p:spPr>
          <a:xfrm>
            <a:off x="5652120" y="3320379"/>
            <a:ext cx="3491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dendrogramme « suggérait » un découpage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 en 5 clusters.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98DA7D-7AB5-D444-52BD-59A60DD31AFF}"/>
              </a:ext>
            </a:extLst>
          </p:cNvPr>
          <p:cNvSpPr txBox="1"/>
          <p:nvPr/>
        </p:nvSpPr>
        <p:spPr>
          <a:xfrm>
            <a:off x="323528" y="1020157"/>
            <a:ext cx="6336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CAH(classification ascendante hiérarchique) sur un échantillon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8B8B3E-F64F-2D00-21AA-772CF2C33C1B}"/>
              </a:ext>
            </a:extLst>
          </p:cNvPr>
          <p:cNvSpPr txBox="1"/>
          <p:nvPr/>
        </p:nvSpPr>
        <p:spPr>
          <a:xfrm>
            <a:off x="323528" y="1358711"/>
            <a:ext cx="8424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Le dataset étant assez volumineux(plus 96000 observations), et par soucis de temps de traitement, nous décidons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travailler avec un échantillon du fichier.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1C7C13-DE4D-A3C0-D433-A0068873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20376"/>
            <a:ext cx="3970364" cy="2743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814DA2-BA84-ACFF-AF0F-DCF10696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316872"/>
            <a:ext cx="5112568" cy="25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32271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A61787-FA46-92F5-0409-70E7050D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8818"/>
            <a:ext cx="2736304" cy="17041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B00698-D614-2495-B3BF-4C38D752F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62" y="2782685"/>
            <a:ext cx="1787972" cy="23085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27ABE8B-CA92-307E-9F5C-5E84088E50C0}"/>
              </a:ext>
            </a:extLst>
          </p:cNvPr>
          <p:cNvSpPr txBox="1"/>
          <p:nvPr/>
        </p:nvSpPr>
        <p:spPr>
          <a:xfrm>
            <a:off x="3851920" y="2211710"/>
            <a:ext cx="5675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Au delà de 5 clusters, on trouve des clusters avec un nombre de </a:t>
            </a:r>
          </a:p>
          <a:p>
            <a:r>
              <a:rPr lang="fr-FR" sz="1200" dirty="0"/>
              <a:t>clients inferieur à 500 et donc pas pertinent d’un point de vue métier.</a:t>
            </a:r>
          </a:p>
          <a:p>
            <a:endParaRPr lang="fr-FR" sz="1200" dirty="0"/>
          </a:p>
          <a:p>
            <a:r>
              <a:rPr lang="fr-FR" sz="1200" dirty="0"/>
              <a:t>Les clients semblent mieux répartis dans une subdivision à 5 clusters.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45B386-F697-3C62-D3E3-A2A7C8D8C95E}"/>
              </a:ext>
            </a:extLst>
          </p:cNvPr>
          <p:cNvSpPr txBox="1"/>
          <p:nvPr/>
        </p:nvSpPr>
        <p:spPr>
          <a:xfrm>
            <a:off x="3851920" y="1086213"/>
            <a:ext cx="4896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CAH sur un échantillon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670FEE-598E-3CAA-920B-53B4B852D334}"/>
              </a:ext>
            </a:extLst>
          </p:cNvPr>
          <p:cNvSpPr txBox="1"/>
          <p:nvPr/>
        </p:nvSpPr>
        <p:spPr>
          <a:xfrm>
            <a:off x="3868497" y="1681002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Analyses des clusters</a:t>
            </a:r>
          </a:p>
        </p:txBody>
      </p:sp>
    </p:spTree>
    <p:extLst>
      <p:ext uri="{BB962C8B-B14F-4D97-AF65-F5344CB8AC3E}">
        <p14:creationId xmlns:p14="http://schemas.microsoft.com/office/powerpoint/2010/main" val="39530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32271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45B386-F697-3C62-D3E3-A2A7C8D8C95E}"/>
              </a:ext>
            </a:extLst>
          </p:cNvPr>
          <p:cNvSpPr txBox="1"/>
          <p:nvPr/>
        </p:nvSpPr>
        <p:spPr>
          <a:xfrm>
            <a:off x="263850" y="900757"/>
            <a:ext cx="31925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CAH sur un échantillon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E4EBB8-6A6B-7841-1DA3-2E94A0CF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23678"/>
            <a:ext cx="5182556" cy="26593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4223A81-B7A7-1790-CB93-047A95F5A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715766"/>
            <a:ext cx="3344698" cy="100604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A75BB48-B981-833B-E475-A00000E23C7C}"/>
              </a:ext>
            </a:extLst>
          </p:cNvPr>
          <p:cNvSpPr txBox="1"/>
          <p:nvPr/>
        </p:nvSpPr>
        <p:spPr>
          <a:xfrm>
            <a:off x="263850" y="1333985"/>
            <a:ext cx="4575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Matérialisation des 5 classes (hauteur t = 200)</a:t>
            </a:r>
          </a:p>
        </p:txBody>
      </p:sp>
    </p:spTree>
    <p:extLst>
      <p:ext uri="{BB962C8B-B14F-4D97-AF65-F5344CB8AC3E}">
        <p14:creationId xmlns:p14="http://schemas.microsoft.com/office/powerpoint/2010/main" val="23721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3508" y="106608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D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ifférentes pistes de modélisation effectuées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183B9C-8FD2-F896-A37E-11963F0EB401}"/>
              </a:ext>
            </a:extLst>
          </p:cNvPr>
          <p:cNvSpPr txBox="1"/>
          <p:nvPr/>
        </p:nvSpPr>
        <p:spPr>
          <a:xfrm>
            <a:off x="152400" y="1360999"/>
            <a:ext cx="88569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Il en ressort la subdivisions suivantes: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4 les clients très satisfaits de leurs commandes, ayant effectués une commande , un montant de commande </a:t>
            </a:r>
          </a:p>
          <a:p>
            <a:r>
              <a:rPr lang="fr-FR" sz="1200" dirty="0"/>
              <a:t>    bas et la date dernière commande la plus éloignée, ces derniers effectuent en moyenne deux versements de payement.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0 représente les clients  satisfaits de leurs commandes, ayant effectués une commande et un fort potentiel du </a:t>
            </a:r>
          </a:p>
          <a:p>
            <a:r>
              <a:rPr lang="fr-FR" sz="1200" dirty="0"/>
              <a:t>    point de vue économique, ces derniers effectuent en moyenne huit versements de payement.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1 repressente les clients satisfaits de leurs commandes, ayant effectués une commande, un montant de commande </a:t>
            </a:r>
          </a:p>
          <a:p>
            <a:r>
              <a:rPr lang="fr-FR" sz="1200" dirty="0"/>
              <a:t>    bas et la date de la dernière commande la plus récente, ces derniers effectuent en moyenne deux versements de payement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3 représente les clients mécontents de leurs commandes et ayant effectués une commande, ces derniers effectuent en moyenne trois versements de payement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 2 représente les clients satisfaits de leurs commandes , ayant effectués plus d'une commande et du potentiel sur       point économique ,ces derniers effectuent en moyenne trois versements de payement.</a:t>
            </a:r>
          </a:p>
          <a:p>
            <a:endParaRPr lang="fr-FR" sz="1200" dirty="0"/>
          </a:p>
          <a:p>
            <a:r>
              <a:rPr lang="fr-FR" sz="1200" dirty="0"/>
              <a:t>A noter que nous obtenons les mêmes clusters obtenus par l'</a:t>
            </a:r>
            <a:r>
              <a:rPr lang="fr-FR" sz="1200" dirty="0" err="1"/>
              <a:t>intermédiare</a:t>
            </a:r>
            <a:r>
              <a:rPr lang="fr-FR" sz="1200" dirty="0"/>
              <a:t> de l'algorithme </a:t>
            </a:r>
            <a:r>
              <a:rPr lang="fr-FR" sz="1200" dirty="0" err="1"/>
              <a:t>kmeans</a:t>
            </a:r>
            <a:r>
              <a:rPr lang="fr-FR" sz="120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08C3DC-F6F7-C6B4-5F31-FEC59D5B687F}"/>
              </a:ext>
            </a:extLst>
          </p:cNvPr>
          <p:cNvSpPr txBox="1"/>
          <p:nvPr/>
        </p:nvSpPr>
        <p:spPr>
          <a:xfrm>
            <a:off x="154351" y="913254"/>
            <a:ext cx="6336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CAH(classification ascendante hiérarchique) sur un échantillon</a:t>
            </a:r>
          </a:p>
        </p:txBody>
      </p:sp>
    </p:spTree>
    <p:extLst>
      <p:ext uri="{BB962C8B-B14F-4D97-AF65-F5344CB8AC3E}">
        <p14:creationId xmlns:p14="http://schemas.microsoft.com/office/powerpoint/2010/main" val="27944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640" y="123478"/>
            <a:ext cx="8640960" cy="697455"/>
          </a:xfrm>
        </p:spPr>
        <p:txBody>
          <a:bodyPr/>
          <a:lstStyle/>
          <a:p>
            <a:pPr algn="l"/>
            <a:r>
              <a:rPr lang="fr-FR" sz="2400" b="1" dirty="0">
                <a:latin typeface="Montserrat" panose="00000500000000000000" pitchFamily="2" charset="0"/>
              </a:rPr>
              <a:t>M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odèle final sélectionné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CDFD35-0587-0214-4A02-BD28EB1EC7A5}"/>
              </a:ext>
            </a:extLst>
          </p:cNvPr>
          <p:cNvSpPr txBox="1"/>
          <p:nvPr/>
        </p:nvSpPr>
        <p:spPr>
          <a:xfrm>
            <a:off x="350640" y="1325255"/>
            <a:ext cx="84698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Des trois algorithmes testés pour le clustering des clients: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Le clustering par DBSCAN n’est pas approprié pour notre jeu de données.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Le clustering par </a:t>
            </a:r>
            <a:r>
              <a:rPr lang="fr-FR" sz="1200" dirty="0" err="1"/>
              <a:t>kmeans</a:t>
            </a:r>
            <a:r>
              <a:rPr lang="fr-FR" sz="1200" dirty="0"/>
              <a:t> et </a:t>
            </a:r>
            <a:r>
              <a:rPr lang="fr-FR" sz="1200" dirty="0" err="1"/>
              <a:t>agglomerative</a:t>
            </a:r>
            <a:r>
              <a:rPr lang="fr-FR" sz="1200" dirty="0"/>
              <a:t> clustering donnent les mêmes résultats point de vue nombre de cluster et </a:t>
            </a:r>
          </a:p>
          <a:p>
            <a:r>
              <a:rPr lang="fr-FR" sz="1200" dirty="0"/>
              <a:t>    coefficient de silhouette, mais ce dernier est lourd en temps de calcul et un échantillon du fichier a été utilisé pour </a:t>
            </a:r>
          </a:p>
          <a:p>
            <a:r>
              <a:rPr lang="fr-FR" sz="1200" dirty="0"/>
              <a:t>    l'analyse.</a:t>
            </a:r>
          </a:p>
          <a:p>
            <a:endParaRPr lang="fr-FR" sz="1200" dirty="0"/>
          </a:p>
          <a:p>
            <a:r>
              <a:rPr lang="fr-FR" sz="1200" dirty="0"/>
              <a:t>Il en ressort donc que :</a:t>
            </a:r>
          </a:p>
          <a:p>
            <a:endParaRPr lang="fr-FR" sz="1200" dirty="0"/>
          </a:p>
          <a:p>
            <a:r>
              <a:rPr lang="fr-FR" sz="1200" dirty="0"/>
              <a:t>- L'algorithme </a:t>
            </a:r>
            <a:r>
              <a:rPr lang="fr-FR" sz="1200" dirty="0" err="1"/>
              <a:t>kmeans</a:t>
            </a:r>
            <a:r>
              <a:rPr lang="fr-FR" sz="1200" dirty="0"/>
              <a:t>  avec 5 clusters est celui retenu pour le clustering de clients de notre jeu de données.</a:t>
            </a:r>
          </a:p>
        </p:txBody>
      </p:sp>
    </p:spTree>
    <p:extLst>
      <p:ext uri="{BB962C8B-B14F-4D97-AF65-F5344CB8AC3E}">
        <p14:creationId xmlns:p14="http://schemas.microsoft.com/office/powerpoint/2010/main" val="8888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5733"/>
            <a:ext cx="8640960" cy="697455"/>
          </a:xfrm>
        </p:spPr>
        <p:txBody>
          <a:bodyPr/>
          <a:lstStyle/>
          <a:p>
            <a:pPr algn="l"/>
            <a:r>
              <a:rPr lang="fr-FR" sz="2400" b="1" i="0" dirty="0">
                <a:effectLst/>
                <a:latin typeface="Montserrat" panose="00000500000000000000" pitchFamily="2" charset="0"/>
              </a:rPr>
              <a:t>Simulation  du délai de maintenance du modèle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35DBFF-A732-03BA-5219-73BC353D33C4}"/>
              </a:ext>
            </a:extLst>
          </p:cNvPr>
          <p:cNvSpPr txBox="1"/>
          <p:nvPr/>
        </p:nvSpPr>
        <p:spPr>
          <a:xfrm>
            <a:off x="4152283" y="3005720"/>
            <a:ext cx="4592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ARI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58362D-4437-69F4-B755-E2F1B9B49660}"/>
              </a:ext>
            </a:extLst>
          </p:cNvPr>
          <p:cNvSpPr txBox="1"/>
          <p:nvPr/>
        </p:nvSpPr>
        <p:spPr>
          <a:xfrm>
            <a:off x="4152283" y="3340667"/>
            <a:ext cx="4908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utilisons </a:t>
            </a:r>
            <a:r>
              <a:rPr lang="fr-FR" sz="1200" b="0" i="0" dirty="0" err="1">
                <a:solidFill>
                  <a:srgbClr val="000000"/>
                </a:solidFill>
                <a:effectLst/>
                <a:latin typeface="Helvetica Neue"/>
              </a:rPr>
              <a:t>adjusted_rand_score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(ARI) pour mesurer la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divergence des clusters dans notre intervalle temporelle: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604A1B-C47C-6A23-7910-CFDA597C496C}"/>
              </a:ext>
            </a:extLst>
          </p:cNvPr>
          <p:cNvSpPr txBox="1"/>
          <p:nvPr/>
        </p:nvSpPr>
        <p:spPr>
          <a:xfrm>
            <a:off x="4083305" y="3839530"/>
            <a:ext cx="4908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Des scores ARI obtenus sur des itérations par période de10jours,</a:t>
            </a:r>
          </a:p>
          <a:p>
            <a:r>
              <a:rPr lang="fr-FR" sz="1200" dirty="0"/>
              <a:t>on remarque une forte inflexion de l'ARI après période 47.</a:t>
            </a:r>
          </a:p>
          <a:p>
            <a:endParaRPr lang="fr-FR" sz="1200" dirty="0"/>
          </a:p>
          <a:p>
            <a:r>
              <a:rPr lang="fr-FR" sz="1200" dirty="0"/>
              <a:t>Il faudra donc prévoir la maintenance du programme après </a:t>
            </a:r>
          </a:p>
          <a:p>
            <a:r>
              <a:rPr lang="fr-FR" sz="1200" dirty="0"/>
              <a:t>une période de 47 dans un premier temps puis re-tester cette</a:t>
            </a:r>
          </a:p>
          <a:p>
            <a:r>
              <a:rPr lang="fr-FR" sz="1200" dirty="0"/>
              <a:t>stabilité temporelle au fil du temps afin de l'affiner.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A1A051-2F52-0E27-CABA-92E8D9C0A6F6}"/>
              </a:ext>
            </a:extLst>
          </p:cNvPr>
          <p:cNvSpPr txBox="1"/>
          <p:nvPr/>
        </p:nvSpPr>
        <p:spPr>
          <a:xfrm>
            <a:off x="4083305" y="1044772"/>
            <a:ext cx="4824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L’objectif est de déterminer au bout de combien de temps </a:t>
            </a:r>
          </a:p>
          <a:p>
            <a:r>
              <a:rPr lang="fr-FR" sz="1200" dirty="0"/>
              <a:t>le modèle de clustering entraîné initialement  devient obsolète </a:t>
            </a:r>
          </a:p>
          <a:p>
            <a:r>
              <a:rPr lang="fr-FR" sz="1200" dirty="0"/>
              <a:t>nécessitant d’entraîner un nouveau modèle de clustering.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009340-434E-0858-831F-7F23FAE3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283" y="2421921"/>
            <a:ext cx="2644369" cy="25148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0D8BC06-84EC-2AFD-EDF2-E38364F51B9E}"/>
              </a:ext>
            </a:extLst>
          </p:cNvPr>
          <p:cNvSpPr txBox="1"/>
          <p:nvPr/>
        </p:nvSpPr>
        <p:spPr>
          <a:xfrm>
            <a:off x="4083305" y="1839314"/>
            <a:ext cx="4575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Fixons notre date initiale en intégrant un délai de simulation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maintenance:</a:t>
            </a:r>
            <a:endParaRPr lang="fr-FR" sz="1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D179A1-54C0-8488-4B02-ECAFE05F5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9" y="913487"/>
            <a:ext cx="3612192" cy="24271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08B888-3CC4-1F27-23D9-41D94C85E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329742"/>
            <a:ext cx="3016156" cy="17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7199BA04-0D92-46DC-89CE-3BB35F407408}"/>
              </a:ext>
            </a:extLst>
          </p:cNvPr>
          <p:cNvSpPr txBox="1"/>
          <p:nvPr/>
        </p:nvSpPr>
        <p:spPr>
          <a:xfrm>
            <a:off x="485630" y="1046690"/>
            <a:ext cx="783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 i="0" dirty="0">
                <a:effectLst/>
                <a:latin typeface="+mj-lt"/>
              </a:rPr>
              <a:t>Pour cette mission, nous disposons de huit jeux de données comportant entre autre des informations sur </a:t>
            </a:r>
          </a:p>
          <a:p>
            <a:r>
              <a:rPr lang="fr-FR" sz="1200" b="0" i="0" dirty="0">
                <a:effectLst/>
                <a:latin typeface="+mj-lt"/>
              </a:rPr>
              <a:t>l’historique de commandes, les catégories de produits achetés, les commentaires et notes de satisfaction, </a:t>
            </a:r>
          </a:p>
          <a:p>
            <a:r>
              <a:rPr lang="fr-FR" sz="1200" b="0" i="0" dirty="0">
                <a:effectLst/>
                <a:latin typeface="+mj-lt"/>
              </a:rPr>
              <a:t>la localisation des clients et vendeurs , les montants et types de payements.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2E0970-2BA8-4EBD-97B5-0F01FF3CC35A}"/>
              </a:ext>
            </a:extLst>
          </p:cNvPr>
          <p:cNvSpPr txBox="1"/>
          <p:nvPr/>
        </p:nvSpPr>
        <p:spPr>
          <a:xfrm>
            <a:off x="426685" y="2283718"/>
            <a:ext cx="8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000000"/>
              </a:solidFill>
            </a:endParaRPr>
          </a:p>
          <a:p>
            <a:endParaRPr lang="fr-FR" sz="1200" dirty="0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734F5C72-39F7-3486-9249-6EA22DC519AF}"/>
              </a:ext>
            </a:extLst>
          </p:cNvPr>
          <p:cNvSpPr txBox="1"/>
          <p:nvPr/>
        </p:nvSpPr>
        <p:spPr>
          <a:xfrm>
            <a:off x="482636" y="214026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Nous décidons  de créer un fichier des commandes des clients en fusionnant les jeux de données selon le </a:t>
            </a:r>
          </a:p>
          <a:p>
            <a:r>
              <a:rPr lang="fr-FR" sz="1200" dirty="0">
                <a:solidFill>
                  <a:srgbClr val="000000"/>
                </a:solidFill>
                <a:latin typeface="Helvetica Neue"/>
              </a:rPr>
              <a:t>schéma indiqué: </a:t>
            </a:r>
          </a:p>
          <a:p>
            <a:endParaRPr lang="fr-FR" sz="1200" dirty="0">
              <a:solidFill>
                <a:srgbClr val="000000"/>
              </a:solidFill>
              <a:latin typeface="Helvetica Neue"/>
            </a:endParaRPr>
          </a:p>
          <a:p>
            <a:endParaRPr lang="fr-FR" sz="12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534F1-FF90-355C-07C7-26F9288E6827}"/>
              </a:ext>
            </a:extLst>
          </p:cNvPr>
          <p:cNvSpPr txBox="1"/>
          <p:nvPr/>
        </p:nvSpPr>
        <p:spPr>
          <a:xfrm>
            <a:off x="482636" y="1824671"/>
            <a:ext cx="4575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Stratégie d'analyse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5F5790-5893-0919-727E-F56D5E35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10464"/>
            <a:ext cx="4170058" cy="24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6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38"/>
    </mc:Choice>
    <mc:Fallback>
      <p:transition spd="slow" advTm="1763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35DBFF-A732-03BA-5219-73BC353D33C4}"/>
              </a:ext>
            </a:extLst>
          </p:cNvPr>
          <p:cNvSpPr txBox="1"/>
          <p:nvPr/>
        </p:nvSpPr>
        <p:spPr>
          <a:xfrm>
            <a:off x="4572000" y="1178838"/>
            <a:ext cx="4592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 err="1">
                <a:solidFill>
                  <a:srgbClr val="000000"/>
                </a:solidFill>
                <a:effectLst/>
              </a:rPr>
              <a:t>Accuracy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58362D-4437-69F4-B755-E2F1B9B49660}"/>
              </a:ext>
            </a:extLst>
          </p:cNvPr>
          <p:cNvSpPr txBox="1"/>
          <p:nvPr/>
        </p:nvSpPr>
        <p:spPr>
          <a:xfrm>
            <a:off x="4572000" y="1620247"/>
            <a:ext cx="43203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utilisons ici l'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accuracy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 pour mesurer la divergence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des clusters dans notre intervalle temporelle: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604A1B-C47C-6A23-7910-CFDA597C496C}"/>
              </a:ext>
            </a:extLst>
          </p:cNvPr>
          <p:cNvSpPr txBox="1"/>
          <p:nvPr/>
        </p:nvSpPr>
        <p:spPr>
          <a:xfrm>
            <a:off x="4572000" y="2184767"/>
            <a:ext cx="4908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obtenons les mêmes résultats quant à la période de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maintenance obtenu avec l’ARI à savoir </a:t>
            </a:r>
            <a:r>
              <a:rPr lang="fr-FR" sz="1200" dirty="0">
                <a:solidFill>
                  <a:srgbClr val="000000"/>
                </a:solidFill>
              </a:rPr>
              <a:t>après la période 47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.</a:t>
            </a:r>
            <a:endParaRPr lang="fr-FR" sz="120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F60BE08F-4E69-DEAE-3140-ABF5E0333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-5251"/>
            <a:ext cx="8640763" cy="698500"/>
          </a:xfrm>
        </p:spPr>
        <p:txBody>
          <a:bodyPr/>
          <a:lstStyle/>
          <a:p>
            <a:pPr algn="l"/>
            <a:r>
              <a:rPr lang="fr-FR" sz="2200" b="1" i="0" dirty="0">
                <a:effectLst/>
                <a:latin typeface="Montserrat" panose="00000500000000000000" pitchFamily="2" charset="0"/>
              </a:rPr>
              <a:t>Simulation  du délai de 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maintenance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14EDDC-E768-C44D-2FF2-A76A59FE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9582"/>
            <a:ext cx="3657672" cy="242557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B7EDD6D-0B75-78CD-D04B-603482880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1" y="3439656"/>
            <a:ext cx="3113153" cy="16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60849"/>
            <a:ext cx="8640960" cy="697455"/>
          </a:xfrm>
        </p:spPr>
        <p:txBody>
          <a:bodyPr/>
          <a:lstStyle/>
          <a:p>
            <a:pPr algn="l"/>
            <a:r>
              <a:rPr lang="fr-FR" sz="2200" b="1" i="0" dirty="0">
                <a:effectLst/>
                <a:latin typeface="Montserrat" panose="00000500000000000000" pitchFamily="2" charset="0"/>
              </a:rPr>
              <a:t>Simulation  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du</a:t>
            </a:r>
            <a:r>
              <a:rPr lang="fr-FR" sz="2200" b="1" i="0" dirty="0">
                <a:effectLst/>
                <a:latin typeface="Montserrat" panose="00000500000000000000" pitchFamily="2" charset="0"/>
              </a:rPr>
              <a:t> délai de maintenance du modèle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77F71FB-B1E1-4F46-87AA-0073308A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35DBFF-A732-03BA-5219-73BC353D33C4}"/>
              </a:ext>
            </a:extLst>
          </p:cNvPr>
          <p:cNvSpPr txBox="1"/>
          <p:nvPr/>
        </p:nvSpPr>
        <p:spPr>
          <a:xfrm>
            <a:off x="395536" y="951985"/>
            <a:ext cx="4592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</a:rPr>
              <a:t>Stabilité des clusters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58362D-4437-69F4-B755-E2F1B9B49660}"/>
              </a:ext>
            </a:extLst>
          </p:cNvPr>
          <p:cNvSpPr txBox="1"/>
          <p:nvPr/>
        </p:nvSpPr>
        <p:spPr>
          <a:xfrm>
            <a:off x="425252" y="1353609"/>
            <a:ext cx="8167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allons étudier la stabilité dans le temps des clusters de « bons clients »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745A01-57D3-6781-A4E3-2BEA55A6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2" y="2071570"/>
            <a:ext cx="3372234" cy="118190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A6E370B-A427-BC4F-907A-243AAFA439C5}"/>
              </a:ext>
            </a:extLst>
          </p:cNvPr>
          <p:cNvSpPr txBox="1"/>
          <p:nvPr/>
        </p:nvSpPr>
        <p:spPr>
          <a:xfrm>
            <a:off x="412344" y="1648261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Affichons les clusters à la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phase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initiale:</a:t>
            </a:r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3058C9-8FDD-E61D-1272-43AD8A707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884" y="2254491"/>
            <a:ext cx="3586525" cy="99898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037F614-E147-847A-275D-11232747F35C}"/>
              </a:ext>
            </a:extLst>
          </p:cNvPr>
          <p:cNvSpPr txBox="1"/>
          <p:nvPr/>
        </p:nvSpPr>
        <p:spPr>
          <a:xfrm>
            <a:off x="323528" y="3343140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Affichons la répartition des clusters juste avant l'inflexion de l'ARI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0F7979E-7F72-67F5-63CC-2F6B115F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52" y="3748516"/>
            <a:ext cx="3372234" cy="1232685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2C64BDD-144E-70B5-A9A9-6CCA14D2EC65}"/>
              </a:ext>
            </a:extLst>
          </p:cNvPr>
          <p:cNvSpPr txBox="1"/>
          <p:nvPr/>
        </p:nvSpPr>
        <p:spPr>
          <a:xfrm>
            <a:off x="4461134" y="4490267"/>
            <a:ext cx="4575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On aurait donc une stabilité à priori des clusters de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« bons clients » dans l'intervalle temps précédent la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maintenance.</a:t>
            </a:r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45E406-8439-7CB6-E4A3-E27DA2949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74" y="3675675"/>
            <a:ext cx="3436918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5"/>
    </mc:Choice>
    <mc:Fallback xmlns="">
      <p:transition spd="slow" advTm="35825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F3D3F35-33C1-474E-8FB6-FCC2FB07C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47814"/>
            <a:ext cx="9144000" cy="576063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122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"/>
    </mc:Choice>
    <mc:Fallback xmlns="">
      <p:transition spd="slow" advTm="29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9175F6-364A-4B2F-A4A6-51B20738CEEB}"/>
              </a:ext>
            </a:extLst>
          </p:cNvPr>
          <p:cNvSpPr txBox="1"/>
          <p:nvPr/>
        </p:nvSpPr>
        <p:spPr>
          <a:xfrm>
            <a:off x="4770447" y="1593966"/>
            <a:ext cx="50460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Suppression des features ayant un taux élevé de </a:t>
            </a:r>
            <a:r>
              <a:rPr lang="fr-FR" sz="1200" b="1" dirty="0">
                <a:solidFill>
                  <a:srgbClr val="000000"/>
                </a:solidFill>
              </a:rPr>
              <a:t>NaN</a:t>
            </a:r>
            <a:endParaRPr lang="fr-FR" sz="12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5A854D-26CE-4423-84A0-A7BD12B7B02A}"/>
              </a:ext>
            </a:extLst>
          </p:cNvPr>
          <p:cNvSpPr txBox="1"/>
          <p:nvPr/>
        </p:nvSpPr>
        <p:spPr>
          <a:xfrm>
            <a:off x="4756104" y="1137703"/>
            <a:ext cx="4575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</a:t>
            </a:r>
            <a:r>
              <a:rPr lang="fr-FR" sz="1400" b="1" dirty="0">
                <a:solidFill>
                  <a:srgbClr val="000000"/>
                </a:solidFill>
              </a:rPr>
              <a:t>manquantes</a:t>
            </a:r>
            <a:endParaRPr lang="fr-FR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18CBEE-C88B-BC96-69AA-52D4E923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" y="1049748"/>
            <a:ext cx="4669282" cy="36518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817DC2-15D3-9F12-775F-DF7358DD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550" y="1958281"/>
            <a:ext cx="2377646" cy="51058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A95E952-1620-2E92-6A86-CD282D459497}"/>
              </a:ext>
            </a:extLst>
          </p:cNvPr>
          <p:cNvSpPr txBox="1"/>
          <p:nvPr/>
        </p:nvSpPr>
        <p:spPr>
          <a:xfrm>
            <a:off x="4779956" y="2588459"/>
            <a:ext cx="4955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Imputation des NaN des dates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A2A55A8-D909-F09D-CE78-E540C6ACD372}"/>
              </a:ext>
            </a:extLst>
          </p:cNvPr>
          <p:cNvSpPr txBox="1"/>
          <p:nvPr/>
        </p:nvSpPr>
        <p:spPr>
          <a:xfrm>
            <a:off x="4779956" y="2827648"/>
            <a:ext cx="49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décidons d'imputer des valeurs manquantes des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dates par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des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valeurs de dates connues:</a:t>
            </a:r>
            <a:endParaRPr lang="fr-FR" sz="12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8785D9-4D36-8F8F-B92B-B3AA944C2028}"/>
              </a:ext>
            </a:extLst>
          </p:cNvPr>
          <p:cNvSpPr txBox="1"/>
          <p:nvPr/>
        </p:nvSpPr>
        <p:spPr>
          <a:xfrm>
            <a:off x="4779956" y="3963117"/>
            <a:ext cx="4955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mputation par </a:t>
            </a:r>
            <a:r>
              <a:rPr lang="fr-FR" sz="1200" b="1" i="0" dirty="0" err="1">
                <a:solidFill>
                  <a:srgbClr val="000000"/>
                </a:solidFill>
                <a:effectLst/>
                <a:latin typeface="Helvetica Neue"/>
              </a:rPr>
              <a:t>unknown</a:t>
            </a:r>
            <a:endParaRPr lang="fr-FR" sz="12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1DA38947-7991-125E-4B4B-EF078FB11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492" y="3349988"/>
            <a:ext cx="4223376" cy="49178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8DBB3FC-C172-8D12-FCCB-C57F60730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492" y="4189240"/>
            <a:ext cx="2491956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4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05"/>
    </mc:Choice>
    <mc:Fallback>
      <p:transition spd="slow" advTm="290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dirty="0">
                <a:latin typeface="Montserrat" panose="00000500000000000000" pitchFamily="2" charset="0"/>
              </a:rPr>
              <a:t>N</a:t>
            </a:r>
            <a:r>
              <a:rPr lang="fr-FR" sz="2400" b="1" i="0" dirty="0">
                <a:effectLst/>
                <a:latin typeface="Montserrat" panose="00000500000000000000" pitchFamily="2" charset="0"/>
              </a:rPr>
              <a:t>ettoyage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A58DF4-8D8B-4231-849A-6735130566A3}"/>
              </a:ext>
            </a:extLst>
          </p:cNvPr>
          <p:cNvSpPr txBox="1"/>
          <p:nvPr/>
        </p:nvSpPr>
        <p:spPr>
          <a:xfrm>
            <a:off x="519877" y="999116"/>
            <a:ext cx="4945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solidFill>
                  <a:srgbClr val="000000"/>
                </a:solidFill>
                <a:effectLst/>
              </a:rPr>
              <a:t>Traitement des valeurs manquantes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02470A-5E77-4C69-916F-48B66D6F817E}"/>
              </a:ext>
            </a:extLst>
          </p:cNvPr>
          <p:cNvSpPr txBox="1"/>
          <p:nvPr/>
        </p:nvSpPr>
        <p:spPr>
          <a:xfrm>
            <a:off x="529823" y="1429648"/>
            <a:ext cx="536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200" b="1" dirty="0">
                <a:solidFill>
                  <a:srgbClr val="000000"/>
                </a:solidFill>
                <a:effectLst/>
              </a:rPr>
              <a:t>Imputations par la valeur la plus fréquente</a:t>
            </a:r>
          </a:p>
          <a:p>
            <a:br>
              <a:rPr lang="fr-FR" sz="1200" b="0" i="0" dirty="0">
                <a:solidFill>
                  <a:srgbClr val="000000"/>
                </a:solidFill>
                <a:effectLst/>
              </a:rPr>
            </a:br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F0706E5-96A0-46CA-BC2E-41C89213B668}"/>
              </a:ext>
            </a:extLst>
          </p:cNvPr>
          <p:cNvSpPr txBox="1"/>
          <p:nvPr/>
        </p:nvSpPr>
        <p:spPr>
          <a:xfrm>
            <a:off x="539552" y="1737069"/>
            <a:ext cx="784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Nous imputons les valeurs manquantes de 'payment_type','order_item_id','seller_zip_code_prefix','seller_city’,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</a:rPr>
              <a:t>'</a:t>
            </a:r>
            <a:r>
              <a:rPr lang="fr-FR" sz="1200" b="0" i="0" dirty="0" err="1">
                <a:solidFill>
                  <a:srgbClr val="000000"/>
                </a:solidFill>
                <a:effectLst/>
              </a:rPr>
              <a:t>seller_state</a:t>
            </a:r>
            <a:r>
              <a:rPr lang="fr-FR" sz="1200" b="0" i="0" dirty="0">
                <a:solidFill>
                  <a:srgbClr val="000000"/>
                </a:solidFill>
                <a:effectLst/>
              </a:rPr>
              <a:t>’ par leur valeur la plus fréquente.</a:t>
            </a:r>
            <a:endParaRPr lang="fr-FR" sz="12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97EC9D-AEF8-4845-A8F7-40288D40104E}"/>
              </a:ext>
            </a:extLst>
          </p:cNvPr>
          <p:cNvSpPr txBox="1"/>
          <p:nvPr/>
        </p:nvSpPr>
        <p:spPr>
          <a:xfrm>
            <a:off x="529823" y="2311351"/>
            <a:ext cx="5177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</a:rPr>
              <a:t>Imputation des valeurs manquantes par médiane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0A967D-E3E9-089B-E10E-E9EF14EDA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1" y="2721743"/>
            <a:ext cx="7948499" cy="4967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1B6F4B4-9234-39ED-F364-B664434B412B}"/>
              </a:ext>
            </a:extLst>
          </p:cNvPr>
          <p:cNvSpPr txBox="1"/>
          <p:nvPr/>
        </p:nvSpPr>
        <p:spPr>
          <a:xfrm>
            <a:off x="529823" y="3351426"/>
            <a:ext cx="457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200" b="1" i="0" dirty="0">
                <a:solidFill>
                  <a:srgbClr val="000000"/>
                </a:solidFill>
                <a:effectLst/>
                <a:latin typeface="Helvetica Neue"/>
              </a:rPr>
              <a:t>Imputation par IterativeImputer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266753-FB0B-354D-F44D-FE2F79FF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77" y="3848728"/>
            <a:ext cx="8156579" cy="2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2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79"/>
    </mc:Choice>
    <mc:Fallback>
      <p:transition spd="slow" advTm="163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DD8C83-A65D-4BAA-A3E1-7C8B46B9B812}"/>
              </a:ext>
            </a:extLst>
          </p:cNvPr>
          <p:cNvSpPr txBox="1"/>
          <p:nvPr/>
        </p:nvSpPr>
        <p:spPr>
          <a:xfrm>
            <a:off x="466182" y="1052531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600" b="1" dirty="0">
                <a:solidFill>
                  <a:srgbClr val="000000"/>
                </a:solidFill>
                <a:latin typeface="Helvetica Neue"/>
              </a:rPr>
              <a:t>N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Helvetica Neue"/>
              </a:rPr>
              <a:t>ombre de commandes par client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48D9164-4AB0-47F8-AB69-8E9831239B41}"/>
              </a:ext>
            </a:extLst>
          </p:cNvPr>
          <p:cNvSpPr txBox="1"/>
          <p:nvPr/>
        </p:nvSpPr>
        <p:spPr>
          <a:xfrm>
            <a:off x="539552" y="4515966"/>
            <a:ext cx="5832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Nous constatons que </a:t>
            </a:r>
            <a:r>
              <a:rPr lang="fr-FR" sz="1200" dirty="0">
                <a:solidFill>
                  <a:srgbClr val="000000"/>
                </a:solidFill>
                <a:latin typeface="Helvetica Neue"/>
              </a:rPr>
              <a:t>seulement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 3 % des clients ont réalisé plus d’une commande.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127C92-3D69-EA9C-8EEC-7170958E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60471"/>
            <a:ext cx="3456384" cy="23367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05A837-A233-DF3E-3FCE-DFA435B7E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500" y="1690021"/>
            <a:ext cx="2948017" cy="21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0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72"/>
    </mc:Choice>
    <mc:Fallback>
      <p:transition spd="slow" advTm="139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C2DFEC1-AEA0-4683-9C1D-BAE6921DB4CD}"/>
              </a:ext>
            </a:extLst>
          </p:cNvPr>
          <p:cNvSpPr txBox="1"/>
          <p:nvPr/>
        </p:nvSpPr>
        <p:spPr>
          <a:xfrm>
            <a:off x="4495391" y="1186642"/>
            <a:ext cx="4968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</a:rPr>
              <a:t>P</a:t>
            </a:r>
            <a:r>
              <a:rPr lang="fr-FR" sz="1600" b="1" i="0" dirty="0">
                <a:solidFill>
                  <a:srgbClr val="000000"/>
                </a:solidFill>
                <a:effectLst/>
              </a:rPr>
              <a:t>rice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94BBE7-7EC0-4842-86E3-17F718504AC6}"/>
              </a:ext>
            </a:extLst>
          </p:cNvPr>
          <p:cNvSpPr txBox="1"/>
          <p:nvPr/>
        </p:nvSpPr>
        <p:spPr>
          <a:xfrm>
            <a:off x="4472874" y="1519854"/>
            <a:ext cx="4911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prix sont plus ou moins uniformément distribués avec une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prédominance des produits à bas prix autour de 60 à 100.</a:t>
            </a:r>
            <a:endParaRPr lang="fr-FR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ACDAA4D-E55E-48CE-9713-3B9DA90A2322}"/>
              </a:ext>
            </a:extLst>
          </p:cNvPr>
          <p:cNvSpPr txBox="1"/>
          <p:nvPr/>
        </p:nvSpPr>
        <p:spPr>
          <a:xfrm>
            <a:off x="4488005" y="3395355"/>
            <a:ext cx="4797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</a:rPr>
              <a:t>P</a:t>
            </a:r>
            <a:r>
              <a:rPr lang="fr-FR" sz="1600" b="1" i="0" dirty="0">
                <a:solidFill>
                  <a:srgbClr val="000000"/>
                </a:solidFill>
                <a:effectLst/>
              </a:rPr>
              <a:t>ayment_type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64E328E-69B4-41B3-98AE-328EA4CF34BA}"/>
              </a:ext>
            </a:extLst>
          </p:cNvPr>
          <p:cNvSpPr txBox="1"/>
          <p:nvPr/>
        </p:nvSpPr>
        <p:spPr>
          <a:xfrm>
            <a:off x="4476717" y="3809885"/>
            <a:ext cx="4797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La plus part de payements sont effectués par carte de crédit.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D4AE93-DAAD-15F4-C163-6F0DAC6A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54497"/>
            <a:ext cx="3412917" cy="21213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4406E0-EFB9-EF43-8039-6C4A814B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075806"/>
            <a:ext cx="3247071" cy="196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83"/>
    </mc:Choice>
    <mc:Fallback>
      <p:transition spd="slow" advTm="232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84836"/>
            <a:ext cx="7344816" cy="576064"/>
          </a:xfrm>
        </p:spPr>
        <p:txBody>
          <a:bodyPr/>
          <a:lstStyle/>
          <a:p>
            <a:r>
              <a:rPr lang="fr-FR" sz="2400" b="1" i="0" dirty="0">
                <a:effectLst/>
                <a:latin typeface="Montserrat" panose="00000500000000000000" pitchFamily="2" charset="0"/>
              </a:rPr>
              <a:t>Exploration du jeu de données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0090" y="4193637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91FC19-3231-4830-AA47-AECFC0926A90}"/>
              </a:ext>
            </a:extLst>
          </p:cNvPr>
          <p:cNvSpPr txBox="1"/>
          <p:nvPr/>
        </p:nvSpPr>
        <p:spPr>
          <a:xfrm>
            <a:off x="4738338" y="1017116"/>
            <a:ext cx="4968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 err="1">
                <a:solidFill>
                  <a:srgbClr val="000000"/>
                </a:solidFill>
              </a:rPr>
              <a:t>C</a:t>
            </a:r>
            <a:r>
              <a:rPr lang="fr-FR" sz="1600" b="1" i="0" dirty="0" err="1">
                <a:solidFill>
                  <a:srgbClr val="000000"/>
                </a:solidFill>
                <a:effectLst/>
              </a:rPr>
              <a:t>ustomer_state</a:t>
            </a:r>
            <a:r>
              <a:rPr lang="fr-FR" sz="1600" b="1" i="0" dirty="0">
                <a:solidFill>
                  <a:srgbClr val="000000"/>
                </a:solidFill>
                <a:effectLst/>
              </a:rPr>
              <a:t> &amp; </a:t>
            </a:r>
            <a:r>
              <a:rPr lang="fr-FR" sz="1600" b="1" i="0" dirty="0" err="1">
                <a:solidFill>
                  <a:srgbClr val="000000"/>
                </a:solidFill>
                <a:effectLst/>
              </a:rPr>
              <a:t>seller_state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C034EF-DF06-4830-AB27-B9A2CC78C334}"/>
              </a:ext>
            </a:extLst>
          </p:cNvPr>
          <p:cNvSpPr txBox="1"/>
          <p:nvPr/>
        </p:nvSpPr>
        <p:spPr>
          <a:xfrm>
            <a:off x="4766913" y="1403177"/>
            <a:ext cx="4911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La majorité des clients comme des vendeurs sont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résidents à Sao Paolo.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77FE3-39D5-8876-BE93-54C4E3C4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10992"/>
            <a:ext cx="3950174" cy="18495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FEF47F-0F12-9D15-6EE2-F9558D05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27388"/>
            <a:ext cx="4001816" cy="239519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79A630F-FA81-CEC3-ACE6-42DBEA65F11B}"/>
              </a:ext>
            </a:extLst>
          </p:cNvPr>
          <p:cNvSpPr txBox="1"/>
          <p:nvPr/>
        </p:nvSpPr>
        <p:spPr>
          <a:xfrm>
            <a:off x="4783752" y="3357276"/>
            <a:ext cx="4588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Les tables de bain lit, les produits de beauté, de décoration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et les accessoires des ordinateurs sont les catégories les </a:t>
            </a:r>
          </a:p>
          <a:p>
            <a:r>
              <a:rPr lang="fr-FR" sz="1200" b="0" i="0" dirty="0">
                <a:solidFill>
                  <a:srgbClr val="000000"/>
                </a:solidFill>
                <a:effectLst/>
                <a:latin typeface="Helvetica Neue"/>
              </a:rPr>
              <a:t>plus vendus.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1B23A6A-F026-05A7-1FF6-53973C109353}"/>
              </a:ext>
            </a:extLst>
          </p:cNvPr>
          <p:cNvSpPr txBox="1"/>
          <p:nvPr/>
        </p:nvSpPr>
        <p:spPr>
          <a:xfrm>
            <a:off x="4766913" y="2923707"/>
            <a:ext cx="4968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1" dirty="0">
                <a:solidFill>
                  <a:srgbClr val="000000"/>
                </a:solidFill>
              </a:rPr>
              <a:t>Catégories de produits les plus vendus</a:t>
            </a:r>
            <a:endParaRPr lang="fr-FR" sz="16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217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56"/>
    </mc:Choice>
    <mc:Fallback>
      <p:transition spd="slow" advTm="37156"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2632</Words>
  <Application>Microsoft Office PowerPoint</Application>
  <PresentationFormat>Affichage à l'écran (16:9)</PresentationFormat>
  <Paragraphs>371</Paragraphs>
  <Slides>42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Helvetica Neue</vt:lpstr>
      <vt:lpstr>Montserrat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olivier kay</cp:lastModifiedBy>
  <cp:revision>185</cp:revision>
  <dcterms:created xsi:type="dcterms:W3CDTF">2016-12-05T23:26:54Z</dcterms:created>
  <dcterms:modified xsi:type="dcterms:W3CDTF">2022-05-31T11:23:24Z</dcterms:modified>
</cp:coreProperties>
</file>