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43"/>
    <p:restoredTop sz="96405"/>
  </p:normalViewPr>
  <p:slideViewPr>
    <p:cSldViewPr snapToGrid="0" snapToObjects="1">
      <p:cViewPr>
        <p:scale>
          <a:sx n="88" d="100"/>
          <a:sy n="88" d="100"/>
        </p:scale>
        <p:origin x="144" y="1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048C12F-D2B7-8041-9834-143BD469F94B}" type="datetimeFigureOut">
              <a:rPr lang="en-US" smtClean="0"/>
              <a:t>8/29/21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7847005-CA3B-9F4B-968E-8563EB546FEB}" type="slidenum">
              <a:rPr lang="en-US" smtClean="0"/>
              <a:t>‹#›</a:t>
            </a:fld>
            <a:endParaRPr lang="en-US"/>
          </a:p>
        </p:txBody>
      </p:sp>
    </p:spTree>
    <p:extLst>
      <p:ext uri="{BB962C8B-B14F-4D97-AF65-F5344CB8AC3E}">
        <p14:creationId xmlns:p14="http://schemas.microsoft.com/office/powerpoint/2010/main" val="3156291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048C12F-D2B7-8041-9834-143BD469F94B}" type="datetimeFigureOut">
              <a:rPr lang="en-US" smtClean="0"/>
              <a:t>8/29/21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7847005-CA3B-9F4B-968E-8563EB546FEB}" type="slidenum">
              <a:rPr lang="en-US" smtClean="0"/>
              <a:t>‹#›</a:t>
            </a:fld>
            <a:endParaRPr lang="en-US"/>
          </a:p>
        </p:txBody>
      </p:sp>
    </p:spTree>
    <p:extLst>
      <p:ext uri="{BB962C8B-B14F-4D97-AF65-F5344CB8AC3E}">
        <p14:creationId xmlns:p14="http://schemas.microsoft.com/office/powerpoint/2010/main" val="363127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048C12F-D2B7-8041-9834-143BD469F94B}" type="datetimeFigureOut">
              <a:rPr lang="en-US" smtClean="0"/>
              <a:t>8/29/21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847005-CA3B-9F4B-968E-8563EB546FEB}" type="slidenum">
              <a:rPr lang="en-US" smtClean="0"/>
              <a:t>‹#›</a:t>
            </a:fld>
            <a:endParaRPr lang="en-US"/>
          </a:p>
        </p:txBody>
      </p:sp>
    </p:spTree>
    <p:extLst>
      <p:ext uri="{BB962C8B-B14F-4D97-AF65-F5344CB8AC3E}">
        <p14:creationId xmlns:p14="http://schemas.microsoft.com/office/powerpoint/2010/main" val="361119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048C12F-D2B7-8041-9834-143BD469F94B}" type="datetimeFigureOut">
              <a:rPr lang="en-US" smtClean="0"/>
              <a:t>8/29/21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847005-CA3B-9F4B-968E-8563EB546FEB}" type="slidenum">
              <a:rPr lang="en-US" smtClean="0"/>
              <a:t>‹#›</a:t>
            </a:fld>
            <a:endParaRPr lang="en-US"/>
          </a:p>
        </p:txBody>
      </p:sp>
    </p:spTree>
    <p:extLst>
      <p:ext uri="{BB962C8B-B14F-4D97-AF65-F5344CB8AC3E}">
        <p14:creationId xmlns:p14="http://schemas.microsoft.com/office/powerpoint/2010/main" val="1342670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048C12F-D2B7-8041-9834-143BD469F94B}" type="datetimeFigureOut">
              <a:rPr lang="en-US" smtClean="0"/>
              <a:t>8/29/21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847005-CA3B-9F4B-968E-8563EB546FEB}" type="slidenum">
              <a:rPr lang="en-US" smtClean="0"/>
              <a:t>‹#›</a:t>
            </a:fld>
            <a:endParaRPr lang="en-US"/>
          </a:p>
        </p:txBody>
      </p:sp>
    </p:spTree>
    <p:extLst>
      <p:ext uri="{BB962C8B-B14F-4D97-AF65-F5344CB8AC3E}">
        <p14:creationId xmlns:p14="http://schemas.microsoft.com/office/powerpoint/2010/main" val="2439782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048C12F-D2B7-8041-9834-143BD469F94B}" type="datetimeFigureOut">
              <a:rPr lang="en-US" smtClean="0"/>
              <a:t>8/29/21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47005-CA3B-9F4B-968E-8563EB546FEB}" type="slidenum">
              <a:rPr lang="en-US" smtClean="0"/>
              <a:t>‹#›</a:t>
            </a:fld>
            <a:endParaRPr lang="en-US"/>
          </a:p>
        </p:txBody>
      </p:sp>
    </p:spTree>
    <p:extLst>
      <p:ext uri="{BB962C8B-B14F-4D97-AF65-F5344CB8AC3E}">
        <p14:creationId xmlns:p14="http://schemas.microsoft.com/office/powerpoint/2010/main" val="3944523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048C12F-D2B7-8041-9834-143BD469F94B}" type="datetimeFigureOut">
              <a:rPr lang="en-US" smtClean="0"/>
              <a:t>8/29/21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7847005-CA3B-9F4B-968E-8563EB546FEB}" type="slidenum">
              <a:rPr lang="en-US" smtClean="0"/>
              <a:t>‹#›</a:t>
            </a:fld>
            <a:endParaRPr lang="en-US"/>
          </a:p>
        </p:txBody>
      </p:sp>
    </p:spTree>
    <p:extLst>
      <p:ext uri="{BB962C8B-B14F-4D97-AF65-F5344CB8AC3E}">
        <p14:creationId xmlns:p14="http://schemas.microsoft.com/office/powerpoint/2010/main" val="1696849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048C12F-D2B7-8041-9834-143BD469F94B}" type="datetimeFigureOut">
              <a:rPr lang="en-US" smtClean="0"/>
              <a:t>8/29/21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7005-CA3B-9F4B-968E-8563EB546FEB}" type="slidenum">
              <a:rPr lang="en-US" smtClean="0"/>
              <a:t>‹#›</a:t>
            </a:fld>
            <a:endParaRPr lang="en-US"/>
          </a:p>
        </p:txBody>
      </p:sp>
    </p:spTree>
    <p:extLst>
      <p:ext uri="{BB962C8B-B14F-4D97-AF65-F5344CB8AC3E}">
        <p14:creationId xmlns:p14="http://schemas.microsoft.com/office/powerpoint/2010/main" val="3324264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048C12F-D2B7-8041-9834-143BD469F94B}" type="datetimeFigureOut">
              <a:rPr lang="en-US" smtClean="0"/>
              <a:t>8/29/21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847005-CA3B-9F4B-968E-8563EB546FEB}" type="slidenum">
              <a:rPr lang="en-US" smtClean="0"/>
              <a:t>‹#›</a:t>
            </a:fld>
            <a:endParaRPr lang="en-US"/>
          </a:p>
        </p:txBody>
      </p:sp>
    </p:spTree>
    <p:extLst>
      <p:ext uri="{BB962C8B-B14F-4D97-AF65-F5344CB8AC3E}">
        <p14:creationId xmlns:p14="http://schemas.microsoft.com/office/powerpoint/2010/main" val="2764479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048C12F-D2B7-8041-9834-143BD469F94B}" type="datetimeFigureOut">
              <a:rPr lang="en-US" smtClean="0"/>
              <a:t>8/29/21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7005-CA3B-9F4B-968E-8563EB546FEB}" type="slidenum">
              <a:rPr lang="en-US" smtClean="0"/>
              <a:t>‹#›</a:t>
            </a:fld>
            <a:endParaRPr lang="en-US"/>
          </a:p>
        </p:txBody>
      </p:sp>
    </p:spTree>
    <p:extLst>
      <p:ext uri="{BB962C8B-B14F-4D97-AF65-F5344CB8AC3E}">
        <p14:creationId xmlns:p14="http://schemas.microsoft.com/office/powerpoint/2010/main" val="230675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048C12F-D2B7-8041-9834-143BD469F94B}" type="datetimeFigureOut">
              <a:rPr lang="en-US" smtClean="0"/>
              <a:t>8/29/21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847005-CA3B-9F4B-968E-8563EB546FEB}" type="slidenum">
              <a:rPr lang="en-US" smtClean="0"/>
              <a:t>‹#›</a:t>
            </a:fld>
            <a:endParaRPr lang="en-US"/>
          </a:p>
        </p:txBody>
      </p:sp>
    </p:spTree>
    <p:extLst>
      <p:ext uri="{BB962C8B-B14F-4D97-AF65-F5344CB8AC3E}">
        <p14:creationId xmlns:p14="http://schemas.microsoft.com/office/powerpoint/2010/main" val="209687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048C12F-D2B7-8041-9834-143BD469F94B}" type="datetimeFigureOut">
              <a:rPr lang="en-US" smtClean="0"/>
              <a:t>8/29/21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7005-CA3B-9F4B-968E-8563EB546FEB}" type="slidenum">
              <a:rPr lang="en-US" smtClean="0"/>
              <a:t>‹#›</a:t>
            </a:fld>
            <a:endParaRPr lang="en-US"/>
          </a:p>
        </p:txBody>
      </p:sp>
    </p:spTree>
    <p:extLst>
      <p:ext uri="{BB962C8B-B14F-4D97-AF65-F5344CB8AC3E}">
        <p14:creationId xmlns:p14="http://schemas.microsoft.com/office/powerpoint/2010/main" val="4226701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048C12F-D2B7-8041-9834-143BD469F94B}" type="datetimeFigureOut">
              <a:rPr lang="en-US" smtClean="0"/>
              <a:t>8/29/21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47005-CA3B-9F4B-968E-8563EB546FEB}" type="slidenum">
              <a:rPr lang="en-US" smtClean="0"/>
              <a:t>‹#›</a:t>
            </a:fld>
            <a:endParaRPr lang="en-US"/>
          </a:p>
        </p:txBody>
      </p:sp>
    </p:spTree>
    <p:extLst>
      <p:ext uri="{BB962C8B-B14F-4D97-AF65-F5344CB8AC3E}">
        <p14:creationId xmlns:p14="http://schemas.microsoft.com/office/powerpoint/2010/main" val="96919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048C12F-D2B7-8041-9834-143BD469F94B}" type="datetimeFigureOut">
              <a:rPr lang="en-US" smtClean="0"/>
              <a:t>8/29/21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47005-CA3B-9F4B-968E-8563EB546FEB}" type="slidenum">
              <a:rPr lang="en-US" smtClean="0"/>
              <a:t>‹#›</a:t>
            </a:fld>
            <a:endParaRPr lang="en-US"/>
          </a:p>
        </p:txBody>
      </p:sp>
    </p:spTree>
    <p:extLst>
      <p:ext uri="{BB962C8B-B14F-4D97-AF65-F5344CB8AC3E}">
        <p14:creationId xmlns:p14="http://schemas.microsoft.com/office/powerpoint/2010/main" val="1823877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8C12F-D2B7-8041-9834-143BD469F94B}" type="datetimeFigureOut">
              <a:rPr lang="en-US" smtClean="0"/>
              <a:t>8/29/21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7847005-CA3B-9F4B-968E-8563EB546FEB}" type="slidenum">
              <a:rPr lang="en-US" smtClean="0"/>
              <a:t>‹#›</a:t>
            </a:fld>
            <a:endParaRPr lang="en-US"/>
          </a:p>
        </p:txBody>
      </p:sp>
    </p:spTree>
    <p:extLst>
      <p:ext uri="{BB962C8B-B14F-4D97-AF65-F5344CB8AC3E}">
        <p14:creationId xmlns:p14="http://schemas.microsoft.com/office/powerpoint/2010/main" val="1974274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048C12F-D2B7-8041-9834-143BD469F94B}" type="datetimeFigureOut">
              <a:rPr lang="en-US" smtClean="0"/>
              <a:t>8/29/21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7847005-CA3B-9F4B-968E-8563EB546FEB}" type="slidenum">
              <a:rPr lang="en-US" smtClean="0"/>
              <a:t>‹#›</a:t>
            </a:fld>
            <a:endParaRPr lang="en-US"/>
          </a:p>
        </p:txBody>
      </p:sp>
    </p:spTree>
    <p:extLst>
      <p:ext uri="{BB962C8B-B14F-4D97-AF65-F5344CB8AC3E}">
        <p14:creationId xmlns:p14="http://schemas.microsoft.com/office/powerpoint/2010/main" val="253820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048C12F-D2B7-8041-9834-143BD469F94B}" type="datetimeFigureOut">
              <a:rPr lang="en-US" smtClean="0"/>
              <a:t>8/29/21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7847005-CA3B-9F4B-968E-8563EB546FEB}" type="slidenum">
              <a:rPr lang="en-US" smtClean="0"/>
              <a:t>‹#›</a:t>
            </a:fld>
            <a:endParaRPr lang="en-US"/>
          </a:p>
        </p:txBody>
      </p:sp>
    </p:spTree>
    <p:extLst>
      <p:ext uri="{BB962C8B-B14F-4D97-AF65-F5344CB8AC3E}">
        <p14:creationId xmlns:p14="http://schemas.microsoft.com/office/powerpoint/2010/main" val="354228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048C12F-D2B7-8041-9834-143BD469F94B}" type="datetimeFigureOut">
              <a:rPr lang="en-US" smtClean="0"/>
              <a:t>8/29/21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7847005-CA3B-9F4B-968E-8563EB546FEB}" type="slidenum">
              <a:rPr lang="en-US" smtClean="0"/>
              <a:t>‹#›</a:t>
            </a:fld>
            <a:endParaRPr lang="en-US"/>
          </a:p>
        </p:txBody>
      </p:sp>
    </p:spTree>
    <p:extLst>
      <p:ext uri="{BB962C8B-B14F-4D97-AF65-F5344CB8AC3E}">
        <p14:creationId xmlns:p14="http://schemas.microsoft.com/office/powerpoint/2010/main" val="4045965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3146-AECF-0A49-B9E1-69D6AA964E85}"/>
              </a:ext>
            </a:extLst>
          </p:cNvPr>
          <p:cNvSpPr>
            <a:spLocks noGrp="1"/>
          </p:cNvSpPr>
          <p:nvPr>
            <p:ph type="ctrTitle"/>
          </p:nvPr>
        </p:nvSpPr>
        <p:spPr>
          <a:xfrm>
            <a:off x="1154955" y="2099733"/>
            <a:ext cx="8825658" cy="1789361"/>
          </a:xfrm>
        </p:spPr>
        <p:txBody>
          <a:bodyPr>
            <a:normAutofit/>
          </a:bodyPr>
          <a:lstStyle/>
          <a:p>
            <a:br>
              <a:rPr lang="en-US" sz="4000" dirty="0"/>
            </a:br>
            <a:r>
              <a:rPr lang="en-US" sz="4000" b="1" dirty="0"/>
              <a:t>Customer Retention Analysis</a:t>
            </a:r>
          </a:p>
        </p:txBody>
      </p:sp>
      <p:sp>
        <p:nvSpPr>
          <p:cNvPr id="3" name="Subtitle 2">
            <a:extLst>
              <a:ext uri="{FF2B5EF4-FFF2-40B4-BE49-F238E27FC236}">
                <a16:creationId xmlns:a16="http://schemas.microsoft.com/office/drawing/2014/main" id="{BB749065-12E6-B04C-BEC1-1C5AC8F74043}"/>
              </a:ext>
            </a:extLst>
          </p:cNvPr>
          <p:cNvSpPr>
            <a:spLocks noGrp="1"/>
          </p:cNvSpPr>
          <p:nvPr>
            <p:ph type="subTitle" idx="1"/>
          </p:nvPr>
        </p:nvSpPr>
        <p:spPr>
          <a:xfrm>
            <a:off x="1154955" y="3889094"/>
            <a:ext cx="8825658" cy="2511705"/>
          </a:xfrm>
        </p:spPr>
        <p:txBody>
          <a:bodyPr>
            <a:normAutofit/>
          </a:bodyPr>
          <a:lstStyle/>
          <a:p>
            <a:r>
              <a:rPr lang="en-US" dirty="0"/>
              <a:t>Here are some import points we are going to discuss in the analysis</a:t>
            </a:r>
          </a:p>
          <a:p>
            <a:pPr marL="342900" indent="-342900">
              <a:buFont typeface="Arial" panose="020B0604020202020204" pitchFamily="34" charset="0"/>
              <a:buChar char="•"/>
            </a:pPr>
            <a:r>
              <a:rPr lang="en-US" dirty="0"/>
              <a:t>Problem statement</a:t>
            </a:r>
          </a:p>
          <a:p>
            <a:pPr marL="342900" indent="-342900">
              <a:buFont typeface="Arial" panose="020B0604020202020204" pitchFamily="34" charset="0"/>
              <a:buChar char="•"/>
            </a:pPr>
            <a:r>
              <a:rPr lang="en-US" dirty="0"/>
              <a:t>Problem definition</a:t>
            </a:r>
          </a:p>
          <a:p>
            <a:pPr marL="342900" indent="-342900">
              <a:buFont typeface="Arial" panose="020B0604020202020204" pitchFamily="34" charset="0"/>
              <a:buChar char="•"/>
            </a:pPr>
            <a:r>
              <a:rPr lang="en-US" dirty="0"/>
              <a:t>Data analysis</a:t>
            </a:r>
          </a:p>
          <a:p>
            <a:pPr marL="342900" indent="-342900">
              <a:buFont typeface="Arial" panose="020B0604020202020204" pitchFamily="34" charset="0"/>
              <a:buChar char="•"/>
            </a:pPr>
            <a:r>
              <a:rPr lang="en-US" dirty="0"/>
              <a:t>Model Building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sz="2000" dirty="0"/>
          </a:p>
          <a:p>
            <a:endParaRPr lang="en-US" dirty="0"/>
          </a:p>
          <a:p>
            <a:endParaRPr lang="en-US" dirty="0"/>
          </a:p>
        </p:txBody>
      </p:sp>
    </p:spTree>
    <p:extLst>
      <p:ext uri="{BB962C8B-B14F-4D97-AF65-F5344CB8AC3E}">
        <p14:creationId xmlns:p14="http://schemas.microsoft.com/office/powerpoint/2010/main" val="3314377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D4A2-3BFD-6F41-8A95-DD9C5D613024}"/>
              </a:ext>
            </a:extLst>
          </p:cNvPr>
          <p:cNvSpPr>
            <a:spLocks noGrp="1"/>
          </p:cNvSpPr>
          <p:nvPr>
            <p:ph type="title"/>
          </p:nvPr>
        </p:nvSpPr>
        <p:spPr/>
        <p:txBody>
          <a:bodyPr/>
          <a:lstStyle/>
          <a:p>
            <a:r>
              <a:rPr lang="en-IN" sz="2400" b="1" dirty="0"/>
              <a:t>Here we will check for a specific question what is the customers points of view</a:t>
            </a:r>
            <a:r>
              <a:rPr lang="en-IN" sz="2400" dirty="0"/>
              <a:t> </a:t>
            </a:r>
            <a:endParaRPr lang="en-US" sz="2400" dirty="0"/>
          </a:p>
        </p:txBody>
      </p:sp>
      <p:pic>
        <p:nvPicPr>
          <p:cNvPr id="4" name="Content Placeholder 3">
            <a:extLst>
              <a:ext uri="{FF2B5EF4-FFF2-40B4-BE49-F238E27FC236}">
                <a16:creationId xmlns:a16="http://schemas.microsoft.com/office/drawing/2014/main" id="{9917BAD7-F848-F749-932C-A5C06EDF2CC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55206" y="2374900"/>
            <a:ext cx="4025900" cy="4330700"/>
          </a:xfrm>
          <a:prstGeom prst="rect">
            <a:avLst/>
          </a:prstGeom>
        </p:spPr>
      </p:pic>
    </p:spTree>
    <p:extLst>
      <p:ext uri="{BB962C8B-B14F-4D97-AF65-F5344CB8AC3E}">
        <p14:creationId xmlns:p14="http://schemas.microsoft.com/office/powerpoint/2010/main" val="1988472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C5FE-F05C-6148-9778-35ABF38A085D}"/>
              </a:ext>
            </a:extLst>
          </p:cNvPr>
          <p:cNvSpPr>
            <a:spLocks noGrp="1"/>
          </p:cNvSpPr>
          <p:nvPr>
            <p:ph type="title"/>
          </p:nvPr>
        </p:nvSpPr>
        <p:spPr/>
        <p:txBody>
          <a:bodyPr/>
          <a:lstStyle/>
          <a:p>
            <a:r>
              <a:rPr lang="en-US" dirty="0"/>
              <a:t>Comments of the above two graphs</a:t>
            </a:r>
          </a:p>
        </p:txBody>
      </p:sp>
      <p:sp>
        <p:nvSpPr>
          <p:cNvPr id="3" name="Content Placeholder 2">
            <a:extLst>
              <a:ext uri="{FF2B5EF4-FFF2-40B4-BE49-F238E27FC236}">
                <a16:creationId xmlns:a16="http://schemas.microsoft.com/office/drawing/2014/main" id="{9C3A87A5-2A12-6A42-883C-64C81435FBB2}"/>
              </a:ext>
            </a:extLst>
          </p:cNvPr>
          <p:cNvSpPr>
            <a:spLocks noGrp="1"/>
          </p:cNvSpPr>
          <p:nvPr>
            <p:ph idx="1"/>
          </p:nvPr>
        </p:nvSpPr>
        <p:spPr/>
        <p:txBody>
          <a:bodyPr/>
          <a:lstStyle/>
          <a:p>
            <a:r>
              <a:rPr lang="en-IN" b="1" dirty="0"/>
              <a:t>From the above histplot we can see that the majority of the customers  answers is  3,4,5  since those 3 answers mean the customer is satisfied with the service provided by the company. The company can study those customers profile and see how can it compare with those customer who are not satisfied and try to overcome their satisfaction if the customer want them stay.</a:t>
            </a:r>
            <a:endParaRPr lang="en-IN" dirty="0"/>
          </a:p>
          <a:p>
            <a:r>
              <a:rPr lang="en-IN" b="1" dirty="0"/>
              <a:t>So using this analysis we do the same for other attributes.</a:t>
            </a:r>
            <a:r>
              <a:rPr lang="en-IN" dirty="0"/>
              <a:t> </a:t>
            </a:r>
            <a:endParaRPr lang="en-US" dirty="0"/>
          </a:p>
        </p:txBody>
      </p:sp>
    </p:spTree>
    <p:extLst>
      <p:ext uri="{BB962C8B-B14F-4D97-AF65-F5344CB8AC3E}">
        <p14:creationId xmlns:p14="http://schemas.microsoft.com/office/powerpoint/2010/main" val="936354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4B88-371D-6F4D-9726-83BEAC423D4D}"/>
              </a:ext>
            </a:extLst>
          </p:cNvPr>
          <p:cNvSpPr>
            <a:spLocks noGrp="1"/>
          </p:cNvSpPr>
          <p:nvPr>
            <p:ph type="title"/>
          </p:nvPr>
        </p:nvSpPr>
        <p:spPr/>
        <p:txBody>
          <a:bodyPr/>
          <a:lstStyle/>
          <a:p>
            <a:r>
              <a:rPr lang="en-US" sz="2400" dirty="0"/>
              <a:t>Checking how many customer are satisfied and how many are not using countplot.</a:t>
            </a:r>
          </a:p>
        </p:txBody>
      </p:sp>
      <p:pic>
        <p:nvPicPr>
          <p:cNvPr id="4" name="Content Placeholder 3">
            <a:extLst>
              <a:ext uri="{FF2B5EF4-FFF2-40B4-BE49-F238E27FC236}">
                <a16:creationId xmlns:a16="http://schemas.microsoft.com/office/drawing/2014/main" id="{EAEDE8C9-8CB4-E843-8D5F-460FF245476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57908" y="2453672"/>
            <a:ext cx="6256482" cy="4143897"/>
          </a:xfrm>
          <a:prstGeom prst="rect">
            <a:avLst/>
          </a:prstGeom>
        </p:spPr>
      </p:pic>
    </p:spTree>
    <p:extLst>
      <p:ext uri="{BB962C8B-B14F-4D97-AF65-F5344CB8AC3E}">
        <p14:creationId xmlns:p14="http://schemas.microsoft.com/office/powerpoint/2010/main" val="459029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E4CB-E92A-B84E-A808-EC7C6B350110}"/>
              </a:ext>
            </a:extLst>
          </p:cNvPr>
          <p:cNvSpPr>
            <a:spLocks noGrp="1"/>
          </p:cNvSpPr>
          <p:nvPr>
            <p:ph type="title"/>
          </p:nvPr>
        </p:nvSpPr>
        <p:spPr/>
        <p:txBody>
          <a:bodyPr/>
          <a:lstStyle/>
          <a:p>
            <a:r>
              <a:rPr lang="en-US" sz="2400" dirty="0"/>
              <a:t>Comment above of the above graph</a:t>
            </a:r>
          </a:p>
        </p:txBody>
      </p:sp>
      <p:sp>
        <p:nvSpPr>
          <p:cNvPr id="3" name="Content Placeholder 2">
            <a:extLst>
              <a:ext uri="{FF2B5EF4-FFF2-40B4-BE49-F238E27FC236}">
                <a16:creationId xmlns:a16="http://schemas.microsoft.com/office/drawing/2014/main" id="{B24AA820-2601-E245-BE33-D1D8D425A6A1}"/>
              </a:ext>
            </a:extLst>
          </p:cNvPr>
          <p:cNvSpPr>
            <a:spLocks noGrp="1"/>
          </p:cNvSpPr>
          <p:nvPr>
            <p:ph idx="1"/>
          </p:nvPr>
        </p:nvSpPr>
        <p:spPr/>
        <p:txBody>
          <a:bodyPr/>
          <a:lstStyle/>
          <a:p>
            <a:r>
              <a:rPr lang="en-IN" b="1" dirty="0"/>
              <a:t>We can see by considering the column 47 as target variable we can see that most of customers who getting value for money spent ( satisfied customer ) is majority since the rate is above 200 and for minority is for those who are approved for the affirmation is under 50.</a:t>
            </a:r>
            <a:endParaRPr lang="en-IN" dirty="0"/>
          </a:p>
          <a:p>
            <a:endParaRPr lang="en-US" dirty="0"/>
          </a:p>
        </p:txBody>
      </p:sp>
    </p:spTree>
    <p:extLst>
      <p:ext uri="{BB962C8B-B14F-4D97-AF65-F5344CB8AC3E}">
        <p14:creationId xmlns:p14="http://schemas.microsoft.com/office/powerpoint/2010/main" val="1798128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24AA0-65B1-BB4D-B0E7-EF893007316E}"/>
              </a:ext>
            </a:extLst>
          </p:cNvPr>
          <p:cNvSpPr>
            <a:spLocks noGrp="1"/>
          </p:cNvSpPr>
          <p:nvPr>
            <p:ph type="title"/>
          </p:nvPr>
        </p:nvSpPr>
        <p:spPr>
          <a:xfrm>
            <a:off x="902826" y="590309"/>
            <a:ext cx="9013542" cy="1203767"/>
          </a:xfrm>
        </p:spPr>
        <p:txBody>
          <a:bodyPr/>
          <a:lstStyle/>
          <a:p>
            <a:r>
              <a:rPr lang="en-IN" sz="2400" b="1" dirty="0"/>
              <a:t>Since we are considering the attribute [47 Getting value for money spent] as dependent variable, let’s see others attributes effect on it.</a:t>
            </a:r>
            <a:br>
              <a:rPr lang="en-IN" sz="2400" dirty="0"/>
            </a:br>
            <a:endParaRPr lang="en-US" sz="2400" dirty="0"/>
          </a:p>
        </p:txBody>
      </p:sp>
      <p:pic>
        <p:nvPicPr>
          <p:cNvPr id="4" name="Content Placeholder 3">
            <a:extLst>
              <a:ext uri="{FF2B5EF4-FFF2-40B4-BE49-F238E27FC236}">
                <a16:creationId xmlns:a16="http://schemas.microsoft.com/office/drawing/2014/main" id="{3E5BFE96-C362-3B41-9F79-F5CE17B83CF7}"/>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46835" y="2453833"/>
            <a:ext cx="8090704" cy="3674711"/>
          </a:xfrm>
          <a:prstGeom prst="rect">
            <a:avLst/>
          </a:prstGeom>
        </p:spPr>
      </p:pic>
    </p:spTree>
    <p:extLst>
      <p:ext uri="{BB962C8B-B14F-4D97-AF65-F5344CB8AC3E}">
        <p14:creationId xmlns:p14="http://schemas.microsoft.com/office/powerpoint/2010/main" val="2173862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F9A3B-62C4-034E-A897-99AEA5CD40AB}"/>
              </a:ext>
            </a:extLst>
          </p:cNvPr>
          <p:cNvSpPr>
            <a:spLocks noGrp="1"/>
          </p:cNvSpPr>
          <p:nvPr>
            <p:ph type="title"/>
          </p:nvPr>
        </p:nvSpPr>
        <p:spPr/>
        <p:txBody>
          <a:bodyPr/>
          <a:lstStyle/>
          <a:p>
            <a:r>
              <a:rPr lang="en-US" sz="2400" dirty="0"/>
              <a:t>Comment of the above graph.</a:t>
            </a:r>
          </a:p>
        </p:txBody>
      </p:sp>
      <p:sp>
        <p:nvSpPr>
          <p:cNvPr id="3" name="Content Placeholder 2">
            <a:extLst>
              <a:ext uri="{FF2B5EF4-FFF2-40B4-BE49-F238E27FC236}">
                <a16:creationId xmlns:a16="http://schemas.microsoft.com/office/drawing/2014/main" id="{3C8EABDC-A478-D84E-9C9E-75C02AAAC4BF}"/>
              </a:ext>
            </a:extLst>
          </p:cNvPr>
          <p:cNvSpPr>
            <a:spLocks noGrp="1"/>
          </p:cNvSpPr>
          <p:nvPr>
            <p:ph idx="1"/>
          </p:nvPr>
        </p:nvSpPr>
        <p:spPr/>
        <p:txBody>
          <a:bodyPr/>
          <a:lstStyle/>
          <a:p>
            <a:r>
              <a:rPr lang="en-IN" dirty="0"/>
              <a:t>It’s clearly shown from the above count plot rate of the customers who agreed and strongly agreed (satisfied customers ) is very positive highest than those who are disagreed for the affirmation(unsatisfied customers) and we say  in conclusion that if the company make some effort it can satisfied all his customer </a:t>
            </a:r>
            <a:endParaRPr lang="en-US" dirty="0"/>
          </a:p>
        </p:txBody>
      </p:sp>
    </p:spTree>
    <p:extLst>
      <p:ext uri="{BB962C8B-B14F-4D97-AF65-F5344CB8AC3E}">
        <p14:creationId xmlns:p14="http://schemas.microsoft.com/office/powerpoint/2010/main" val="3201124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18046-5BC9-ED4E-A00E-59A9FA2FB475}"/>
              </a:ext>
            </a:extLst>
          </p:cNvPr>
          <p:cNvSpPr>
            <a:spLocks noGrp="1"/>
          </p:cNvSpPr>
          <p:nvPr>
            <p:ph type="title"/>
          </p:nvPr>
        </p:nvSpPr>
        <p:spPr/>
        <p:txBody>
          <a:bodyPr/>
          <a:lstStyle/>
          <a:p>
            <a:r>
              <a:rPr lang="en-US" sz="2400" dirty="0"/>
              <a:t>Checking the effect of [41 monetary saving on ] on the target variable.</a:t>
            </a:r>
          </a:p>
        </p:txBody>
      </p:sp>
      <p:pic>
        <p:nvPicPr>
          <p:cNvPr id="4" name="Content Placeholder 3">
            <a:extLst>
              <a:ext uri="{FF2B5EF4-FFF2-40B4-BE49-F238E27FC236}">
                <a16:creationId xmlns:a16="http://schemas.microsoft.com/office/drawing/2014/main" id="{89A212A9-B551-6240-A8A9-081CD71E1CE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60831" y="2603500"/>
            <a:ext cx="5891514" cy="3416300"/>
          </a:xfrm>
          <a:prstGeom prst="rect">
            <a:avLst/>
          </a:prstGeom>
        </p:spPr>
      </p:pic>
    </p:spTree>
    <p:extLst>
      <p:ext uri="{BB962C8B-B14F-4D97-AF65-F5344CB8AC3E}">
        <p14:creationId xmlns:p14="http://schemas.microsoft.com/office/powerpoint/2010/main" val="2986033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4C5D-EA54-AB40-89A4-920F49276BAE}"/>
              </a:ext>
            </a:extLst>
          </p:cNvPr>
          <p:cNvSpPr>
            <a:spLocks noGrp="1"/>
          </p:cNvSpPr>
          <p:nvPr>
            <p:ph type="title"/>
          </p:nvPr>
        </p:nvSpPr>
        <p:spPr/>
        <p:txBody>
          <a:bodyPr/>
          <a:lstStyle/>
          <a:p>
            <a:r>
              <a:rPr lang="en-US" dirty="0"/>
              <a:t>Comment of the above graph</a:t>
            </a:r>
          </a:p>
        </p:txBody>
      </p:sp>
      <p:sp>
        <p:nvSpPr>
          <p:cNvPr id="3" name="Content Placeholder 2">
            <a:extLst>
              <a:ext uri="{FF2B5EF4-FFF2-40B4-BE49-F238E27FC236}">
                <a16:creationId xmlns:a16="http://schemas.microsoft.com/office/drawing/2014/main" id="{71970699-187D-5D43-AC44-11BC352ED7EC}"/>
              </a:ext>
            </a:extLst>
          </p:cNvPr>
          <p:cNvSpPr>
            <a:spLocks noGrp="1"/>
          </p:cNvSpPr>
          <p:nvPr>
            <p:ph idx="1"/>
          </p:nvPr>
        </p:nvSpPr>
        <p:spPr/>
        <p:txBody>
          <a:bodyPr/>
          <a:lstStyle/>
          <a:p>
            <a:r>
              <a:rPr lang="en-IN" dirty="0"/>
              <a:t>From the above graph we can see that all the customers “strongly agree “ and “indifferent” with the affirmation 41 are all belong to customers satisfied class[1] but for those customers who “agree” and “disagree” some belong to customers satisfied [1] as well customer unsatisfied[0]. So here we can say the that the attribute [41 Monetary savings] have effect to our dependent variable but not 100% percent.</a:t>
            </a:r>
          </a:p>
          <a:p>
            <a:pPr marL="0" indent="0">
              <a:buNone/>
            </a:pPr>
            <a:endParaRPr lang="en-US" dirty="0"/>
          </a:p>
        </p:txBody>
      </p:sp>
    </p:spTree>
    <p:extLst>
      <p:ext uri="{BB962C8B-B14F-4D97-AF65-F5344CB8AC3E}">
        <p14:creationId xmlns:p14="http://schemas.microsoft.com/office/powerpoint/2010/main" val="1974022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12BF-9CFF-954C-9641-A94D8961F300}"/>
              </a:ext>
            </a:extLst>
          </p:cNvPr>
          <p:cNvSpPr>
            <a:spLocks noGrp="1"/>
          </p:cNvSpPr>
          <p:nvPr>
            <p:ph type="title"/>
          </p:nvPr>
        </p:nvSpPr>
        <p:spPr>
          <a:xfrm>
            <a:off x="1154954" y="717630"/>
            <a:ext cx="8761413" cy="963002"/>
          </a:xfrm>
        </p:spPr>
        <p:txBody>
          <a:bodyPr/>
          <a:lstStyle/>
          <a:p>
            <a:r>
              <a:rPr lang="en-IN" sz="2400" dirty="0"/>
              <a:t>Over-sampling</a:t>
            </a:r>
            <a:br>
              <a:rPr lang="en-IN" sz="2400" dirty="0"/>
            </a:br>
            <a:endParaRPr lang="en-US" sz="2400" b="1" dirty="0"/>
          </a:p>
        </p:txBody>
      </p:sp>
      <p:pic>
        <p:nvPicPr>
          <p:cNvPr id="4" name="Content Placeholder 3">
            <a:extLst>
              <a:ext uri="{FF2B5EF4-FFF2-40B4-BE49-F238E27FC236}">
                <a16:creationId xmlns:a16="http://schemas.microsoft.com/office/drawing/2014/main" id="{1AA91809-CDF8-9B42-99D9-092331577AE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641600" y="2603500"/>
            <a:ext cx="6386286" cy="3416300"/>
          </a:xfrm>
          <a:prstGeom prst="rect">
            <a:avLst/>
          </a:prstGeom>
        </p:spPr>
      </p:pic>
    </p:spTree>
    <p:extLst>
      <p:ext uri="{BB962C8B-B14F-4D97-AF65-F5344CB8AC3E}">
        <p14:creationId xmlns:p14="http://schemas.microsoft.com/office/powerpoint/2010/main" val="2108138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AE06-52E9-CE45-AD1A-68865E4FBAB6}"/>
              </a:ext>
            </a:extLst>
          </p:cNvPr>
          <p:cNvSpPr>
            <a:spLocks noGrp="1"/>
          </p:cNvSpPr>
          <p:nvPr>
            <p:ph type="title"/>
          </p:nvPr>
        </p:nvSpPr>
        <p:spPr/>
        <p:txBody>
          <a:bodyPr/>
          <a:lstStyle/>
          <a:p>
            <a:r>
              <a:rPr lang="en-US" dirty="0"/>
              <a:t>Comment of above graph</a:t>
            </a:r>
          </a:p>
        </p:txBody>
      </p:sp>
      <p:sp>
        <p:nvSpPr>
          <p:cNvPr id="3" name="Content Placeholder 2">
            <a:extLst>
              <a:ext uri="{FF2B5EF4-FFF2-40B4-BE49-F238E27FC236}">
                <a16:creationId xmlns:a16="http://schemas.microsoft.com/office/drawing/2014/main" id="{FBF28154-5B26-9C4D-9D56-C014E4910F18}"/>
              </a:ext>
            </a:extLst>
          </p:cNvPr>
          <p:cNvSpPr>
            <a:spLocks noGrp="1"/>
          </p:cNvSpPr>
          <p:nvPr>
            <p:ph idx="1"/>
          </p:nvPr>
        </p:nvSpPr>
        <p:spPr/>
        <p:txBody>
          <a:bodyPr/>
          <a:lstStyle/>
          <a:p>
            <a:r>
              <a:rPr lang="en-IN" dirty="0"/>
              <a:t>The target variable is imbalanced as we can see the distribution data is unequal.</a:t>
            </a:r>
          </a:p>
          <a:p>
            <a:endParaRPr lang="en-IN" dirty="0"/>
          </a:p>
        </p:txBody>
      </p:sp>
    </p:spTree>
    <p:extLst>
      <p:ext uri="{BB962C8B-B14F-4D97-AF65-F5344CB8AC3E}">
        <p14:creationId xmlns:p14="http://schemas.microsoft.com/office/powerpoint/2010/main" val="643292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72E55-EA53-B840-8A88-37B1C794D5CF}"/>
              </a:ext>
            </a:extLst>
          </p:cNvPr>
          <p:cNvSpPr>
            <a:spLocks noGrp="1"/>
          </p:cNvSpPr>
          <p:nvPr>
            <p:ph type="title"/>
          </p:nvPr>
        </p:nvSpPr>
        <p:spPr>
          <a:xfrm>
            <a:off x="1398022" y="881071"/>
            <a:ext cx="8761413" cy="706964"/>
          </a:xfrm>
        </p:spPr>
        <p:txBody>
          <a:bodyPr/>
          <a:lstStyle/>
          <a:p>
            <a:r>
              <a:rPr lang="en-US" b="1" dirty="0"/>
              <a:t>Problem statement</a:t>
            </a:r>
          </a:p>
        </p:txBody>
      </p:sp>
      <p:sp>
        <p:nvSpPr>
          <p:cNvPr id="3" name="Content Placeholder 2">
            <a:extLst>
              <a:ext uri="{FF2B5EF4-FFF2-40B4-BE49-F238E27FC236}">
                <a16:creationId xmlns:a16="http://schemas.microsoft.com/office/drawing/2014/main" id="{44448A0F-BBB3-B042-A040-EBB14FE101AE}"/>
              </a:ext>
            </a:extLst>
          </p:cNvPr>
          <p:cNvSpPr>
            <a:spLocks noGrp="1"/>
          </p:cNvSpPr>
          <p:nvPr>
            <p:ph idx="1"/>
          </p:nvPr>
        </p:nvSpPr>
        <p:spPr>
          <a:xfrm>
            <a:off x="1154954" y="2468032"/>
            <a:ext cx="9806271" cy="4389968"/>
          </a:xfrm>
        </p:spPr>
        <p:txBody>
          <a:bodyPr>
            <a:noAutofit/>
          </a:bodyPr>
          <a:lstStyle/>
          <a:p>
            <a:r>
              <a:rPr lang="en-IN" sz="2000"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a:t>
            </a:r>
            <a:endParaRPr lang="en-US" sz="2000" dirty="0"/>
          </a:p>
        </p:txBody>
      </p:sp>
    </p:spTree>
    <p:extLst>
      <p:ext uri="{BB962C8B-B14F-4D97-AF65-F5344CB8AC3E}">
        <p14:creationId xmlns:p14="http://schemas.microsoft.com/office/powerpoint/2010/main" val="3871877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E17A-AF8B-D54F-B641-CD947B0806BD}"/>
              </a:ext>
            </a:extLst>
          </p:cNvPr>
          <p:cNvSpPr>
            <a:spLocks noGrp="1"/>
          </p:cNvSpPr>
          <p:nvPr>
            <p:ph type="title"/>
          </p:nvPr>
        </p:nvSpPr>
        <p:spPr/>
        <p:txBody>
          <a:bodyPr/>
          <a:lstStyle/>
          <a:p>
            <a:r>
              <a:rPr lang="en-US" sz="2400" dirty="0"/>
              <a:t>Solving imbalanced using Oversampling</a:t>
            </a:r>
          </a:p>
        </p:txBody>
      </p:sp>
      <p:pic>
        <p:nvPicPr>
          <p:cNvPr id="4" name="Content Placeholder 3">
            <a:extLst>
              <a:ext uri="{FF2B5EF4-FFF2-40B4-BE49-F238E27FC236}">
                <a16:creationId xmlns:a16="http://schemas.microsoft.com/office/drawing/2014/main" id="{283E70CC-A247-674F-809A-9124CD1A968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00661" y="2603500"/>
            <a:ext cx="7291682" cy="3416300"/>
          </a:xfrm>
          <a:prstGeom prst="rect">
            <a:avLst/>
          </a:prstGeom>
        </p:spPr>
      </p:pic>
    </p:spTree>
    <p:extLst>
      <p:ext uri="{BB962C8B-B14F-4D97-AF65-F5344CB8AC3E}">
        <p14:creationId xmlns:p14="http://schemas.microsoft.com/office/powerpoint/2010/main" val="4280674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57B5-06E9-AE41-83F7-630FC182F889}"/>
              </a:ext>
            </a:extLst>
          </p:cNvPr>
          <p:cNvSpPr>
            <a:spLocks noGrp="1"/>
          </p:cNvSpPr>
          <p:nvPr>
            <p:ph type="title"/>
          </p:nvPr>
        </p:nvSpPr>
        <p:spPr/>
        <p:txBody>
          <a:bodyPr/>
          <a:lstStyle/>
          <a:p>
            <a:r>
              <a:rPr lang="en-US" dirty="0"/>
              <a:t>The result after oversampling</a:t>
            </a:r>
          </a:p>
        </p:txBody>
      </p:sp>
      <p:pic>
        <p:nvPicPr>
          <p:cNvPr id="4" name="Content Placeholder 3">
            <a:extLst>
              <a:ext uri="{FF2B5EF4-FFF2-40B4-BE49-F238E27FC236}">
                <a16:creationId xmlns:a16="http://schemas.microsoft.com/office/drawing/2014/main" id="{AF24D2B2-5712-6745-9A5E-2E21E7B2E3C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396343" y="2603500"/>
            <a:ext cx="4862285" cy="3416300"/>
          </a:xfrm>
          <a:prstGeom prst="rect">
            <a:avLst/>
          </a:prstGeom>
        </p:spPr>
      </p:pic>
    </p:spTree>
    <p:extLst>
      <p:ext uri="{BB962C8B-B14F-4D97-AF65-F5344CB8AC3E}">
        <p14:creationId xmlns:p14="http://schemas.microsoft.com/office/powerpoint/2010/main" val="3432124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D860A-AD6E-6B41-A61B-D972104F2056}"/>
              </a:ext>
            </a:extLst>
          </p:cNvPr>
          <p:cNvSpPr>
            <a:spLocks noGrp="1"/>
          </p:cNvSpPr>
          <p:nvPr>
            <p:ph type="title"/>
          </p:nvPr>
        </p:nvSpPr>
        <p:spPr/>
        <p:txBody>
          <a:bodyPr/>
          <a:lstStyle/>
          <a:p>
            <a:r>
              <a:rPr lang="en-US" dirty="0"/>
              <a:t>Comment of the above graphs</a:t>
            </a:r>
          </a:p>
        </p:txBody>
      </p:sp>
      <p:sp>
        <p:nvSpPr>
          <p:cNvPr id="3" name="Content Placeholder 2">
            <a:extLst>
              <a:ext uri="{FF2B5EF4-FFF2-40B4-BE49-F238E27FC236}">
                <a16:creationId xmlns:a16="http://schemas.microsoft.com/office/drawing/2014/main" id="{344CA85D-E9F6-EA44-9490-A7FEC2A130B4}"/>
              </a:ext>
            </a:extLst>
          </p:cNvPr>
          <p:cNvSpPr>
            <a:spLocks noGrp="1"/>
          </p:cNvSpPr>
          <p:nvPr>
            <p:ph idx="1"/>
          </p:nvPr>
        </p:nvSpPr>
        <p:spPr/>
        <p:txBody>
          <a:bodyPr/>
          <a:lstStyle/>
          <a:p>
            <a:r>
              <a:rPr lang="en-IN" dirty="0"/>
              <a:t>From the above histogram we can see that the imbalanced problem is solved </a:t>
            </a:r>
            <a:endParaRPr lang="en-US" dirty="0"/>
          </a:p>
        </p:txBody>
      </p:sp>
    </p:spTree>
    <p:extLst>
      <p:ext uri="{BB962C8B-B14F-4D97-AF65-F5344CB8AC3E}">
        <p14:creationId xmlns:p14="http://schemas.microsoft.com/office/powerpoint/2010/main" val="2255933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33D41-4056-7741-9536-DDEB094C9ABC}"/>
              </a:ext>
            </a:extLst>
          </p:cNvPr>
          <p:cNvSpPr>
            <a:spLocks noGrp="1"/>
          </p:cNvSpPr>
          <p:nvPr>
            <p:ph type="title"/>
          </p:nvPr>
        </p:nvSpPr>
        <p:spPr/>
        <p:txBody>
          <a:bodyPr/>
          <a:lstStyle/>
          <a:p>
            <a:r>
              <a:rPr lang="en-IN" sz="2400" dirty="0"/>
              <a:t>Building Machine learning Models.</a:t>
            </a:r>
            <a:endParaRPr lang="en-US" sz="2400" dirty="0"/>
          </a:p>
        </p:txBody>
      </p:sp>
      <p:sp>
        <p:nvSpPr>
          <p:cNvPr id="3" name="Content Placeholder 2">
            <a:extLst>
              <a:ext uri="{FF2B5EF4-FFF2-40B4-BE49-F238E27FC236}">
                <a16:creationId xmlns:a16="http://schemas.microsoft.com/office/drawing/2014/main" id="{CF7E65EB-7F3A-324E-8FC3-49DFF9CA1AB7}"/>
              </a:ext>
            </a:extLst>
          </p:cNvPr>
          <p:cNvSpPr>
            <a:spLocks noGrp="1"/>
          </p:cNvSpPr>
          <p:nvPr>
            <p:ph idx="1"/>
          </p:nvPr>
        </p:nvSpPr>
        <p:spPr>
          <a:xfrm>
            <a:off x="1154954" y="2313214"/>
            <a:ext cx="8825659" cy="4254500"/>
          </a:xfrm>
        </p:spPr>
        <p:txBody>
          <a:bodyPr/>
          <a:lstStyle/>
          <a:p>
            <a:r>
              <a:rPr lang="en-IN" dirty="0"/>
              <a:t>Importing the libraries</a:t>
            </a:r>
          </a:p>
          <a:p>
            <a:endParaRPr lang="en-US" dirty="0"/>
          </a:p>
        </p:txBody>
      </p:sp>
      <p:pic>
        <p:nvPicPr>
          <p:cNvPr id="4" name="Picture 3">
            <a:extLst>
              <a:ext uri="{FF2B5EF4-FFF2-40B4-BE49-F238E27FC236}">
                <a16:creationId xmlns:a16="http://schemas.microsoft.com/office/drawing/2014/main" id="{D4BC268D-2B06-104C-B958-9337E5A8D257}"/>
              </a:ext>
            </a:extLst>
          </p:cNvPr>
          <p:cNvPicPr/>
          <p:nvPr/>
        </p:nvPicPr>
        <p:blipFill>
          <a:blip r:embed="rId2">
            <a:extLst>
              <a:ext uri="{28A0092B-C50C-407E-A947-70E740481C1C}">
                <a14:useLocalDpi xmlns:a14="http://schemas.microsoft.com/office/drawing/2010/main" val="0"/>
              </a:ext>
            </a:extLst>
          </a:blip>
          <a:stretch>
            <a:fillRect/>
          </a:stretch>
        </p:blipFill>
        <p:spPr>
          <a:xfrm>
            <a:off x="1499190" y="3429000"/>
            <a:ext cx="6058535" cy="1459230"/>
          </a:xfrm>
          <a:prstGeom prst="rect">
            <a:avLst/>
          </a:prstGeom>
        </p:spPr>
      </p:pic>
    </p:spTree>
    <p:extLst>
      <p:ext uri="{BB962C8B-B14F-4D97-AF65-F5344CB8AC3E}">
        <p14:creationId xmlns:p14="http://schemas.microsoft.com/office/powerpoint/2010/main" val="1723564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2D32-7197-6544-9540-47396FD5250C}"/>
              </a:ext>
            </a:extLst>
          </p:cNvPr>
          <p:cNvSpPr>
            <a:spLocks noGrp="1"/>
          </p:cNvSpPr>
          <p:nvPr>
            <p:ph type="title"/>
          </p:nvPr>
        </p:nvSpPr>
        <p:spPr>
          <a:xfrm>
            <a:off x="1154954" y="478971"/>
            <a:ext cx="8761413" cy="1201661"/>
          </a:xfrm>
        </p:spPr>
        <p:txBody>
          <a:bodyPr/>
          <a:lstStyle/>
          <a:p>
            <a:br>
              <a:rPr lang="en-IN" sz="2400" dirty="0"/>
            </a:br>
            <a:br>
              <a:rPr lang="en-IN" sz="2400" dirty="0"/>
            </a:br>
            <a:r>
              <a:rPr lang="en-IN" sz="2400" dirty="0"/>
              <a:t>build the first model using the Logistic Regression Algorithm.</a:t>
            </a:r>
            <a:br>
              <a:rPr lang="en-IN" dirty="0"/>
            </a:br>
            <a:endParaRPr lang="en-US" dirty="0"/>
          </a:p>
        </p:txBody>
      </p:sp>
      <p:pic>
        <p:nvPicPr>
          <p:cNvPr id="5" name="Content Placeholder 4">
            <a:extLst>
              <a:ext uri="{FF2B5EF4-FFF2-40B4-BE49-F238E27FC236}">
                <a16:creationId xmlns:a16="http://schemas.microsoft.com/office/drawing/2014/main" id="{7BAD89FC-F1E4-9046-B135-5C29B38371C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38400" y="2603500"/>
            <a:ext cx="7242629" cy="3416300"/>
          </a:xfrm>
          <a:prstGeom prst="rect">
            <a:avLst/>
          </a:prstGeom>
        </p:spPr>
      </p:pic>
    </p:spTree>
    <p:extLst>
      <p:ext uri="{BB962C8B-B14F-4D97-AF65-F5344CB8AC3E}">
        <p14:creationId xmlns:p14="http://schemas.microsoft.com/office/powerpoint/2010/main" val="473336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A76B6-6D1F-6D4F-9559-834C60AF2FFF}"/>
              </a:ext>
            </a:extLst>
          </p:cNvPr>
          <p:cNvSpPr>
            <a:spLocks noGrp="1"/>
          </p:cNvSpPr>
          <p:nvPr>
            <p:ph type="title"/>
          </p:nvPr>
        </p:nvSpPr>
        <p:spPr/>
        <p:txBody>
          <a:bodyPr/>
          <a:lstStyle/>
          <a:p>
            <a:r>
              <a:rPr lang="en-US" sz="2400" dirty="0"/>
              <a:t>Explanation of the above image</a:t>
            </a:r>
          </a:p>
        </p:txBody>
      </p:sp>
      <p:sp>
        <p:nvSpPr>
          <p:cNvPr id="3" name="Content Placeholder 2">
            <a:extLst>
              <a:ext uri="{FF2B5EF4-FFF2-40B4-BE49-F238E27FC236}">
                <a16:creationId xmlns:a16="http://schemas.microsoft.com/office/drawing/2014/main" id="{A1F14A7E-61C7-F943-B418-B5F37C5EB5D0}"/>
              </a:ext>
            </a:extLst>
          </p:cNvPr>
          <p:cNvSpPr>
            <a:spLocks noGrp="1"/>
          </p:cNvSpPr>
          <p:nvPr>
            <p:ph idx="1"/>
          </p:nvPr>
        </p:nvSpPr>
        <p:spPr/>
        <p:txBody>
          <a:bodyPr/>
          <a:lstStyle/>
          <a:p>
            <a:r>
              <a:rPr lang="en-IN" dirty="0"/>
              <a:t>As we can see above , we build again the  same model using the best random state and we evaluate the metrics for the model performance.</a:t>
            </a:r>
          </a:p>
          <a:p>
            <a:endParaRPr lang="en-US" dirty="0"/>
          </a:p>
        </p:txBody>
      </p:sp>
    </p:spTree>
    <p:extLst>
      <p:ext uri="{BB962C8B-B14F-4D97-AF65-F5344CB8AC3E}">
        <p14:creationId xmlns:p14="http://schemas.microsoft.com/office/powerpoint/2010/main" val="3572232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E095-C67E-B64F-9661-A9DCF95C04B0}"/>
              </a:ext>
            </a:extLst>
          </p:cNvPr>
          <p:cNvSpPr>
            <a:spLocks noGrp="1"/>
          </p:cNvSpPr>
          <p:nvPr>
            <p:ph type="title"/>
          </p:nvPr>
        </p:nvSpPr>
        <p:spPr>
          <a:xfrm>
            <a:off x="986972" y="449943"/>
            <a:ext cx="8929396" cy="1230689"/>
          </a:xfrm>
        </p:spPr>
        <p:txBody>
          <a:bodyPr/>
          <a:lstStyle/>
          <a:p>
            <a:br>
              <a:rPr lang="en-US" sz="2400" dirty="0"/>
            </a:br>
            <a:r>
              <a:rPr lang="en-US" sz="2400" dirty="0"/>
              <a:t>Building the second model using </a:t>
            </a:r>
            <a:r>
              <a:rPr lang="en-IN" sz="2400" dirty="0"/>
              <a:t>DecisionTreeClassifier algorithm.</a:t>
            </a:r>
            <a:br>
              <a:rPr lang="en-IN" dirty="0"/>
            </a:br>
            <a:endParaRPr lang="en-US" dirty="0"/>
          </a:p>
        </p:txBody>
      </p:sp>
      <p:pic>
        <p:nvPicPr>
          <p:cNvPr id="4" name="Content Placeholder 3">
            <a:extLst>
              <a:ext uri="{FF2B5EF4-FFF2-40B4-BE49-F238E27FC236}">
                <a16:creationId xmlns:a16="http://schemas.microsoft.com/office/drawing/2014/main" id="{91D4782C-5AC3-8149-B2AB-90B7C9281D2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90058" y="2336800"/>
            <a:ext cx="7416800" cy="4340225"/>
          </a:xfrm>
          <a:prstGeom prst="rect">
            <a:avLst/>
          </a:prstGeom>
        </p:spPr>
      </p:pic>
    </p:spTree>
    <p:extLst>
      <p:ext uri="{BB962C8B-B14F-4D97-AF65-F5344CB8AC3E}">
        <p14:creationId xmlns:p14="http://schemas.microsoft.com/office/powerpoint/2010/main" val="3613325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2375-99B7-CF4D-8EE5-52BC456A9FB3}"/>
              </a:ext>
            </a:extLst>
          </p:cNvPr>
          <p:cNvSpPr>
            <a:spLocks noGrp="1"/>
          </p:cNvSpPr>
          <p:nvPr>
            <p:ph type="title"/>
          </p:nvPr>
        </p:nvSpPr>
        <p:spPr/>
        <p:txBody>
          <a:bodyPr/>
          <a:lstStyle/>
          <a:p>
            <a:r>
              <a:rPr lang="en-US" dirty="0"/>
              <a:t>Comment of the above model.</a:t>
            </a:r>
          </a:p>
        </p:txBody>
      </p:sp>
      <p:sp>
        <p:nvSpPr>
          <p:cNvPr id="3" name="Content Placeholder 2">
            <a:extLst>
              <a:ext uri="{FF2B5EF4-FFF2-40B4-BE49-F238E27FC236}">
                <a16:creationId xmlns:a16="http://schemas.microsoft.com/office/drawing/2014/main" id="{15AD1D8C-34C9-7B43-809F-0F9E2B22C62B}"/>
              </a:ext>
            </a:extLst>
          </p:cNvPr>
          <p:cNvSpPr>
            <a:spLocks noGrp="1"/>
          </p:cNvSpPr>
          <p:nvPr>
            <p:ph idx="1"/>
          </p:nvPr>
        </p:nvSpPr>
        <p:spPr/>
        <p:txBody>
          <a:bodyPr/>
          <a:lstStyle/>
          <a:p>
            <a:r>
              <a:rPr lang="en-IN" dirty="0"/>
              <a:t>The DecisionTreeClassifier model gives 100% accuracy and this the company can used the above model while take decision to satisfied the customers.</a:t>
            </a:r>
          </a:p>
          <a:p>
            <a:endParaRPr lang="en-US" dirty="0"/>
          </a:p>
        </p:txBody>
      </p:sp>
    </p:spTree>
    <p:extLst>
      <p:ext uri="{BB962C8B-B14F-4D97-AF65-F5344CB8AC3E}">
        <p14:creationId xmlns:p14="http://schemas.microsoft.com/office/powerpoint/2010/main" val="3346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CBC9-8530-B24D-9F51-0CCA9504DFA7}"/>
              </a:ext>
            </a:extLst>
          </p:cNvPr>
          <p:cNvSpPr>
            <a:spLocks noGrp="1"/>
          </p:cNvSpPr>
          <p:nvPr>
            <p:ph type="title"/>
          </p:nvPr>
        </p:nvSpPr>
        <p:spPr/>
        <p:txBody>
          <a:bodyPr/>
          <a:lstStyle/>
          <a:p>
            <a:r>
              <a:rPr lang="en-IN" sz="2400" dirty="0"/>
              <a:t>Model Saving </a:t>
            </a:r>
            <a:endParaRPr lang="en-US" sz="2400" dirty="0"/>
          </a:p>
        </p:txBody>
      </p:sp>
      <p:pic>
        <p:nvPicPr>
          <p:cNvPr id="4" name="Content Placeholder 3">
            <a:extLst>
              <a:ext uri="{FF2B5EF4-FFF2-40B4-BE49-F238E27FC236}">
                <a16:creationId xmlns:a16="http://schemas.microsoft.com/office/drawing/2014/main" id="{44B5CCF1-43BE-C64A-AB4E-CDEB3125253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45406" y="3321050"/>
            <a:ext cx="8445500" cy="1981200"/>
          </a:xfrm>
          <a:prstGeom prst="rect">
            <a:avLst/>
          </a:prstGeom>
        </p:spPr>
      </p:pic>
    </p:spTree>
    <p:extLst>
      <p:ext uri="{BB962C8B-B14F-4D97-AF65-F5344CB8AC3E}">
        <p14:creationId xmlns:p14="http://schemas.microsoft.com/office/powerpoint/2010/main" val="3777039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B848-AA09-B44F-A997-AC16CAA11DFB}"/>
              </a:ext>
            </a:extLst>
          </p:cNvPr>
          <p:cNvSpPr>
            <a:spLocks noGrp="1"/>
          </p:cNvSpPr>
          <p:nvPr>
            <p:ph type="title"/>
          </p:nvPr>
        </p:nvSpPr>
        <p:spPr/>
        <p:txBody>
          <a:bodyPr/>
          <a:lstStyle/>
          <a:p>
            <a:r>
              <a:rPr lang="en-IN" b="1" dirty="0"/>
              <a:t>                  CONCLUSION </a:t>
            </a:r>
            <a:endParaRPr lang="en-US" dirty="0"/>
          </a:p>
        </p:txBody>
      </p:sp>
      <p:sp>
        <p:nvSpPr>
          <p:cNvPr id="3" name="Content Placeholder 2">
            <a:extLst>
              <a:ext uri="{FF2B5EF4-FFF2-40B4-BE49-F238E27FC236}">
                <a16:creationId xmlns:a16="http://schemas.microsoft.com/office/drawing/2014/main" id="{1EF1F535-9D42-B647-A391-D638D0EA2112}"/>
              </a:ext>
            </a:extLst>
          </p:cNvPr>
          <p:cNvSpPr>
            <a:spLocks noGrp="1"/>
          </p:cNvSpPr>
          <p:nvPr>
            <p:ph idx="1"/>
          </p:nvPr>
        </p:nvSpPr>
        <p:spPr/>
        <p:txBody>
          <a:bodyPr/>
          <a:lstStyle/>
          <a:p>
            <a:endParaRPr lang="en-IN" b="1" dirty="0"/>
          </a:p>
          <a:p>
            <a:endParaRPr lang="en-IN" b="1" dirty="0"/>
          </a:p>
          <a:p>
            <a:endParaRPr lang="en-IN" b="1" dirty="0"/>
          </a:p>
          <a:p>
            <a:r>
              <a:rPr lang="en-IN" b="1" dirty="0"/>
              <a:t>We will give this model to the company so that the company can know if a specific customer is satisfied or not and if the company knows there information about the customer while using the model to predict it and help the company to keep is customers.</a:t>
            </a:r>
            <a:endParaRPr lang="en-IN" dirty="0"/>
          </a:p>
          <a:p>
            <a:endParaRPr lang="en-US" dirty="0"/>
          </a:p>
        </p:txBody>
      </p:sp>
    </p:spTree>
    <p:extLst>
      <p:ext uri="{BB962C8B-B14F-4D97-AF65-F5344CB8AC3E}">
        <p14:creationId xmlns:p14="http://schemas.microsoft.com/office/powerpoint/2010/main" val="376078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C5B6-6C09-2A48-B092-BD866C5D2C98}"/>
              </a:ext>
            </a:extLst>
          </p:cNvPr>
          <p:cNvSpPr>
            <a:spLocks noGrp="1"/>
          </p:cNvSpPr>
          <p:nvPr>
            <p:ph type="title"/>
          </p:nvPr>
        </p:nvSpPr>
        <p:spPr/>
        <p:txBody>
          <a:bodyPr/>
          <a:lstStyle/>
          <a:p>
            <a:r>
              <a:rPr lang="en-IN" b="1" dirty="0"/>
              <a:t>Problem Definition</a:t>
            </a:r>
            <a:r>
              <a:rPr lang="en-IN" dirty="0"/>
              <a:t> </a:t>
            </a:r>
            <a:endParaRPr lang="en-US" dirty="0"/>
          </a:p>
        </p:txBody>
      </p:sp>
      <p:sp>
        <p:nvSpPr>
          <p:cNvPr id="3" name="Content Placeholder 2">
            <a:extLst>
              <a:ext uri="{FF2B5EF4-FFF2-40B4-BE49-F238E27FC236}">
                <a16:creationId xmlns:a16="http://schemas.microsoft.com/office/drawing/2014/main" id="{25AB5578-3C8A-7E46-9A50-7037EC3E6588}"/>
              </a:ext>
            </a:extLst>
          </p:cNvPr>
          <p:cNvSpPr>
            <a:spLocks noGrp="1"/>
          </p:cNvSpPr>
          <p:nvPr>
            <p:ph idx="1"/>
          </p:nvPr>
        </p:nvSpPr>
        <p:spPr>
          <a:xfrm>
            <a:off x="1154954" y="2603500"/>
            <a:ext cx="9516904" cy="4167690"/>
          </a:xfrm>
        </p:spPr>
        <p:txBody>
          <a:bodyPr>
            <a:noAutofit/>
          </a:bodyPr>
          <a:lstStyle/>
          <a:p>
            <a:r>
              <a:rPr lang="en-IN" sz="2400" dirty="0"/>
              <a:t>The customer common retention in the competitive markets as the customers naturally tend to choose the firms which offers a reasonable deal and ditch the ones which doesn’t. The companies do not want to lose customers as bringing the new lot would cost extra as it takes a lot for advertising. In order to keep the firm from losing money, they’ll have to retain customers as much as possible. The following problem is to check the factors that make the  customer to stay loyalty and we’ll have to analyse the factors given to come up with a feasible solution possible to retain the customers. </a:t>
            </a:r>
            <a:endParaRPr lang="en-US" sz="2400" dirty="0"/>
          </a:p>
        </p:txBody>
      </p:sp>
    </p:spTree>
    <p:extLst>
      <p:ext uri="{BB962C8B-B14F-4D97-AF65-F5344CB8AC3E}">
        <p14:creationId xmlns:p14="http://schemas.microsoft.com/office/powerpoint/2010/main" val="400331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04CDC-7B28-5A47-94E9-81CBF8E1AE2A}"/>
              </a:ext>
            </a:extLst>
          </p:cNvPr>
          <p:cNvSpPr>
            <a:spLocks noGrp="1"/>
          </p:cNvSpPr>
          <p:nvPr>
            <p:ph type="title"/>
          </p:nvPr>
        </p:nvSpPr>
        <p:spPr>
          <a:xfrm>
            <a:off x="1154954" y="838200"/>
            <a:ext cx="8761413" cy="842432"/>
          </a:xfrm>
        </p:spPr>
        <p:txBody>
          <a:bodyPr/>
          <a:lstStyle/>
          <a:p>
            <a:r>
              <a:rPr lang="en-IN" dirty="0"/>
              <a:t> </a:t>
            </a:r>
            <a:br>
              <a:rPr lang="en-IN" dirty="0"/>
            </a:br>
            <a:r>
              <a:rPr lang="en-IN" b="1" dirty="0"/>
              <a:t>Data Analysis</a:t>
            </a:r>
            <a:br>
              <a:rPr lang="en-IN" dirty="0"/>
            </a:br>
            <a:endParaRPr lang="en-US" dirty="0"/>
          </a:p>
        </p:txBody>
      </p:sp>
      <p:sp>
        <p:nvSpPr>
          <p:cNvPr id="3" name="Content Placeholder 2">
            <a:extLst>
              <a:ext uri="{FF2B5EF4-FFF2-40B4-BE49-F238E27FC236}">
                <a16:creationId xmlns:a16="http://schemas.microsoft.com/office/drawing/2014/main" id="{C0CCB07B-4683-8044-B931-DEDCC441C5FC}"/>
              </a:ext>
            </a:extLst>
          </p:cNvPr>
          <p:cNvSpPr>
            <a:spLocks noGrp="1"/>
          </p:cNvSpPr>
          <p:nvPr>
            <p:ph idx="1"/>
          </p:nvPr>
        </p:nvSpPr>
        <p:spPr/>
        <p:txBody>
          <a:bodyPr/>
          <a:lstStyle/>
          <a:p>
            <a:r>
              <a:rPr lang="en-IN" dirty="0"/>
              <a:t> The data is collected from the Indian online shoppers. Results indicate the e-retails success factors, which are very much critical for customer satisfaction.</a:t>
            </a:r>
          </a:p>
          <a:p>
            <a:r>
              <a:rPr lang="en-IN" dirty="0"/>
              <a:t>There are 44 independent variable which are like factors influencing the customer intention and boost to repeat the purchase with the same company.</a:t>
            </a:r>
          </a:p>
          <a:p>
            <a:r>
              <a:rPr lang="en-IN" dirty="0"/>
              <a:t>I first extract the encoded data from the excel sheet which I will be using for numerical analysis and loaded it on the Jupiter Netbook. The data was in excel format so I converted into csv format(comma-separated values).</a:t>
            </a:r>
            <a:endParaRPr lang="en-US" dirty="0"/>
          </a:p>
        </p:txBody>
      </p:sp>
    </p:spTree>
    <p:extLst>
      <p:ext uri="{BB962C8B-B14F-4D97-AF65-F5344CB8AC3E}">
        <p14:creationId xmlns:p14="http://schemas.microsoft.com/office/powerpoint/2010/main" val="1536646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3406-D072-7441-848A-228113F94271}"/>
              </a:ext>
            </a:extLst>
          </p:cNvPr>
          <p:cNvSpPr>
            <a:spLocks noGrp="1"/>
          </p:cNvSpPr>
          <p:nvPr>
            <p:ph type="title"/>
          </p:nvPr>
        </p:nvSpPr>
        <p:spPr/>
        <p:txBody>
          <a:bodyPr/>
          <a:lstStyle/>
          <a:p>
            <a:r>
              <a:rPr lang="en-US" sz="2400" b="1" dirty="0"/>
              <a:t>Loading the data  </a:t>
            </a:r>
          </a:p>
        </p:txBody>
      </p:sp>
      <p:pic>
        <p:nvPicPr>
          <p:cNvPr id="4" name="Content Placeholder 3">
            <a:extLst>
              <a:ext uri="{FF2B5EF4-FFF2-40B4-BE49-F238E27FC236}">
                <a16:creationId xmlns:a16="http://schemas.microsoft.com/office/drawing/2014/main" id="{EABD401D-EF96-634E-9FA4-BCF61A85F43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68425" y="2603500"/>
            <a:ext cx="6994552" cy="3280832"/>
          </a:xfrm>
          <a:prstGeom prst="rect">
            <a:avLst/>
          </a:prstGeom>
        </p:spPr>
      </p:pic>
    </p:spTree>
    <p:extLst>
      <p:ext uri="{BB962C8B-B14F-4D97-AF65-F5344CB8AC3E}">
        <p14:creationId xmlns:p14="http://schemas.microsoft.com/office/powerpoint/2010/main" val="70634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D9611-1683-9D40-B2CE-181A31ADAA86}"/>
              </a:ext>
            </a:extLst>
          </p:cNvPr>
          <p:cNvSpPr>
            <a:spLocks noGrp="1"/>
          </p:cNvSpPr>
          <p:nvPr>
            <p:ph type="title"/>
          </p:nvPr>
        </p:nvSpPr>
        <p:spPr/>
        <p:txBody>
          <a:bodyPr/>
          <a:lstStyle/>
          <a:p>
            <a:r>
              <a:rPr lang="en-US" sz="2400" b="1" dirty="0"/>
              <a:t>Checking the shape and  null values</a:t>
            </a:r>
          </a:p>
        </p:txBody>
      </p:sp>
      <p:sp>
        <p:nvSpPr>
          <p:cNvPr id="3" name="Content Placeholder 2">
            <a:extLst>
              <a:ext uri="{FF2B5EF4-FFF2-40B4-BE49-F238E27FC236}">
                <a16:creationId xmlns:a16="http://schemas.microsoft.com/office/drawing/2014/main" id="{755555B6-250B-A547-BE01-272B88BE5FC0}"/>
              </a:ext>
            </a:extLst>
          </p:cNvPr>
          <p:cNvSpPr>
            <a:spLocks noGrp="1"/>
          </p:cNvSpPr>
          <p:nvPr>
            <p:ph idx="1"/>
          </p:nvPr>
        </p:nvSpPr>
        <p:spPr/>
        <p:txBody>
          <a:bodyPr/>
          <a:lstStyle/>
          <a:p>
            <a:r>
              <a:rPr lang="en-IN" dirty="0"/>
              <a:t>Check the shape of the dataset:</a:t>
            </a:r>
          </a:p>
          <a:p>
            <a:r>
              <a:rPr lang="en-IN" dirty="0"/>
              <a:t>The shape of the dataset is something very import after loaded the dataset since it help you see the number of records and the attributes are in the dataset. Here we can see that our dataset has 269 records and 47 attributes.</a:t>
            </a:r>
          </a:p>
          <a:p>
            <a:r>
              <a:rPr lang="en-IN" dirty="0"/>
              <a:t>   Null values checking: The null values is something important check since it is since any dataset can contain Null/nan/missing values as we do in our every day life while we filling the online forms. Those field we ignore while we are fill are consider as null values or missing values. So those values can be filled by the data scientist using several techniques after they have been identified. As we can see here our dataset has no missing values.</a:t>
            </a:r>
          </a:p>
          <a:p>
            <a:endParaRPr lang="en-US" dirty="0"/>
          </a:p>
        </p:txBody>
      </p:sp>
    </p:spTree>
    <p:extLst>
      <p:ext uri="{BB962C8B-B14F-4D97-AF65-F5344CB8AC3E}">
        <p14:creationId xmlns:p14="http://schemas.microsoft.com/office/powerpoint/2010/main" val="2848455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32AF-E37C-0E42-BF16-83EBBA8B19F1}"/>
              </a:ext>
            </a:extLst>
          </p:cNvPr>
          <p:cNvSpPr>
            <a:spLocks noGrp="1"/>
          </p:cNvSpPr>
          <p:nvPr>
            <p:ph type="title"/>
          </p:nvPr>
        </p:nvSpPr>
        <p:spPr/>
        <p:txBody>
          <a:bodyPr/>
          <a:lstStyle/>
          <a:p>
            <a:r>
              <a:rPr lang="en-US" sz="2400" dirty="0"/>
              <a:t>Checking using isna() and sum() method.</a:t>
            </a:r>
          </a:p>
        </p:txBody>
      </p:sp>
      <p:pic>
        <p:nvPicPr>
          <p:cNvPr id="4" name="Content Placeholder 3">
            <a:extLst>
              <a:ext uri="{FF2B5EF4-FFF2-40B4-BE49-F238E27FC236}">
                <a16:creationId xmlns:a16="http://schemas.microsoft.com/office/drawing/2014/main" id="{E52A6DAB-1D76-6A49-84C9-32DD6FE13701}"/>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9743" y="2407534"/>
            <a:ext cx="7187878" cy="3612266"/>
          </a:xfrm>
          <a:prstGeom prst="rect">
            <a:avLst/>
          </a:prstGeom>
        </p:spPr>
      </p:pic>
    </p:spTree>
    <p:extLst>
      <p:ext uri="{BB962C8B-B14F-4D97-AF65-F5344CB8AC3E}">
        <p14:creationId xmlns:p14="http://schemas.microsoft.com/office/powerpoint/2010/main" val="261725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FD88D-0903-1749-BE47-B2ADE7CFAB3E}"/>
              </a:ext>
            </a:extLst>
          </p:cNvPr>
          <p:cNvSpPr>
            <a:spLocks noGrp="1"/>
          </p:cNvSpPr>
          <p:nvPr>
            <p:ph type="title"/>
          </p:nvPr>
        </p:nvSpPr>
        <p:spPr/>
        <p:txBody>
          <a:bodyPr/>
          <a:lstStyle/>
          <a:p>
            <a:r>
              <a:rPr lang="en-IN" sz="2400" dirty="0"/>
              <a:t>Number of classes in each columns checking </a:t>
            </a:r>
            <a:endParaRPr lang="en-US" sz="2400" dirty="0"/>
          </a:p>
        </p:txBody>
      </p:sp>
      <p:sp>
        <p:nvSpPr>
          <p:cNvPr id="3" name="Content Placeholder 2">
            <a:extLst>
              <a:ext uri="{FF2B5EF4-FFF2-40B4-BE49-F238E27FC236}">
                <a16:creationId xmlns:a16="http://schemas.microsoft.com/office/drawing/2014/main" id="{82617C89-E8DF-EB4B-A2E2-84121886BE98}"/>
              </a:ext>
            </a:extLst>
          </p:cNvPr>
          <p:cNvSpPr>
            <a:spLocks noGrp="1"/>
          </p:cNvSpPr>
          <p:nvPr>
            <p:ph idx="1"/>
          </p:nvPr>
        </p:nvSpPr>
        <p:spPr>
          <a:xfrm>
            <a:off x="1154954" y="2603499"/>
            <a:ext cx="9111790" cy="3681553"/>
          </a:xfrm>
        </p:spPr>
        <p:txBody>
          <a:bodyPr/>
          <a:lstStyle/>
          <a:p>
            <a:r>
              <a:rPr lang="en-IN" dirty="0"/>
              <a:t>This technique help us to see how is the data in each column and whether the column contain continuous data or categorical data, since there are different way to deal with the continuous and categorical data. </a:t>
            </a:r>
          </a:p>
          <a:p>
            <a:endParaRPr lang="en-US" dirty="0"/>
          </a:p>
        </p:txBody>
      </p:sp>
      <p:pic>
        <p:nvPicPr>
          <p:cNvPr id="4" name="Picture 3">
            <a:extLst>
              <a:ext uri="{FF2B5EF4-FFF2-40B4-BE49-F238E27FC236}">
                <a16:creationId xmlns:a16="http://schemas.microsoft.com/office/drawing/2014/main" id="{190CBC91-DD0B-8940-8354-3BD66E2613B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669905" y="3606125"/>
            <a:ext cx="5731510" cy="2585720"/>
          </a:xfrm>
          <a:prstGeom prst="rect">
            <a:avLst/>
          </a:prstGeom>
        </p:spPr>
      </p:pic>
    </p:spTree>
    <p:extLst>
      <p:ext uri="{BB962C8B-B14F-4D97-AF65-F5344CB8AC3E}">
        <p14:creationId xmlns:p14="http://schemas.microsoft.com/office/powerpoint/2010/main" val="25048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9099-0E35-7746-9D5B-154595D7D1EF}"/>
              </a:ext>
            </a:extLst>
          </p:cNvPr>
          <p:cNvSpPr>
            <a:spLocks noGrp="1"/>
          </p:cNvSpPr>
          <p:nvPr>
            <p:ph type="title"/>
          </p:nvPr>
        </p:nvSpPr>
        <p:spPr/>
        <p:txBody>
          <a:bodyPr/>
          <a:lstStyle/>
          <a:p>
            <a:r>
              <a:rPr lang="en-IN" sz="2400" b="1" dirty="0"/>
              <a:t>Here we will check for a specific question what is the customers points of view</a:t>
            </a:r>
            <a:r>
              <a:rPr lang="en-IN" sz="2400" dirty="0"/>
              <a:t> </a:t>
            </a:r>
            <a:endParaRPr lang="en-US" sz="2400" dirty="0"/>
          </a:p>
        </p:txBody>
      </p:sp>
      <p:pic>
        <p:nvPicPr>
          <p:cNvPr id="4" name="Content Placeholder 3">
            <a:extLst>
              <a:ext uri="{FF2B5EF4-FFF2-40B4-BE49-F238E27FC236}">
                <a16:creationId xmlns:a16="http://schemas.microsoft.com/office/drawing/2014/main" id="{08B7A89B-6B8C-5045-A1DA-2F01FF932EC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17720" y="2292350"/>
            <a:ext cx="5311880" cy="4039002"/>
          </a:xfrm>
          <a:prstGeom prst="rect">
            <a:avLst/>
          </a:prstGeom>
        </p:spPr>
      </p:pic>
    </p:spTree>
    <p:extLst>
      <p:ext uri="{BB962C8B-B14F-4D97-AF65-F5344CB8AC3E}">
        <p14:creationId xmlns:p14="http://schemas.microsoft.com/office/powerpoint/2010/main" val="3993264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{A04D83DD-4A5B-F546-A9E4-3C13A4EEA36E}tf10001076</Template>
  <TotalTime>509</TotalTime>
  <Words>1166</Words>
  <Application>Microsoft Macintosh PowerPoint</Application>
  <PresentationFormat>Widescreen</PresentationFormat>
  <Paragraphs>60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Century Gothic</vt:lpstr>
      <vt:lpstr>Wingdings 3</vt:lpstr>
      <vt:lpstr>Ion Boardroom</vt:lpstr>
      <vt:lpstr> Customer Retention Analysis</vt:lpstr>
      <vt:lpstr>Problem statement</vt:lpstr>
      <vt:lpstr>Problem Definition </vt:lpstr>
      <vt:lpstr>  Data Analysis </vt:lpstr>
      <vt:lpstr>Loading the data  </vt:lpstr>
      <vt:lpstr>Checking the shape and  null values</vt:lpstr>
      <vt:lpstr>Checking using isna() and sum() method.</vt:lpstr>
      <vt:lpstr>Number of classes in each columns checking </vt:lpstr>
      <vt:lpstr>Here we will check for a specific question what is the customers points of view </vt:lpstr>
      <vt:lpstr>Here we will check for a specific question what is the customers points of view </vt:lpstr>
      <vt:lpstr>Comments of the above two graphs</vt:lpstr>
      <vt:lpstr>Checking how many customer are satisfied and how many are not using countplot.</vt:lpstr>
      <vt:lpstr>Comment above of the above graph</vt:lpstr>
      <vt:lpstr>Since we are considering the attribute [47 Getting value for money spent] as dependent variable, let’s see others attributes effect on it. </vt:lpstr>
      <vt:lpstr>Comment of the above graph.</vt:lpstr>
      <vt:lpstr>Checking the effect of [41 monetary saving on ] on the target variable.</vt:lpstr>
      <vt:lpstr>Comment of the above graph</vt:lpstr>
      <vt:lpstr>Over-sampling </vt:lpstr>
      <vt:lpstr>Comment of above graph</vt:lpstr>
      <vt:lpstr>Solving imbalanced using Oversampling</vt:lpstr>
      <vt:lpstr>The result after oversampling</vt:lpstr>
      <vt:lpstr>Comment of the above graphs</vt:lpstr>
      <vt:lpstr>Building Machine learning Models.</vt:lpstr>
      <vt:lpstr>  build the first model using the Logistic Regression Algorithm. </vt:lpstr>
      <vt:lpstr>Explanation of the above image</vt:lpstr>
      <vt:lpstr> Building the second model using DecisionTreeClassifier algorithm. </vt:lpstr>
      <vt:lpstr>Comment of the above model.</vt:lpstr>
      <vt:lpstr>Model Saving </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Customer Retention Analysis</dc:title>
  <dc:creator>olivier assie</dc:creator>
  <cp:lastModifiedBy>olivier assie</cp:lastModifiedBy>
  <cp:revision>1</cp:revision>
  <dcterms:created xsi:type="dcterms:W3CDTF">2021-08-29T12:23:20Z</dcterms:created>
  <dcterms:modified xsi:type="dcterms:W3CDTF">2021-08-29T20:52:38Z</dcterms:modified>
</cp:coreProperties>
</file>