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79ED63-6D24-4030-8A9C-A8706FA8BC14}" type="doc">
      <dgm:prSet loTypeId="urn:microsoft.com/office/officeart/2005/8/layout/hProcess9" loCatId="process" qsTypeId="urn:microsoft.com/office/officeart/2005/8/quickstyle/simple1" qsCatId="simple" csTypeId="urn:microsoft.com/office/officeart/2005/8/colors/accent1_2" csCatId="accent1" phldr="1"/>
      <dgm:spPr/>
    </dgm:pt>
    <dgm:pt modelId="{E5CCAD0F-263A-48AB-9D66-615B93F69E1F}">
      <dgm:prSet phldrT="[Texte]"/>
      <dgm:spPr/>
      <dgm:t>
        <a:bodyPr/>
        <a:lstStyle/>
        <a:p>
          <a:r>
            <a:rPr lang="fr-FR" dirty="0"/>
            <a:t>Data Extraction, </a:t>
          </a:r>
          <a:r>
            <a:rPr lang="fr-FR" dirty="0" err="1"/>
            <a:t>Cleaning</a:t>
          </a:r>
          <a:r>
            <a:rPr lang="fr-FR" dirty="0"/>
            <a:t>, </a:t>
          </a:r>
          <a:r>
            <a:rPr lang="fr-FR" dirty="0" err="1"/>
            <a:t>Loading</a:t>
          </a:r>
          <a:endParaRPr lang="en-US" dirty="0"/>
        </a:p>
      </dgm:t>
    </dgm:pt>
    <dgm:pt modelId="{A254768F-4515-450C-A46C-4C283DE639E0}" type="parTrans" cxnId="{9F7D1A00-D02D-4064-8E63-AFA5640FACD2}">
      <dgm:prSet/>
      <dgm:spPr/>
      <dgm:t>
        <a:bodyPr/>
        <a:lstStyle/>
        <a:p>
          <a:endParaRPr lang="en-US"/>
        </a:p>
      </dgm:t>
    </dgm:pt>
    <dgm:pt modelId="{4FAA155E-203D-473F-A014-8A2C1A89EA64}" type="sibTrans" cxnId="{9F7D1A00-D02D-4064-8E63-AFA5640FACD2}">
      <dgm:prSet/>
      <dgm:spPr/>
      <dgm:t>
        <a:bodyPr/>
        <a:lstStyle/>
        <a:p>
          <a:endParaRPr lang="en-US"/>
        </a:p>
      </dgm:t>
    </dgm:pt>
    <dgm:pt modelId="{DB5CE48E-CD58-497E-96CA-7566F844EB2B}">
      <dgm:prSet phldrT="[Texte]"/>
      <dgm:spPr/>
      <dgm:t>
        <a:bodyPr/>
        <a:lstStyle/>
        <a:p>
          <a:r>
            <a:rPr lang="fr-FR" dirty="0" err="1"/>
            <a:t>Feature</a:t>
          </a:r>
          <a:r>
            <a:rPr lang="fr-FR" dirty="0"/>
            <a:t> engineering</a:t>
          </a:r>
          <a:endParaRPr lang="en-US" dirty="0"/>
        </a:p>
      </dgm:t>
    </dgm:pt>
    <dgm:pt modelId="{85D4A2E0-78A4-47A1-BE8E-576ED09332C2}" type="parTrans" cxnId="{D4CA6340-0595-4ACA-A8A8-1DF038A281D0}">
      <dgm:prSet/>
      <dgm:spPr/>
      <dgm:t>
        <a:bodyPr/>
        <a:lstStyle/>
        <a:p>
          <a:endParaRPr lang="en-US"/>
        </a:p>
      </dgm:t>
    </dgm:pt>
    <dgm:pt modelId="{6A9740BC-85B3-4643-BFAF-5001B0B5EF3B}" type="sibTrans" cxnId="{D4CA6340-0595-4ACA-A8A8-1DF038A281D0}">
      <dgm:prSet/>
      <dgm:spPr/>
      <dgm:t>
        <a:bodyPr/>
        <a:lstStyle/>
        <a:p>
          <a:endParaRPr lang="en-US"/>
        </a:p>
      </dgm:t>
    </dgm:pt>
    <dgm:pt modelId="{7C25B157-AB03-4BA7-834D-91E97B7D052A}">
      <dgm:prSet phldrT="[Texte]"/>
      <dgm:spPr/>
      <dgm:t>
        <a:bodyPr/>
        <a:lstStyle/>
        <a:p>
          <a:r>
            <a:rPr lang="fr-FR" dirty="0"/>
            <a:t>BERT </a:t>
          </a:r>
          <a:r>
            <a:rPr lang="fr-FR" dirty="0" err="1"/>
            <a:t>feature</a:t>
          </a:r>
          <a:r>
            <a:rPr lang="fr-FR" dirty="0"/>
            <a:t> extraction</a:t>
          </a:r>
          <a:endParaRPr lang="en-US" dirty="0"/>
        </a:p>
      </dgm:t>
    </dgm:pt>
    <dgm:pt modelId="{56B66E86-813F-44E0-B705-7C661A55C48C}" type="parTrans" cxnId="{E301483C-1A87-4F67-A865-2528836369DA}">
      <dgm:prSet/>
      <dgm:spPr/>
      <dgm:t>
        <a:bodyPr/>
        <a:lstStyle/>
        <a:p>
          <a:endParaRPr lang="en-US"/>
        </a:p>
      </dgm:t>
    </dgm:pt>
    <dgm:pt modelId="{A6111447-3A40-4F07-8F5B-2463C82E45B5}" type="sibTrans" cxnId="{E301483C-1A87-4F67-A865-2528836369DA}">
      <dgm:prSet/>
      <dgm:spPr/>
      <dgm:t>
        <a:bodyPr/>
        <a:lstStyle/>
        <a:p>
          <a:endParaRPr lang="en-US"/>
        </a:p>
      </dgm:t>
    </dgm:pt>
    <dgm:pt modelId="{DB3F47AD-A521-45D4-958D-5E60CF3D7D4C}">
      <dgm:prSet phldrT="[Texte]"/>
      <dgm:spPr/>
      <dgm:t>
        <a:bodyPr/>
        <a:lstStyle/>
        <a:p>
          <a:r>
            <a:rPr lang="fr-FR" dirty="0" err="1"/>
            <a:t>Feature</a:t>
          </a:r>
          <a:r>
            <a:rPr lang="fr-FR" dirty="0"/>
            <a:t> </a:t>
          </a:r>
          <a:r>
            <a:rPr lang="fr-FR" dirty="0" err="1"/>
            <a:t>reduction</a:t>
          </a:r>
          <a:endParaRPr lang="en-US" dirty="0"/>
        </a:p>
      </dgm:t>
    </dgm:pt>
    <dgm:pt modelId="{AE2E64D6-2F1B-4C0A-9736-49CF1B103246}" type="parTrans" cxnId="{3C350082-57D4-493E-B71E-1E0DAFC2EC67}">
      <dgm:prSet/>
      <dgm:spPr/>
      <dgm:t>
        <a:bodyPr/>
        <a:lstStyle/>
        <a:p>
          <a:endParaRPr lang="en-US"/>
        </a:p>
      </dgm:t>
    </dgm:pt>
    <dgm:pt modelId="{8C021FA4-4BE4-4D88-9331-EAACA78B97EC}" type="sibTrans" cxnId="{3C350082-57D4-493E-B71E-1E0DAFC2EC67}">
      <dgm:prSet/>
      <dgm:spPr/>
      <dgm:t>
        <a:bodyPr/>
        <a:lstStyle/>
        <a:p>
          <a:endParaRPr lang="en-US"/>
        </a:p>
      </dgm:t>
    </dgm:pt>
    <dgm:pt modelId="{879E36CD-050C-4EC5-8315-F9A7CA6521B6}">
      <dgm:prSet phldrT="[Texte]"/>
      <dgm:spPr/>
      <dgm:t>
        <a:bodyPr/>
        <a:lstStyle/>
        <a:p>
          <a:r>
            <a:rPr lang="fr-FR" dirty="0" err="1"/>
            <a:t>Normalization</a:t>
          </a:r>
          <a:endParaRPr lang="en-US" dirty="0"/>
        </a:p>
      </dgm:t>
    </dgm:pt>
    <dgm:pt modelId="{FE013753-7CC0-452D-848B-311CC5A997EA}" type="parTrans" cxnId="{4EC9065E-F3EC-42CB-90A4-C5F55C180BC7}">
      <dgm:prSet/>
      <dgm:spPr/>
      <dgm:t>
        <a:bodyPr/>
        <a:lstStyle/>
        <a:p>
          <a:endParaRPr lang="en-US"/>
        </a:p>
      </dgm:t>
    </dgm:pt>
    <dgm:pt modelId="{98A9D4FC-CF7D-4FA6-88B6-0F2C2BAFB802}" type="sibTrans" cxnId="{4EC9065E-F3EC-42CB-90A4-C5F55C180BC7}">
      <dgm:prSet/>
      <dgm:spPr/>
      <dgm:t>
        <a:bodyPr/>
        <a:lstStyle/>
        <a:p>
          <a:endParaRPr lang="en-US"/>
        </a:p>
      </dgm:t>
    </dgm:pt>
    <dgm:pt modelId="{53E8FFDE-9904-4180-8800-780335047A7E}">
      <dgm:prSet phldrT="[Texte]"/>
      <dgm:spPr/>
      <dgm:t>
        <a:bodyPr/>
        <a:lstStyle/>
        <a:p>
          <a:r>
            <a:rPr lang="fr-FR" dirty="0"/>
            <a:t>Clustering</a:t>
          </a:r>
          <a:endParaRPr lang="en-US" dirty="0"/>
        </a:p>
      </dgm:t>
    </dgm:pt>
    <dgm:pt modelId="{E0D05C69-DAAA-42AF-84FB-65EDB842851F}" type="parTrans" cxnId="{016F1C89-EF47-4B13-9C02-93DEA0E1DFAC}">
      <dgm:prSet/>
      <dgm:spPr/>
      <dgm:t>
        <a:bodyPr/>
        <a:lstStyle/>
        <a:p>
          <a:endParaRPr lang="en-US"/>
        </a:p>
      </dgm:t>
    </dgm:pt>
    <dgm:pt modelId="{157EE595-673D-4EC3-AC39-C159C1EDDF98}" type="sibTrans" cxnId="{016F1C89-EF47-4B13-9C02-93DEA0E1DFAC}">
      <dgm:prSet/>
      <dgm:spPr/>
      <dgm:t>
        <a:bodyPr/>
        <a:lstStyle/>
        <a:p>
          <a:endParaRPr lang="en-US"/>
        </a:p>
      </dgm:t>
    </dgm:pt>
    <dgm:pt modelId="{EE369A6A-CB98-4567-B8B3-51CBF147ED04}">
      <dgm:prSet phldrT="[Texte]"/>
      <dgm:spPr/>
      <dgm:t>
        <a:bodyPr/>
        <a:lstStyle/>
        <a:p>
          <a:r>
            <a:rPr lang="fr-FR" dirty="0"/>
            <a:t>Machine Learning Technic</a:t>
          </a:r>
          <a:endParaRPr lang="en-US" dirty="0"/>
        </a:p>
      </dgm:t>
    </dgm:pt>
    <dgm:pt modelId="{A1985487-3BAF-427B-A4B7-D3B420589EA1}" type="parTrans" cxnId="{993DE066-F9ED-4EFB-984E-F18B51501114}">
      <dgm:prSet/>
      <dgm:spPr/>
      <dgm:t>
        <a:bodyPr/>
        <a:lstStyle/>
        <a:p>
          <a:endParaRPr lang="en-US"/>
        </a:p>
      </dgm:t>
    </dgm:pt>
    <dgm:pt modelId="{AD9FF95E-4B81-4BFD-8121-52308D3C56B0}" type="sibTrans" cxnId="{993DE066-F9ED-4EFB-984E-F18B51501114}">
      <dgm:prSet/>
      <dgm:spPr/>
      <dgm:t>
        <a:bodyPr/>
        <a:lstStyle/>
        <a:p>
          <a:endParaRPr lang="en-US"/>
        </a:p>
      </dgm:t>
    </dgm:pt>
    <dgm:pt modelId="{FF743F0E-583B-4F89-B228-4E85D37B1CA1}">
      <dgm:prSet phldrT="[Texte]"/>
      <dgm:spPr/>
      <dgm:t>
        <a:bodyPr/>
        <a:lstStyle/>
        <a:p>
          <a:r>
            <a:rPr lang="fr-FR" dirty="0" err="1"/>
            <a:t>Deep</a:t>
          </a:r>
          <a:r>
            <a:rPr lang="fr-FR" dirty="0"/>
            <a:t> Learning Technic</a:t>
          </a:r>
          <a:endParaRPr lang="en-US" dirty="0"/>
        </a:p>
      </dgm:t>
    </dgm:pt>
    <dgm:pt modelId="{EAA1CF6B-E9A1-41F1-B45F-07AEBE3595C3}" type="parTrans" cxnId="{9FB15D8E-4FBE-4932-BAC3-655A7051F27A}">
      <dgm:prSet/>
      <dgm:spPr/>
      <dgm:t>
        <a:bodyPr/>
        <a:lstStyle/>
        <a:p>
          <a:endParaRPr lang="en-US"/>
        </a:p>
      </dgm:t>
    </dgm:pt>
    <dgm:pt modelId="{C5530175-D727-4B6E-A33C-544DEC12FD21}" type="sibTrans" cxnId="{9FB15D8E-4FBE-4932-BAC3-655A7051F27A}">
      <dgm:prSet/>
      <dgm:spPr/>
      <dgm:t>
        <a:bodyPr/>
        <a:lstStyle/>
        <a:p>
          <a:endParaRPr lang="en-US"/>
        </a:p>
      </dgm:t>
    </dgm:pt>
    <dgm:pt modelId="{0CF18651-C73A-4E34-89C5-739CF8AB6D2D}" type="pres">
      <dgm:prSet presAssocID="{8579ED63-6D24-4030-8A9C-A8706FA8BC14}" presName="CompostProcess" presStyleCnt="0">
        <dgm:presLayoutVars>
          <dgm:dir/>
          <dgm:resizeHandles val="exact"/>
        </dgm:presLayoutVars>
      </dgm:prSet>
      <dgm:spPr/>
    </dgm:pt>
    <dgm:pt modelId="{A197C2D3-53B4-49E6-9ECF-22AE48A3F7A1}" type="pres">
      <dgm:prSet presAssocID="{8579ED63-6D24-4030-8A9C-A8706FA8BC14}" presName="arrow" presStyleLbl="bgShp" presStyleIdx="0" presStyleCnt="1"/>
      <dgm:spPr/>
    </dgm:pt>
    <dgm:pt modelId="{51D3B774-1B1F-4DF9-BF67-5324549E3D3E}" type="pres">
      <dgm:prSet presAssocID="{8579ED63-6D24-4030-8A9C-A8706FA8BC14}" presName="linearProcess" presStyleCnt="0"/>
      <dgm:spPr/>
    </dgm:pt>
    <dgm:pt modelId="{E35614D2-CB77-4326-8B27-EC58390E0768}" type="pres">
      <dgm:prSet presAssocID="{E5CCAD0F-263A-48AB-9D66-615B93F69E1F}" presName="textNode" presStyleLbl="node1" presStyleIdx="0" presStyleCnt="3">
        <dgm:presLayoutVars>
          <dgm:bulletEnabled val="1"/>
        </dgm:presLayoutVars>
      </dgm:prSet>
      <dgm:spPr/>
    </dgm:pt>
    <dgm:pt modelId="{52385D15-FAA5-4AF7-98A5-AD78CF32D5E8}" type="pres">
      <dgm:prSet presAssocID="{4FAA155E-203D-473F-A014-8A2C1A89EA64}" presName="sibTrans" presStyleCnt="0"/>
      <dgm:spPr/>
    </dgm:pt>
    <dgm:pt modelId="{DB023F55-B6AF-4134-8FD4-191B9766DFD2}" type="pres">
      <dgm:prSet presAssocID="{DB5CE48E-CD58-497E-96CA-7566F844EB2B}" presName="textNode" presStyleLbl="node1" presStyleIdx="1" presStyleCnt="3">
        <dgm:presLayoutVars>
          <dgm:bulletEnabled val="1"/>
        </dgm:presLayoutVars>
      </dgm:prSet>
      <dgm:spPr/>
    </dgm:pt>
    <dgm:pt modelId="{1A686863-B8B5-4F6B-95C5-9490DEE20093}" type="pres">
      <dgm:prSet presAssocID="{6A9740BC-85B3-4643-BFAF-5001B0B5EF3B}" presName="sibTrans" presStyleCnt="0"/>
      <dgm:spPr/>
    </dgm:pt>
    <dgm:pt modelId="{458AF081-3C42-4017-B4AA-5D2DB4AA6FF2}" type="pres">
      <dgm:prSet presAssocID="{53E8FFDE-9904-4180-8800-780335047A7E}" presName="textNode" presStyleLbl="node1" presStyleIdx="2" presStyleCnt="3">
        <dgm:presLayoutVars>
          <dgm:bulletEnabled val="1"/>
        </dgm:presLayoutVars>
      </dgm:prSet>
      <dgm:spPr/>
    </dgm:pt>
  </dgm:ptLst>
  <dgm:cxnLst>
    <dgm:cxn modelId="{9F7D1A00-D02D-4064-8E63-AFA5640FACD2}" srcId="{8579ED63-6D24-4030-8A9C-A8706FA8BC14}" destId="{E5CCAD0F-263A-48AB-9D66-615B93F69E1F}" srcOrd="0" destOrd="0" parTransId="{A254768F-4515-450C-A46C-4C283DE639E0}" sibTransId="{4FAA155E-203D-473F-A014-8A2C1A89EA64}"/>
    <dgm:cxn modelId="{E301483C-1A87-4F67-A865-2528836369DA}" srcId="{DB5CE48E-CD58-497E-96CA-7566F844EB2B}" destId="{7C25B157-AB03-4BA7-834D-91E97B7D052A}" srcOrd="0" destOrd="0" parTransId="{56B66E86-813F-44E0-B705-7C661A55C48C}" sibTransId="{A6111447-3A40-4F07-8F5B-2463C82E45B5}"/>
    <dgm:cxn modelId="{D4CA6340-0595-4ACA-A8A8-1DF038A281D0}" srcId="{8579ED63-6D24-4030-8A9C-A8706FA8BC14}" destId="{DB5CE48E-CD58-497E-96CA-7566F844EB2B}" srcOrd="1" destOrd="0" parTransId="{85D4A2E0-78A4-47A1-BE8E-576ED09332C2}" sibTransId="{6A9740BC-85B3-4643-BFAF-5001B0B5EF3B}"/>
    <dgm:cxn modelId="{4EC9065E-F3EC-42CB-90A4-C5F55C180BC7}" srcId="{DB5CE48E-CD58-497E-96CA-7566F844EB2B}" destId="{879E36CD-050C-4EC5-8315-F9A7CA6521B6}" srcOrd="2" destOrd="0" parTransId="{FE013753-7CC0-452D-848B-311CC5A997EA}" sibTransId="{98A9D4FC-CF7D-4FA6-88B6-0F2C2BAFB802}"/>
    <dgm:cxn modelId="{993DE066-F9ED-4EFB-984E-F18B51501114}" srcId="{53E8FFDE-9904-4180-8800-780335047A7E}" destId="{EE369A6A-CB98-4567-B8B3-51CBF147ED04}" srcOrd="0" destOrd="0" parTransId="{A1985487-3BAF-427B-A4B7-D3B420589EA1}" sibTransId="{AD9FF95E-4B81-4BFD-8121-52308D3C56B0}"/>
    <dgm:cxn modelId="{8012B867-A8CE-4599-8204-9725C3B5B9B0}" type="presOf" srcId="{DB5CE48E-CD58-497E-96CA-7566F844EB2B}" destId="{DB023F55-B6AF-4134-8FD4-191B9766DFD2}" srcOrd="0" destOrd="0" presId="urn:microsoft.com/office/officeart/2005/8/layout/hProcess9"/>
    <dgm:cxn modelId="{8EF1DA49-2B74-47D3-90FF-9C553FE6C9A5}" type="presOf" srcId="{53E8FFDE-9904-4180-8800-780335047A7E}" destId="{458AF081-3C42-4017-B4AA-5D2DB4AA6FF2}" srcOrd="0" destOrd="0" presId="urn:microsoft.com/office/officeart/2005/8/layout/hProcess9"/>
    <dgm:cxn modelId="{8DDA5E4A-1AC9-4D8A-BFAB-4B2950CF4FB4}" type="presOf" srcId="{E5CCAD0F-263A-48AB-9D66-615B93F69E1F}" destId="{E35614D2-CB77-4326-8B27-EC58390E0768}" srcOrd="0" destOrd="0" presId="urn:microsoft.com/office/officeart/2005/8/layout/hProcess9"/>
    <dgm:cxn modelId="{C135D36D-7B18-41C6-9107-D3838CF7A058}" type="presOf" srcId="{879E36CD-050C-4EC5-8315-F9A7CA6521B6}" destId="{DB023F55-B6AF-4134-8FD4-191B9766DFD2}" srcOrd="0" destOrd="3" presId="urn:microsoft.com/office/officeart/2005/8/layout/hProcess9"/>
    <dgm:cxn modelId="{F2A89379-4AC3-4226-A20D-E3E9805E124F}" type="presOf" srcId="{7C25B157-AB03-4BA7-834D-91E97B7D052A}" destId="{DB023F55-B6AF-4134-8FD4-191B9766DFD2}" srcOrd="0" destOrd="1" presId="urn:microsoft.com/office/officeart/2005/8/layout/hProcess9"/>
    <dgm:cxn modelId="{3C350082-57D4-493E-B71E-1E0DAFC2EC67}" srcId="{DB5CE48E-CD58-497E-96CA-7566F844EB2B}" destId="{DB3F47AD-A521-45D4-958D-5E60CF3D7D4C}" srcOrd="1" destOrd="0" parTransId="{AE2E64D6-2F1B-4C0A-9736-49CF1B103246}" sibTransId="{8C021FA4-4BE4-4D88-9331-EAACA78B97EC}"/>
    <dgm:cxn modelId="{016F1C89-EF47-4B13-9C02-93DEA0E1DFAC}" srcId="{8579ED63-6D24-4030-8A9C-A8706FA8BC14}" destId="{53E8FFDE-9904-4180-8800-780335047A7E}" srcOrd="2" destOrd="0" parTransId="{E0D05C69-DAAA-42AF-84FB-65EDB842851F}" sibTransId="{157EE595-673D-4EC3-AC39-C159C1EDDF98}"/>
    <dgm:cxn modelId="{9FB15D8E-4FBE-4932-BAC3-655A7051F27A}" srcId="{53E8FFDE-9904-4180-8800-780335047A7E}" destId="{FF743F0E-583B-4F89-B228-4E85D37B1CA1}" srcOrd="1" destOrd="0" parTransId="{EAA1CF6B-E9A1-41F1-B45F-07AEBE3595C3}" sibTransId="{C5530175-D727-4B6E-A33C-544DEC12FD21}"/>
    <dgm:cxn modelId="{E6A14D99-7E0B-40DF-B501-7D7D8CAEB0A8}" type="presOf" srcId="{8579ED63-6D24-4030-8A9C-A8706FA8BC14}" destId="{0CF18651-C73A-4E34-89C5-739CF8AB6D2D}" srcOrd="0" destOrd="0" presId="urn:microsoft.com/office/officeart/2005/8/layout/hProcess9"/>
    <dgm:cxn modelId="{7D784FAA-B6E8-4489-A13C-678E19EEFE59}" type="presOf" srcId="{FF743F0E-583B-4F89-B228-4E85D37B1CA1}" destId="{458AF081-3C42-4017-B4AA-5D2DB4AA6FF2}" srcOrd="0" destOrd="2" presId="urn:microsoft.com/office/officeart/2005/8/layout/hProcess9"/>
    <dgm:cxn modelId="{C4ED74DC-F375-4D03-91C0-75AEAAFAC4AB}" type="presOf" srcId="{EE369A6A-CB98-4567-B8B3-51CBF147ED04}" destId="{458AF081-3C42-4017-B4AA-5D2DB4AA6FF2}" srcOrd="0" destOrd="1" presId="urn:microsoft.com/office/officeart/2005/8/layout/hProcess9"/>
    <dgm:cxn modelId="{36F17EEB-3350-48FF-AAEE-D5F0D515F896}" type="presOf" srcId="{DB3F47AD-A521-45D4-958D-5E60CF3D7D4C}" destId="{DB023F55-B6AF-4134-8FD4-191B9766DFD2}" srcOrd="0" destOrd="2" presId="urn:microsoft.com/office/officeart/2005/8/layout/hProcess9"/>
    <dgm:cxn modelId="{577398BD-7959-4B80-B2E8-3AC8A24B5A0E}" type="presParOf" srcId="{0CF18651-C73A-4E34-89C5-739CF8AB6D2D}" destId="{A197C2D3-53B4-49E6-9ECF-22AE48A3F7A1}" srcOrd="0" destOrd="0" presId="urn:microsoft.com/office/officeart/2005/8/layout/hProcess9"/>
    <dgm:cxn modelId="{93D58349-3331-4957-839B-8B235B352EDA}" type="presParOf" srcId="{0CF18651-C73A-4E34-89C5-739CF8AB6D2D}" destId="{51D3B774-1B1F-4DF9-BF67-5324549E3D3E}" srcOrd="1" destOrd="0" presId="urn:microsoft.com/office/officeart/2005/8/layout/hProcess9"/>
    <dgm:cxn modelId="{457E5E01-769B-4269-B8B0-2F52D6E7CC94}" type="presParOf" srcId="{51D3B774-1B1F-4DF9-BF67-5324549E3D3E}" destId="{E35614D2-CB77-4326-8B27-EC58390E0768}" srcOrd="0" destOrd="0" presId="urn:microsoft.com/office/officeart/2005/8/layout/hProcess9"/>
    <dgm:cxn modelId="{E1F625C5-9A1E-4479-B035-3274A9629483}" type="presParOf" srcId="{51D3B774-1B1F-4DF9-BF67-5324549E3D3E}" destId="{52385D15-FAA5-4AF7-98A5-AD78CF32D5E8}" srcOrd="1" destOrd="0" presId="urn:microsoft.com/office/officeart/2005/8/layout/hProcess9"/>
    <dgm:cxn modelId="{5B4492FE-315D-4CE2-A1D4-E8142AB9D236}" type="presParOf" srcId="{51D3B774-1B1F-4DF9-BF67-5324549E3D3E}" destId="{DB023F55-B6AF-4134-8FD4-191B9766DFD2}" srcOrd="2" destOrd="0" presId="urn:microsoft.com/office/officeart/2005/8/layout/hProcess9"/>
    <dgm:cxn modelId="{88628FC6-56F9-448B-AB0E-AFFF21A00912}" type="presParOf" srcId="{51D3B774-1B1F-4DF9-BF67-5324549E3D3E}" destId="{1A686863-B8B5-4F6B-95C5-9490DEE20093}" srcOrd="3" destOrd="0" presId="urn:microsoft.com/office/officeart/2005/8/layout/hProcess9"/>
    <dgm:cxn modelId="{41311FFE-4A14-4688-85AD-93115BBB556B}" type="presParOf" srcId="{51D3B774-1B1F-4DF9-BF67-5324549E3D3E}" destId="{458AF081-3C42-4017-B4AA-5D2DB4AA6FF2}"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7C2D3-53B4-49E6-9ECF-22AE48A3F7A1}">
      <dsp:nvSpPr>
        <dsp:cNvPr id="0" name=""/>
        <dsp:cNvSpPr/>
      </dsp:nvSpPr>
      <dsp:spPr>
        <a:xfrm>
          <a:off x="742949" y="0"/>
          <a:ext cx="8420100" cy="35417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5614D2-CB77-4326-8B27-EC58390E0768}">
      <dsp:nvSpPr>
        <dsp:cNvPr id="0" name=""/>
        <dsp:cNvSpPr/>
      </dsp:nvSpPr>
      <dsp:spPr>
        <a:xfrm>
          <a:off x="335681" y="1062513"/>
          <a:ext cx="2971800"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dirty="0"/>
            <a:t>Data Extraction, </a:t>
          </a:r>
          <a:r>
            <a:rPr lang="fr-FR" sz="2200" kern="1200" dirty="0" err="1"/>
            <a:t>Cleaning</a:t>
          </a:r>
          <a:r>
            <a:rPr lang="fr-FR" sz="2200" kern="1200" dirty="0"/>
            <a:t>, </a:t>
          </a:r>
          <a:r>
            <a:rPr lang="fr-FR" sz="2200" kern="1200" dirty="0" err="1"/>
            <a:t>Loading</a:t>
          </a:r>
          <a:endParaRPr lang="en-US" sz="2200" kern="1200" dirty="0"/>
        </a:p>
      </dsp:txBody>
      <dsp:txXfrm>
        <a:off x="404838" y="1131670"/>
        <a:ext cx="2833486" cy="1278370"/>
      </dsp:txXfrm>
    </dsp:sp>
    <dsp:sp modelId="{DB023F55-B6AF-4134-8FD4-191B9766DFD2}">
      <dsp:nvSpPr>
        <dsp:cNvPr id="0" name=""/>
        <dsp:cNvSpPr/>
      </dsp:nvSpPr>
      <dsp:spPr>
        <a:xfrm>
          <a:off x="3467100" y="1062513"/>
          <a:ext cx="2971800"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fr-FR" sz="2200" kern="1200" dirty="0" err="1"/>
            <a:t>Feature</a:t>
          </a:r>
          <a:r>
            <a:rPr lang="fr-FR" sz="2200" kern="1200" dirty="0"/>
            <a:t> engineering</a:t>
          </a:r>
          <a:endParaRPr lang="en-US" sz="2200" kern="1200" dirty="0"/>
        </a:p>
        <a:p>
          <a:pPr marL="171450" lvl="1" indent="-171450" algn="l" defTabSz="755650">
            <a:lnSpc>
              <a:spcPct val="90000"/>
            </a:lnSpc>
            <a:spcBef>
              <a:spcPct val="0"/>
            </a:spcBef>
            <a:spcAft>
              <a:spcPct val="15000"/>
            </a:spcAft>
            <a:buChar char="•"/>
          </a:pPr>
          <a:r>
            <a:rPr lang="fr-FR" sz="1700" kern="1200" dirty="0"/>
            <a:t>BERT </a:t>
          </a:r>
          <a:r>
            <a:rPr lang="fr-FR" sz="1700" kern="1200" dirty="0" err="1"/>
            <a:t>feature</a:t>
          </a:r>
          <a:r>
            <a:rPr lang="fr-FR" sz="1700" kern="1200" dirty="0"/>
            <a:t> extraction</a:t>
          </a:r>
          <a:endParaRPr lang="en-US" sz="1700" kern="1200" dirty="0"/>
        </a:p>
        <a:p>
          <a:pPr marL="171450" lvl="1" indent="-171450" algn="l" defTabSz="755650">
            <a:lnSpc>
              <a:spcPct val="90000"/>
            </a:lnSpc>
            <a:spcBef>
              <a:spcPct val="0"/>
            </a:spcBef>
            <a:spcAft>
              <a:spcPct val="15000"/>
            </a:spcAft>
            <a:buChar char="•"/>
          </a:pPr>
          <a:r>
            <a:rPr lang="fr-FR" sz="1700" kern="1200" dirty="0" err="1"/>
            <a:t>Feature</a:t>
          </a:r>
          <a:r>
            <a:rPr lang="fr-FR" sz="1700" kern="1200" dirty="0"/>
            <a:t> </a:t>
          </a:r>
          <a:r>
            <a:rPr lang="fr-FR" sz="1700" kern="1200" dirty="0" err="1"/>
            <a:t>reduction</a:t>
          </a:r>
          <a:endParaRPr lang="en-US" sz="1700" kern="1200" dirty="0"/>
        </a:p>
        <a:p>
          <a:pPr marL="171450" lvl="1" indent="-171450" algn="l" defTabSz="755650">
            <a:lnSpc>
              <a:spcPct val="90000"/>
            </a:lnSpc>
            <a:spcBef>
              <a:spcPct val="0"/>
            </a:spcBef>
            <a:spcAft>
              <a:spcPct val="15000"/>
            </a:spcAft>
            <a:buChar char="•"/>
          </a:pPr>
          <a:r>
            <a:rPr lang="fr-FR" sz="1700" kern="1200" dirty="0" err="1"/>
            <a:t>Normalization</a:t>
          </a:r>
          <a:endParaRPr lang="en-US" sz="1700" kern="1200" dirty="0"/>
        </a:p>
      </dsp:txBody>
      <dsp:txXfrm>
        <a:off x="3536257" y="1131670"/>
        <a:ext cx="2833486" cy="1278370"/>
      </dsp:txXfrm>
    </dsp:sp>
    <dsp:sp modelId="{458AF081-3C42-4017-B4AA-5D2DB4AA6FF2}">
      <dsp:nvSpPr>
        <dsp:cNvPr id="0" name=""/>
        <dsp:cNvSpPr/>
      </dsp:nvSpPr>
      <dsp:spPr>
        <a:xfrm>
          <a:off x="6598518" y="1062513"/>
          <a:ext cx="2971800"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fr-FR" sz="2200" kern="1200" dirty="0"/>
            <a:t>Clustering</a:t>
          </a:r>
          <a:endParaRPr lang="en-US" sz="2200" kern="1200" dirty="0"/>
        </a:p>
        <a:p>
          <a:pPr marL="171450" lvl="1" indent="-171450" algn="l" defTabSz="755650">
            <a:lnSpc>
              <a:spcPct val="90000"/>
            </a:lnSpc>
            <a:spcBef>
              <a:spcPct val="0"/>
            </a:spcBef>
            <a:spcAft>
              <a:spcPct val="15000"/>
            </a:spcAft>
            <a:buChar char="•"/>
          </a:pPr>
          <a:r>
            <a:rPr lang="fr-FR" sz="1700" kern="1200" dirty="0"/>
            <a:t>Machine Learning Technic</a:t>
          </a:r>
          <a:endParaRPr lang="en-US" sz="1700" kern="1200" dirty="0"/>
        </a:p>
        <a:p>
          <a:pPr marL="171450" lvl="1" indent="-171450" algn="l" defTabSz="755650">
            <a:lnSpc>
              <a:spcPct val="90000"/>
            </a:lnSpc>
            <a:spcBef>
              <a:spcPct val="0"/>
            </a:spcBef>
            <a:spcAft>
              <a:spcPct val="15000"/>
            </a:spcAft>
            <a:buChar char="•"/>
          </a:pPr>
          <a:r>
            <a:rPr lang="fr-FR" sz="1700" kern="1200" dirty="0" err="1"/>
            <a:t>Deep</a:t>
          </a:r>
          <a:r>
            <a:rPr lang="fr-FR" sz="1700" kern="1200" dirty="0"/>
            <a:t> Learning Technic</a:t>
          </a:r>
          <a:endParaRPr lang="en-US" sz="1700" kern="1200" dirty="0"/>
        </a:p>
      </dsp:txBody>
      <dsp:txXfrm>
        <a:off x="6667675" y="1131670"/>
        <a:ext cx="2833486" cy="127837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randdebat.fr/pages/donnees-ouverte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rxiv.org/abs/1810.04805"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63AD7-7ADA-4DB1-B6C0-5BE4F7B389B1}"/>
              </a:ext>
            </a:extLst>
          </p:cNvPr>
          <p:cNvSpPr>
            <a:spLocks noGrp="1"/>
          </p:cNvSpPr>
          <p:nvPr>
            <p:ph type="ctrTitle"/>
          </p:nvPr>
        </p:nvSpPr>
        <p:spPr>
          <a:xfrm>
            <a:off x="1876424" y="1122363"/>
            <a:ext cx="10315576" cy="2387600"/>
          </a:xfrm>
        </p:spPr>
        <p:txBody>
          <a:bodyPr/>
          <a:lstStyle/>
          <a:p>
            <a:r>
              <a:rPr lang="en-US" dirty="0"/>
              <a:t>« Grand </a:t>
            </a:r>
            <a:r>
              <a:rPr lang="en-US" dirty="0" err="1"/>
              <a:t>débat</a:t>
            </a:r>
            <a:r>
              <a:rPr lang="en-US" dirty="0"/>
              <a:t> national » Analysis</a:t>
            </a:r>
          </a:p>
        </p:txBody>
      </p:sp>
      <p:sp>
        <p:nvSpPr>
          <p:cNvPr id="3" name="Sous-titre 2">
            <a:extLst>
              <a:ext uri="{FF2B5EF4-FFF2-40B4-BE49-F238E27FC236}">
                <a16:creationId xmlns:a16="http://schemas.microsoft.com/office/drawing/2014/main" id="{A1DDA513-96E6-4960-8D01-E23D5E1EF0A5}"/>
              </a:ext>
            </a:extLst>
          </p:cNvPr>
          <p:cNvSpPr>
            <a:spLocks noGrp="1"/>
          </p:cNvSpPr>
          <p:nvPr>
            <p:ph type="subTitle" idx="1"/>
          </p:nvPr>
        </p:nvSpPr>
        <p:spPr/>
        <p:txBody>
          <a:bodyPr/>
          <a:lstStyle/>
          <a:p>
            <a:r>
              <a:rPr lang="en-US" dirty="0"/>
              <a:t>IBM advanced data science SPECIALIZATION – CAPSTONE PROJECT</a:t>
            </a:r>
          </a:p>
          <a:p>
            <a:r>
              <a:rPr lang="en-US" dirty="0"/>
              <a:t>Comparing deep learning and standard machine learning algorithm</a:t>
            </a:r>
          </a:p>
        </p:txBody>
      </p:sp>
      <p:sp>
        <p:nvSpPr>
          <p:cNvPr id="4" name="Rectangle 3">
            <a:extLst>
              <a:ext uri="{FF2B5EF4-FFF2-40B4-BE49-F238E27FC236}">
                <a16:creationId xmlns:a16="http://schemas.microsoft.com/office/drawing/2014/main" id="{FD744B23-47C5-4D7C-A2F6-0EF8EDF5DF09}"/>
              </a:ext>
            </a:extLst>
          </p:cNvPr>
          <p:cNvSpPr/>
          <p:nvPr/>
        </p:nvSpPr>
        <p:spPr>
          <a:xfrm>
            <a:off x="7271843" y="5939909"/>
            <a:ext cx="2676695" cy="369332"/>
          </a:xfrm>
          <a:prstGeom prst="rect">
            <a:avLst/>
          </a:prstGeom>
        </p:spPr>
        <p:txBody>
          <a:bodyPr wrap="none">
            <a:spAutoFit/>
          </a:bodyPr>
          <a:lstStyle/>
          <a:p>
            <a:r>
              <a:rPr lang="en-US" dirty="0"/>
              <a:t>Olivier LUBET – April 2019</a:t>
            </a:r>
          </a:p>
        </p:txBody>
      </p:sp>
    </p:spTree>
    <p:extLst>
      <p:ext uri="{BB962C8B-B14F-4D97-AF65-F5344CB8AC3E}">
        <p14:creationId xmlns:p14="http://schemas.microsoft.com/office/powerpoint/2010/main" val="61075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997EBD-B0AC-4F03-85A4-6311A064F32E}"/>
              </a:ext>
            </a:extLst>
          </p:cNvPr>
          <p:cNvSpPr>
            <a:spLocks noGrp="1"/>
          </p:cNvSpPr>
          <p:nvPr>
            <p:ph type="title"/>
          </p:nvPr>
        </p:nvSpPr>
        <p:spPr/>
        <p:txBody>
          <a:bodyPr/>
          <a:lstStyle/>
          <a:p>
            <a:r>
              <a:rPr lang="fr-FR" dirty="0"/>
              <a:t>Clustering </a:t>
            </a:r>
            <a:br>
              <a:rPr lang="fr-FR" dirty="0"/>
            </a:br>
            <a:r>
              <a:rPr lang="fr-FR" sz="2800" dirty="0" err="1"/>
              <a:t>determining</a:t>
            </a:r>
            <a:r>
              <a:rPr lang="fr-FR" sz="2800" dirty="0"/>
              <a:t> the </a:t>
            </a:r>
            <a:r>
              <a:rPr lang="fr-FR" sz="2800" dirty="0" err="1"/>
              <a:t>number</a:t>
            </a:r>
            <a:r>
              <a:rPr lang="fr-FR" sz="2800" dirty="0"/>
              <a:t> of clusters</a:t>
            </a:r>
            <a:endParaRPr lang="en-US" sz="2800" dirty="0"/>
          </a:p>
        </p:txBody>
      </p:sp>
      <p:pic>
        <p:nvPicPr>
          <p:cNvPr id="4" name="Image 3">
            <a:extLst>
              <a:ext uri="{FF2B5EF4-FFF2-40B4-BE49-F238E27FC236}">
                <a16:creationId xmlns:a16="http://schemas.microsoft.com/office/drawing/2014/main" id="{AE63F2A3-EF59-491D-89D0-B3D2452FDA79}"/>
              </a:ext>
            </a:extLst>
          </p:cNvPr>
          <p:cNvPicPr>
            <a:picLocks noChangeAspect="1"/>
          </p:cNvPicPr>
          <p:nvPr/>
        </p:nvPicPr>
        <p:blipFill>
          <a:blip r:embed="rId2"/>
          <a:stretch>
            <a:fillRect/>
          </a:stretch>
        </p:blipFill>
        <p:spPr>
          <a:xfrm>
            <a:off x="1047750" y="1905000"/>
            <a:ext cx="4252507" cy="3743325"/>
          </a:xfrm>
          <a:prstGeom prst="rect">
            <a:avLst/>
          </a:prstGeom>
        </p:spPr>
      </p:pic>
      <p:pic>
        <p:nvPicPr>
          <p:cNvPr id="5" name="Image 4">
            <a:extLst>
              <a:ext uri="{FF2B5EF4-FFF2-40B4-BE49-F238E27FC236}">
                <a16:creationId xmlns:a16="http://schemas.microsoft.com/office/drawing/2014/main" id="{32F8667A-DD5B-4B34-92CF-DFAE9390136F}"/>
              </a:ext>
            </a:extLst>
          </p:cNvPr>
          <p:cNvPicPr>
            <a:picLocks noChangeAspect="1"/>
          </p:cNvPicPr>
          <p:nvPr/>
        </p:nvPicPr>
        <p:blipFill>
          <a:blip r:embed="rId3"/>
          <a:stretch>
            <a:fillRect/>
          </a:stretch>
        </p:blipFill>
        <p:spPr>
          <a:xfrm>
            <a:off x="5804851" y="1904999"/>
            <a:ext cx="4231701" cy="3752851"/>
          </a:xfrm>
          <a:prstGeom prst="rect">
            <a:avLst/>
          </a:prstGeom>
        </p:spPr>
      </p:pic>
      <p:sp>
        <p:nvSpPr>
          <p:cNvPr id="6" name="ZoneTexte 5">
            <a:extLst>
              <a:ext uri="{FF2B5EF4-FFF2-40B4-BE49-F238E27FC236}">
                <a16:creationId xmlns:a16="http://schemas.microsoft.com/office/drawing/2014/main" id="{7BE88CC1-A9C9-4264-9D35-F4E7E3F28481}"/>
              </a:ext>
            </a:extLst>
          </p:cNvPr>
          <p:cNvSpPr txBox="1"/>
          <p:nvPr/>
        </p:nvSpPr>
        <p:spPr>
          <a:xfrm>
            <a:off x="2847975" y="6105525"/>
            <a:ext cx="6113468" cy="369332"/>
          </a:xfrm>
          <a:prstGeom prst="rect">
            <a:avLst/>
          </a:prstGeom>
          <a:noFill/>
        </p:spPr>
        <p:txBody>
          <a:bodyPr wrap="none" rtlCol="0">
            <a:spAutoFit/>
          </a:bodyPr>
          <a:lstStyle/>
          <a:p>
            <a:r>
              <a:rPr lang="fr-FR" dirty="0"/>
              <a:t>The </a:t>
            </a:r>
            <a:r>
              <a:rPr lang="fr-FR" dirty="0" err="1"/>
              <a:t>elbow</a:t>
            </a:r>
            <a:r>
              <a:rPr lang="fr-FR" dirty="0"/>
              <a:t> </a:t>
            </a:r>
            <a:r>
              <a:rPr lang="fr-FR" dirty="0" err="1"/>
              <a:t>method</a:t>
            </a:r>
            <a:r>
              <a:rPr lang="fr-FR" dirty="0"/>
              <a:t> shows us </a:t>
            </a:r>
            <a:r>
              <a:rPr lang="fr-FR" dirty="0" err="1"/>
              <a:t>that</a:t>
            </a:r>
            <a:r>
              <a:rPr lang="fr-FR" dirty="0"/>
              <a:t> an optimal K </a:t>
            </a:r>
            <a:r>
              <a:rPr lang="fr-FR" dirty="0" err="1"/>
              <a:t>is</a:t>
            </a:r>
            <a:r>
              <a:rPr lang="fr-FR" dirty="0"/>
              <a:t> </a:t>
            </a:r>
            <a:r>
              <a:rPr lang="fr-FR" dirty="0" err="1"/>
              <a:t>between</a:t>
            </a:r>
            <a:r>
              <a:rPr lang="fr-FR" dirty="0"/>
              <a:t> 5 </a:t>
            </a:r>
            <a:r>
              <a:rPr lang="fr-FR" dirty="0" err="1"/>
              <a:t>ant</a:t>
            </a:r>
            <a:r>
              <a:rPr lang="fr-FR" dirty="0"/>
              <a:t> 9</a:t>
            </a:r>
            <a:endParaRPr lang="en-US" dirty="0"/>
          </a:p>
        </p:txBody>
      </p:sp>
    </p:spTree>
    <p:extLst>
      <p:ext uri="{BB962C8B-B14F-4D97-AF65-F5344CB8AC3E}">
        <p14:creationId xmlns:p14="http://schemas.microsoft.com/office/powerpoint/2010/main" val="147090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B9D426-1A4A-4C81-A22B-FCABD2AF23F5}"/>
              </a:ext>
            </a:extLst>
          </p:cNvPr>
          <p:cNvSpPr>
            <a:spLocks noGrp="1"/>
          </p:cNvSpPr>
          <p:nvPr>
            <p:ph type="title"/>
          </p:nvPr>
        </p:nvSpPr>
        <p:spPr>
          <a:xfrm>
            <a:off x="1141413" y="618518"/>
            <a:ext cx="9905998" cy="1478570"/>
          </a:xfrm>
        </p:spPr>
        <p:txBody>
          <a:bodyPr>
            <a:normAutofit/>
          </a:bodyPr>
          <a:lstStyle/>
          <a:p>
            <a:r>
              <a:rPr lang="fr-FR" dirty="0" err="1"/>
              <a:t>Models</a:t>
            </a:r>
            <a:r>
              <a:rPr lang="fr-FR" dirty="0"/>
              <a:t> </a:t>
            </a:r>
            <a:r>
              <a:rPr lang="fr-FR" dirty="0" err="1"/>
              <a:t>evaluation</a:t>
            </a:r>
            <a:br>
              <a:rPr lang="fr-FR" dirty="0"/>
            </a:br>
            <a:r>
              <a:rPr lang="fr-FR" sz="1600" dirty="0"/>
              <a:t>for a 100 </a:t>
            </a:r>
            <a:r>
              <a:rPr lang="fr-FR" sz="1600" dirty="0" err="1"/>
              <a:t>iteration</a:t>
            </a:r>
            <a:r>
              <a:rPr lang="fr-FR" sz="1600" dirty="0"/>
              <a:t> computation</a:t>
            </a:r>
            <a:br>
              <a:rPr lang="fr-FR" sz="1600" dirty="0"/>
            </a:br>
            <a:br>
              <a:rPr lang="fr-FR" sz="1600" dirty="0"/>
            </a:br>
            <a:r>
              <a:rPr lang="fr-FR" sz="1600" dirty="0"/>
              <a:t>Note : the </a:t>
            </a:r>
            <a:r>
              <a:rPr lang="fr-FR" sz="1600" dirty="0" err="1"/>
              <a:t>visualization</a:t>
            </a:r>
            <a:r>
              <a:rPr lang="fr-FR" sz="1600" dirty="0"/>
              <a:t> in 2D </a:t>
            </a:r>
            <a:r>
              <a:rPr lang="fr-FR" sz="1600" dirty="0" err="1"/>
              <a:t>is</a:t>
            </a:r>
            <a:r>
              <a:rPr lang="fr-FR" sz="1600" dirty="0"/>
              <a:t> </a:t>
            </a:r>
            <a:r>
              <a:rPr lang="fr-FR" sz="1600" dirty="0" err="1"/>
              <a:t>just</a:t>
            </a:r>
            <a:r>
              <a:rPr lang="fr-FR" sz="1600" dirty="0"/>
              <a:t> illustrative as </a:t>
            </a:r>
            <a:r>
              <a:rPr lang="fr-FR" sz="1600" dirty="0" err="1"/>
              <a:t>it</a:t>
            </a:r>
            <a:r>
              <a:rPr lang="fr-FR" sz="1600" dirty="0"/>
              <a:t> </a:t>
            </a:r>
            <a:r>
              <a:rPr lang="fr-FR" sz="1600" dirty="0" err="1"/>
              <a:t>does</a:t>
            </a:r>
            <a:r>
              <a:rPr lang="fr-FR" sz="1600" dirty="0"/>
              <a:t> not </a:t>
            </a:r>
            <a:r>
              <a:rPr lang="fr-FR" sz="1600" dirty="0" err="1"/>
              <a:t>reflects</a:t>
            </a:r>
            <a:r>
              <a:rPr lang="fr-FR" sz="1600" dirty="0"/>
              <a:t> the </a:t>
            </a:r>
            <a:r>
              <a:rPr lang="fr-FR" sz="1600" dirty="0" err="1"/>
              <a:t>accuracy</a:t>
            </a:r>
            <a:r>
              <a:rPr lang="fr-FR" sz="1600" dirty="0"/>
              <a:t> of </a:t>
            </a:r>
            <a:r>
              <a:rPr lang="fr-FR" sz="1600" dirty="0" err="1"/>
              <a:t>models</a:t>
            </a:r>
            <a:endParaRPr lang="en-US" dirty="0"/>
          </a:p>
        </p:txBody>
      </p:sp>
      <p:sp>
        <p:nvSpPr>
          <p:cNvPr id="3" name="Espace réservé du contenu 2">
            <a:extLst>
              <a:ext uri="{FF2B5EF4-FFF2-40B4-BE49-F238E27FC236}">
                <a16:creationId xmlns:a16="http://schemas.microsoft.com/office/drawing/2014/main" id="{9A1E77C9-319A-4282-8AA1-DA04A398B596}"/>
              </a:ext>
            </a:extLst>
          </p:cNvPr>
          <p:cNvSpPr>
            <a:spLocks noGrp="1"/>
          </p:cNvSpPr>
          <p:nvPr>
            <p:ph idx="1"/>
          </p:nvPr>
        </p:nvSpPr>
        <p:spPr>
          <a:xfrm>
            <a:off x="1141413" y="2249487"/>
            <a:ext cx="4706938" cy="531813"/>
          </a:xfrm>
        </p:spPr>
        <p:txBody>
          <a:bodyPr/>
          <a:lstStyle/>
          <a:p>
            <a:pPr marL="0" indent="0">
              <a:buNone/>
            </a:pPr>
            <a:r>
              <a:rPr lang="fr-FR" dirty="0"/>
              <a:t>K-</a:t>
            </a:r>
            <a:r>
              <a:rPr lang="fr-FR" dirty="0" err="1"/>
              <a:t>Means</a:t>
            </a:r>
            <a:r>
              <a:rPr lang="fr-FR" dirty="0"/>
              <a:t> </a:t>
            </a:r>
            <a:r>
              <a:rPr lang="fr-FR" dirty="0" err="1"/>
              <a:t>with</a:t>
            </a:r>
            <a:r>
              <a:rPr lang="fr-FR" dirty="0"/>
              <a:t> </a:t>
            </a:r>
            <a:r>
              <a:rPr lang="fr-FR" dirty="0" err="1"/>
              <a:t>SKLearn</a:t>
            </a:r>
            <a:endParaRPr lang="en-US" dirty="0"/>
          </a:p>
        </p:txBody>
      </p:sp>
      <p:cxnSp>
        <p:nvCxnSpPr>
          <p:cNvPr id="5" name="Connecteur droit 4">
            <a:extLst>
              <a:ext uri="{FF2B5EF4-FFF2-40B4-BE49-F238E27FC236}">
                <a16:creationId xmlns:a16="http://schemas.microsoft.com/office/drawing/2014/main" id="{8EB342D9-27E6-4B10-8371-D1F07A770562}"/>
              </a:ext>
            </a:extLst>
          </p:cNvPr>
          <p:cNvCxnSpPr>
            <a:cxnSpLocks/>
          </p:cNvCxnSpPr>
          <p:nvPr/>
        </p:nvCxnSpPr>
        <p:spPr>
          <a:xfrm flipV="1">
            <a:off x="6038850" y="1933575"/>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ce réservé du contenu 2">
            <a:extLst>
              <a:ext uri="{FF2B5EF4-FFF2-40B4-BE49-F238E27FC236}">
                <a16:creationId xmlns:a16="http://schemas.microsoft.com/office/drawing/2014/main" id="{95E32F85-023A-43EC-B3E4-D00CC2D6519C}"/>
              </a:ext>
            </a:extLst>
          </p:cNvPr>
          <p:cNvSpPr txBox="1">
            <a:spLocks/>
          </p:cNvSpPr>
          <p:nvPr/>
        </p:nvSpPr>
        <p:spPr>
          <a:xfrm>
            <a:off x="7227888" y="2220912"/>
            <a:ext cx="4706938" cy="5318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fr-FR" dirty="0"/>
              <a:t>K-</a:t>
            </a:r>
            <a:r>
              <a:rPr lang="fr-FR" dirty="0" err="1"/>
              <a:t>Means</a:t>
            </a:r>
            <a:r>
              <a:rPr lang="fr-FR" dirty="0"/>
              <a:t> </a:t>
            </a:r>
            <a:r>
              <a:rPr lang="fr-FR" dirty="0" err="1"/>
              <a:t>with</a:t>
            </a:r>
            <a:r>
              <a:rPr lang="fr-FR" dirty="0"/>
              <a:t> </a:t>
            </a:r>
            <a:r>
              <a:rPr lang="fr-FR" dirty="0" err="1"/>
              <a:t>TensorFlow</a:t>
            </a:r>
            <a:endParaRPr lang="en-US" dirty="0"/>
          </a:p>
        </p:txBody>
      </p:sp>
      <p:sp>
        <p:nvSpPr>
          <p:cNvPr id="8" name="ZoneTexte 7">
            <a:extLst>
              <a:ext uri="{FF2B5EF4-FFF2-40B4-BE49-F238E27FC236}">
                <a16:creationId xmlns:a16="http://schemas.microsoft.com/office/drawing/2014/main" id="{63AED70F-84D2-426F-BE83-5A5CD2B71B62}"/>
              </a:ext>
            </a:extLst>
          </p:cNvPr>
          <p:cNvSpPr txBox="1"/>
          <p:nvPr/>
        </p:nvSpPr>
        <p:spPr>
          <a:xfrm>
            <a:off x="352425" y="2962275"/>
            <a:ext cx="4312399" cy="369332"/>
          </a:xfrm>
          <a:prstGeom prst="rect">
            <a:avLst/>
          </a:prstGeom>
          <a:noFill/>
        </p:spPr>
        <p:txBody>
          <a:bodyPr wrap="none" rtlCol="0">
            <a:spAutoFit/>
          </a:bodyPr>
          <a:lstStyle/>
          <a:p>
            <a:r>
              <a:rPr lang="fr-FR" dirty="0" err="1"/>
              <a:t>Accuracy</a:t>
            </a:r>
            <a:r>
              <a:rPr lang="fr-FR" dirty="0"/>
              <a:t> </a:t>
            </a:r>
            <a:r>
              <a:rPr lang="fr-FR" dirty="0" err="1"/>
              <a:t>with</a:t>
            </a:r>
            <a:r>
              <a:rPr lang="fr-FR" dirty="0"/>
              <a:t> </a:t>
            </a:r>
            <a:r>
              <a:rPr lang="fr-FR" dirty="0" err="1"/>
              <a:t>euclidean</a:t>
            </a:r>
            <a:r>
              <a:rPr lang="fr-FR" dirty="0"/>
              <a:t> distance : 65.27759</a:t>
            </a:r>
            <a:endParaRPr lang="en-US" dirty="0"/>
          </a:p>
        </p:txBody>
      </p:sp>
      <p:sp>
        <p:nvSpPr>
          <p:cNvPr id="10" name="ZoneTexte 9">
            <a:extLst>
              <a:ext uri="{FF2B5EF4-FFF2-40B4-BE49-F238E27FC236}">
                <a16:creationId xmlns:a16="http://schemas.microsoft.com/office/drawing/2014/main" id="{B5C12CC9-C19F-4956-B333-D2D31989AC54}"/>
              </a:ext>
            </a:extLst>
          </p:cNvPr>
          <p:cNvSpPr txBox="1"/>
          <p:nvPr/>
        </p:nvSpPr>
        <p:spPr>
          <a:xfrm>
            <a:off x="6429375" y="2962275"/>
            <a:ext cx="4312399" cy="369332"/>
          </a:xfrm>
          <a:prstGeom prst="rect">
            <a:avLst/>
          </a:prstGeom>
          <a:noFill/>
        </p:spPr>
        <p:txBody>
          <a:bodyPr wrap="none" rtlCol="0">
            <a:spAutoFit/>
          </a:bodyPr>
          <a:lstStyle/>
          <a:p>
            <a:r>
              <a:rPr lang="fr-FR" dirty="0" err="1"/>
              <a:t>Accuracy</a:t>
            </a:r>
            <a:r>
              <a:rPr lang="fr-FR" dirty="0"/>
              <a:t> </a:t>
            </a:r>
            <a:r>
              <a:rPr lang="fr-FR" dirty="0" err="1"/>
              <a:t>with</a:t>
            </a:r>
            <a:r>
              <a:rPr lang="fr-FR" dirty="0"/>
              <a:t> </a:t>
            </a:r>
            <a:r>
              <a:rPr lang="fr-FR" dirty="0" err="1"/>
              <a:t>euclidean</a:t>
            </a:r>
            <a:r>
              <a:rPr lang="fr-FR" dirty="0"/>
              <a:t> distance : 65.75744</a:t>
            </a:r>
            <a:endParaRPr lang="en-US" dirty="0"/>
          </a:p>
        </p:txBody>
      </p:sp>
      <p:sp>
        <p:nvSpPr>
          <p:cNvPr id="12" name="Étoile : 5 branches 11">
            <a:extLst>
              <a:ext uri="{FF2B5EF4-FFF2-40B4-BE49-F238E27FC236}">
                <a16:creationId xmlns:a16="http://schemas.microsoft.com/office/drawing/2014/main" id="{4A539C52-952C-4DA5-A3D5-059BE4A9252A}"/>
              </a:ext>
            </a:extLst>
          </p:cNvPr>
          <p:cNvSpPr/>
          <p:nvPr/>
        </p:nvSpPr>
        <p:spPr>
          <a:xfrm>
            <a:off x="4886325" y="2990850"/>
            <a:ext cx="304800" cy="304800"/>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 12">
            <a:extLst>
              <a:ext uri="{FF2B5EF4-FFF2-40B4-BE49-F238E27FC236}">
                <a16:creationId xmlns:a16="http://schemas.microsoft.com/office/drawing/2014/main" id="{95440043-EDD9-49C0-8F43-E2FAE7761EBB}"/>
              </a:ext>
            </a:extLst>
          </p:cNvPr>
          <p:cNvPicPr>
            <a:picLocks noChangeAspect="1"/>
          </p:cNvPicPr>
          <p:nvPr/>
        </p:nvPicPr>
        <p:blipFill>
          <a:blip r:embed="rId2"/>
          <a:stretch>
            <a:fillRect/>
          </a:stretch>
        </p:blipFill>
        <p:spPr>
          <a:xfrm>
            <a:off x="1504950" y="3467100"/>
            <a:ext cx="3208924" cy="3100387"/>
          </a:xfrm>
          <a:prstGeom prst="rect">
            <a:avLst/>
          </a:prstGeom>
        </p:spPr>
      </p:pic>
      <p:pic>
        <p:nvPicPr>
          <p:cNvPr id="14" name="Image 13">
            <a:extLst>
              <a:ext uri="{FF2B5EF4-FFF2-40B4-BE49-F238E27FC236}">
                <a16:creationId xmlns:a16="http://schemas.microsoft.com/office/drawing/2014/main" id="{808730D1-D6F8-4585-8053-0B4805F076CD}"/>
              </a:ext>
            </a:extLst>
          </p:cNvPr>
          <p:cNvPicPr>
            <a:picLocks noChangeAspect="1"/>
          </p:cNvPicPr>
          <p:nvPr/>
        </p:nvPicPr>
        <p:blipFill>
          <a:blip r:embed="rId3"/>
          <a:stretch>
            <a:fillRect/>
          </a:stretch>
        </p:blipFill>
        <p:spPr>
          <a:xfrm>
            <a:off x="7268121" y="3409950"/>
            <a:ext cx="3295104" cy="3116337"/>
          </a:xfrm>
          <a:prstGeom prst="rect">
            <a:avLst/>
          </a:prstGeom>
        </p:spPr>
      </p:pic>
    </p:spTree>
    <p:extLst>
      <p:ext uri="{BB962C8B-B14F-4D97-AF65-F5344CB8AC3E}">
        <p14:creationId xmlns:p14="http://schemas.microsoft.com/office/powerpoint/2010/main" val="368329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D1C74-4142-44DA-A3E6-0816649EC8EA}"/>
              </a:ext>
            </a:extLst>
          </p:cNvPr>
          <p:cNvSpPr>
            <a:spLocks noGrp="1"/>
          </p:cNvSpPr>
          <p:nvPr>
            <p:ph type="title"/>
          </p:nvPr>
        </p:nvSpPr>
        <p:spPr/>
        <p:txBody>
          <a:bodyPr/>
          <a:lstStyle/>
          <a:p>
            <a:r>
              <a:rPr lang="fr-FR" dirty="0"/>
              <a:t>Clusters </a:t>
            </a:r>
            <a:r>
              <a:rPr lang="en-US" dirty="0"/>
              <a:t>similarities</a:t>
            </a:r>
          </a:p>
        </p:txBody>
      </p:sp>
      <p:pic>
        <p:nvPicPr>
          <p:cNvPr id="4" name="Espace réservé du contenu 3">
            <a:extLst>
              <a:ext uri="{FF2B5EF4-FFF2-40B4-BE49-F238E27FC236}">
                <a16:creationId xmlns:a16="http://schemas.microsoft.com/office/drawing/2014/main" id="{0E34AA1E-91DE-47E5-94F1-C440759833EF}"/>
              </a:ext>
            </a:extLst>
          </p:cNvPr>
          <p:cNvPicPr>
            <a:picLocks noGrp="1" noChangeAspect="1"/>
          </p:cNvPicPr>
          <p:nvPr>
            <p:ph idx="1"/>
          </p:nvPr>
        </p:nvPicPr>
        <p:blipFill>
          <a:blip r:embed="rId2"/>
          <a:stretch>
            <a:fillRect/>
          </a:stretch>
        </p:blipFill>
        <p:spPr>
          <a:xfrm>
            <a:off x="1962149" y="1630342"/>
            <a:ext cx="4752975" cy="5044264"/>
          </a:xfrm>
          <a:prstGeom prst="rect">
            <a:avLst/>
          </a:prstGeom>
        </p:spPr>
      </p:pic>
      <p:sp>
        <p:nvSpPr>
          <p:cNvPr id="5" name="ZoneTexte 4">
            <a:extLst>
              <a:ext uri="{FF2B5EF4-FFF2-40B4-BE49-F238E27FC236}">
                <a16:creationId xmlns:a16="http://schemas.microsoft.com/office/drawing/2014/main" id="{97F8E7C1-F3DD-450D-B51F-77DE554781F2}"/>
              </a:ext>
            </a:extLst>
          </p:cNvPr>
          <p:cNvSpPr txBox="1"/>
          <p:nvPr/>
        </p:nvSpPr>
        <p:spPr>
          <a:xfrm>
            <a:off x="7124699" y="2333625"/>
            <a:ext cx="4695825" cy="2585323"/>
          </a:xfrm>
          <a:prstGeom prst="rect">
            <a:avLst/>
          </a:prstGeom>
          <a:noFill/>
        </p:spPr>
        <p:txBody>
          <a:bodyPr wrap="square" rtlCol="0">
            <a:spAutoFit/>
          </a:bodyPr>
          <a:lstStyle/>
          <a:p>
            <a:r>
              <a:rPr lang="en-US" dirty="0"/>
              <a:t>The two </a:t>
            </a:r>
            <a:r>
              <a:rPr lang="en-US" dirty="0" err="1"/>
              <a:t>differents</a:t>
            </a:r>
            <a:r>
              <a:rPr lang="en-US" dirty="0"/>
              <a:t> models achieve to give quite </a:t>
            </a:r>
            <a:r>
              <a:rPr lang="en-US" dirty="0" err="1"/>
              <a:t>similares</a:t>
            </a:r>
            <a:r>
              <a:rPr lang="en-US" dirty="0"/>
              <a:t> clusters :</a:t>
            </a:r>
          </a:p>
          <a:p>
            <a:pPr marL="285750" indent="-285750">
              <a:buFontTx/>
              <a:buChar char="-"/>
            </a:pPr>
            <a:r>
              <a:rPr lang="en-US" dirty="0"/>
              <a:t>Cluster 1 of SKL model reflects cluster 3 of TF Model</a:t>
            </a:r>
          </a:p>
          <a:p>
            <a:pPr marL="285750" indent="-285750">
              <a:buFontTx/>
              <a:buChar char="-"/>
            </a:pPr>
            <a:r>
              <a:rPr lang="en-US" dirty="0"/>
              <a:t>Cluster 4 of SLK model is fully integrated in cluster 6 of TF model</a:t>
            </a:r>
          </a:p>
          <a:p>
            <a:pPr marL="285750" indent="-285750">
              <a:buFontTx/>
              <a:buChar char="-"/>
            </a:pPr>
            <a:endParaRPr lang="en-US" dirty="0"/>
          </a:p>
          <a:p>
            <a:r>
              <a:rPr lang="en-US" dirty="0"/>
              <a:t>The major difference is the SKL cluster 6, split in two clusters with TF model</a:t>
            </a:r>
          </a:p>
        </p:txBody>
      </p:sp>
    </p:spTree>
    <p:extLst>
      <p:ext uri="{BB962C8B-B14F-4D97-AF65-F5344CB8AC3E}">
        <p14:creationId xmlns:p14="http://schemas.microsoft.com/office/powerpoint/2010/main" val="1888818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4EDEB-4AC7-41F7-9A27-9EA3EED8B44D}"/>
              </a:ext>
            </a:extLst>
          </p:cNvPr>
          <p:cNvSpPr>
            <a:spLocks noGrp="1"/>
          </p:cNvSpPr>
          <p:nvPr>
            <p:ph type="title"/>
          </p:nvPr>
        </p:nvSpPr>
        <p:spPr/>
        <p:txBody>
          <a:bodyPr/>
          <a:lstStyle/>
          <a:p>
            <a:r>
              <a:rPr lang="fr-FR" dirty="0"/>
              <a:t>TF clusters</a:t>
            </a:r>
            <a:endParaRPr lang="en-US" dirty="0"/>
          </a:p>
        </p:txBody>
      </p:sp>
      <p:sp>
        <p:nvSpPr>
          <p:cNvPr id="9" name="Rectangle 8">
            <a:extLst>
              <a:ext uri="{FF2B5EF4-FFF2-40B4-BE49-F238E27FC236}">
                <a16:creationId xmlns:a16="http://schemas.microsoft.com/office/drawing/2014/main" id="{3E4346D8-6BA5-4498-94DB-D8E201893429}"/>
              </a:ext>
            </a:extLst>
          </p:cNvPr>
          <p:cNvSpPr/>
          <p:nvPr/>
        </p:nvSpPr>
        <p:spPr>
          <a:xfrm>
            <a:off x="1047750" y="1907203"/>
            <a:ext cx="6096000" cy="4662815"/>
          </a:xfrm>
          <a:prstGeom prst="rect">
            <a:avLst/>
          </a:prstGeom>
        </p:spPr>
        <p:txBody>
          <a:bodyPr>
            <a:spAutoFit/>
          </a:bodyPr>
          <a:lstStyle/>
          <a:p>
            <a:r>
              <a:rPr lang="fr-FR" sz="1100" dirty="0"/>
              <a:t>Cluster  1  </a:t>
            </a:r>
            <a:r>
              <a:rPr lang="fr-FR" sz="1100" dirty="0" err="1"/>
              <a:t>answers</a:t>
            </a:r>
            <a:r>
              <a:rPr lang="fr-FR" sz="1100" dirty="0"/>
              <a:t> nb: 166</a:t>
            </a:r>
          </a:p>
          <a:p>
            <a:endParaRPr lang="fr-FR" sz="1100" dirty="0"/>
          </a:p>
          <a:p>
            <a:r>
              <a:rPr lang="fr-FR" sz="1100" dirty="0" err="1"/>
              <a:t>Answers</a:t>
            </a:r>
            <a:r>
              <a:rPr lang="fr-FR" sz="1100" dirty="0"/>
              <a:t> </a:t>
            </a:r>
            <a:r>
              <a:rPr lang="fr-FR" sz="1100" dirty="0" err="1"/>
              <a:t>near</a:t>
            </a:r>
            <a:r>
              <a:rPr lang="fr-FR" sz="1100" dirty="0"/>
              <a:t> </a:t>
            </a:r>
            <a:r>
              <a:rPr lang="fr-FR" sz="1100" dirty="0" err="1"/>
              <a:t>centroid</a:t>
            </a:r>
            <a:endParaRPr lang="fr-FR" sz="1100" dirty="0"/>
          </a:p>
          <a:p>
            <a:r>
              <a:rPr lang="fr-FR" sz="1100" dirty="0"/>
              <a:t>1901    A 71 ans </a:t>
            </a:r>
            <a:r>
              <a:rPr lang="fr-FR" sz="1100" u="sng" dirty="0"/>
              <a:t>je ne pense pas avoir besoin de vous </a:t>
            </a:r>
            <a:r>
              <a:rPr lang="fr-FR" sz="1100" dirty="0"/>
              <a:t>pour me déplacer et je ne compte pas sur l'état l'assistanat ça suffit.                    </a:t>
            </a:r>
          </a:p>
          <a:p>
            <a:r>
              <a:rPr lang="fr-FR" sz="1100" dirty="0"/>
              <a:t>1290    Appliquer </a:t>
            </a:r>
            <a:r>
              <a:rPr lang="fr-FR" sz="1100" u="sng" dirty="0"/>
              <a:t>les mesures contraignantes </a:t>
            </a:r>
            <a:r>
              <a:rPr lang="fr-FR" sz="1100" dirty="0"/>
              <a:t>à tous les usagers de son territoire, qu'ils résident en France ou dans un autre pays européen.     </a:t>
            </a:r>
          </a:p>
          <a:p>
            <a:r>
              <a:rPr lang="fr-FR" sz="1100" dirty="0"/>
              <a:t>531     Il y a un </a:t>
            </a:r>
            <a:r>
              <a:rPr lang="fr-FR" sz="1100" u="sng" dirty="0"/>
              <a:t>gaspillage important </a:t>
            </a:r>
            <a:r>
              <a:rPr lang="fr-FR" sz="1100" dirty="0"/>
              <a:t>d'énergie du au TV, ordinateur, tablette, GSM toujours en veille donc à maintenir branchés ou à recharger.</a:t>
            </a:r>
          </a:p>
          <a:p>
            <a:r>
              <a:rPr lang="fr-FR" sz="1100" dirty="0"/>
              <a:t>1322    Les </a:t>
            </a:r>
            <a:r>
              <a:rPr lang="fr-FR" sz="1100" u="sng" dirty="0"/>
              <a:t>catastrophes climatiques </a:t>
            </a:r>
            <a:r>
              <a:rPr lang="fr-FR" sz="1100" dirty="0"/>
              <a:t>sont de plus en plus fréquentes et même si on n'est pas touché, les Assurances augmentent.                  </a:t>
            </a:r>
          </a:p>
          <a:p>
            <a:r>
              <a:rPr lang="fr-FR" sz="1100" dirty="0"/>
              <a:t>815     Rejet de </a:t>
            </a:r>
            <a:r>
              <a:rPr lang="fr-FR" sz="1100" u="sng" dirty="0"/>
              <a:t>fumées polluantes gigantesques </a:t>
            </a:r>
            <a:r>
              <a:rPr lang="fr-FR" sz="1100" dirty="0"/>
              <a:t>par une usine : Tarnaise des panneaux alors qu'elle pourrait recycler ses fumées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fr-FR" sz="1100" dirty="0"/>
          </a:p>
          <a:p>
            <a:endParaRPr lang="fr-FR" sz="1100" dirty="0"/>
          </a:p>
          <a:p>
            <a:r>
              <a:rPr lang="fr-FR" sz="1100" dirty="0" err="1"/>
              <a:t>Outliers</a:t>
            </a:r>
            <a:endParaRPr lang="fr-FR" sz="1100" dirty="0"/>
          </a:p>
          <a:p>
            <a:r>
              <a:rPr lang="fr-FR" sz="1100" dirty="0"/>
              <a:t>1172    utilisation des transports en commun , marche  ,tri sélectif ,récupération de l'eau de pluie ,consommation de fruits et légumes de saison             </a:t>
            </a:r>
          </a:p>
          <a:p>
            <a:r>
              <a:rPr lang="fr-FR" sz="1100" dirty="0"/>
              <a:t>1020    Que le coût soit équivalent à mon chauffage actuel... et que les entreprises ne se mettent pas dans la poche les bonus accordés par l'état.           </a:t>
            </a:r>
          </a:p>
          <a:p>
            <a:r>
              <a:rPr lang="fr-FR" sz="1100" dirty="0"/>
              <a:t>1019    Diminution de ma consommation électrique de chauffage et d'éclairage et réduction de l'utilisation de mon véhicule thermique                          </a:t>
            </a:r>
          </a:p>
          <a:p>
            <a:r>
              <a:rPr lang="fr-FR" sz="1100" dirty="0"/>
              <a:t>8       je les utilise déjà mais des transports en commun seraient un gros plus. J'habite un village et il n'y a quasiment pas d'offre en transport en commun.</a:t>
            </a:r>
          </a:p>
          <a:p>
            <a:r>
              <a:rPr lang="fr-FR" sz="1100" dirty="0"/>
              <a:t>813     disparition des oiseaux et des insectes  (abeilles) et sans doute effets sur la santé même si ce n'est pas sensible aujourd'hui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en-US" sz="1100" dirty="0"/>
          </a:p>
        </p:txBody>
      </p:sp>
      <p:sp>
        <p:nvSpPr>
          <p:cNvPr id="10" name="ZoneTexte 9">
            <a:extLst>
              <a:ext uri="{FF2B5EF4-FFF2-40B4-BE49-F238E27FC236}">
                <a16:creationId xmlns:a16="http://schemas.microsoft.com/office/drawing/2014/main" id="{3850FC41-2BD3-441D-B2DF-805EFDC41EB6}"/>
              </a:ext>
            </a:extLst>
          </p:cNvPr>
          <p:cNvSpPr txBox="1"/>
          <p:nvPr/>
        </p:nvSpPr>
        <p:spPr>
          <a:xfrm>
            <a:off x="7772400" y="3124200"/>
            <a:ext cx="3154774" cy="369332"/>
          </a:xfrm>
          <a:prstGeom prst="rect">
            <a:avLst/>
          </a:prstGeom>
          <a:noFill/>
        </p:spPr>
        <p:txBody>
          <a:bodyPr wrap="none" rtlCol="0">
            <a:spAutoFit/>
          </a:bodyPr>
          <a:lstStyle/>
          <a:p>
            <a:r>
              <a:rPr lang="fr-FR" dirty="0" err="1"/>
              <a:t>Answers</a:t>
            </a:r>
            <a:r>
              <a:rPr lang="fr-FR" dirty="0"/>
              <a:t> </a:t>
            </a:r>
            <a:r>
              <a:rPr lang="fr-FR" dirty="0" err="1"/>
              <a:t>with</a:t>
            </a:r>
            <a:r>
              <a:rPr lang="fr-FR" dirty="0"/>
              <a:t> </a:t>
            </a:r>
            <a:r>
              <a:rPr lang="fr-FR" dirty="0" err="1"/>
              <a:t>negatives</a:t>
            </a:r>
            <a:r>
              <a:rPr lang="fr-FR" dirty="0"/>
              <a:t> feelings</a:t>
            </a:r>
            <a:endParaRPr lang="en-US" dirty="0"/>
          </a:p>
        </p:txBody>
      </p:sp>
      <p:sp>
        <p:nvSpPr>
          <p:cNvPr id="11" name="Accolade fermante 10">
            <a:extLst>
              <a:ext uri="{FF2B5EF4-FFF2-40B4-BE49-F238E27FC236}">
                <a16:creationId xmlns:a16="http://schemas.microsoft.com/office/drawing/2014/main" id="{7F4DEA86-44A2-4C2E-A7A6-A937D740219E}"/>
              </a:ext>
            </a:extLst>
          </p:cNvPr>
          <p:cNvSpPr/>
          <p:nvPr/>
        </p:nvSpPr>
        <p:spPr>
          <a:xfrm>
            <a:off x="7391400" y="2276475"/>
            <a:ext cx="266700" cy="20288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ZoneTexte 11">
            <a:extLst>
              <a:ext uri="{FF2B5EF4-FFF2-40B4-BE49-F238E27FC236}">
                <a16:creationId xmlns:a16="http://schemas.microsoft.com/office/drawing/2014/main" id="{3217CB18-2988-46E6-A54F-4E116CAE3D2B}"/>
              </a:ext>
            </a:extLst>
          </p:cNvPr>
          <p:cNvSpPr txBox="1"/>
          <p:nvPr/>
        </p:nvSpPr>
        <p:spPr>
          <a:xfrm>
            <a:off x="7781925" y="5305425"/>
            <a:ext cx="2229008" cy="369332"/>
          </a:xfrm>
          <a:prstGeom prst="rect">
            <a:avLst/>
          </a:prstGeom>
          <a:noFill/>
        </p:spPr>
        <p:txBody>
          <a:bodyPr wrap="none" rtlCol="0">
            <a:spAutoFit/>
          </a:bodyPr>
          <a:lstStyle/>
          <a:p>
            <a:r>
              <a:rPr lang="fr-FR" dirty="0"/>
              <a:t>More neutral </a:t>
            </a:r>
            <a:r>
              <a:rPr lang="fr-FR" dirty="0" err="1"/>
              <a:t>answers</a:t>
            </a:r>
            <a:endParaRPr lang="en-US" dirty="0"/>
          </a:p>
        </p:txBody>
      </p:sp>
      <p:sp>
        <p:nvSpPr>
          <p:cNvPr id="13" name="Accolade fermante 12">
            <a:extLst>
              <a:ext uri="{FF2B5EF4-FFF2-40B4-BE49-F238E27FC236}">
                <a16:creationId xmlns:a16="http://schemas.microsoft.com/office/drawing/2014/main" id="{846FEC9D-9DCF-44CA-BB5A-D61495BE3E99}"/>
              </a:ext>
            </a:extLst>
          </p:cNvPr>
          <p:cNvSpPr/>
          <p:nvPr/>
        </p:nvSpPr>
        <p:spPr>
          <a:xfrm>
            <a:off x="7400925" y="4457700"/>
            <a:ext cx="266700" cy="20288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0304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E8E122-CF19-4B5F-8686-4296CC7BAC93}"/>
              </a:ext>
            </a:extLst>
          </p:cNvPr>
          <p:cNvSpPr>
            <a:spLocks noGrp="1"/>
          </p:cNvSpPr>
          <p:nvPr>
            <p:ph type="title"/>
          </p:nvPr>
        </p:nvSpPr>
        <p:spPr/>
        <p:txBody>
          <a:bodyPr/>
          <a:lstStyle/>
          <a:p>
            <a:r>
              <a:rPr lang="fr-FR" dirty="0"/>
              <a:t>TF clusters</a:t>
            </a:r>
            <a:endParaRPr lang="en-US" dirty="0"/>
          </a:p>
        </p:txBody>
      </p:sp>
      <p:sp>
        <p:nvSpPr>
          <p:cNvPr id="5" name="Rectangle 4">
            <a:extLst>
              <a:ext uri="{FF2B5EF4-FFF2-40B4-BE49-F238E27FC236}">
                <a16:creationId xmlns:a16="http://schemas.microsoft.com/office/drawing/2014/main" id="{22D53925-2C21-404C-AE70-670C9654E526}"/>
              </a:ext>
            </a:extLst>
          </p:cNvPr>
          <p:cNvSpPr/>
          <p:nvPr/>
        </p:nvSpPr>
        <p:spPr>
          <a:xfrm>
            <a:off x="1000125" y="2448074"/>
            <a:ext cx="6096000" cy="3647152"/>
          </a:xfrm>
          <a:prstGeom prst="rect">
            <a:avLst/>
          </a:prstGeom>
        </p:spPr>
        <p:txBody>
          <a:bodyPr>
            <a:spAutoFit/>
          </a:bodyPr>
          <a:lstStyle/>
          <a:p>
            <a:r>
              <a:rPr lang="fr-FR" sz="1100" dirty="0"/>
              <a:t>Cluster  5  </a:t>
            </a:r>
            <a:r>
              <a:rPr lang="fr-FR" sz="1100" dirty="0" err="1"/>
              <a:t>answers</a:t>
            </a:r>
            <a:r>
              <a:rPr lang="fr-FR" sz="1100" dirty="0"/>
              <a:t> nb: 193</a:t>
            </a:r>
          </a:p>
          <a:p>
            <a:endParaRPr lang="fr-FR" sz="1100" dirty="0"/>
          </a:p>
          <a:p>
            <a:r>
              <a:rPr lang="fr-FR" sz="1100" dirty="0" err="1"/>
              <a:t>Answers</a:t>
            </a:r>
            <a:r>
              <a:rPr lang="fr-FR" sz="1100" dirty="0"/>
              <a:t> </a:t>
            </a:r>
            <a:r>
              <a:rPr lang="fr-FR" sz="1100" dirty="0" err="1"/>
              <a:t>near</a:t>
            </a:r>
            <a:r>
              <a:rPr lang="fr-FR" sz="1100" dirty="0"/>
              <a:t> </a:t>
            </a:r>
            <a:r>
              <a:rPr lang="fr-FR" sz="1100" dirty="0" err="1"/>
              <a:t>centroid</a:t>
            </a:r>
            <a:endParaRPr lang="fr-FR" sz="1100" dirty="0"/>
          </a:p>
          <a:p>
            <a:r>
              <a:rPr lang="fr-FR" sz="1100" dirty="0"/>
              <a:t>1952    plus de voitures en ville : que des transports en commun, laisser les voitures à l'entrée des villes  </a:t>
            </a:r>
          </a:p>
          <a:p>
            <a:r>
              <a:rPr lang="fr-FR" sz="1100" dirty="0"/>
              <a:t>1989    Interdire la revente des productions d'énergies renouvelables subventionnées par l'argent des Français</a:t>
            </a:r>
          </a:p>
          <a:p>
            <a:r>
              <a:rPr lang="fr-FR" sz="1100" dirty="0"/>
              <a:t>1124    Economie  d’électricité , tri des déchets, jamais de jet de déchets dans la nature.                   </a:t>
            </a:r>
          </a:p>
          <a:p>
            <a:r>
              <a:rPr lang="fr-FR" sz="1100" dirty="0"/>
              <a:t>1122    Taxes sur le carburant. Taxes énergies (fioul, électricité). Montée des eaux                          </a:t>
            </a:r>
          </a:p>
          <a:p>
            <a:r>
              <a:rPr lang="fr-FR" sz="1100" dirty="0"/>
              <a:t>1917    Habitant en zone rurale, l'utilisation de la voiture est indispensable pour tout déplacement.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fr-FR" sz="1100" dirty="0"/>
          </a:p>
          <a:p>
            <a:endParaRPr lang="fr-FR" sz="1100" dirty="0"/>
          </a:p>
          <a:p>
            <a:r>
              <a:rPr lang="fr-FR" sz="1100" dirty="0" err="1"/>
              <a:t>Outliers</a:t>
            </a:r>
            <a:endParaRPr lang="fr-FR" sz="1100" dirty="0"/>
          </a:p>
          <a:p>
            <a:r>
              <a:rPr lang="fr-FR" sz="1100" dirty="0"/>
              <a:t>938    Tri sélectif, attention aux dates de péremption afin d'éviter le gâchis alimentaire                                  </a:t>
            </a:r>
          </a:p>
          <a:p>
            <a:r>
              <a:rPr lang="fr-FR" sz="1100" dirty="0"/>
              <a:t>949    Par une attitude écoresponsable. Tri des déchets, économies d'énergie, consommation des matières premières raisonnée.</a:t>
            </a:r>
          </a:p>
          <a:p>
            <a:r>
              <a:rPr lang="fr-FR" sz="1100" dirty="0"/>
              <a:t>900    Faire appliquer la loi de 2005 pour les Personnes à Mobilité Réduite aux nouveaux services de mobilité active        </a:t>
            </a:r>
          </a:p>
          <a:p>
            <a:r>
              <a:rPr lang="fr-FR" sz="1100" dirty="0"/>
              <a:t>985    diminuer les gaz d'échappement, véhicule, chauffage fioul ou gaz                                                     </a:t>
            </a:r>
          </a:p>
          <a:p>
            <a:r>
              <a:rPr lang="fr-FR" sz="1100" dirty="0"/>
              <a:t>995    Ne plus subventionner les enfants Taxer a partir du 3ieme enfant Délit a partir du 5ieme Crime a partir du 6ieme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en-US" sz="1100" dirty="0"/>
          </a:p>
        </p:txBody>
      </p:sp>
      <p:sp>
        <p:nvSpPr>
          <p:cNvPr id="6" name="ZoneTexte 5">
            <a:extLst>
              <a:ext uri="{FF2B5EF4-FFF2-40B4-BE49-F238E27FC236}">
                <a16:creationId xmlns:a16="http://schemas.microsoft.com/office/drawing/2014/main" id="{5022CC74-B869-4F13-B8A3-9F47C8FBF17F}"/>
              </a:ext>
            </a:extLst>
          </p:cNvPr>
          <p:cNvSpPr txBox="1"/>
          <p:nvPr/>
        </p:nvSpPr>
        <p:spPr>
          <a:xfrm>
            <a:off x="7772400" y="3390900"/>
            <a:ext cx="3924300" cy="369332"/>
          </a:xfrm>
          <a:prstGeom prst="rect">
            <a:avLst/>
          </a:prstGeom>
          <a:noFill/>
        </p:spPr>
        <p:txBody>
          <a:bodyPr wrap="square" rtlCol="0">
            <a:spAutoFit/>
          </a:bodyPr>
          <a:lstStyle/>
          <a:p>
            <a:r>
              <a:rPr lang="fr-FR" dirty="0" err="1"/>
              <a:t>Imperatives</a:t>
            </a:r>
            <a:r>
              <a:rPr lang="fr-FR" dirty="0"/>
              <a:t> </a:t>
            </a:r>
            <a:r>
              <a:rPr lang="fr-FR" dirty="0" err="1"/>
              <a:t>formed</a:t>
            </a:r>
            <a:r>
              <a:rPr lang="fr-FR" dirty="0"/>
              <a:t> sentences</a:t>
            </a:r>
            <a:endParaRPr lang="en-US" dirty="0"/>
          </a:p>
        </p:txBody>
      </p:sp>
      <p:sp>
        <p:nvSpPr>
          <p:cNvPr id="7" name="Accolade fermante 6">
            <a:extLst>
              <a:ext uri="{FF2B5EF4-FFF2-40B4-BE49-F238E27FC236}">
                <a16:creationId xmlns:a16="http://schemas.microsoft.com/office/drawing/2014/main" id="{103D8B55-A25E-496D-BCED-961A429FCE02}"/>
              </a:ext>
            </a:extLst>
          </p:cNvPr>
          <p:cNvSpPr/>
          <p:nvPr/>
        </p:nvSpPr>
        <p:spPr>
          <a:xfrm>
            <a:off x="7372350" y="2886075"/>
            <a:ext cx="285750" cy="14192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ZoneTexte 9">
            <a:extLst>
              <a:ext uri="{FF2B5EF4-FFF2-40B4-BE49-F238E27FC236}">
                <a16:creationId xmlns:a16="http://schemas.microsoft.com/office/drawing/2014/main" id="{0A2B6139-A433-4B17-9B18-AA9D51DF9F0D}"/>
              </a:ext>
            </a:extLst>
          </p:cNvPr>
          <p:cNvSpPr txBox="1"/>
          <p:nvPr/>
        </p:nvSpPr>
        <p:spPr>
          <a:xfrm>
            <a:off x="7458075" y="4933950"/>
            <a:ext cx="3924300" cy="646331"/>
          </a:xfrm>
          <a:prstGeom prst="rect">
            <a:avLst/>
          </a:prstGeom>
          <a:noFill/>
        </p:spPr>
        <p:txBody>
          <a:bodyPr wrap="square" rtlCol="0">
            <a:spAutoFit/>
          </a:bodyPr>
          <a:lstStyle/>
          <a:p>
            <a:r>
              <a:rPr lang="fr-FR" dirty="0"/>
              <a:t>All the 5th cluster </a:t>
            </a:r>
            <a:r>
              <a:rPr lang="fr-FR" dirty="0" err="1"/>
              <a:t>is</a:t>
            </a:r>
            <a:r>
              <a:rPr lang="fr-FR" dirty="0"/>
              <a:t> </a:t>
            </a:r>
            <a:r>
              <a:rPr lang="fr-FR" dirty="0" err="1"/>
              <a:t>composed</a:t>
            </a:r>
            <a:r>
              <a:rPr lang="fr-FR" dirty="0"/>
              <a:t> of proposition </a:t>
            </a:r>
            <a:r>
              <a:rPr lang="fr-FR" dirty="0" err="1"/>
              <a:t>formed</a:t>
            </a:r>
            <a:r>
              <a:rPr lang="fr-FR" dirty="0"/>
              <a:t> sentences</a:t>
            </a:r>
            <a:endParaRPr lang="en-US" dirty="0"/>
          </a:p>
        </p:txBody>
      </p:sp>
      <p:sp>
        <p:nvSpPr>
          <p:cNvPr id="11" name="Accolade fermante 10">
            <a:extLst>
              <a:ext uri="{FF2B5EF4-FFF2-40B4-BE49-F238E27FC236}">
                <a16:creationId xmlns:a16="http://schemas.microsoft.com/office/drawing/2014/main" id="{B65434A0-0DB5-40F8-8E22-7E3F1DBC3B17}"/>
              </a:ext>
            </a:extLst>
          </p:cNvPr>
          <p:cNvSpPr/>
          <p:nvPr/>
        </p:nvSpPr>
        <p:spPr>
          <a:xfrm>
            <a:off x="7058025" y="2895601"/>
            <a:ext cx="285750" cy="2952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746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F6B4B-4171-4D92-A9A8-10388B207C90}"/>
              </a:ext>
            </a:extLst>
          </p:cNvPr>
          <p:cNvSpPr>
            <a:spLocks noGrp="1"/>
          </p:cNvSpPr>
          <p:nvPr>
            <p:ph type="title"/>
          </p:nvPr>
        </p:nvSpPr>
        <p:spPr/>
        <p:txBody>
          <a:bodyPr/>
          <a:lstStyle/>
          <a:p>
            <a:r>
              <a:rPr lang="fr-FR" dirty="0"/>
              <a:t>TF clusters</a:t>
            </a:r>
            <a:endParaRPr lang="en-US" dirty="0"/>
          </a:p>
        </p:txBody>
      </p:sp>
      <p:sp>
        <p:nvSpPr>
          <p:cNvPr id="3" name="Espace réservé du contenu 2">
            <a:extLst>
              <a:ext uri="{FF2B5EF4-FFF2-40B4-BE49-F238E27FC236}">
                <a16:creationId xmlns:a16="http://schemas.microsoft.com/office/drawing/2014/main" id="{939ACB6B-6026-4BB1-A441-A767EA7E86C9}"/>
              </a:ext>
            </a:extLst>
          </p:cNvPr>
          <p:cNvSpPr>
            <a:spLocks noGrp="1"/>
          </p:cNvSpPr>
          <p:nvPr>
            <p:ph idx="1"/>
          </p:nvPr>
        </p:nvSpPr>
        <p:spPr>
          <a:xfrm>
            <a:off x="1141412" y="2249487"/>
            <a:ext cx="9905999" cy="931863"/>
          </a:xfrm>
        </p:spPr>
        <p:txBody>
          <a:bodyPr>
            <a:normAutofit lnSpcReduction="10000"/>
          </a:bodyPr>
          <a:lstStyle/>
          <a:p>
            <a:pPr marL="0" indent="0">
              <a:buNone/>
            </a:pPr>
            <a:r>
              <a:rPr lang="fr-FR" dirty="0"/>
              <a:t>Cluster 0, Cluster 2, Cluster 4 and cluster 7 are </a:t>
            </a:r>
            <a:r>
              <a:rPr lang="fr-FR" dirty="0" err="1"/>
              <a:t>composed</a:t>
            </a:r>
            <a:r>
              <a:rPr lang="fr-FR" dirty="0"/>
              <a:t> of short </a:t>
            </a:r>
            <a:r>
              <a:rPr lang="fr-FR" dirty="0" err="1"/>
              <a:t>answers</a:t>
            </a:r>
            <a:r>
              <a:rPr lang="fr-FR" dirty="0"/>
              <a:t>, </a:t>
            </a:r>
            <a:r>
              <a:rPr lang="fr-FR" dirty="0" err="1"/>
              <a:t>where</a:t>
            </a:r>
            <a:r>
              <a:rPr lang="fr-FR" dirty="0"/>
              <a:t> identification of the </a:t>
            </a:r>
            <a:r>
              <a:rPr lang="fr-FR" dirty="0" err="1"/>
              <a:t>frontiere</a:t>
            </a:r>
            <a:r>
              <a:rPr lang="fr-FR" dirty="0"/>
              <a:t> </a:t>
            </a:r>
            <a:r>
              <a:rPr lang="fr-FR" dirty="0" err="1"/>
              <a:t>between</a:t>
            </a:r>
            <a:r>
              <a:rPr lang="fr-FR" dirty="0"/>
              <a:t> trends and </a:t>
            </a:r>
            <a:r>
              <a:rPr lang="fr-FR" dirty="0" err="1"/>
              <a:t>outliers</a:t>
            </a:r>
            <a:r>
              <a:rPr lang="fr-FR" dirty="0"/>
              <a:t> </a:t>
            </a:r>
            <a:r>
              <a:rPr lang="fr-FR" dirty="0" err="1"/>
              <a:t>is</a:t>
            </a:r>
            <a:r>
              <a:rPr lang="fr-FR" dirty="0"/>
              <a:t> not </a:t>
            </a:r>
            <a:r>
              <a:rPr lang="fr-FR" dirty="0" err="1"/>
              <a:t>clear</a:t>
            </a:r>
            <a:r>
              <a:rPr lang="fr-FR" dirty="0"/>
              <a:t>.</a:t>
            </a:r>
            <a:endParaRPr lang="en-US" dirty="0"/>
          </a:p>
        </p:txBody>
      </p:sp>
      <p:sp>
        <p:nvSpPr>
          <p:cNvPr id="5" name="Rectangle 4">
            <a:extLst>
              <a:ext uri="{FF2B5EF4-FFF2-40B4-BE49-F238E27FC236}">
                <a16:creationId xmlns:a16="http://schemas.microsoft.com/office/drawing/2014/main" id="{826E24AF-62A1-4413-AD37-10F35B2C27F3}"/>
              </a:ext>
            </a:extLst>
          </p:cNvPr>
          <p:cNvSpPr/>
          <p:nvPr/>
        </p:nvSpPr>
        <p:spPr>
          <a:xfrm>
            <a:off x="8762999" y="3095268"/>
            <a:ext cx="2914651" cy="3477875"/>
          </a:xfrm>
          <a:prstGeom prst="rect">
            <a:avLst/>
          </a:prstGeom>
        </p:spPr>
        <p:txBody>
          <a:bodyPr wrap="square">
            <a:spAutoFit/>
          </a:bodyPr>
          <a:lstStyle/>
          <a:p>
            <a:r>
              <a:rPr lang="fr-FR" sz="1100" dirty="0"/>
              <a:t>Cluster  7  </a:t>
            </a:r>
            <a:r>
              <a:rPr lang="fr-FR" sz="1100" dirty="0" err="1"/>
              <a:t>answers</a:t>
            </a:r>
            <a:r>
              <a:rPr lang="fr-FR" sz="1100" dirty="0"/>
              <a:t> nb: 149</a:t>
            </a:r>
          </a:p>
          <a:p>
            <a:endParaRPr lang="fr-FR" sz="1100" dirty="0"/>
          </a:p>
          <a:p>
            <a:r>
              <a:rPr lang="fr-FR" sz="1100" dirty="0" err="1"/>
              <a:t>Answers</a:t>
            </a:r>
            <a:r>
              <a:rPr lang="fr-FR" sz="1100" dirty="0"/>
              <a:t> </a:t>
            </a:r>
            <a:r>
              <a:rPr lang="fr-FR" sz="1100" dirty="0" err="1"/>
              <a:t>near</a:t>
            </a:r>
            <a:r>
              <a:rPr lang="fr-FR" sz="1100" dirty="0"/>
              <a:t> </a:t>
            </a:r>
            <a:r>
              <a:rPr lang="fr-FR" sz="1100" dirty="0" err="1"/>
              <a:t>centroid</a:t>
            </a:r>
            <a:endParaRPr lang="fr-FR" sz="1100" dirty="0"/>
          </a:p>
          <a:p>
            <a:r>
              <a:rPr lang="fr-FR" sz="1100" dirty="0"/>
              <a:t>1014    améliorer les pistes cyclables             </a:t>
            </a:r>
          </a:p>
          <a:p>
            <a:r>
              <a:rPr lang="fr-FR" sz="1100" dirty="0"/>
              <a:t>506     </a:t>
            </a:r>
            <a:r>
              <a:rPr lang="fr-FR" sz="1100" dirty="0" err="1"/>
              <a:t>developper</a:t>
            </a:r>
            <a:r>
              <a:rPr lang="fr-FR" sz="1100" dirty="0"/>
              <a:t> les pompes a chaleur            </a:t>
            </a:r>
          </a:p>
          <a:p>
            <a:r>
              <a:rPr lang="fr-FR" sz="1100" dirty="0"/>
              <a:t>1848    Changer immédiatement notre façon de vivre.</a:t>
            </a:r>
          </a:p>
          <a:p>
            <a:r>
              <a:rPr lang="fr-FR" sz="1100" dirty="0"/>
              <a:t>1586    la communauté d'agglo avec la mairie.      </a:t>
            </a:r>
          </a:p>
          <a:p>
            <a:r>
              <a:rPr lang="fr-FR" sz="1100" dirty="0"/>
              <a:t>1001    problème global, tout se recoupe.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fr-FR" sz="1100" dirty="0"/>
          </a:p>
          <a:p>
            <a:endParaRPr lang="fr-FR" sz="1100" dirty="0"/>
          </a:p>
          <a:p>
            <a:r>
              <a:rPr lang="fr-FR" sz="1100" dirty="0" err="1"/>
              <a:t>Outliers</a:t>
            </a:r>
            <a:endParaRPr lang="fr-FR" sz="1100" dirty="0"/>
          </a:p>
          <a:p>
            <a:r>
              <a:rPr lang="fr-FR" sz="1100" dirty="0"/>
              <a:t>292     Augmentation du prix de l'énergie !            </a:t>
            </a:r>
          </a:p>
          <a:p>
            <a:r>
              <a:rPr lang="fr-FR" sz="1100" dirty="0"/>
              <a:t>1925    Les transports en commun, Le vélo              </a:t>
            </a:r>
          </a:p>
          <a:p>
            <a:r>
              <a:rPr lang="fr-FR" sz="1100" dirty="0"/>
              <a:t>1038    Montrer l'exemple en étant exemplaire          </a:t>
            </a:r>
          </a:p>
          <a:p>
            <a:r>
              <a:rPr lang="fr-FR" sz="1100" dirty="0"/>
              <a:t>56      prendre le leadership en matière d'écotaxes    </a:t>
            </a:r>
          </a:p>
          <a:p>
            <a:r>
              <a:rPr lang="fr-FR" sz="1100" dirty="0"/>
              <a:t>301     avoir les mêmes lois pour tous serait </a:t>
            </a:r>
            <a:r>
              <a:rPr lang="fr-FR" sz="1100" dirty="0" err="1"/>
              <a:t>déja</a:t>
            </a:r>
            <a:r>
              <a:rPr lang="fr-FR" sz="1100" dirty="0"/>
              <a:t> bien</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en-US" sz="1100" dirty="0"/>
          </a:p>
        </p:txBody>
      </p:sp>
      <p:sp>
        <p:nvSpPr>
          <p:cNvPr id="7" name="Rectangle 6">
            <a:extLst>
              <a:ext uri="{FF2B5EF4-FFF2-40B4-BE49-F238E27FC236}">
                <a16:creationId xmlns:a16="http://schemas.microsoft.com/office/drawing/2014/main" id="{FE5DDE28-3AD8-41D9-B433-42CD38443BE3}"/>
              </a:ext>
            </a:extLst>
          </p:cNvPr>
          <p:cNvSpPr/>
          <p:nvPr/>
        </p:nvSpPr>
        <p:spPr>
          <a:xfrm>
            <a:off x="5715001" y="3089345"/>
            <a:ext cx="3213590" cy="4324261"/>
          </a:xfrm>
          <a:prstGeom prst="rect">
            <a:avLst/>
          </a:prstGeom>
        </p:spPr>
        <p:txBody>
          <a:bodyPr wrap="square">
            <a:spAutoFit/>
          </a:bodyPr>
          <a:lstStyle/>
          <a:p>
            <a:r>
              <a:rPr lang="fr-FR" sz="1100" dirty="0"/>
              <a:t>Cluster  4  </a:t>
            </a:r>
            <a:r>
              <a:rPr lang="fr-FR" sz="1100" dirty="0" err="1"/>
              <a:t>answers</a:t>
            </a:r>
            <a:r>
              <a:rPr lang="fr-FR" sz="1100" dirty="0"/>
              <a:t> nb: 163</a:t>
            </a:r>
          </a:p>
          <a:p>
            <a:endParaRPr lang="fr-FR" sz="1100" dirty="0"/>
          </a:p>
          <a:p>
            <a:r>
              <a:rPr lang="fr-FR" sz="1100" dirty="0" err="1"/>
              <a:t>Answers</a:t>
            </a:r>
            <a:r>
              <a:rPr lang="fr-FR" sz="1100" dirty="0"/>
              <a:t> </a:t>
            </a:r>
            <a:r>
              <a:rPr lang="fr-FR" sz="1100" dirty="0" err="1"/>
              <a:t>near</a:t>
            </a:r>
            <a:r>
              <a:rPr lang="fr-FR" sz="1100" dirty="0"/>
              <a:t> </a:t>
            </a:r>
            <a:r>
              <a:rPr lang="fr-FR" sz="1100" dirty="0" err="1"/>
              <a:t>centroid</a:t>
            </a:r>
            <a:endParaRPr lang="fr-FR" sz="1100" dirty="0"/>
          </a:p>
          <a:p>
            <a:r>
              <a:rPr lang="fr-FR" sz="1100" dirty="0"/>
              <a:t>1324    pas de voiture, ramassage des déchets                            </a:t>
            </a:r>
          </a:p>
          <a:p>
            <a:r>
              <a:rPr lang="fr-FR" sz="1100" dirty="0"/>
              <a:t>830     La biodiversité et la disparition de certaines espèces           </a:t>
            </a:r>
          </a:p>
          <a:p>
            <a:r>
              <a:rPr lang="fr-FR" sz="1100" dirty="0"/>
              <a:t>1134    Les transports en commun, Le vélo, La trottinette                </a:t>
            </a:r>
          </a:p>
          <a:p>
            <a:r>
              <a:rPr lang="fr-FR" sz="1100" dirty="0"/>
              <a:t>1085    La pollution de l'air ET la biodiversité                         </a:t>
            </a:r>
          </a:p>
          <a:p>
            <a:r>
              <a:rPr lang="fr-FR" sz="1100" dirty="0"/>
              <a:t>1982    Taxer le transport routier et développer le transport ferroviaire</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fr-FR" sz="1100" dirty="0"/>
          </a:p>
          <a:p>
            <a:endParaRPr lang="fr-FR" sz="1100" dirty="0"/>
          </a:p>
          <a:p>
            <a:r>
              <a:rPr lang="fr-FR" sz="1100" dirty="0" err="1"/>
              <a:t>Outliers</a:t>
            </a:r>
            <a:endParaRPr lang="fr-FR" sz="1100" dirty="0"/>
          </a:p>
          <a:p>
            <a:r>
              <a:rPr lang="fr-FR" sz="1100" dirty="0"/>
              <a:t>414     </a:t>
            </a:r>
            <a:r>
              <a:rPr lang="fr-FR" sz="1100" dirty="0" err="1"/>
              <a:t>permetre</a:t>
            </a:r>
            <a:r>
              <a:rPr lang="fr-FR" sz="1100" dirty="0"/>
              <a:t> de créer des bus qui fonctionne </a:t>
            </a:r>
            <a:r>
              <a:rPr lang="fr-FR" sz="1100" dirty="0" err="1"/>
              <a:t>netre</a:t>
            </a:r>
            <a:r>
              <a:rPr lang="fr-FR" sz="1100" dirty="0"/>
              <a:t> les </a:t>
            </a:r>
            <a:r>
              <a:rPr lang="fr-FR" sz="1100" dirty="0" err="1"/>
              <a:t>region</a:t>
            </a:r>
            <a:r>
              <a:rPr lang="fr-FR" sz="1100" dirty="0"/>
              <a:t>                </a:t>
            </a:r>
          </a:p>
          <a:p>
            <a:r>
              <a:rPr lang="fr-FR" sz="1100" dirty="0"/>
              <a:t>988     Les transports en commun, Le transport à la demande                      </a:t>
            </a:r>
          </a:p>
          <a:p>
            <a:r>
              <a:rPr lang="fr-FR" sz="1100" dirty="0"/>
              <a:t>1798    Valoriser les bons comportement. Des prix juste pour des choix meilleurs.</a:t>
            </a:r>
          </a:p>
          <a:p>
            <a:r>
              <a:rPr lang="fr-FR" sz="1100" dirty="0"/>
              <a:t>1512    SE montrer vertueuse pour changer les esprits par l'exemple              </a:t>
            </a:r>
          </a:p>
          <a:p>
            <a:r>
              <a:rPr lang="fr-FR" sz="1100" dirty="0"/>
              <a:t>1596    Déclencher une matière écologique des la primaire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fr-FR" sz="1100" dirty="0"/>
          </a:p>
        </p:txBody>
      </p:sp>
      <p:sp>
        <p:nvSpPr>
          <p:cNvPr id="9" name="Rectangle 8">
            <a:extLst>
              <a:ext uri="{FF2B5EF4-FFF2-40B4-BE49-F238E27FC236}">
                <a16:creationId xmlns:a16="http://schemas.microsoft.com/office/drawing/2014/main" id="{97366E55-3CC4-4E03-97AA-83C6F68EAEA6}"/>
              </a:ext>
            </a:extLst>
          </p:cNvPr>
          <p:cNvSpPr/>
          <p:nvPr/>
        </p:nvSpPr>
        <p:spPr>
          <a:xfrm>
            <a:off x="2505076" y="3096548"/>
            <a:ext cx="3280020" cy="4662815"/>
          </a:xfrm>
          <a:prstGeom prst="rect">
            <a:avLst/>
          </a:prstGeom>
        </p:spPr>
        <p:txBody>
          <a:bodyPr wrap="square">
            <a:spAutoFit/>
          </a:bodyPr>
          <a:lstStyle/>
          <a:p>
            <a:r>
              <a:rPr lang="fr-FR" sz="1100" dirty="0"/>
              <a:t>Cluster  2  </a:t>
            </a:r>
            <a:r>
              <a:rPr lang="fr-FR" sz="1100" dirty="0" err="1"/>
              <a:t>answers</a:t>
            </a:r>
            <a:r>
              <a:rPr lang="fr-FR" sz="1100" dirty="0"/>
              <a:t> nb: 389</a:t>
            </a:r>
          </a:p>
          <a:p>
            <a:endParaRPr lang="fr-FR" sz="1100" dirty="0"/>
          </a:p>
          <a:p>
            <a:r>
              <a:rPr lang="fr-FR" sz="1100" dirty="0" err="1"/>
              <a:t>Answers</a:t>
            </a:r>
            <a:r>
              <a:rPr lang="fr-FR" sz="1100" dirty="0"/>
              <a:t> </a:t>
            </a:r>
            <a:r>
              <a:rPr lang="fr-FR" sz="1100" dirty="0" err="1"/>
              <a:t>near</a:t>
            </a:r>
            <a:r>
              <a:rPr lang="fr-FR" sz="1100" dirty="0"/>
              <a:t> </a:t>
            </a:r>
            <a:r>
              <a:rPr lang="fr-FR" sz="1100" dirty="0" err="1"/>
              <a:t>centroid</a:t>
            </a:r>
            <a:endParaRPr lang="fr-FR" sz="1100" dirty="0"/>
          </a:p>
          <a:p>
            <a:r>
              <a:rPr lang="fr-FR" sz="1100" dirty="0"/>
              <a:t>1086    Compostage, éviction des emballages, achat d'une alimentation bio                  </a:t>
            </a:r>
          </a:p>
          <a:p>
            <a:r>
              <a:rPr lang="fr-FR" sz="1100" dirty="0"/>
              <a:t>769     tri des déchets, interdire utilisation des plastiques et emballages et pailles, </a:t>
            </a:r>
            <a:r>
              <a:rPr lang="fr-FR" sz="1100" dirty="0" err="1"/>
              <a:t>etc</a:t>
            </a:r>
            <a:endParaRPr lang="fr-FR" sz="1100" dirty="0"/>
          </a:p>
          <a:p>
            <a:r>
              <a:rPr lang="fr-FR" sz="1100" dirty="0"/>
              <a:t>1222    Difficile à dire , tous les </a:t>
            </a:r>
            <a:r>
              <a:rPr lang="fr-FR" sz="1100" dirty="0" err="1"/>
              <a:t>ėtats</a:t>
            </a:r>
            <a:r>
              <a:rPr lang="fr-FR" sz="1100" dirty="0"/>
              <a:t> n’ayant pas la même priorité .                   </a:t>
            </a:r>
          </a:p>
          <a:p>
            <a:r>
              <a:rPr lang="fr-FR" sz="1100" dirty="0"/>
              <a:t>1099    Soit les collectivités locales soutenues par l'état ou des initiatives citoyennes. </a:t>
            </a:r>
          </a:p>
          <a:p>
            <a:r>
              <a:rPr lang="fr-FR" sz="1100" dirty="0"/>
              <a:t>1127    Je n'utilise pas la voiture pour des déplacements quotidiens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fr-FR" sz="1100" dirty="0"/>
          </a:p>
          <a:p>
            <a:endParaRPr lang="fr-FR" sz="1100" dirty="0"/>
          </a:p>
          <a:p>
            <a:r>
              <a:rPr lang="fr-FR" sz="1100" dirty="0" err="1"/>
              <a:t>Outliers</a:t>
            </a:r>
            <a:endParaRPr lang="fr-FR" sz="1100" dirty="0"/>
          </a:p>
          <a:p>
            <a:r>
              <a:rPr lang="fr-FR" sz="1100" dirty="0"/>
              <a:t>1279    prime pour l'achat d'une batterie électrique pour équiper mon vélo            </a:t>
            </a:r>
          </a:p>
          <a:p>
            <a:r>
              <a:rPr lang="fr-FR" sz="1100" dirty="0"/>
              <a:t>605     Je n'utilise pas la voiture pour des déplacements quotidiens                  </a:t>
            </a:r>
          </a:p>
          <a:p>
            <a:r>
              <a:rPr lang="fr-FR" sz="1100" dirty="0"/>
              <a:t>1494    opter pour un fournisseur d'énergie renouvelable                              </a:t>
            </a:r>
          </a:p>
          <a:p>
            <a:r>
              <a:rPr lang="fr-FR" sz="1100" dirty="0"/>
              <a:t>1497    pour le covoiturage et les transports en commun, ce sont les communes         </a:t>
            </a:r>
          </a:p>
          <a:p>
            <a:r>
              <a:rPr lang="fr-FR" sz="1100" dirty="0"/>
              <a:t>1493    arrêter ce tourisme de masse et cette consommation sans limite qui nous abruti</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en-US" sz="1100" dirty="0"/>
          </a:p>
        </p:txBody>
      </p:sp>
      <p:sp>
        <p:nvSpPr>
          <p:cNvPr id="11" name="Rectangle 10">
            <a:extLst>
              <a:ext uri="{FF2B5EF4-FFF2-40B4-BE49-F238E27FC236}">
                <a16:creationId xmlns:a16="http://schemas.microsoft.com/office/drawing/2014/main" id="{1270469F-211B-4D38-B327-3782F9C33DF5}"/>
              </a:ext>
            </a:extLst>
          </p:cNvPr>
          <p:cNvSpPr/>
          <p:nvPr/>
        </p:nvSpPr>
        <p:spPr>
          <a:xfrm>
            <a:off x="76200" y="3095268"/>
            <a:ext cx="2590800" cy="2970044"/>
          </a:xfrm>
          <a:prstGeom prst="rect">
            <a:avLst/>
          </a:prstGeom>
        </p:spPr>
        <p:txBody>
          <a:bodyPr wrap="square">
            <a:spAutoFit/>
          </a:bodyPr>
          <a:lstStyle/>
          <a:p>
            <a:r>
              <a:rPr lang="fr-FR" sz="1100" dirty="0"/>
              <a:t>Cluster  0  </a:t>
            </a:r>
            <a:r>
              <a:rPr lang="fr-FR" sz="1100" dirty="0" err="1"/>
              <a:t>answers</a:t>
            </a:r>
            <a:r>
              <a:rPr lang="fr-FR" sz="1100" dirty="0"/>
              <a:t> nb: 315</a:t>
            </a:r>
          </a:p>
          <a:p>
            <a:endParaRPr lang="fr-FR" sz="1100" dirty="0"/>
          </a:p>
          <a:p>
            <a:r>
              <a:rPr lang="fr-FR" sz="1100" dirty="0" err="1"/>
              <a:t>Answers</a:t>
            </a:r>
            <a:r>
              <a:rPr lang="fr-FR" sz="1100" dirty="0"/>
              <a:t> </a:t>
            </a:r>
            <a:r>
              <a:rPr lang="fr-FR" sz="1100" dirty="0" err="1"/>
              <a:t>near</a:t>
            </a:r>
            <a:r>
              <a:rPr lang="fr-FR" sz="1100" dirty="0"/>
              <a:t> </a:t>
            </a:r>
            <a:r>
              <a:rPr lang="fr-FR" sz="1100" dirty="0" err="1"/>
              <a:t>centroid</a:t>
            </a:r>
            <a:endParaRPr lang="fr-FR" sz="1100" dirty="0"/>
          </a:p>
          <a:p>
            <a:r>
              <a:rPr lang="fr-FR" sz="1100" dirty="0"/>
              <a:t>403     Maladies / cancers de nos proches</a:t>
            </a:r>
          </a:p>
          <a:p>
            <a:r>
              <a:rPr lang="fr-FR" sz="1100" dirty="0"/>
              <a:t>908     déjà fait                        </a:t>
            </a:r>
          </a:p>
          <a:p>
            <a:r>
              <a:rPr lang="fr-FR" sz="1100" dirty="0"/>
              <a:t>439     La pollution de l'air            </a:t>
            </a:r>
          </a:p>
          <a:p>
            <a:r>
              <a:rPr lang="fr-FR" sz="1100" dirty="0"/>
              <a:t>1384    régulation de chauffage efficace </a:t>
            </a:r>
          </a:p>
          <a:p>
            <a:r>
              <a:rPr lang="fr-FR" sz="1100" dirty="0"/>
              <a:t>1225    je fais déjà tout ça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fr-FR" sz="1100" dirty="0"/>
          </a:p>
          <a:p>
            <a:endParaRPr lang="fr-FR" sz="1100" dirty="0"/>
          </a:p>
          <a:p>
            <a:r>
              <a:rPr lang="fr-FR" sz="1100" dirty="0" err="1"/>
              <a:t>Outliers</a:t>
            </a:r>
            <a:endParaRPr lang="fr-FR" sz="1100" dirty="0"/>
          </a:p>
          <a:p>
            <a:r>
              <a:rPr lang="fr-FR" sz="1100" dirty="0"/>
              <a:t>77      Incitations fiscales            </a:t>
            </a:r>
          </a:p>
          <a:p>
            <a:r>
              <a:rPr lang="fr-FR" sz="1100" dirty="0"/>
              <a:t>231     Montrer l'exemple.              </a:t>
            </a:r>
          </a:p>
          <a:p>
            <a:r>
              <a:rPr lang="fr-FR" sz="1100" dirty="0"/>
              <a:t>893     La démographie                  </a:t>
            </a:r>
          </a:p>
          <a:p>
            <a:r>
              <a:rPr lang="fr-FR" sz="1100" dirty="0"/>
              <a:t>880     Aide et  </a:t>
            </a:r>
            <a:r>
              <a:rPr lang="fr-FR" sz="1100" dirty="0" err="1"/>
              <a:t>credit</a:t>
            </a:r>
            <a:r>
              <a:rPr lang="fr-FR" sz="1100" dirty="0"/>
              <a:t> d </a:t>
            </a:r>
            <a:r>
              <a:rPr lang="fr-FR" sz="1100" dirty="0" err="1"/>
              <a:t>impot</a:t>
            </a:r>
            <a:r>
              <a:rPr lang="fr-FR" sz="1100" dirty="0"/>
              <a:t>         </a:t>
            </a:r>
          </a:p>
          <a:p>
            <a:r>
              <a:rPr lang="fr-FR" sz="1100" dirty="0"/>
              <a:t>1678    Tous ces éléments vont ensemble.</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en-US" sz="1100" dirty="0"/>
          </a:p>
        </p:txBody>
      </p:sp>
    </p:spTree>
    <p:extLst>
      <p:ext uri="{BB962C8B-B14F-4D97-AF65-F5344CB8AC3E}">
        <p14:creationId xmlns:p14="http://schemas.microsoft.com/office/powerpoint/2010/main" val="488823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C98A1E-13D1-4882-B3EE-06F2AD441AFF}"/>
              </a:ext>
            </a:extLst>
          </p:cNvPr>
          <p:cNvSpPr>
            <a:spLocks noGrp="1"/>
          </p:cNvSpPr>
          <p:nvPr>
            <p:ph type="title"/>
          </p:nvPr>
        </p:nvSpPr>
        <p:spPr/>
        <p:txBody>
          <a:bodyPr/>
          <a:lstStyle/>
          <a:p>
            <a:r>
              <a:rPr lang="fr-FR" dirty="0"/>
              <a:t>TF CLUSTERS</a:t>
            </a:r>
            <a:endParaRPr lang="en-US" dirty="0"/>
          </a:p>
        </p:txBody>
      </p:sp>
      <p:sp>
        <p:nvSpPr>
          <p:cNvPr id="5" name="Rectangle 4">
            <a:extLst>
              <a:ext uri="{FF2B5EF4-FFF2-40B4-BE49-F238E27FC236}">
                <a16:creationId xmlns:a16="http://schemas.microsoft.com/office/drawing/2014/main" id="{0312C505-BAF1-4EFF-A9D7-4E308FBA4178}"/>
              </a:ext>
            </a:extLst>
          </p:cNvPr>
          <p:cNvSpPr/>
          <p:nvPr/>
        </p:nvSpPr>
        <p:spPr>
          <a:xfrm>
            <a:off x="895350" y="2061180"/>
            <a:ext cx="6096000" cy="6694140"/>
          </a:xfrm>
          <a:prstGeom prst="rect">
            <a:avLst/>
          </a:prstGeom>
        </p:spPr>
        <p:txBody>
          <a:bodyPr>
            <a:spAutoFit/>
          </a:bodyPr>
          <a:lstStyle/>
          <a:p>
            <a:r>
              <a:rPr lang="fr-FR" sz="1100" dirty="0"/>
              <a:t>Cluster  3  </a:t>
            </a:r>
            <a:r>
              <a:rPr lang="fr-FR" sz="1100" dirty="0" err="1"/>
              <a:t>answers</a:t>
            </a:r>
            <a:r>
              <a:rPr lang="fr-FR" sz="1100" dirty="0"/>
              <a:t> nb: 477</a:t>
            </a:r>
          </a:p>
          <a:p>
            <a:endParaRPr lang="fr-FR" sz="1100" dirty="0"/>
          </a:p>
          <a:p>
            <a:r>
              <a:rPr lang="fr-FR" sz="1100" dirty="0" err="1"/>
              <a:t>Answers</a:t>
            </a:r>
            <a:r>
              <a:rPr lang="fr-FR" sz="1100" dirty="0"/>
              <a:t> </a:t>
            </a:r>
            <a:r>
              <a:rPr lang="fr-FR" sz="1100" dirty="0" err="1"/>
              <a:t>near</a:t>
            </a:r>
            <a:r>
              <a:rPr lang="fr-FR" sz="1100" dirty="0"/>
              <a:t> </a:t>
            </a:r>
            <a:r>
              <a:rPr lang="fr-FR" sz="1100" dirty="0" err="1"/>
              <a:t>centroid</a:t>
            </a:r>
            <a:endParaRPr lang="fr-FR" sz="1100" dirty="0"/>
          </a:p>
          <a:p>
            <a:r>
              <a:rPr lang="fr-FR" sz="1100" dirty="0"/>
              <a:t>1933    Les chasseurs prennent pour excuse qu'ils "sauvent" la nature en régulant. Sans eux, nous serions envahis d'animaux sauvages qui nous feraient toutes sortes de misères. C'est totalement faux ! Pour diminuer fortement la régulation à laquelle s'adonnent les chasseurs, je propose : - d'interdire l'élevage de gibier destiné à la chasse. […]</a:t>
            </a:r>
          </a:p>
          <a:p>
            <a:r>
              <a:rPr lang="fr-FR" sz="1100" dirty="0"/>
              <a:t>4       Pesée au niveau communal des déchets recyclés, puis comparaison au niveau national (par tête) pour attribuer des bonus et des malus au niveau des impôts locaux. Établir des contrats de consommation énergétique globalement avantageux pour les faibles consommations mais avec une augmentation rapide des prix après un certain seuil, ou encore globalement avantageux à l'année mais avec des malus dans les pics de consommation ou pour les consommations inutiles (lumière le jour, chauffage l'été...)                                                                                                                                                                                                                                                                                                                                                                                                                                                                                                                                                                                                                                                                                                                                                                                                                                                                               </a:t>
            </a:r>
          </a:p>
          <a:p>
            <a:r>
              <a:rPr lang="fr-FR" sz="1100" dirty="0"/>
              <a:t>5       Baisser les prix des produits Bio et les produits </a:t>
            </a:r>
            <a:r>
              <a:rPr lang="fr-FR" sz="1100" dirty="0" err="1"/>
              <a:t>vegan</a:t>
            </a:r>
            <a:r>
              <a:rPr lang="fr-FR" sz="1100" dirty="0"/>
              <a:t>.  Mettre en avant le Bio dans les magasins pour inciter les personnes à acheter. Pour limiter les déchets et  augmenter le tri sélectif apporter une récompense (argent) à un certain seuil.                                                                                                                                                                                                                                                                                                                                                                                                                                                                                                                                                                                                                                                                                                                                                                                                                                                                                                                                                                                                                                                                                                                                           </a:t>
            </a:r>
          </a:p>
          <a:p>
            <a:r>
              <a:rPr lang="fr-FR" sz="1100" dirty="0"/>
              <a:t>1733    Comme exprimé plus haut, la réponse va du changement individuel des mentalités à la prise de conscience mondiale. Les grandes réunions internationales accouchent de souris et ne sont pas assez contraignantes. […]</a:t>
            </a:r>
          </a:p>
          <a:p>
            <a:r>
              <a:rPr lang="fr-FR" sz="1100" dirty="0"/>
              <a:t>1696    L'utilisation du covoiturage nécessiterait que je me penche (avec mon hiérarchique) sur une nouvelle organisation de mes semaines de travail car je réalise des déplacements dans le cadre de celui-ci.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fr-FR" sz="1100" dirty="0"/>
          </a:p>
          <a:p>
            <a:endParaRPr lang="fr-FR" sz="1100" dirty="0"/>
          </a:p>
          <a:p>
            <a:r>
              <a:rPr lang="fr-FR" sz="1100" dirty="0" err="1"/>
              <a:t>Outliers</a:t>
            </a:r>
            <a:endParaRPr lang="fr-FR" sz="1100" dirty="0"/>
          </a:p>
          <a:p>
            <a:r>
              <a:rPr lang="fr-FR" sz="1100" dirty="0"/>
              <a:t>1517    Consommation de produits bio en priorité, tri des déchets, limitation de l'usage des emballages, achat d'un véhicule moins polluant, utilisation de panneaux solaires, travaux d'isolation de la maison, rationalisation des déplacements en voiture, diminution de ma consommation de produits polluants, de viande, réduction des achats compulsifs liés à la mode.</a:t>
            </a:r>
          </a:p>
          <a:p>
            <a:r>
              <a:rPr lang="fr-FR" sz="1100" dirty="0"/>
              <a:t>1458    déjà nous devrions tous rouler en hybride ou </a:t>
            </a:r>
            <a:r>
              <a:rPr lang="fr-FR" sz="1100" dirty="0" err="1"/>
              <a:t>electrique</a:t>
            </a:r>
            <a:r>
              <a:rPr lang="fr-FR" sz="1100" dirty="0"/>
              <a:t> mais dérivé du solaire, les maisons devraient </a:t>
            </a:r>
            <a:r>
              <a:rPr lang="fr-FR" sz="1100" dirty="0" err="1"/>
              <a:t>etre</a:t>
            </a:r>
            <a:r>
              <a:rPr lang="fr-FR" sz="1100" dirty="0"/>
              <a:t> depuis très longtemps autonomes en campagne, la nourriture véritablement bio et du coin....                                                                                                                                                               </a:t>
            </a:r>
          </a:p>
          <a:p>
            <a:r>
              <a:rPr lang="fr-FR" sz="1100" dirty="0"/>
              <a:t>456     il serait souhaitable de passer des courts spots d’information sur comment bien trier nos déchets. il y a encore beaucoup d’incertitude!!!! </a:t>
            </a:r>
            <a:r>
              <a:rPr lang="fr-FR" sz="1100" dirty="0" err="1"/>
              <a:t>étiquettage</a:t>
            </a:r>
            <a:r>
              <a:rPr lang="fr-FR" sz="1100" dirty="0"/>
              <a:t> sur les articles en rappel serait un plus!!!                                                                                                                                                                 </a:t>
            </a:r>
          </a:p>
          <a:p>
            <a:r>
              <a:rPr lang="fr-FR" sz="1100" dirty="0"/>
              <a:t>1457    je prends mon vélo à la place de la voiture des que possible, j'ai une maison passive, je récupère l'eau de pluie, mais cependant ces actions ne sont pas suffisantes pour protéger l'environnement.                                                                                                                                                                 </a:t>
            </a:r>
          </a:p>
          <a:p>
            <a:r>
              <a:rPr lang="fr-FR" sz="1100" dirty="0"/>
              <a:t>1449    Je souhaite changer de voiture (diesel). Je regarde pour une électrique, car je n'ai que 35 km A/R pour aller travailler. Cela reste encore beaucoup trop cher à l'achat par rapport à une voiture essence... C'est vraiment dommage.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en-US" sz="1100" dirty="0"/>
          </a:p>
        </p:txBody>
      </p:sp>
    </p:spTree>
    <p:extLst>
      <p:ext uri="{BB962C8B-B14F-4D97-AF65-F5344CB8AC3E}">
        <p14:creationId xmlns:p14="http://schemas.microsoft.com/office/powerpoint/2010/main" val="417626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13C8F8-DB36-4DB0-8C97-CA66347DC4A5}"/>
              </a:ext>
            </a:extLst>
          </p:cNvPr>
          <p:cNvSpPr>
            <a:spLocks noGrp="1"/>
          </p:cNvSpPr>
          <p:nvPr>
            <p:ph type="title"/>
          </p:nvPr>
        </p:nvSpPr>
        <p:spPr/>
        <p:txBody>
          <a:bodyPr/>
          <a:lstStyle/>
          <a:p>
            <a:r>
              <a:rPr lang="fr-FR" dirty="0"/>
              <a:t>TF CLUSTERS</a:t>
            </a:r>
            <a:endParaRPr lang="en-US" dirty="0"/>
          </a:p>
        </p:txBody>
      </p:sp>
      <p:sp>
        <p:nvSpPr>
          <p:cNvPr id="5" name="Rectangle 4">
            <a:extLst>
              <a:ext uri="{FF2B5EF4-FFF2-40B4-BE49-F238E27FC236}">
                <a16:creationId xmlns:a16="http://schemas.microsoft.com/office/drawing/2014/main" id="{286FAAB4-738C-4932-A278-C9B3B54F0961}"/>
              </a:ext>
            </a:extLst>
          </p:cNvPr>
          <p:cNvSpPr/>
          <p:nvPr/>
        </p:nvSpPr>
        <p:spPr>
          <a:xfrm>
            <a:off x="1143000" y="1838474"/>
            <a:ext cx="6096000" cy="4832092"/>
          </a:xfrm>
          <a:prstGeom prst="rect">
            <a:avLst/>
          </a:prstGeom>
        </p:spPr>
        <p:txBody>
          <a:bodyPr>
            <a:spAutoFit/>
          </a:bodyPr>
          <a:lstStyle/>
          <a:p>
            <a:r>
              <a:rPr lang="fr-FR" sz="1100" dirty="0"/>
              <a:t>Cluster  6  </a:t>
            </a:r>
            <a:r>
              <a:rPr lang="fr-FR" sz="1100" dirty="0" err="1"/>
              <a:t>answers</a:t>
            </a:r>
            <a:r>
              <a:rPr lang="fr-FR" sz="1100" dirty="0"/>
              <a:t> nb: 148</a:t>
            </a:r>
          </a:p>
          <a:p>
            <a:endParaRPr lang="fr-FR" sz="1100" dirty="0"/>
          </a:p>
          <a:p>
            <a:r>
              <a:rPr lang="fr-FR" sz="1100" dirty="0" err="1"/>
              <a:t>Answers</a:t>
            </a:r>
            <a:r>
              <a:rPr lang="fr-FR" sz="1100" dirty="0"/>
              <a:t> </a:t>
            </a:r>
            <a:r>
              <a:rPr lang="fr-FR" sz="1100" dirty="0" err="1"/>
              <a:t>near</a:t>
            </a:r>
            <a:r>
              <a:rPr lang="fr-FR" sz="1100" dirty="0"/>
              <a:t> </a:t>
            </a:r>
            <a:r>
              <a:rPr lang="fr-FR" sz="1100" dirty="0" err="1"/>
              <a:t>centroid</a:t>
            </a:r>
            <a:endParaRPr lang="fr-FR" sz="1100" dirty="0"/>
          </a:p>
          <a:p>
            <a:r>
              <a:rPr lang="fr-FR" sz="1100" dirty="0"/>
              <a:t>1750    Je vis dans un village, les bus ne fonctionnent qu’aux horaires scolaires. L’usage raisonné et partagé d’une voiture économe est la meilleure solution pour se rendre en ville.                              </a:t>
            </a:r>
          </a:p>
          <a:p>
            <a:r>
              <a:rPr lang="fr-FR" sz="1100" dirty="0"/>
              <a:t>473     Déjà inciter les plus gros pollueurs a changer leurs comportements, ensuite si nous avons les moyens pourquoi pas, mais aujourd'hui ce n'est pas le cas, même avec vos aides.                                </a:t>
            </a:r>
          </a:p>
          <a:p>
            <a:r>
              <a:rPr lang="fr-FR" sz="1100" dirty="0"/>
              <a:t>359     Ralentir l'exploitation de la planète , l'homme préempte tout pour lui seul une espèce disparue c'est pour toujours, le gaz carbonique lui se résorbera                                                      </a:t>
            </a:r>
          </a:p>
          <a:p>
            <a:r>
              <a:rPr lang="fr-FR" sz="1100" dirty="0"/>
              <a:t>533     Une agriculture responsable rémunérée correctement; limiter le transfert des terres agricoles ou non agricoles au profit de l'urbanisme en enlevant au maire le droit des permis de construire n'importe quoi</a:t>
            </a:r>
          </a:p>
          <a:p>
            <a:r>
              <a:rPr lang="fr-FR" sz="1100" dirty="0"/>
              <a:t>310     Lorsque l'on développe de nouvelles énergies d'origine renouvelable il faudrait les substituées par des énergie fossiles afin d'avoir une véritable action sur notre bilan carbone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fr-FR" sz="1100" dirty="0"/>
          </a:p>
          <a:p>
            <a:endParaRPr lang="fr-FR" sz="1100" dirty="0"/>
          </a:p>
          <a:p>
            <a:r>
              <a:rPr lang="fr-FR" sz="1100" dirty="0" err="1"/>
              <a:t>Outliers</a:t>
            </a:r>
            <a:endParaRPr lang="fr-FR" sz="1100" dirty="0"/>
          </a:p>
          <a:p>
            <a:r>
              <a:rPr lang="fr-FR" sz="1100" dirty="0"/>
              <a:t>870     Transports en commun bien moins chère. Moins de packaging. Arrêter le tout plastique, interdire les perturbateurs endocriniens. Avoir une vrai politique de transition écologique. </a:t>
            </a:r>
          </a:p>
          <a:p>
            <a:r>
              <a:rPr lang="fr-FR" sz="1100" dirty="0"/>
              <a:t>1108    Mes enfants hésitent d'avoir des enfants à cause d’un avenir incertain. L’inquiétude. Surtout quand la conscience des problèmes semble être au stade molle chez beaucoup de monde. </a:t>
            </a:r>
          </a:p>
          <a:p>
            <a:r>
              <a:rPr lang="fr-FR" sz="1100" dirty="0"/>
              <a:t>94      taxe entreprise polluante ou imposition à se mettre aux normes ( mais réduire le nombre de norme inutile). pareil pour les modes de </a:t>
            </a:r>
            <a:r>
              <a:rPr lang="fr-FR" sz="1100" dirty="0" err="1"/>
              <a:t>délacement</a:t>
            </a:r>
            <a:r>
              <a:rPr lang="fr-FR" sz="1100" dirty="0"/>
              <a:t> extrêmement polluant ( bateau avion)</a:t>
            </a:r>
          </a:p>
          <a:p>
            <a:r>
              <a:rPr lang="fr-FR" sz="1100" dirty="0"/>
              <a:t>114     aider les salariés à avoir une aide </a:t>
            </a:r>
            <a:r>
              <a:rPr lang="fr-FR" sz="1100" dirty="0" err="1"/>
              <a:t>kilomètrique</a:t>
            </a:r>
            <a:r>
              <a:rPr lang="fr-FR" sz="1100" dirty="0"/>
              <a:t> pour les trajets où il n'y a pas de transport en commun et inciter les entreprises à aider les salariés à faible revenu           </a:t>
            </a:r>
          </a:p>
          <a:p>
            <a:r>
              <a:rPr lang="fr-FR" sz="1100" dirty="0"/>
              <a:t>1929    tri sélectif, compost, isolation toiture et ouvertures, chauffage et eau sanitaire solaire + panneaux photovoltaïques, déplacement en transports en commun, vélo, marche à pied... </a:t>
            </a:r>
          </a:p>
          <a:p>
            <a:r>
              <a:rPr lang="fr-FR" sz="1100" dirty="0"/>
              <a:t>Name: </a:t>
            </a:r>
            <a:r>
              <a:rPr lang="fr-FR" sz="1100" dirty="0" err="1"/>
              <a:t>text</a:t>
            </a:r>
            <a:r>
              <a:rPr lang="fr-FR" sz="1100" dirty="0"/>
              <a:t>, </a:t>
            </a:r>
            <a:r>
              <a:rPr lang="fr-FR" sz="1100" dirty="0" err="1"/>
              <a:t>dtype</a:t>
            </a:r>
            <a:r>
              <a:rPr lang="fr-FR" sz="1100" dirty="0"/>
              <a:t>: </a:t>
            </a:r>
            <a:r>
              <a:rPr lang="fr-FR" sz="1100" dirty="0" err="1"/>
              <a:t>object</a:t>
            </a:r>
            <a:endParaRPr lang="fr-FR" sz="1100" dirty="0"/>
          </a:p>
        </p:txBody>
      </p:sp>
    </p:spTree>
    <p:extLst>
      <p:ext uri="{BB962C8B-B14F-4D97-AF65-F5344CB8AC3E}">
        <p14:creationId xmlns:p14="http://schemas.microsoft.com/office/powerpoint/2010/main" val="286129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FBEAA7-9E57-4FBF-B2F3-13F095B90054}"/>
              </a:ext>
            </a:extLst>
          </p:cNvPr>
          <p:cNvSpPr>
            <a:spLocks noGrp="1"/>
          </p:cNvSpPr>
          <p:nvPr>
            <p:ph type="title"/>
          </p:nvPr>
        </p:nvSpPr>
        <p:spPr/>
        <p:txBody>
          <a:bodyPr/>
          <a:lstStyle/>
          <a:p>
            <a:r>
              <a:rPr lang="fr-FR" dirty="0" err="1"/>
              <a:t>Going</a:t>
            </a:r>
            <a:r>
              <a:rPr lang="fr-FR" dirty="0"/>
              <a:t> </a:t>
            </a:r>
            <a:r>
              <a:rPr lang="fr-FR" dirty="0" err="1"/>
              <a:t>further</a:t>
            </a:r>
            <a:endParaRPr lang="en-US" dirty="0"/>
          </a:p>
        </p:txBody>
      </p:sp>
      <p:sp>
        <p:nvSpPr>
          <p:cNvPr id="3" name="Espace réservé du contenu 2">
            <a:extLst>
              <a:ext uri="{FF2B5EF4-FFF2-40B4-BE49-F238E27FC236}">
                <a16:creationId xmlns:a16="http://schemas.microsoft.com/office/drawing/2014/main" id="{21544B9E-63AE-4F3F-913B-6A93A0EF50A5}"/>
              </a:ext>
            </a:extLst>
          </p:cNvPr>
          <p:cNvSpPr>
            <a:spLocks noGrp="1"/>
          </p:cNvSpPr>
          <p:nvPr>
            <p:ph idx="1"/>
          </p:nvPr>
        </p:nvSpPr>
        <p:spPr/>
        <p:txBody>
          <a:bodyPr>
            <a:normAutofit fontScale="85000" lnSpcReduction="20000"/>
          </a:bodyPr>
          <a:lstStyle/>
          <a:p>
            <a:r>
              <a:rPr lang="en-US" dirty="0"/>
              <a:t>This study was build in some weeks as an afterwork challenge, and results obtained could be criticized</a:t>
            </a:r>
          </a:p>
          <a:p>
            <a:pPr lvl="1"/>
            <a:r>
              <a:rPr lang="en-US" dirty="0"/>
              <a:t>In fact, clusters reflects more the answer size than the use of vocabulary</a:t>
            </a:r>
          </a:p>
          <a:p>
            <a:r>
              <a:rPr lang="en-US" dirty="0"/>
              <a:t>I was very enthusiast to use BERT algorithm, but the fact is that :</a:t>
            </a:r>
          </a:p>
          <a:p>
            <a:pPr lvl="1"/>
            <a:r>
              <a:rPr lang="en-US" dirty="0"/>
              <a:t>It takes me a lot of time to find a good way I could use it</a:t>
            </a:r>
          </a:p>
          <a:p>
            <a:pPr lvl="1"/>
            <a:r>
              <a:rPr lang="en-US" dirty="0"/>
              <a:t>The computation time and the output of BERT is huge</a:t>
            </a:r>
          </a:p>
          <a:p>
            <a:pPr lvl="1"/>
            <a:r>
              <a:rPr lang="en-US" dirty="0"/>
              <a:t>I was not able to use technics like TF-IDF with the output of BERT as it give for a same token a unique meaning in each sentence</a:t>
            </a:r>
          </a:p>
          <a:p>
            <a:r>
              <a:rPr lang="en-US" dirty="0"/>
              <a:t>This experience made me read a lots of scientific papers on NLP. It made me discover technics I should have used for a more complete approach like text summarization</a:t>
            </a:r>
          </a:p>
        </p:txBody>
      </p:sp>
    </p:spTree>
    <p:extLst>
      <p:ext uri="{BB962C8B-B14F-4D97-AF65-F5344CB8AC3E}">
        <p14:creationId xmlns:p14="http://schemas.microsoft.com/office/powerpoint/2010/main" val="339963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7DC90D-ABB3-4610-9CB9-E18C54270850}"/>
              </a:ext>
            </a:extLst>
          </p:cNvPr>
          <p:cNvSpPr>
            <a:spLocks noGrp="1"/>
          </p:cNvSpPr>
          <p:nvPr>
            <p:ph type="title"/>
          </p:nvPr>
        </p:nvSpPr>
        <p:spPr/>
        <p:txBody>
          <a:bodyPr/>
          <a:lstStyle/>
          <a:p>
            <a:r>
              <a:rPr lang="fr-FR" dirty="0" err="1"/>
              <a:t>Context</a:t>
            </a:r>
            <a:endParaRPr lang="en-US" dirty="0"/>
          </a:p>
        </p:txBody>
      </p:sp>
      <p:pic>
        <p:nvPicPr>
          <p:cNvPr id="4" name="Espace réservé du contenu 3">
            <a:extLst>
              <a:ext uri="{FF2B5EF4-FFF2-40B4-BE49-F238E27FC236}">
                <a16:creationId xmlns:a16="http://schemas.microsoft.com/office/drawing/2014/main" id="{889462B3-80EE-4530-A5EC-9B9EC32F563D}"/>
              </a:ext>
            </a:extLst>
          </p:cNvPr>
          <p:cNvPicPr>
            <a:picLocks noGrp="1" noChangeAspect="1"/>
          </p:cNvPicPr>
          <p:nvPr>
            <p:ph idx="1"/>
          </p:nvPr>
        </p:nvPicPr>
        <p:blipFill>
          <a:blip r:embed="rId2"/>
          <a:stretch>
            <a:fillRect/>
          </a:stretch>
        </p:blipFill>
        <p:spPr>
          <a:xfrm>
            <a:off x="823767" y="1875384"/>
            <a:ext cx="4008292" cy="1691573"/>
          </a:xfrm>
          <a:prstGeom prst="rect">
            <a:avLst/>
          </a:prstGeom>
        </p:spPr>
      </p:pic>
      <p:sp>
        <p:nvSpPr>
          <p:cNvPr id="5" name="ZoneTexte 4">
            <a:extLst>
              <a:ext uri="{FF2B5EF4-FFF2-40B4-BE49-F238E27FC236}">
                <a16:creationId xmlns:a16="http://schemas.microsoft.com/office/drawing/2014/main" id="{A8D2367B-0840-4995-83B0-BD906FAE7097}"/>
              </a:ext>
            </a:extLst>
          </p:cNvPr>
          <p:cNvSpPr txBox="1"/>
          <p:nvPr/>
        </p:nvSpPr>
        <p:spPr>
          <a:xfrm>
            <a:off x="5058561" y="1887523"/>
            <a:ext cx="6123963" cy="3693319"/>
          </a:xfrm>
          <a:prstGeom prst="rect">
            <a:avLst/>
          </a:prstGeom>
          <a:noFill/>
        </p:spPr>
        <p:txBody>
          <a:bodyPr wrap="square" rtlCol="0">
            <a:spAutoFit/>
          </a:bodyPr>
          <a:lstStyle/>
          <a:p>
            <a:r>
              <a:rPr lang="en-US" dirty="0"/>
              <a:t>Since October 2018, a strike called "</a:t>
            </a:r>
            <a:r>
              <a:rPr lang="en-US" dirty="0" err="1"/>
              <a:t>mouvement</a:t>
            </a:r>
            <a:r>
              <a:rPr lang="en-US" dirty="0"/>
              <a:t> des Gilets jaunes" growth in France. This movement starts with some unpopular decisions of the government. Due to the fact that no organization or political movement was at the roots of this movement, revendications were unclear. </a:t>
            </a:r>
          </a:p>
          <a:p>
            <a:endParaRPr lang="en-US" dirty="0"/>
          </a:p>
          <a:p>
            <a:r>
              <a:rPr lang="en-US" dirty="0"/>
              <a:t>Emmanuel Macron, the actual president, decided to launch the “grand </a:t>
            </a:r>
            <a:r>
              <a:rPr lang="en-US" dirty="0" err="1"/>
              <a:t>débat</a:t>
            </a:r>
            <a:r>
              <a:rPr lang="en-US" dirty="0"/>
              <a:t> national”, a national forum inline as well as in real life, and asked questions on four mains thematic. Answers of this debate are available as open data. As these answers, due to their volume, are not humanly readable, we are going to analyze them with data science tools, to propose classifications, and reveal trends as well as outliers.</a:t>
            </a:r>
          </a:p>
        </p:txBody>
      </p:sp>
      <p:pic>
        <p:nvPicPr>
          <p:cNvPr id="6" name="Image 5">
            <a:extLst>
              <a:ext uri="{FF2B5EF4-FFF2-40B4-BE49-F238E27FC236}">
                <a16:creationId xmlns:a16="http://schemas.microsoft.com/office/drawing/2014/main" id="{E034F3E4-80AD-48DD-84D0-82840B178824}"/>
              </a:ext>
            </a:extLst>
          </p:cNvPr>
          <p:cNvPicPr>
            <a:picLocks noChangeAspect="1"/>
          </p:cNvPicPr>
          <p:nvPr/>
        </p:nvPicPr>
        <p:blipFill>
          <a:blip r:embed="rId3"/>
          <a:stretch>
            <a:fillRect/>
          </a:stretch>
        </p:blipFill>
        <p:spPr>
          <a:xfrm>
            <a:off x="1284433" y="3411872"/>
            <a:ext cx="3690240" cy="1571671"/>
          </a:xfrm>
          <a:prstGeom prst="rect">
            <a:avLst/>
          </a:prstGeom>
        </p:spPr>
      </p:pic>
      <p:pic>
        <p:nvPicPr>
          <p:cNvPr id="7" name="Image 6">
            <a:extLst>
              <a:ext uri="{FF2B5EF4-FFF2-40B4-BE49-F238E27FC236}">
                <a16:creationId xmlns:a16="http://schemas.microsoft.com/office/drawing/2014/main" id="{3545DEF0-F4A1-4730-9D44-8A9E82F7B6B8}"/>
              </a:ext>
            </a:extLst>
          </p:cNvPr>
          <p:cNvPicPr>
            <a:picLocks noChangeAspect="1"/>
          </p:cNvPicPr>
          <p:nvPr/>
        </p:nvPicPr>
        <p:blipFill>
          <a:blip r:embed="rId4"/>
          <a:stretch>
            <a:fillRect/>
          </a:stretch>
        </p:blipFill>
        <p:spPr>
          <a:xfrm>
            <a:off x="1820411" y="4848836"/>
            <a:ext cx="3238151" cy="1468851"/>
          </a:xfrm>
          <a:prstGeom prst="rect">
            <a:avLst/>
          </a:prstGeom>
        </p:spPr>
      </p:pic>
    </p:spTree>
    <p:extLst>
      <p:ext uri="{BB962C8B-B14F-4D97-AF65-F5344CB8AC3E}">
        <p14:creationId xmlns:p14="http://schemas.microsoft.com/office/powerpoint/2010/main" val="74858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F8871B-DA60-48E9-BAAB-142AB3C58ABB}"/>
              </a:ext>
            </a:extLst>
          </p:cNvPr>
          <p:cNvSpPr>
            <a:spLocks noGrp="1"/>
          </p:cNvSpPr>
          <p:nvPr>
            <p:ph type="title"/>
          </p:nvPr>
        </p:nvSpPr>
        <p:spPr/>
        <p:txBody>
          <a:bodyPr/>
          <a:lstStyle/>
          <a:p>
            <a:r>
              <a:rPr lang="fr-FR" dirty="0"/>
              <a:t>INPUTS</a:t>
            </a:r>
            <a:endParaRPr lang="en-US" dirty="0"/>
          </a:p>
        </p:txBody>
      </p:sp>
      <p:sp>
        <p:nvSpPr>
          <p:cNvPr id="3" name="Espace réservé du contenu 2">
            <a:extLst>
              <a:ext uri="{FF2B5EF4-FFF2-40B4-BE49-F238E27FC236}">
                <a16:creationId xmlns:a16="http://schemas.microsoft.com/office/drawing/2014/main" id="{967AE5D4-7E23-42BE-84C7-E9E085430A1B}"/>
              </a:ext>
            </a:extLst>
          </p:cNvPr>
          <p:cNvSpPr>
            <a:spLocks noGrp="1"/>
          </p:cNvSpPr>
          <p:nvPr>
            <p:ph idx="1"/>
          </p:nvPr>
        </p:nvSpPr>
        <p:spPr>
          <a:xfrm>
            <a:off x="4068661" y="2249486"/>
            <a:ext cx="6978750" cy="4470095"/>
          </a:xfrm>
        </p:spPr>
        <p:txBody>
          <a:bodyPr>
            <a:normAutofit/>
          </a:bodyPr>
          <a:lstStyle/>
          <a:p>
            <a:r>
              <a:rPr lang="fr-FR" dirty="0"/>
              <a:t>Data </a:t>
            </a:r>
            <a:r>
              <a:rPr lang="fr-FR" dirty="0" err="1"/>
              <a:t>is</a:t>
            </a:r>
            <a:r>
              <a:rPr lang="fr-FR" dirty="0"/>
              <a:t> </a:t>
            </a:r>
            <a:r>
              <a:rPr lang="fr-FR" dirty="0" err="1"/>
              <a:t>published</a:t>
            </a:r>
            <a:r>
              <a:rPr lang="fr-FR" dirty="0"/>
              <a:t> at the </a:t>
            </a:r>
            <a:r>
              <a:rPr lang="fr-FR" dirty="0" err="1"/>
              <a:t>following</a:t>
            </a:r>
            <a:r>
              <a:rPr lang="fr-FR" dirty="0"/>
              <a:t> </a:t>
            </a:r>
            <a:r>
              <a:rPr lang="fr-FR" dirty="0" err="1"/>
              <a:t>address</a:t>
            </a:r>
            <a:r>
              <a:rPr lang="fr-FR" dirty="0"/>
              <a:t> :</a:t>
            </a:r>
          </a:p>
          <a:p>
            <a:pPr lvl="1"/>
            <a:r>
              <a:rPr lang="en-US" dirty="0">
                <a:hlinkClick r:id="rId2"/>
              </a:rPr>
              <a:t>https://granddebat.fr/pages/donnees-ouvertes</a:t>
            </a:r>
            <a:endParaRPr lang="en-US" dirty="0"/>
          </a:p>
          <a:p>
            <a:r>
              <a:rPr lang="en-US" dirty="0"/>
              <a:t>The answers of contributors are available on the 4 main topics : </a:t>
            </a:r>
          </a:p>
          <a:p>
            <a:pPr lvl="1"/>
            <a:r>
              <a:rPr lang="en-US" dirty="0"/>
              <a:t>Ecological transition</a:t>
            </a:r>
          </a:p>
          <a:p>
            <a:pPr lvl="1"/>
            <a:r>
              <a:rPr lang="en-US" dirty="0"/>
              <a:t>Fiscality and public expanses</a:t>
            </a:r>
          </a:p>
          <a:p>
            <a:pPr lvl="1"/>
            <a:r>
              <a:rPr lang="en-US" dirty="0"/>
              <a:t>Democracy</a:t>
            </a:r>
          </a:p>
          <a:p>
            <a:pPr lvl="1"/>
            <a:r>
              <a:rPr lang="en-US" dirty="0"/>
              <a:t>Public services and organization</a:t>
            </a:r>
          </a:p>
        </p:txBody>
      </p:sp>
      <p:pic>
        <p:nvPicPr>
          <p:cNvPr id="4" name="Image 3">
            <a:extLst>
              <a:ext uri="{FF2B5EF4-FFF2-40B4-BE49-F238E27FC236}">
                <a16:creationId xmlns:a16="http://schemas.microsoft.com/office/drawing/2014/main" id="{81FC85D2-4396-4119-B55F-AE7B3E76085E}"/>
              </a:ext>
            </a:extLst>
          </p:cNvPr>
          <p:cNvPicPr>
            <a:picLocks noChangeAspect="1"/>
          </p:cNvPicPr>
          <p:nvPr/>
        </p:nvPicPr>
        <p:blipFill>
          <a:blip r:embed="rId3"/>
          <a:stretch>
            <a:fillRect/>
          </a:stretch>
        </p:blipFill>
        <p:spPr>
          <a:xfrm>
            <a:off x="942349" y="1786854"/>
            <a:ext cx="2320968" cy="4345138"/>
          </a:xfrm>
          <a:prstGeom prst="rect">
            <a:avLst/>
          </a:prstGeom>
        </p:spPr>
      </p:pic>
      <p:pic>
        <p:nvPicPr>
          <p:cNvPr id="5" name="Image 4">
            <a:extLst>
              <a:ext uri="{FF2B5EF4-FFF2-40B4-BE49-F238E27FC236}">
                <a16:creationId xmlns:a16="http://schemas.microsoft.com/office/drawing/2014/main" id="{B3809530-0C48-449C-A07F-AFC1820B5428}"/>
              </a:ext>
            </a:extLst>
          </p:cNvPr>
          <p:cNvPicPr>
            <a:picLocks noChangeAspect="1"/>
          </p:cNvPicPr>
          <p:nvPr/>
        </p:nvPicPr>
        <p:blipFill>
          <a:blip r:embed="rId4"/>
          <a:stretch>
            <a:fillRect/>
          </a:stretch>
        </p:blipFill>
        <p:spPr>
          <a:xfrm>
            <a:off x="8556770" y="241789"/>
            <a:ext cx="3240946" cy="1701440"/>
          </a:xfrm>
          <a:prstGeom prst="rect">
            <a:avLst/>
          </a:prstGeom>
        </p:spPr>
      </p:pic>
    </p:spTree>
    <p:extLst>
      <p:ext uri="{BB962C8B-B14F-4D97-AF65-F5344CB8AC3E}">
        <p14:creationId xmlns:p14="http://schemas.microsoft.com/office/powerpoint/2010/main" val="138958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0FE77-805F-4545-A521-AFBAD2AEC7CD}"/>
              </a:ext>
            </a:extLst>
          </p:cNvPr>
          <p:cNvSpPr>
            <a:spLocks noGrp="1"/>
          </p:cNvSpPr>
          <p:nvPr>
            <p:ph type="title"/>
          </p:nvPr>
        </p:nvSpPr>
        <p:spPr/>
        <p:txBody>
          <a:bodyPr>
            <a:normAutofit/>
          </a:bodyPr>
          <a:lstStyle/>
          <a:p>
            <a:r>
              <a:rPr lang="en-US" dirty="0"/>
              <a:t>Analyzing Ecological transition </a:t>
            </a:r>
            <a:br>
              <a:rPr lang="en-US" dirty="0"/>
            </a:br>
            <a:r>
              <a:rPr lang="en-US" sz="900" dirty="0"/>
              <a:t>The lightest JSON file of 236MB was used for this analysis</a:t>
            </a:r>
          </a:p>
        </p:txBody>
      </p:sp>
      <p:sp>
        <p:nvSpPr>
          <p:cNvPr id="4" name="ZoneTexte 3">
            <a:extLst>
              <a:ext uri="{FF2B5EF4-FFF2-40B4-BE49-F238E27FC236}">
                <a16:creationId xmlns:a16="http://schemas.microsoft.com/office/drawing/2014/main" id="{EFAFF2CA-EDE8-432A-8C1E-D80E140D6502}"/>
              </a:ext>
            </a:extLst>
          </p:cNvPr>
          <p:cNvSpPr txBox="1"/>
          <p:nvPr/>
        </p:nvSpPr>
        <p:spPr>
          <a:xfrm>
            <a:off x="1459684" y="2172749"/>
            <a:ext cx="2015295" cy="369332"/>
          </a:xfrm>
          <a:prstGeom prst="rect">
            <a:avLst/>
          </a:prstGeom>
          <a:noFill/>
        </p:spPr>
        <p:txBody>
          <a:bodyPr wrap="none" rtlCol="0">
            <a:spAutoFit/>
          </a:bodyPr>
          <a:lstStyle/>
          <a:p>
            <a:r>
              <a:rPr lang="fr-FR" dirty="0"/>
              <a:t>MODEL DEFINITION</a:t>
            </a:r>
            <a:endParaRPr lang="en-US" dirty="0"/>
          </a:p>
        </p:txBody>
      </p:sp>
      <p:sp>
        <p:nvSpPr>
          <p:cNvPr id="5" name="Rectangle 4">
            <a:extLst>
              <a:ext uri="{FF2B5EF4-FFF2-40B4-BE49-F238E27FC236}">
                <a16:creationId xmlns:a16="http://schemas.microsoft.com/office/drawing/2014/main" id="{C00D142F-3652-4526-81B3-DD7E819EFC2B}"/>
              </a:ext>
            </a:extLst>
          </p:cNvPr>
          <p:cNvSpPr/>
          <p:nvPr/>
        </p:nvSpPr>
        <p:spPr>
          <a:xfrm>
            <a:off x="1199626" y="2919369"/>
            <a:ext cx="2052696" cy="3420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bg2"/>
                </a:solidFill>
              </a:rPr>
              <a:t>ANSWER</a:t>
            </a:r>
          </a:p>
          <a:p>
            <a:r>
              <a:rPr lang="en-US" sz="1100" dirty="0"/>
              <a:t>authorId         object</a:t>
            </a:r>
          </a:p>
          <a:p>
            <a:r>
              <a:rPr lang="en-US" sz="1100" dirty="0"/>
              <a:t>authorType       object</a:t>
            </a:r>
          </a:p>
          <a:p>
            <a:r>
              <a:rPr lang="en-US" sz="1100" dirty="0"/>
              <a:t>authorZipCode     int64</a:t>
            </a:r>
          </a:p>
          <a:p>
            <a:r>
              <a:rPr lang="en-US" sz="1100" dirty="0"/>
              <a:t>createdAt        object</a:t>
            </a:r>
          </a:p>
          <a:p>
            <a:r>
              <a:rPr lang="en-US" sz="1100" dirty="0"/>
              <a:t>publishedAt      object</a:t>
            </a:r>
          </a:p>
          <a:p>
            <a:r>
              <a:rPr lang="en-US" sz="1100" dirty="0"/>
              <a:t>reference        object</a:t>
            </a:r>
          </a:p>
          <a:p>
            <a:r>
              <a:rPr lang="en-US" sz="2400" dirty="0">
                <a:solidFill>
                  <a:schemeClr val="bg2"/>
                </a:solidFill>
              </a:rPr>
              <a:t>responses</a:t>
            </a:r>
            <a:r>
              <a:rPr lang="en-US" sz="1100" dirty="0"/>
              <a:t>        object</a:t>
            </a:r>
          </a:p>
          <a:p>
            <a:r>
              <a:rPr lang="en-US" sz="1100" dirty="0"/>
              <a:t>title            object</a:t>
            </a:r>
          </a:p>
          <a:p>
            <a:r>
              <a:rPr lang="en-US" sz="1100" dirty="0"/>
              <a:t>trashed            bool</a:t>
            </a:r>
          </a:p>
          <a:p>
            <a:r>
              <a:rPr lang="en-US" sz="1100" dirty="0"/>
              <a:t>trashedStatus    object</a:t>
            </a:r>
          </a:p>
          <a:p>
            <a:r>
              <a:rPr lang="en-US" sz="1100" dirty="0"/>
              <a:t>updatedAt        object</a:t>
            </a:r>
          </a:p>
        </p:txBody>
      </p:sp>
      <p:sp>
        <p:nvSpPr>
          <p:cNvPr id="8" name="Rectangle 7">
            <a:extLst>
              <a:ext uri="{FF2B5EF4-FFF2-40B4-BE49-F238E27FC236}">
                <a16:creationId xmlns:a16="http://schemas.microsoft.com/office/drawing/2014/main" id="{E2703D26-7D49-4BA5-9498-1465AFD98B6A}"/>
              </a:ext>
            </a:extLst>
          </p:cNvPr>
          <p:cNvSpPr/>
          <p:nvPr/>
        </p:nvSpPr>
        <p:spPr>
          <a:xfrm>
            <a:off x="2776756" y="4135774"/>
            <a:ext cx="2347693" cy="215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bg2"/>
                </a:solidFill>
              </a:rPr>
              <a:t>RESPONSE</a:t>
            </a:r>
          </a:p>
          <a:p>
            <a:r>
              <a:rPr lang="en-US" sz="2000" dirty="0">
                <a:solidFill>
                  <a:schemeClr val="bg2"/>
                </a:solidFill>
              </a:rPr>
              <a:t>formattedValue</a:t>
            </a:r>
            <a:r>
              <a:rPr lang="en-US" sz="1100" dirty="0"/>
              <a:t>    object</a:t>
            </a:r>
          </a:p>
          <a:p>
            <a:r>
              <a:rPr lang="en-US" sz="1100" dirty="0"/>
              <a:t>questionId        object</a:t>
            </a:r>
          </a:p>
          <a:p>
            <a:r>
              <a:rPr lang="en-US" sz="1100" dirty="0"/>
              <a:t>questionTitle     object</a:t>
            </a:r>
          </a:p>
          <a:p>
            <a:r>
              <a:rPr lang="en-US" sz="1100" dirty="0"/>
              <a:t>value             object</a:t>
            </a:r>
          </a:p>
        </p:txBody>
      </p:sp>
      <p:sp>
        <p:nvSpPr>
          <p:cNvPr id="11" name="Rectangle 10">
            <a:extLst>
              <a:ext uri="{FF2B5EF4-FFF2-40B4-BE49-F238E27FC236}">
                <a16:creationId xmlns:a16="http://schemas.microsoft.com/office/drawing/2014/main" id="{12779139-C593-4EBA-9158-5FB70900ECAD}"/>
              </a:ext>
            </a:extLst>
          </p:cNvPr>
          <p:cNvSpPr/>
          <p:nvPr/>
        </p:nvSpPr>
        <p:spPr>
          <a:xfrm>
            <a:off x="5229138" y="3248285"/>
            <a:ext cx="6096000" cy="1200329"/>
          </a:xfrm>
          <a:prstGeom prst="rect">
            <a:avLst/>
          </a:prstGeom>
        </p:spPr>
        <p:txBody>
          <a:bodyPr>
            <a:spAutoFit/>
          </a:bodyPr>
          <a:lstStyle/>
          <a:p>
            <a:r>
              <a:rPr lang="en-US" dirty="0"/>
              <a:t>Number of answers: 575712</a:t>
            </a:r>
          </a:p>
          <a:p>
            <a:r>
              <a:rPr lang="en-US" dirty="0"/>
              <a:t>Number of filtered answers: 439008</a:t>
            </a:r>
          </a:p>
          <a:p>
            <a:r>
              <a:rPr lang="en-US" dirty="0"/>
              <a:t>Number of filtered answers (without "Oui" or "Non"): </a:t>
            </a:r>
            <a:r>
              <a:rPr lang="en-US" u="sng" dirty="0"/>
              <a:t>315721</a:t>
            </a:r>
          </a:p>
          <a:p>
            <a:r>
              <a:rPr lang="en-US" dirty="0"/>
              <a:t>Number of unique questions: 16</a:t>
            </a:r>
          </a:p>
        </p:txBody>
      </p:sp>
    </p:spTree>
    <p:extLst>
      <p:ext uri="{BB962C8B-B14F-4D97-AF65-F5344CB8AC3E}">
        <p14:creationId xmlns:p14="http://schemas.microsoft.com/office/powerpoint/2010/main" val="59283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4B5EA-885A-4169-ABDB-E922B40C8733}"/>
              </a:ext>
            </a:extLst>
          </p:cNvPr>
          <p:cNvSpPr>
            <a:spLocks noGrp="1"/>
          </p:cNvSpPr>
          <p:nvPr>
            <p:ph type="title"/>
          </p:nvPr>
        </p:nvSpPr>
        <p:spPr/>
        <p:txBody>
          <a:bodyPr/>
          <a:lstStyle/>
          <a:p>
            <a:r>
              <a:rPr lang="fr-FR" dirty="0"/>
              <a:t>COUNT of ANSWERS BY QUESTIONS</a:t>
            </a:r>
            <a:endParaRPr lang="en-US" dirty="0"/>
          </a:p>
        </p:txBody>
      </p:sp>
      <p:graphicFrame>
        <p:nvGraphicFramePr>
          <p:cNvPr id="4" name="Tableau 3">
            <a:extLst>
              <a:ext uri="{FF2B5EF4-FFF2-40B4-BE49-F238E27FC236}">
                <a16:creationId xmlns:a16="http://schemas.microsoft.com/office/drawing/2014/main" id="{EDE8C86D-7E8D-4877-A4FF-9B9758BD3EBA}"/>
              </a:ext>
            </a:extLst>
          </p:cNvPr>
          <p:cNvGraphicFramePr>
            <a:graphicFrameLocks noGrp="1"/>
          </p:cNvGraphicFramePr>
          <p:nvPr>
            <p:extLst>
              <p:ext uri="{D42A27DB-BD31-4B8C-83A1-F6EECF244321}">
                <p14:modId xmlns:p14="http://schemas.microsoft.com/office/powerpoint/2010/main" val="612877146"/>
              </p:ext>
            </p:extLst>
          </p:nvPr>
        </p:nvGraphicFramePr>
        <p:xfrm>
          <a:off x="1215935" y="1787920"/>
          <a:ext cx="3565641" cy="2968386"/>
        </p:xfrm>
        <a:graphic>
          <a:graphicData uri="http://schemas.openxmlformats.org/drawingml/2006/table">
            <a:tbl>
              <a:tblPr>
                <a:tableStyleId>{2D5ABB26-0587-4C30-8999-92F81FD0307C}</a:tableStyleId>
              </a:tblPr>
              <a:tblGrid>
                <a:gridCol w="247105">
                  <a:extLst>
                    <a:ext uri="{9D8B030D-6E8A-4147-A177-3AD203B41FA5}">
                      <a16:colId xmlns:a16="http://schemas.microsoft.com/office/drawing/2014/main" val="2595226460"/>
                    </a:ext>
                  </a:extLst>
                </a:gridCol>
                <a:gridCol w="2563504">
                  <a:extLst>
                    <a:ext uri="{9D8B030D-6E8A-4147-A177-3AD203B41FA5}">
                      <a16:colId xmlns:a16="http://schemas.microsoft.com/office/drawing/2014/main" val="2025771200"/>
                    </a:ext>
                  </a:extLst>
                </a:gridCol>
                <a:gridCol w="406091">
                  <a:extLst>
                    <a:ext uri="{9D8B030D-6E8A-4147-A177-3AD203B41FA5}">
                      <a16:colId xmlns:a16="http://schemas.microsoft.com/office/drawing/2014/main" val="3798735485"/>
                    </a:ext>
                  </a:extLst>
                </a:gridCol>
                <a:gridCol w="348941">
                  <a:extLst>
                    <a:ext uri="{9D8B030D-6E8A-4147-A177-3AD203B41FA5}">
                      <a16:colId xmlns:a16="http://schemas.microsoft.com/office/drawing/2014/main" val="1551326780"/>
                    </a:ext>
                  </a:extLst>
                </a:gridCol>
              </a:tblGrid>
              <a:tr h="86622">
                <a:tc>
                  <a:txBody>
                    <a:bodyPr/>
                    <a:lstStyle/>
                    <a:p>
                      <a:pPr algn="l" fontAlgn="ctr"/>
                      <a:endParaRPr lang="en-US" sz="1000" b="1" dirty="0">
                        <a:solidFill>
                          <a:schemeClr val="tx1"/>
                        </a:solidFill>
                        <a:effectLst/>
                      </a:endParaRPr>
                    </a:p>
                  </a:txBody>
                  <a:tcPr marL="10958" marR="10958" marT="10958" marB="10958" anchor="ctr"/>
                </a:tc>
                <a:tc>
                  <a:txBody>
                    <a:bodyPr/>
                    <a:lstStyle/>
                    <a:p>
                      <a:pPr algn="l" fontAlgn="ctr"/>
                      <a:br>
                        <a:rPr lang="en-US" sz="1000" dirty="0">
                          <a:effectLst/>
                        </a:rPr>
                      </a:br>
                      <a:r>
                        <a:rPr lang="en-US" sz="1000" dirty="0">
                          <a:effectLst/>
                        </a:rPr>
                        <a:t>question</a:t>
                      </a:r>
                      <a:endParaRPr lang="en-US" sz="1000" b="1" dirty="0">
                        <a:solidFill>
                          <a:schemeClr val="tx1"/>
                        </a:solidFill>
                        <a:effectLst/>
                      </a:endParaRPr>
                    </a:p>
                  </a:txBody>
                  <a:tcPr marL="10958" marR="10958" marT="10958" marB="10958" anchor="ctr"/>
                </a:tc>
                <a:tc>
                  <a:txBody>
                    <a:bodyPr/>
                    <a:lstStyle/>
                    <a:p>
                      <a:pPr algn="l" fontAlgn="ctr"/>
                      <a:r>
                        <a:rPr lang="en-US" sz="1000" dirty="0">
                          <a:effectLst/>
                        </a:rPr>
                        <a:t>count</a:t>
                      </a:r>
                      <a:endParaRPr lang="en-US" sz="1000" b="1" dirty="0">
                        <a:solidFill>
                          <a:schemeClr val="tx1"/>
                        </a:solidFill>
                        <a:effectLst/>
                      </a:endParaRPr>
                    </a:p>
                  </a:txBody>
                  <a:tcPr marL="10958" marR="10958" marT="10958" marB="10958" anchor="ctr"/>
                </a:tc>
                <a:tc>
                  <a:txBody>
                    <a:bodyPr/>
                    <a:lstStyle/>
                    <a:p>
                      <a:pPr algn="l" fontAlgn="ctr"/>
                      <a:r>
                        <a:rPr lang="en-US" sz="1000" dirty="0">
                          <a:effectLst/>
                        </a:rPr>
                        <a:t>index</a:t>
                      </a:r>
                      <a:endParaRPr lang="en-US" sz="1000" b="1" dirty="0">
                        <a:solidFill>
                          <a:schemeClr val="tx1"/>
                        </a:solidFill>
                        <a:effectLst/>
                      </a:endParaRPr>
                    </a:p>
                  </a:txBody>
                  <a:tcPr marL="10958" marR="10958" marT="10958" marB="10958" anchor="ctr"/>
                </a:tc>
                <a:extLst>
                  <a:ext uri="{0D108BD9-81ED-4DB2-BD59-A6C34878D82A}">
                    <a16:rowId xmlns:a16="http://schemas.microsoft.com/office/drawing/2014/main" val="2923912341"/>
                  </a:ext>
                </a:extLst>
              </a:tr>
              <a:tr h="211136">
                <a:tc>
                  <a:txBody>
                    <a:bodyPr/>
                    <a:lstStyle/>
                    <a:p>
                      <a:pPr algn="l" fontAlgn="ctr"/>
                      <a:r>
                        <a:rPr lang="en-US" sz="1000" dirty="0">
                          <a:effectLst/>
                        </a:rPr>
                        <a:t>0</a:t>
                      </a:r>
                      <a:endParaRPr lang="en-US" sz="1000" b="1" dirty="0">
                        <a:solidFill>
                          <a:schemeClr val="tx1"/>
                        </a:solidFill>
                        <a:effectLst/>
                      </a:endParaRPr>
                    </a:p>
                  </a:txBody>
                  <a:tcPr marL="10958" marR="10958" marT="10958" marB="10958" anchor="ctr"/>
                </a:tc>
                <a:tc>
                  <a:txBody>
                    <a:bodyPr/>
                    <a:lstStyle/>
                    <a:p>
                      <a:pPr algn="l" fontAlgn="ctr"/>
                      <a:r>
                        <a:rPr lang="fr-FR" sz="1000" dirty="0">
                          <a:effectLst/>
                        </a:rPr>
                        <a:t>Que faudrait-il faire selon vous pour apporter...</a:t>
                      </a:r>
                      <a:endParaRPr lang="fr-FR" sz="1000" dirty="0">
                        <a:solidFill>
                          <a:schemeClr val="tx1"/>
                        </a:solidFill>
                        <a:effectLst/>
                      </a:endParaRPr>
                    </a:p>
                  </a:txBody>
                  <a:tcPr marL="10958" marR="10958" marT="10958" marB="10958" anchor="ctr"/>
                </a:tc>
                <a:tc>
                  <a:txBody>
                    <a:bodyPr/>
                    <a:lstStyle/>
                    <a:p>
                      <a:pPr algn="l" fontAlgn="ctr"/>
                      <a:r>
                        <a:rPr lang="en-US" sz="1000" dirty="0">
                          <a:effectLst/>
                        </a:rPr>
                        <a:t>32047</a:t>
                      </a:r>
                      <a:endParaRPr lang="en-US" sz="1000" dirty="0">
                        <a:solidFill>
                          <a:schemeClr val="tx1"/>
                        </a:solidFill>
                        <a:effectLst/>
                      </a:endParaRPr>
                    </a:p>
                  </a:txBody>
                  <a:tcPr marL="10958" marR="10958" marT="10958" marB="10958" anchor="ctr"/>
                </a:tc>
                <a:tc>
                  <a:txBody>
                    <a:bodyPr/>
                    <a:lstStyle/>
                    <a:p>
                      <a:pPr algn="l" fontAlgn="ctr"/>
                      <a:r>
                        <a:rPr lang="en-US" sz="1000" dirty="0">
                          <a:effectLst/>
                        </a:rPr>
                        <a:t>0</a:t>
                      </a:r>
                      <a:endParaRPr lang="en-US" sz="1000" dirty="0">
                        <a:solidFill>
                          <a:schemeClr val="tx1"/>
                        </a:solidFill>
                        <a:effectLst/>
                      </a:endParaRPr>
                    </a:p>
                  </a:txBody>
                  <a:tcPr marL="10958" marR="10958" marT="10958" marB="10958" anchor="ctr"/>
                </a:tc>
                <a:extLst>
                  <a:ext uri="{0D108BD9-81ED-4DB2-BD59-A6C34878D82A}">
                    <a16:rowId xmlns:a16="http://schemas.microsoft.com/office/drawing/2014/main" val="2114486653"/>
                  </a:ext>
                </a:extLst>
              </a:tr>
              <a:tr h="211136">
                <a:tc>
                  <a:txBody>
                    <a:bodyPr/>
                    <a:lstStyle/>
                    <a:p>
                      <a:pPr algn="l" fontAlgn="ctr"/>
                      <a:r>
                        <a:rPr lang="en-US" sz="1000" dirty="0">
                          <a:effectLst/>
                        </a:rPr>
                        <a:t>1</a:t>
                      </a:r>
                      <a:endParaRPr lang="en-US" sz="1000" b="1" dirty="0">
                        <a:solidFill>
                          <a:schemeClr val="tx1"/>
                        </a:solidFill>
                        <a:effectLst/>
                      </a:endParaRPr>
                    </a:p>
                  </a:txBody>
                  <a:tcPr marL="10958" marR="10958" marT="10958" marB="10958" anchor="ctr"/>
                </a:tc>
                <a:tc>
                  <a:txBody>
                    <a:bodyPr/>
                    <a:lstStyle/>
                    <a:p>
                      <a:pPr algn="l" fontAlgn="ctr"/>
                      <a:r>
                        <a:rPr lang="fr-FR" sz="1000" dirty="0">
                          <a:effectLst/>
                        </a:rPr>
                        <a:t>Si oui, que faites-vous aujourd'hui pour </a:t>
                      </a:r>
                      <a:r>
                        <a:rPr lang="fr-FR" sz="1000" dirty="0" err="1">
                          <a:effectLst/>
                        </a:rPr>
                        <a:t>proté</a:t>
                      </a:r>
                      <a:r>
                        <a:rPr lang="fr-FR" sz="1000" dirty="0">
                          <a:effectLst/>
                        </a:rPr>
                        <a:t>...</a:t>
                      </a:r>
                      <a:endParaRPr lang="fr-FR" sz="1000" dirty="0">
                        <a:solidFill>
                          <a:schemeClr val="tx1"/>
                        </a:solidFill>
                        <a:effectLst/>
                      </a:endParaRPr>
                    </a:p>
                  </a:txBody>
                  <a:tcPr marL="10958" marR="10958" marT="10958" marB="10958" anchor="ctr"/>
                </a:tc>
                <a:tc>
                  <a:txBody>
                    <a:bodyPr/>
                    <a:lstStyle/>
                    <a:p>
                      <a:pPr algn="l" fontAlgn="ctr"/>
                      <a:r>
                        <a:rPr lang="en-US" sz="1000">
                          <a:effectLst/>
                        </a:rPr>
                        <a:t>30227</a:t>
                      </a:r>
                      <a:endParaRPr lang="en-US" sz="1000">
                        <a:solidFill>
                          <a:schemeClr val="tx1"/>
                        </a:solidFill>
                        <a:effectLst/>
                      </a:endParaRPr>
                    </a:p>
                  </a:txBody>
                  <a:tcPr marL="10958" marR="10958" marT="10958" marB="10958" anchor="ctr"/>
                </a:tc>
                <a:tc>
                  <a:txBody>
                    <a:bodyPr/>
                    <a:lstStyle/>
                    <a:p>
                      <a:pPr algn="l" fontAlgn="ctr"/>
                      <a:r>
                        <a:rPr lang="en-US" sz="1000">
                          <a:effectLst/>
                        </a:rPr>
                        <a:t>1</a:t>
                      </a:r>
                      <a:endParaRPr lang="en-US" sz="1000">
                        <a:solidFill>
                          <a:schemeClr val="tx1"/>
                        </a:solidFill>
                        <a:effectLst/>
                      </a:endParaRPr>
                    </a:p>
                  </a:txBody>
                  <a:tcPr marL="10958" marR="10958" marT="10958" marB="10958" anchor="ctr"/>
                </a:tc>
                <a:extLst>
                  <a:ext uri="{0D108BD9-81ED-4DB2-BD59-A6C34878D82A}">
                    <a16:rowId xmlns:a16="http://schemas.microsoft.com/office/drawing/2014/main" val="3989012343"/>
                  </a:ext>
                </a:extLst>
              </a:tr>
              <a:tr h="211136">
                <a:tc>
                  <a:txBody>
                    <a:bodyPr/>
                    <a:lstStyle/>
                    <a:p>
                      <a:pPr algn="l" fontAlgn="ctr"/>
                      <a:r>
                        <a:rPr lang="en-US" sz="1000">
                          <a:effectLst/>
                        </a:rPr>
                        <a:t>2</a:t>
                      </a:r>
                      <a:endParaRPr lang="en-US" sz="1000" b="1">
                        <a:solidFill>
                          <a:schemeClr val="tx1"/>
                        </a:solidFill>
                        <a:effectLst/>
                      </a:endParaRPr>
                    </a:p>
                  </a:txBody>
                  <a:tcPr marL="10958" marR="10958" marT="10958" marB="10958" anchor="ctr"/>
                </a:tc>
                <a:tc>
                  <a:txBody>
                    <a:bodyPr/>
                    <a:lstStyle/>
                    <a:p>
                      <a:pPr algn="l" fontAlgn="ctr"/>
                      <a:r>
                        <a:rPr lang="fr-FR" sz="1000">
                          <a:effectLst/>
                        </a:rPr>
                        <a:t>Qu'est-ce qui pourrait vous inciter à changer ...</a:t>
                      </a:r>
                      <a:endParaRPr lang="fr-FR" sz="1000">
                        <a:solidFill>
                          <a:schemeClr val="tx1"/>
                        </a:solidFill>
                        <a:effectLst/>
                      </a:endParaRPr>
                    </a:p>
                  </a:txBody>
                  <a:tcPr marL="10958" marR="10958" marT="10958" marB="10958" anchor="ctr"/>
                </a:tc>
                <a:tc>
                  <a:txBody>
                    <a:bodyPr/>
                    <a:lstStyle/>
                    <a:p>
                      <a:pPr algn="l" fontAlgn="ctr"/>
                      <a:r>
                        <a:rPr lang="en-US" sz="1000">
                          <a:effectLst/>
                        </a:rPr>
                        <a:t>26712</a:t>
                      </a:r>
                      <a:endParaRPr lang="en-US" sz="1000">
                        <a:solidFill>
                          <a:schemeClr val="tx1"/>
                        </a:solidFill>
                        <a:effectLst/>
                      </a:endParaRPr>
                    </a:p>
                  </a:txBody>
                  <a:tcPr marL="10958" marR="10958" marT="10958" marB="10958" anchor="ctr"/>
                </a:tc>
                <a:tc>
                  <a:txBody>
                    <a:bodyPr/>
                    <a:lstStyle/>
                    <a:p>
                      <a:pPr algn="l" fontAlgn="ctr"/>
                      <a:r>
                        <a:rPr lang="en-US" sz="1000" dirty="0">
                          <a:effectLst/>
                        </a:rPr>
                        <a:t>2</a:t>
                      </a:r>
                      <a:endParaRPr lang="en-US" sz="1000" dirty="0">
                        <a:solidFill>
                          <a:schemeClr val="tx1"/>
                        </a:solidFill>
                        <a:effectLst/>
                      </a:endParaRPr>
                    </a:p>
                  </a:txBody>
                  <a:tcPr marL="10958" marR="10958" marT="10958" marB="10958" anchor="ctr"/>
                </a:tc>
                <a:extLst>
                  <a:ext uri="{0D108BD9-81ED-4DB2-BD59-A6C34878D82A}">
                    <a16:rowId xmlns:a16="http://schemas.microsoft.com/office/drawing/2014/main" val="3378660822"/>
                  </a:ext>
                </a:extLst>
              </a:tr>
              <a:tr h="211136">
                <a:tc>
                  <a:txBody>
                    <a:bodyPr/>
                    <a:lstStyle/>
                    <a:p>
                      <a:pPr algn="l" fontAlgn="ctr"/>
                      <a:r>
                        <a:rPr lang="en-US" sz="1000">
                          <a:effectLst/>
                        </a:rPr>
                        <a:t>3</a:t>
                      </a:r>
                      <a:endParaRPr lang="en-US" sz="1000" b="1">
                        <a:solidFill>
                          <a:schemeClr val="tx1"/>
                        </a:solidFill>
                        <a:effectLst/>
                      </a:endParaRPr>
                    </a:p>
                  </a:txBody>
                  <a:tcPr marL="10958" marR="10958" marT="10958" marB="10958" anchor="ctr"/>
                </a:tc>
                <a:tc>
                  <a:txBody>
                    <a:bodyPr/>
                    <a:lstStyle/>
                    <a:p>
                      <a:pPr algn="l" fontAlgn="ctr"/>
                      <a:r>
                        <a:rPr lang="fr-FR" sz="1000">
                          <a:effectLst/>
                        </a:rPr>
                        <a:t>Que pourrait faire la France pour faire partag...</a:t>
                      </a:r>
                      <a:endParaRPr lang="fr-FR" sz="1000">
                        <a:solidFill>
                          <a:schemeClr val="tx1"/>
                        </a:solidFill>
                        <a:effectLst/>
                      </a:endParaRPr>
                    </a:p>
                  </a:txBody>
                  <a:tcPr marL="10958" marR="10958" marT="10958" marB="10958" anchor="ctr"/>
                </a:tc>
                <a:tc>
                  <a:txBody>
                    <a:bodyPr/>
                    <a:lstStyle/>
                    <a:p>
                      <a:pPr algn="l" fontAlgn="ctr"/>
                      <a:r>
                        <a:rPr lang="en-US" sz="1000">
                          <a:effectLst/>
                        </a:rPr>
                        <a:t>25164</a:t>
                      </a:r>
                      <a:endParaRPr lang="en-US" sz="1000">
                        <a:solidFill>
                          <a:schemeClr val="tx1"/>
                        </a:solidFill>
                        <a:effectLst/>
                      </a:endParaRPr>
                    </a:p>
                  </a:txBody>
                  <a:tcPr marL="10958" marR="10958" marT="10958" marB="10958" anchor="ctr"/>
                </a:tc>
                <a:tc>
                  <a:txBody>
                    <a:bodyPr/>
                    <a:lstStyle/>
                    <a:p>
                      <a:pPr algn="l" fontAlgn="ctr"/>
                      <a:r>
                        <a:rPr lang="en-US" sz="1000">
                          <a:effectLst/>
                        </a:rPr>
                        <a:t>3</a:t>
                      </a:r>
                      <a:endParaRPr lang="en-US" sz="1000">
                        <a:solidFill>
                          <a:schemeClr val="tx1"/>
                        </a:solidFill>
                        <a:effectLst/>
                      </a:endParaRPr>
                    </a:p>
                  </a:txBody>
                  <a:tcPr marL="10958" marR="10958" marT="10958" marB="10958" anchor="ctr"/>
                </a:tc>
                <a:extLst>
                  <a:ext uri="{0D108BD9-81ED-4DB2-BD59-A6C34878D82A}">
                    <a16:rowId xmlns:a16="http://schemas.microsoft.com/office/drawing/2014/main" val="1230313646"/>
                  </a:ext>
                </a:extLst>
              </a:tr>
              <a:tr h="211136">
                <a:tc>
                  <a:txBody>
                    <a:bodyPr/>
                    <a:lstStyle/>
                    <a:p>
                      <a:pPr algn="l" fontAlgn="ctr"/>
                      <a:r>
                        <a:rPr lang="en-US" sz="1000">
                          <a:effectLst/>
                        </a:rPr>
                        <a:t>4</a:t>
                      </a:r>
                      <a:endParaRPr lang="en-US" sz="1000" b="1">
                        <a:solidFill>
                          <a:schemeClr val="tx1"/>
                        </a:solidFill>
                        <a:effectLst/>
                      </a:endParaRPr>
                    </a:p>
                  </a:txBody>
                  <a:tcPr marL="10958" marR="10958" marT="10958" marB="10958" anchor="ctr"/>
                </a:tc>
                <a:tc>
                  <a:txBody>
                    <a:bodyPr/>
                    <a:lstStyle/>
                    <a:p>
                      <a:pPr algn="l" fontAlgn="ctr"/>
                      <a:r>
                        <a:rPr lang="fr-FR" sz="1000">
                          <a:effectLst/>
                        </a:rPr>
                        <a:t>Y a-t-il d'autres points sur la transition éco...</a:t>
                      </a:r>
                      <a:endParaRPr lang="fr-FR" sz="1000">
                        <a:solidFill>
                          <a:schemeClr val="tx1"/>
                        </a:solidFill>
                        <a:effectLst/>
                      </a:endParaRPr>
                    </a:p>
                  </a:txBody>
                  <a:tcPr marL="10958" marR="10958" marT="10958" marB="10958" anchor="ctr"/>
                </a:tc>
                <a:tc>
                  <a:txBody>
                    <a:bodyPr/>
                    <a:lstStyle/>
                    <a:p>
                      <a:pPr algn="l" fontAlgn="ctr"/>
                      <a:r>
                        <a:rPr lang="en-US" sz="1000">
                          <a:effectLst/>
                        </a:rPr>
                        <a:t>24094</a:t>
                      </a:r>
                      <a:endParaRPr lang="en-US" sz="1000">
                        <a:solidFill>
                          <a:schemeClr val="tx1"/>
                        </a:solidFill>
                        <a:effectLst/>
                      </a:endParaRPr>
                    </a:p>
                  </a:txBody>
                  <a:tcPr marL="10958" marR="10958" marT="10958" marB="10958" anchor="ctr"/>
                </a:tc>
                <a:tc>
                  <a:txBody>
                    <a:bodyPr/>
                    <a:lstStyle/>
                    <a:p>
                      <a:pPr algn="l" fontAlgn="ctr"/>
                      <a:r>
                        <a:rPr lang="en-US" sz="1000">
                          <a:effectLst/>
                        </a:rPr>
                        <a:t>4</a:t>
                      </a:r>
                      <a:endParaRPr lang="en-US" sz="1000">
                        <a:solidFill>
                          <a:schemeClr val="tx1"/>
                        </a:solidFill>
                        <a:effectLst/>
                      </a:endParaRPr>
                    </a:p>
                  </a:txBody>
                  <a:tcPr marL="10958" marR="10958" marT="10958" marB="10958" anchor="ctr"/>
                </a:tc>
                <a:extLst>
                  <a:ext uri="{0D108BD9-81ED-4DB2-BD59-A6C34878D82A}">
                    <a16:rowId xmlns:a16="http://schemas.microsoft.com/office/drawing/2014/main" val="811225355"/>
                  </a:ext>
                </a:extLst>
              </a:tr>
              <a:tr h="211136">
                <a:tc>
                  <a:txBody>
                    <a:bodyPr/>
                    <a:lstStyle/>
                    <a:p>
                      <a:pPr algn="l" fontAlgn="ctr"/>
                      <a:r>
                        <a:rPr lang="en-US" sz="1000">
                          <a:effectLst/>
                        </a:rPr>
                        <a:t>5</a:t>
                      </a:r>
                      <a:endParaRPr lang="en-US" sz="1000" b="1">
                        <a:solidFill>
                          <a:schemeClr val="tx1"/>
                        </a:solidFill>
                        <a:effectLst/>
                      </a:endParaRPr>
                    </a:p>
                  </a:txBody>
                  <a:tcPr marL="10958" marR="10958" marT="10958" marB="10958" anchor="ctr"/>
                </a:tc>
                <a:tc>
                  <a:txBody>
                    <a:bodyPr/>
                    <a:lstStyle/>
                    <a:p>
                      <a:pPr algn="l" fontAlgn="ctr"/>
                      <a:r>
                        <a:rPr lang="fr-FR" sz="1000">
                          <a:effectLst/>
                        </a:rPr>
                        <a:t>Quelles seraient pour vous les solutions les p...</a:t>
                      </a:r>
                      <a:endParaRPr lang="fr-FR" sz="1000">
                        <a:solidFill>
                          <a:schemeClr val="tx1"/>
                        </a:solidFill>
                        <a:effectLst/>
                      </a:endParaRPr>
                    </a:p>
                  </a:txBody>
                  <a:tcPr marL="10958" marR="10958" marT="10958" marB="10958" anchor="ctr"/>
                </a:tc>
                <a:tc>
                  <a:txBody>
                    <a:bodyPr/>
                    <a:lstStyle/>
                    <a:p>
                      <a:pPr algn="l" fontAlgn="ctr"/>
                      <a:r>
                        <a:rPr lang="en-US" sz="1000">
                          <a:effectLst/>
                        </a:rPr>
                        <a:t>23765</a:t>
                      </a:r>
                      <a:endParaRPr lang="en-US" sz="1000">
                        <a:solidFill>
                          <a:schemeClr val="tx1"/>
                        </a:solidFill>
                        <a:effectLst/>
                      </a:endParaRPr>
                    </a:p>
                  </a:txBody>
                  <a:tcPr marL="10958" marR="10958" marT="10958" marB="10958" anchor="ctr"/>
                </a:tc>
                <a:tc>
                  <a:txBody>
                    <a:bodyPr/>
                    <a:lstStyle/>
                    <a:p>
                      <a:pPr algn="l" fontAlgn="ctr"/>
                      <a:r>
                        <a:rPr lang="en-US" sz="1000">
                          <a:effectLst/>
                        </a:rPr>
                        <a:t>5</a:t>
                      </a:r>
                      <a:endParaRPr lang="en-US" sz="1000">
                        <a:solidFill>
                          <a:schemeClr val="tx1"/>
                        </a:solidFill>
                        <a:effectLst/>
                      </a:endParaRPr>
                    </a:p>
                  </a:txBody>
                  <a:tcPr marL="10958" marR="10958" marT="10958" marB="10958" anchor="ctr"/>
                </a:tc>
                <a:extLst>
                  <a:ext uri="{0D108BD9-81ED-4DB2-BD59-A6C34878D82A}">
                    <a16:rowId xmlns:a16="http://schemas.microsoft.com/office/drawing/2014/main" val="3866264535"/>
                  </a:ext>
                </a:extLst>
              </a:tr>
              <a:tr h="211136">
                <a:tc>
                  <a:txBody>
                    <a:bodyPr/>
                    <a:lstStyle/>
                    <a:p>
                      <a:pPr algn="l" fontAlgn="ctr"/>
                      <a:r>
                        <a:rPr lang="en-US" sz="1000">
                          <a:effectLst/>
                        </a:rPr>
                        <a:t>6</a:t>
                      </a:r>
                      <a:endParaRPr lang="en-US" sz="1000" b="1">
                        <a:solidFill>
                          <a:schemeClr val="tx1"/>
                        </a:solidFill>
                        <a:effectLst/>
                      </a:endParaRPr>
                    </a:p>
                  </a:txBody>
                  <a:tcPr marL="10958" marR="10958" marT="10958" marB="10958" anchor="ctr"/>
                </a:tc>
                <a:tc>
                  <a:txBody>
                    <a:bodyPr/>
                    <a:lstStyle/>
                    <a:p>
                      <a:pPr algn="l" fontAlgn="ctr"/>
                      <a:r>
                        <a:rPr lang="fr-FR" sz="1000">
                          <a:effectLst/>
                        </a:rPr>
                        <a:t>Si oui, de quelle manière votre vie quotidienn...</a:t>
                      </a:r>
                      <a:endParaRPr lang="fr-FR" sz="1000">
                        <a:solidFill>
                          <a:schemeClr val="tx1"/>
                        </a:solidFill>
                        <a:effectLst/>
                      </a:endParaRPr>
                    </a:p>
                  </a:txBody>
                  <a:tcPr marL="10958" marR="10958" marT="10958" marB="10958" anchor="ctr"/>
                </a:tc>
                <a:tc>
                  <a:txBody>
                    <a:bodyPr/>
                    <a:lstStyle/>
                    <a:p>
                      <a:pPr algn="l" fontAlgn="ctr"/>
                      <a:r>
                        <a:rPr lang="en-US" sz="1000">
                          <a:effectLst/>
                        </a:rPr>
                        <a:t>19954</a:t>
                      </a:r>
                      <a:endParaRPr lang="en-US" sz="1000">
                        <a:solidFill>
                          <a:schemeClr val="tx1"/>
                        </a:solidFill>
                        <a:effectLst/>
                      </a:endParaRPr>
                    </a:p>
                  </a:txBody>
                  <a:tcPr marL="10958" marR="10958" marT="10958" marB="10958" anchor="ctr"/>
                </a:tc>
                <a:tc>
                  <a:txBody>
                    <a:bodyPr/>
                    <a:lstStyle/>
                    <a:p>
                      <a:pPr algn="l" fontAlgn="ctr"/>
                      <a:r>
                        <a:rPr lang="en-US" sz="1000">
                          <a:effectLst/>
                        </a:rPr>
                        <a:t>6</a:t>
                      </a:r>
                      <a:endParaRPr lang="en-US" sz="1000">
                        <a:solidFill>
                          <a:schemeClr val="tx1"/>
                        </a:solidFill>
                        <a:effectLst/>
                      </a:endParaRPr>
                    </a:p>
                  </a:txBody>
                  <a:tcPr marL="10958" marR="10958" marT="10958" marB="10958" anchor="ctr"/>
                </a:tc>
                <a:extLst>
                  <a:ext uri="{0D108BD9-81ED-4DB2-BD59-A6C34878D82A}">
                    <a16:rowId xmlns:a16="http://schemas.microsoft.com/office/drawing/2014/main" val="1194030847"/>
                  </a:ext>
                </a:extLst>
              </a:tr>
              <a:tr h="176770">
                <a:tc>
                  <a:txBody>
                    <a:bodyPr/>
                    <a:lstStyle/>
                    <a:p>
                      <a:pPr algn="l" fontAlgn="ctr"/>
                      <a:r>
                        <a:rPr lang="en-US" sz="1000">
                          <a:effectLst/>
                        </a:rPr>
                        <a:t>7</a:t>
                      </a:r>
                      <a:endParaRPr lang="en-US" sz="1000" b="1">
                        <a:solidFill>
                          <a:schemeClr val="tx1"/>
                        </a:solidFill>
                        <a:effectLst/>
                      </a:endParaRPr>
                    </a:p>
                  </a:txBody>
                  <a:tcPr marL="10958" marR="10958" marT="10958" marB="10958" anchor="ctr"/>
                </a:tc>
                <a:tc>
                  <a:txBody>
                    <a:bodyPr/>
                    <a:lstStyle/>
                    <a:p>
                      <a:pPr algn="l" fontAlgn="ctr"/>
                      <a:r>
                        <a:rPr lang="fr-FR" sz="1000">
                          <a:effectLst/>
                        </a:rPr>
                        <a:t>Si oui, que faudrait-il faire pour vous convai...</a:t>
                      </a:r>
                      <a:endParaRPr lang="fr-FR" sz="1000">
                        <a:solidFill>
                          <a:schemeClr val="tx1"/>
                        </a:solidFill>
                        <a:effectLst/>
                      </a:endParaRPr>
                    </a:p>
                  </a:txBody>
                  <a:tcPr marL="10958" marR="10958" marT="10958" marB="10958" anchor="ctr"/>
                </a:tc>
                <a:tc>
                  <a:txBody>
                    <a:bodyPr/>
                    <a:lstStyle/>
                    <a:p>
                      <a:pPr algn="l" fontAlgn="ctr"/>
                      <a:r>
                        <a:rPr lang="en-US" sz="1000">
                          <a:effectLst/>
                        </a:rPr>
                        <a:t>18884</a:t>
                      </a:r>
                      <a:endParaRPr lang="en-US" sz="1000">
                        <a:solidFill>
                          <a:schemeClr val="tx1"/>
                        </a:solidFill>
                        <a:effectLst/>
                      </a:endParaRPr>
                    </a:p>
                  </a:txBody>
                  <a:tcPr marL="10958" marR="10958" marT="10958" marB="10958" anchor="ctr"/>
                </a:tc>
                <a:tc>
                  <a:txBody>
                    <a:bodyPr/>
                    <a:lstStyle/>
                    <a:p>
                      <a:pPr algn="l" fontAlgn="ctr"/>
                      <a:r>
                        <a:rPr lang="en-US" sz="1000">
                          <a:effectLst/>
                        </a:rPr>
                        <a:t>7</a:t>
                      </a:r>
                      <a:endParaRPr lang="en-US" sz="1000">
                        <a:solidFill>
                          <a:schemeClr val="tx1"/>
                        </a:solidFill>
                        <a:effectLst/>
                      </a:endParaRPr>
                    </a:p>
                  </a:txBody>
                  <a:tcPr marL="10958" marR="10958" marT="10958" marB="10958" anchor="ctr"/>
                </a:tc>
                <a:extLst>
                  <a:ext uri="{0D108BD9-81ED-4DB2-BD59-A6C34878D82A}">
                    <a16:rowId xmlns:a16="http://schemas.microsoft.com/office/drawing/2014/main" val="3715021648"/>
                  </a:ext>
                </a:extLst>
              </a:tr>
              <a:tr h="176770">
                <a:tc>
                  <a:txBody>
                    <a:bodyPr/>
                    <a:lstStyle/>
                    <a:p>
                      <a:pPr algn="l" fontAlgn="ctr"/>
                      <a:r>
                        <a:rPr lang="en-US" sz="1000">
                          <a:effectLst/>
                        </a:rPr>
                        <a:t>8</a:t>
                      </a:r>
                      <a:endParaRPr lang="en-US" sz="1000" b="1">
                        <a:solidFill>
                          <a:schemeClr val="tx1"/>
                        </a:solidFill>
                        <a:effectLst/>
                      </a:endParaRPr>
                    </a:p>
                  </a:txBody>
                  <a:tcPr marL="10958" marR="10958" marT="10958" marB="10958" anchor="ctr"/>
                </a:tc>
                <a:tc>
                  <a:txBody>
                    <a:bodyPr/>
                    <a:lstStyle/>
                    <a:p>
                      <a:pPr algn="l" fontAlgn="ctr"/>
                      <a:r>
                        <a:rPr lang="fr-FR" sz="1000">
                          <a:effectLst/>
                        </a:rPr>
                        <a:t>Et qui doit selon vous se charger de vous prop...</a:t>
                      </a:r>
                      <a:endParaRPr lang="fr-FR" sz="1000">
                        <a:solidFill>
                          <a:schemeClr val="tx1"/>
                        </a:solidFill>
                        <a:effectLst/>
                      </a:endParaRPr>
                    </a:p>
                  </a:txBody>
                  <a:tcPr marL="10958" marR="10958" marT="10958" marB="10958" anchor="ctr"/>
                </a:tc>
                <a:tc>
                  <a:txBody>
                    <a:bodyPr/>
                    <a:lstStyle/>
                    <a:p>
                      <a:pPr algn="l" fontAlgn="ctr"/>
                      <a:r>
                        <a:rPr lang="en-US" sz="1000">
                          <a:effectLst/>
                        </a:rPr>
                        <a:t>18742</a:t>
                      </a:r>
                      <a:endParaRPr lang="en-US" sz="1000">
                        <a:solidFill>
                          <a:schemeClr val="tx1"/>
                        </a:solidFill>
                        <a:effectLst/>
                      </a:endParaRPr>
                    </a:p>
                  </a:txBody>
                  <a:tcPr marL="10958" marR="10958" marT="10958" marB="10958" anchor="ctr"/>
                </a:tc>
                <a:tc>
                  <a:txBody>
                    <a:bodyPr/>
                    <a:lstStyle/>
                    <a:p>
                      <a:pPr algn="l" fontAlgn="ctr"/>
                      <a:r>
                        <a:rPr lang="en-US" sz="1000">
                          <a:effectLst/>
                        </a:rPr>
                        <a:t>8</a:t>
                      </a:r>
                      <a:endParaRPr lang="en-US" sz="1000">
                        <a:solidFill>
                          <a:schemeClr val="tx1"/>
                        </a:solidFill>
                        <a:effectLst/>
                      </a:endParaRPr>
                    </a:p>
                  </a:txBody>
                  <a:tcPr marL="10958" marR="10958" marT="10958" marB="10958" anchor="ctr"/>
                </a:tc>
                <a:extLst>
                  <a:ext uri="{0D108BD9-81ED-4DB2-BD59-A6C34878D82A}">
                    <a16:rowId xmlns:a16="http://schemas.microsoft.com/office/drawing/2014/main" val="2000352772"/>
                  </a:ext>
                </a:extLst>
              </a:tr>
              <a:tr h="176770">
                <a:tc>
                  <a:txBody>
                    <a:bodyPr/>
                    <a:lstStyle/>
                    <a:p>
                      <a:pPr algn="l" fontAlgn="ctr"/>
                      <a:r>
                        <a:rPr lang="en-US" sz="1000">
                          <a:effectLst/>
                        </a:rPr>
                        <a:t>9</a:t>
                      </a:r>
                      <a:endParaRPr lang="en-US" sz="1000" b="1">
                        <a:solidFill>
                          <a:schemeClr val="tx1"/>
                        </a:solidFill>
                        <a:effectLst/>
                      </a:endParaRPr>
                    </a:p>
                  </a:txBody>
                  <a:tcPr marL="10958" marR="10958" marT="10958" marB="10958" anchor="ctr"/>
                </a:tc>
                <a:tc>
                  <a:txBody>
                    <a:bodyPr/>
                    <a:lstStyle/>
                    <a:p>
                      <a:pPr algn="l" fontAlgn="ctr"/>
                      <a:r>
                        <a:rPr lang="fr-FR" sz="1000">
                          <a:effectLst/>
                        </a:rPr>
                        <a:t>Si oui, que faudrait-il faire pour vous convai...</a:t>
                      </a:r>
                      <a:endParaRPr lang="fr-FR" sz="1000">
                        <a:solidFill>
                          <a:schemeClr val="tx1"/>
                        </a:solidFill>
                        <a:effectLst/>
                      </a:endParaRPr>
                    </a:p>
                  </a:txBody>
                  <a:tcPr marL="10958" marR="10958" marT="10958" marB="10958" anchor="ctr"/>
                </a:tc>
                <a:tc>
                  <a:txBody>
                    <a:bodyPr/>
                    <a:lstStyle/>
                    <a:p>
                      <a:pPr algn="l" fontAlgn="ctr"/>
                      <a:r>
                        <a:rPr lang="en-US" sz="1000">
                          <a:effectLst/>
                        </a:rPr>
                        <a:t>15863</a:t>
                      </a:r>
                      <a:endParaRPr lang="en-US" sz="1000">
                        <a:solidFill>
                          <a:schemeClr val="tx1"/>
                        </a:solidFill>
                        <a:effectLst/>
                      </a:endParaRPr>
                    </a:p>
                  </a:txBody>
                  <a:tcPr marL="10958" marR="10958" marT="10958" marB="10958" anchor="ctr"/>
                </a:tc>
                <a:tc>
                  <a:txBody>
                    <a:bodyPr/>
                    <a:lstStyle/>
                    <a:p>
                      <a:pPr algn="l" fontAlgn="ctr"/>
                      <a:r>
                        <a:rPr lang="en-US" sz="1000">
                          <a:effectLst/>
                        </a:rPr>
                        <a:t>9</a:t>
                      </a:r>
                      <a:endParaRPr lang="en-US" sz="1000">
                        <a:solidFill>
                          <a:schemeClr val="tx1"/>
                        </a:solidFill>
                        <a:effectLst/>
                      </a:endParaRPr>
                    </a:p>
                  </a:txBody>
                  <a:tcPr marL="10958" marR="10958" marT="10958" marB="10958" anchor="ctr"/>
                </a:tc>
                <a:extLst>
                  <a:ext uri="{0D108BD9-81ED-4DB2-BD59-A6C34878D82A}">
                    <a16:rowId xmlns:a16="http://schemas.microsoft.com/office/drawing/2014/main" val="2709903685"/>
                  </a:ext>
                </a:extLst>
              </a:tr>
              <a:tr h="211136">
                <a:tc>
                  <a:txBody>
                    <a:bodyPr/>
                    <a:lstStyle/>
                    <a:p>
                      <a:pPr algn="l" fontAlgn="ctr"/>
                      <a:r>
                        <a:rPr lang="en-US" sz="1000">
                          <a:effectLst/>
                        </a:rPr>
                        <a:t>10</a:t>
                      </a:r>
                      <a:endParaRPr lang="en-US" sz="1000" b="1">
                        <a:solidFill>
                          <a:schemeClr val="tx1"/>
                        </a:solidFill>
                        <a:effectLst/>
                      </a:endParaRPr>
                    </a:p>
                  </a:txBody>
                  <a:tcPr marL="10958" marR="10958" marT="10958" marB="10958" anchor="ctr"/>
                </a:tc>
                <a:tc>
                  <a:txBody>
                    <a:bodyPr/>
                    <a:lstStyle/>
                    <a:p>
                      <a:pPr algn="l" fontAlgn="ctr"/>
                      <a:r>
                        <a:rPr lang="fr-FR" sz="1000">
                          <a:effectLst/>
                        </a:rPr>
                        <a:t>Quel est aujourd'hui pour vous le problème con...</a:t>
                      </a:r>
                      <a:endParaRPr lang="fr-FR" sz="1000">
                        <a:solidFill>
                          <a:schemeClr val="tx1"/>
                        </a:solidFill>
                        <a:effectLst/>
                      </a:endParaRPr>
                    </a:p>
                  </a:txBody>
                  <a:tcPr marL="10958" marR="10958" marT="10958" marB="10958" anchor="ctr"/>
                </a:tc>
                <a:tc>
                  <a:txBody>
                    <a:bodyPr/>
                    <a:lstStyle/>
                    <a:p>
                      <a:pPr algn="l" fontAlgn="ctr"/>
                      <a:r>
                        <a:rPr lang="en-US" sz="1000">
                          <a:effectLst/>
                        </a:rPr>
                        <a:t>10157</a:t>
                      </a:r>
                      <a:endParaRPr lang="en-US" sz="1000">
                        <a:solidFill>
                          <a:schemeClr val="tx1"/>
                        </a:solidFill>
                        <a:effectLst/>
                      </a:endParaRPr>
                    </a:p>
                  </a:txBody>
                  <a:tcPr marL="10958" marR="10958" marT="10958" marB="10958" anchor="ctr"/>
                </a:tc>
                <a:tc>
                  <a:txBody>
                    <a:bodyPr/>
                    <a:lstStyle/>
                    <a:p>
                      <a:pPr algn="l" fontAlgn="ctr"/>
                      <a:r>
                        <a:rPr lang="en-US" sz="1000">
                          <a:effectLst/>
                        </a:rPr>
                        <a:t>10</a:t>
                      </a:r>
                      <a:endParaRPr lang="en-US" sz="1000">
                        <a:solidFill>
                          <a:schemeClr val="tx1"/>
                        </a:solidFill>
                        <a:effectLst/>
                      </a:endParaRPr>
                    </a:p>
                  </a:txBody>
                  <a:tcPr marL="10958" marR="10958" marT="10958" marB="10958" anchor="ctr"/>
                </a:tc>
                <a:extLst>
                  <a:ext uri="{0D108BD9-81ED-4DB2-BD59-A6C34878D82A}">
                    <a16:rowId xmlns:a16="http://schemas.microsoft.com/office/drawing/2014/main" val="3507212555"/>
                  </a:ext>
                </a:extLst>
              </a:tr>
              <a:tr h="211136">
                <a:tc>
                  <a:txBody>
                    <a:bodyPr/>
                    <a:lstStyle/>
                    <a:p>
                      <a:pPr algn="l" fontAlgn="ctr"/>
                      <a:r>
                        <a:rPr lang="en-US" sz="1000">
                          <a:effectLst/>
                        </a:rPr>
                        <a:t>11</a:t>
                      </a:r>
                      <a:endParaRPr lang="en-US" sz="1000" b="1">
                        <a:solidFill>
                          <a:schemeClr val="tx1"/>
                        </a:solidFill>
                        <a:effectLst/>
                      </a:endParaRPr>
                    </a:p>
                  </a:txBody>
                  <a:tcPr marL="10958" marR="10958" marT="10958" marB="10958" anchor="ctr"/>
                </a:tc>
                <a:tc>
                  <a:txBody>
                    <a:bodyPr/>
                    <a:lstStyle/>
                    <a:p>
                      <a:pPr algn="l" fontAlgn="ctr"/>
                      <a:r>
                        <a:rPr lang="fr-FR" sz="1000">
                          <a:effectLst/>
                        </a:rPr>
                        <a:t>Si non, quelles sont les solutions de mobilité...</a:t>
                      </a:r>
                      <a:endParaRPr lang="fr-FR" sz="1000">
                        <a:solidFill>
                          <a:schemeClr val="tx1"/>
                        </a:solidFill>
                        <a:effectLst/>
                      </a:endParaRPr>
                    </a:p>
                  </a:txBody>
                  <a:tcPr marL="10958" marR="10958" marT="10958" marB="10958" anchor="ctr"/>
                </a:tc>
                <a:tc>
                  <a:txBody>
                    <a:bodyPr/>
                    <a:lstStyle/>
                    <a:p>
                      <a:pPr algn="l" fontAlgn="ctr"/>
                      <a:r>
                        <a:rPr lang="en-US" sz="1000">
                          <a:effectLst/>
                        </a:rPr>
                        <a:t>6207</a:t>
                      </a:r>
                      <a:endParaRPr lang="en-US" sz="1000">
                        <a:solidFill>
                          <a:schemeClr val="tx1"/>
                        </a:solidFill>
                        <a:effectLst/>
                      </a:endParaRPr>
                    </a:p>
                  </a:txBody>
                  <a:tcPr marL="10958" marR="10958" marT="10958" marB="10958" anchor="ctr"/>
                </a:tc>
                <a:tc>
                  <a:txBody>
                    <a:bodyPr/>
                    <a:lstStyle/>
                    <a:p>
                      <a:pPr algn="l" fontAlgn="ctr"/>
                      <a:r>
                        <a:rPr lang="en-US" sz="1000">
                          <a:effectLst/>
                        </a:rPr>
                        <a:t>11</a:t>
                      </a:r>
                      <a:endParaRPr lang="en-US" sz="1000">
                        <a:solidFill>
                          <a:schemeClr val="tx1"/>
                        </a:solidFill>
                        <a:effectLst/>
                      </a:endParaRPr>
                    </a:p>
                  </a:txBody>
                  <a:tcPr marL="10958" marR="10958" marT="10958" marB="10958" anchor="ctr"/>
                </a:tc>
                <a:extLst>
                  <a:ext uri="{0D108BD9-81ED-4DB2-BD59-A6C34878D82A}">
                    <a16:rowId xmlns:a16="http://schemas.microsoft.com/office/drawing/2014/main" val="2143990930"/>
                  </a:ext>
                </a:extLst>
              </a:tr>
              <a:tr h="211136">
                <a:tc>
                  <a:txBody>
                    <a:bodyPr/>
                    <a:lstStyle/>
                    <a:p>
                      <a:pPr algn="l" fontAlgn="ctr"/>
                      <a:r>
                        <a:rPr lang="en-US" sz="1000">
                          <a:effectLst/>
                        </a:rPr>
                        <a:t>12</a:t>
                      </a:r>
                      <a:endParaRPr lang="en-US" sz="1000" b="1">
                        <a:solidFill>
                          <a:schemeClr val="tx1"/>
                        </a:solidFill>
                        <a:effectLst/>
                      </a:endParaRPr>
                    </a:p>
                  </a:txBody>
                  <a:tcPr marL="10958" marR="10958" marT="10958" marB="10958" anchor="ctr"/>
                </a:tc>
                <a:tc>
                  <a:txBody>
                    <a:bodyPr/>
                    <a:lstStyle/>
                    <a:p>
                      <a:pPr algn="l" fontAlgn="ctr"/>
                      <a:r>
                        <a:rPr lang="fr-FR" sz="1000" dirty="0">
                          <a:effectLst/>
                        </a:rPr>
                        <a:t>Avez-vous pour vos déplacements quotidiens la ...</a:t>
                      </a:r>
                      <a:endParaRPr lang="fr-FR" sz="1000" dirty="0">
                        <a:solidFill>
                          <a:schemeClr val="tx1"/>
                        </a:solidFill>
                        <a:effectLst/>
                      </a:endParaRPr>
                    </a:p>
                  </a:txBody>
                  <a:tcPr marL="10958" marR="10958" marT="10958" marB="10958" anchor="ctr"/>
                </a:tc>
                <a:tc>
                  <a:txBody>
                    <a:bodyPr/>
                    <a:lstStyle/>
                    <a:p>
                      <a:pPr algn="l" fontAlgn="ctr"/>
                      <a:r>
                        <a:rPr lang="en-US" sz="1000">
                          <a:effectLst/>
                        </a:rPr>
                        <a:t>1</a:t>
                      </a:r>
                      <a:endParaRPr lang="en-US" sz="1000">
                        <a:solidFill>
                          <a:schemeClr val="tx1"/>
                        </a:solidFill>
                        <a:effectLst/>
                      </a:endParaRPr>
                    </a:p>
                  </a:txBody>
                  <a:tcPr marL="10958" marR="10958" marT="10958" marB="10958" anchor="ctr"/>
                </a:tc>
                <a:tc>
                  <a:txBody>
                    <a:bodyPr/>
                    <a:lstStyle/>
                    <a:p>
                      <a:pPr algn="l" fontAlgn="ctr"/>
                      <a:r>
                        <a:rPr lang="en-US" sz="1000" dirty="0">
                          <a:effectLst/>
                        </a:rPr>
                        <a:t>12</a:t>
                      </a:r>
                      <a:endParaRPr lang="en-US" sz="1000" dirty="0">
                        <a:solidFill>
                          <a:schemeClr val="tx1"/>
                        </a:solidFill>
                        <a:effectLst/>
                      </a:endParaRPr>
                    </a:p>
                  </a:txBody>
                  <a:tcPr marL="10958" marR="10958" marT="10958" marB="10958" anchor="ctr"/>
                </a:tc>
                <a:extLst>
                  <a:ext uri="{0D108BD9-81ED-4DB2-BD59-A6C34878D82A}">
                    <a16:rowId xmlns:a16="http://schemas.microsoft.com/office/drawing/2014/main" val="601391003"/>
                  </a:ext>
                </a:extLst>
              </a:tr>
            </a:tbl>
          </a:graphicData>
        </a:graphic>
      </p:graphicFrame>
      <p:pic>
        <p:nvPicPr>
          <p:cNvPr id="5" name="Image 4">
            <a:extLst>
              <a:ext uri="{FF2B5EF4-FFF2-40B4-BE49-F238E27FC236}">
                <a16:creationId xmlns:a16="http://schemas.microsoft.com/office/drawing/2014/main" id="{3DB61D88-DAF2-4500-9C01-B2A58B0DB872}"/>
              </a:ext>
            </a:extLst>
          </p:cNvPr>
          <p:cNvPicPr>
            <a:picLocks noChangeAspect="1"/>
          </p:cNvPicPr>
          <p:nvPr/>
        </p:nvPicPr>
        <p:blipFill>
          <a:blip r:embed="rId2"/>
          <a:stretch>
            <a:fillRect/>
          </a:stretch>
        </p:blipFill>
        <p:spPr>
          <a:xfrm>
            <a:off x="5331824" y="1828800"/>
            <a:ext cx="4660853" cy="3055620"/>
          </a:xfrm>
          <a:prstGeom prst="rect">
            <a:avLst/>
          </a:prstGeom>
        </p:spPr>
      </p:pic>
    </p:spTree>
    <p:extLst>
      <p:ext uri="{BB962C8B-B14F-4D97-AF65-F5344CB8AC3E}">
        <p14:creationId xmlns:p14="http://schemas.microsoft.com/office/powerpoint/2010/main" val="266569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55B4E-9B56-4AFA-9F15-1118C08D932D}"/>
              </a:ext>
            </a:extLst>
          </p:cNvPr>
          <p:cNvSpPr>
            <a:spLocks noGrp="1"/>
          </p:cNvSpPr>
          <p:nvPr>
            <p:ph type="title"/>
          </p:nvPr>
        </p:nvSpPr>
        <p:spPr/>
        <p:txBody>
          <a:bodyPr/>
          <a:lstStyle/>
          <a:p>
            <a:r>
              <a:rPr lang="fr-FR" dirty="0"/>
              <a:t>Size of </a:t>
            </a:r>
            <a:r>
              <a:rPr lang="fr-FR" dirty="0" err="1"/>
              <a:t>answers</a:t>
            </a:r>
            <a:endParaRPr lang="en-US" dirty="0"/>
          </a:p>
        </p:txBody>
      </p:sp>
      <p:pic>
        <p:nvPicPr>
          <p:cNvPr id="4" name="Espace réservé du contenu 3">
            <a:extLst>
              <a:ext uri="{FF2B5EF4-FFF2-40B4-BE49-F238E27FC236}">
                <a16:creationId xmlns:a16="http://schemas.microsoft.com/office/drawing/2014/main" id="{FDE46CF2-F475-4F6F-94FD-DE324849AAA2}"/>
              </a:ext>
            </a:extLst>
          </p:cNvPr>
          <p:cNvPicPr>
            <a:picLocks noGrp="1" noChangeAspect="1"/>
          </p:cNvPicPr>
          <p:nvPr>
            <p:ph idx="1"/>
          </p:nvPr>
        </p:nvPicPr>
        <p:blipFill>
          <a:blip r:embed="rId2"/>
          <a:stretch>
            <a:fillRect/>
          </a:stretch>
        </p:blipFill>
        <p:spPr>
          <a:xfrm>
            <a:off x="2727454" y="2011363"/>
            <a:ext cx="5324218" cy="3541712"/>
          </a:xfrm>
          <a:prstGeom prst="rect">
            <a:avLst/>
          </a:prstGeom>
        </p:spPr>
      </p:pic>
      <p:graphicFrame>
        <p:nvGraphicFramePr>
          <p:cNvPr id="5" name="Tableau 4">
            <a:extLst>
              <a:ext uri="{FF2B5EF4-FFF2-40B4-BE49-F238E27FC236}">
                <a16:creationId xmlns:a16="http://schemas.microsoft.com/office/drawing/2014/main" id="{6803B740-6A22-4481-81EA-CD12C91363AA}"/>
              </a:ext>
            </a:extLst>
          </p:cNvPr>
          <p:cNvGraphicFramePr>
            <a:graphicFrameLocks noGrp="1"/>
          </p:cNvGraphicFramePr>
          <p:nvPr>
            <p:extLst>
              <p:ext uri="{D42A27DB-BD31-4B8C-83A1-F6EECF244321}">
                <p14:modId xmlns:p14="http://schemas.microsoft.com/office/powerpoint/2010/main" val="2386835549"/>
              </p:ext>
            </p:extLst>
          </p:nvPr>
        </p:nvGraphicFramePr>
        <p:xfrm>
          <a:off x="341312" y="2982913"/>
          <a:ext cx="2144713" cy="1594536"/>
        </p:xfrm>
        <a:graphic>
          <a:graphicData uri="http://schemas.openxmlformats.org/drawingml/2006/table">
            <a:tbl>
              <a:tblPr>
                <a:tableStyleId>{2D5ABB26-0587-4C30-8999-92F81FD0307C}</a:tableStyleId>
              </a:tblPr>
              <a:tblGrid>
                <a:gridCol w="504266">
                  <a:extLst>
                    <a:ext uri="{9D8B030D-6E8A-4147-A177-3AD203B41FA5}">
                      <a16:colId xmlns:a16="http://schemas.microsoft.com/office/drawing/2014/main" val="3479732486"/>
                    </a:ext>
                  </a:extLst>
                </a:gridCol>
                <a:gridCol w="1640447">
                  <a:extLst>
                    <a:ext uri="{9D8B030D-6E8A-4147-A177-3AD203B41FA5}">
                      <a16:colId xmlns:a16="http://schemas.microsoft.com/office/drawing/2014/main" val="3951262408"/>
                    </a:ext>
                  </a:extLst>
                </a:gridCol>
              </a:tblGrid>
              <a:tr h="211136">
                <a:tc>
                  <a:txBody>
                    <a:bodyPr/>
                    <a:lstStyle/>
                    <a:p>
                      <a:pPr algn="l" fontAlgn="ctr"/>
                      <a:r>
                        <a:rPr lang="fr-FR" sz="1600" kern="1200" dirty="0">
                          <a:solidFill>
                            <a:schemeClr val="tx1"/>
                          </a:solidFill>
                          <a:effectLst/>
                          <a:latin typeface="+mn-lt"/>
                          <a:ea typeface="+mn-ea"/>
                          <a:cs typeface="+mn-cs"/>
                        </a:rPr>
                        <a:t>Size</a:t>
                      </a:r>
                    </a:p>
                  </a:txBody>
                  <a:tcPr marL="10958" marR="10958" marT="10958" marB="10958" anchor="ctr"/>
                </a:tc>
                <a:tc>
                  <a:txBody>
                    <a:bodyPr/>
                    <a:lstStyle/>
                    <a:p>
                      <a:pPr algn="l" fontAlgn="ctr"/>
                      <a:r>
                        <a:rPr lang="en-US" sz="1600" kern="1200" dirty="0">
                          <a:solidFill>
                            <a:schemeClr val="tx1"/>
                          </a:solidFill>
                          <a:effectLst/>
                          <a:latin typeface="+mn-lt"/>
                          <a:ea typeface="+mn-ea"/>
                          <a:cs typeface="+mn-cs"/>
                        </a:rPr>
                        <a:t>Length of answer</a:t>
                      </a:r>
                    </a:p>
                  </a:txBody>
                  <a:tcPr marL="10958" marR="10958" marT="10958" marB="10958" anchor="ctr"/>
                </a:tc>
                <a:extLst>
                  <a:ext uri="{0D108BD9-81ED-4DB2-BD59-A6C34878D82A}">
                    <a16:rowId xmlns:a16="http://schemas.microsoft.com/office/drawing/2014/main" val="3211626895"/>
                  </a:ext>
                </a:extLst>
              </a:tr>
              <a:tr h="211136">
                <a:tc>
                  <a:txBody>
                    <a:bodyPr/>
                    <a:lstStyle/>
                    <a:p>
                      <a:pPr algn="l" fontAlgn="ctr"/>
                      <a:r>
                        <a:rPr lang="fr-FR" sz="1600" kern="1200" dirty="0">
                          <a:solidFill>
                            <a:schemeClr val="tx1"/>
                          </a:solidFill>
                          <a:effectLst/>
                          <a:latin typeface="+mn-lt"/>
                          <a:ea typeface="+mn-ea"/>
                          <a:cs typeface="+mn-cs"/>
                        </a:rPr>
                        <a:t>XS</a:t>
                      </a:r>
                    </a:p>
                  </a:txBody>
                  <a:tcPr marL="10958" marR="10958" marT="10958" marB="10958" anchor="ctr"/>
                </a:tc>
                <a:tc>
                  <a:txBody>
                    <a:bodyPr/>
                    <a:lstStyle/>
                    <a:p>
                      <a:pPr algn="l" fontAlgn="ctr"/>
                      <a:r>
                        <a:rPr lang="en-US" sz="1600" kern="1200" dirty="0">
                          <a:solidFill>
                            <a:schemeClr val="tx1"/>
                          </a:solidFill>
                          <a:effectLst/>
                          <a:latin typeface="+mn-lt"/>
                          <a:ea typeface="+mn-ea"/>
                          <a:cs typeface="+mn-cs"/>
                        </a:rPr>
                        <a:t>&lt; 10 char</a:t>
                      </a:r>
                    </a:p>
                  </a:txBody>
                  <a:tcPr marL="10958" marR="10958" marT="10958" marB="10958" anchor="ctr"/>
                </a:tc>
                <a:extLst>
                  <a:ext uri="{0D108BD9-81ED-4DB2-BD59-A6C34878D82A}">
                    <a16:rowId xmlns:a16="http://schemas.microsoft.com/office/drawing/2014/main" val="1087871550"/>
                  </a:ext>
                </a:extLst>
              </a:tr>
              <a:tr h="211136">
                <a:tc>
                  <a:txBody>
                    <a:bodyPr/>
                    <a:lstStyle/>
                    <a:p>
                      <a:pPr algn="l" fontAlgn="ctr"/>
                      <a:r>
                        <a:rPr lang="fr-FR" sz="1600" kern="1200" dirty="0">
                          <a:solidFill>
                            <a:schemeClr val="tx1"/>
                          </a:solidFill>
                          <a:effectLst/>
                          <a:latin typeface="+mn-lt"/>
                          <a:ea typeface="+mn-ea"/>
                          <a:cs typeface="+mn-cs"/>
                        </a:rPr>
                        <a:t>S</a:t>
                      </a:r>
                    </a:p>
                  </a:txBody>
                  <a:tcPr marL="10958" marR="10958" marT="10958" marB="10958" anchor="ctr"/>
                </a:tc>
                <a:tc>
                  <a:txBody>
                    <a:bodyPr/>
                    <a:lstStyle/>
                    <a:p>
                      <a:pPr algn="l" fontAlgn="ctr"/>
                      <a:r>
                        <a:rPr lang="en-US" sz="1600" kern="1200" dirty="0">
                          <a:solidFill>
                            <a:schemeClr val="tx1"/>
                          </a:solidFill>
                          <a:effectLst/>
                          <a:latin typeface="+mn-lt"/>
                          <a:ea typeface="+mn-ea"/>
                          <a:cs typeface="+mn-cs"/>
                        </a:rPr>
                        <a:t>&lt; 100 char</a:t>
                      </a:r>
                    </a:p>
                  </a:txBody>
                  <a:tcPr marL="10958" marR="10958" marT="10958" marB="10958" anchor="ctr"/>
                </a:tc>
                <a:extLst>
                  <a:ext uri="{0D108BD9-81ED-4DB2-BD59-A6C34878D82A}">
                    <a16:rowId xmlns:a16="http://schemas.microsoft.com/office/drawing/2014/main" val="745566171"/>
                  </a:ext>
                </a:extLst>
              </a:tr>
              <a:tr h="211136">
                <a:tc>
                  <a:txBody>
                    <a:bodyPr/>
                    <a:lstStyle/>
                    <a:p>
                      <a:pPr algn="l" fontAlgn="ctr"/>
                      <a:r>
                        <a:rPr lang="fr-FR" sz="1600" kern="1200" dirty="0">
                          <a:solidFill>
                            <a:schemeClr val="tx1"/>
                          </a:solidFill>
                          <a:effectLst/>
                          <a:latin typeface="+mn-lt"/>
                          <a:ea typeface="+mn-ea"/>
                          <a:cs typeface="+mn-cs"/>
                        </a:rPr>
                        <a:t>M</a:t>
                      </a:r>
                    </a:p>
                  </a:txBody>
                  <a:tcPr marL="10958" marR="10958" marT="10958" marB="10958" anchor="ctr"/>
                </a:tc>
                <a:tc>
                  <a:txBody>
                    <a:bodyPr/>
                    <a:lstStyle/>
                    <a:p>
                      <a:pPr algn="l" fontAlgn="ctr"/>
                      <a:r>
                        <a:rPr lang="en-US" sz="1600" kern="1200" dirty="0">
                          <a:solidFill>
                            <a:schemeClr val="tx1"/>
                          </a:solidFill>
                          <a:effectLst/>
                          <a:latin typeface="+mn-lt"/>
                          <a:ea typeface="+mn-ea"/>
                          <a:cs typeface="+mn-cs"/>
                        </a:rPr>
                        <a:t>&lt; 500 char</a:t>
                      </a:r>
                    </a:p>
                  </a:txBody>
                  <a:tcPr marL="10958" marR="10958" marT="10958" marB="10958" anchor="ctr"/>
                </a:tc>
                <a:extLst>
                  <a:ext uri="{0D108BD9-81ED-4DB2-BD59-A6C34878D82A}">
                    <a16:rowId xmlns:a16="http://schemas.microsoft.com/office/drawing/2014/main" val="18009867"/>
                  </a:ext>
                </a:extLst>
              </a:tr>
              <a:tr h="211136">
                <a:tc>
                  <a:txBody>
                    <a:bodyPr/>
                    <a:lstStyle/>
                    <a:p>
                      <a:pPr algn="l" fontAlgn="ctr"/>
                      <a:r>
                        <a:rPr lang="fr-FR" sz="1600" dirty="0">
                          <a:solidFill>
                            <a:schemeClr val="tx1"/>
                          </a:solidFill>
                          <a:effectLst/>
                        </a:rPr>
                        <a:t>L</a:t>
                      </a:r>
                    </a:p>
                  </a:txBody>
                  <a:tcPr marL="10958" marR="10958" marT="10958" marB="10958" anchor="ctr"/>
                </a:tc>
                <a:tc>
                  <a:txBody>
                    <a:bodyPr/>
                    <a:lstStyle/>
                    <a:p>
                      <a:pPr algn="l" fontAlgn="ctr"/>
                      <a:r>
                        <a:rPr lang="fr-FR" sz="1600" dirty="0">
                          <a:solidFill>
                            <a:schemeClr val="tx1"/>
                          </a:solidFill>
                          <a:effectLst/>
                        </a:rPr>
                        <a:t>&lt; 2000 char</a:t>
                      </a:r>
                      <a:endParaRPr lang="en-US" sz="1600" dirty="0">
                        <a:solidFill>
                          <a:schemeClr val="tx1"/>
                        </a:solidFill>
                        <a:effectLst/>
                      </a:endParaRPr>
                    </a:p>
                  </a:txBody>
                  <a:tcPr marL="10958" marR="10958" marT="10958" marB="10958" anchor="ctr"/>
                </a:tc>
                <a:extLst>
                  <a:ext uri="{0D108BD9-81ED-4DB2-BD59-A6C34878D82A}">
                    <a16:rowId xmlns:a16="http://schemas.microsoft.com/office/drawing/2014/main" val="3470113538"/>
                  </a:ext>
                </a:extLst>
              </a:tr>
              <a:tr h="211136">
                <a:tc>
                  <a:txBody>
                    <a:bodyPr/>
                    <a:lstStyle/>
                    <a:p>
                      <a:pPr algn="l" fontAlgn="ctr"/>
                      <a:r>
                        <a:rPr lang="fr-FR" sz="1600" dirty="0">
                          <a:solidFill>
                            <a:schemeClr val="tx1"/>
                          </a:solidFill>
                          <a:effectLst/>
                        </a:rPr>
                        <a:t>XL</a:t>
                      </a:r>
                    </a:p>
                  </a:txBody>
                  <a:tcPr marL="10958" marR="10958" marT="10958" marB="10958" anchor="ctr"/>
                </a:tc>
                <a:tc>
                  <a:txBody>
                    <a:bodyPr/>
                    <a:lstStyle/>
                    <a:p>
                      <a:pPr algn="l" fontAlgn="ctr"/>
                      <a:r>
                        <a:rPr lang="fr-FR" sz="1600" dirty="0">
                          <a:solidFill>
                            <a:schemeClr val="tx1"/>
                          </a:solidFill>
                          <a:effectLst/>
                        </a:rPr>
                        <a:t>&gt; 2000 char</a:t>
                      </a:r>
                      <a:endParaRPr lang="en-US" sz="1600" dirty="0">
                        <a:solidFill>
                          <a:schemeClr val="tx1"/>
                        </a:solidFill>
                        <a:effectLst/>
                      </a:endParaRPr>
                    </a:p>
                  </a:txBody>
                  <a:tcPr marL="10958" marR="10958" marT="10958" marB="10958" anchor="ctr"/>
                </a:tc>
                <a:extLst>
                  <a:ext uri="{0D108BD9-81ED-4DB2-BD59-A6C34878D82A}">
                    <a16:rowId xmlns:a16="http://schemas.microsoft.com/office/drawing/2014/main" val="2976433898"/>
                  </a:ext>
                </a:extLst>
              </a:tr>
            </a:tbl>
          </a:graphicData>
        </a:graphic>
      </p:graphicFrame>
      <p:sp>
        <p:nvSpPr>
          <p:cNvPr id="6" name="ZoneTexte 5">
            <a:extLst>
              <a:ext uri="{FF2B5EF4-FFF2-40B4-BE49-F238E27FC236}">
                <a16:creationId xmlns:a16="http://schemas.microsoft.com/office/drawing/2014/main" id="{30E0BB4D-44C3-4B15-90EE-86EDA0F80888}"/>
              </a:ext>
            </a:extLst>
          </p:cNvPr>
          <p:cNvSpPr txBox="1"/>
          <p:nvPr/>
        </p:nvSpPr>
        <p:spPr>
          <a:xfrm>
            <a:off x="8820150" y="1971675"/>
            <a:ext cx="3076676" cy="2308324"/>
          </a:xfrm>
          <a:prstGeom prst="rect">
            <a:avLst/>
          </a:prstGeom>
          <a:noFill/>
        </p:spPr>
        <p:txBody>
          <a:bodyPr wrap="none" rtlCol="0">
            <a:spAutoFit/>
          </a:bodyPr>
          <a:lstStyle/>
          <a:p>
            <a:r>
              <a:rPr lang="fr-FR" dirty="0"/>
              <a:t>WORDS COUNT BY ANSWER</a:t>
            </a:r>
          </a:p>
          <a:p>
            <a:endParaRPr lang="fr-FR" dirty="0"/>
          </a:p>
          <a:p>
            <a:r>
              <a:rPr lang="en-US" dirty="0"/>
              <a:t>mean         26</a:t>
            </a:r>
          </a:p>
          <a:p>
            <a:r>
              <a:rPr lang="en-US" dirty="0"/>
              <a:t>Std            70</a:t>
            </a:r>
          </a:p>
          <a:p>
            <a:r>
              <a:rPr lang="en-US" dirty="0"/>
              <a:t>25%           6</a:t>
            </a:r>
          </a:p>
          <a:p>
            <a:r>
              <a:rPr lang="en-US" dirty="0"/>
              <a:t>50%          13</a:t>
            </a:r>
          </a:p>
          <a:p>
            <a:r>
              <a:rPr lang="en-US" dirty="0"/>
              <a:t>75%          29</a:t>
            </a:r>
          </a:p>
          <a:p>
            <a:r>
              <a:rPr lang="en-US" dirty="0"/>
              <a:t>max       20162</a:t>
            </a:r>
          </a:p>
        </p:txBody>
      </p:sp>
      <p:sp>
        <p:nvSpPr>
          <p:cNvPr id="8" name="Rectangle 7">
            <a:extLst>
              <a:ext uri="{FF2B5EF4-FFF2-40B4-BE49-F238E27FC236}">
                <a16:creationId xmlns:a16="http://schemas.microsoft.com/office/drawing/2014/main" id="{4CD38257-D34A-4398-85CD-66A2F7BB77A7}"/>
              </a:ext>
            </a:extLst>
          </p:cNvPr>
          <p:cNvSpPr/>
          <p:nvPr/>
        </p:nvSpPr>
        <p:spPr>
          <a:xfrm>
            <a:off x="3967196" y="6139934"/>
            <a:ext cx="5399170" cy="369332"/>
          </a:xfrm>
          <a:prstGeom prst="rect">
            <a:avLst/>
          </a:prstGeom>
        </p:spPr>
        <p:txBody>
          <a:bodyPr wrap="none">
            <a:spAutoFit/>
          </a:bodyPr>
          <a:lstStyle/>
          <a:p>
            <a:r>
              <a:rPr lang="en-US" dirty="0"/>
              <a:t>75% answers are &lt; 30 words, this threshold will be used</a:t>
            </a:r>
            <a:endParaRPr lang="en-US" i="0" dirty="0">
              <a:effectLst/>
            </a:endParaRPr>
          </a:p>
        </p:txBody>
      </p:sp>
    </p:spTree>
    <p:extLst>
      <p:ext uri="{BB962C8B-B14F-4D97-AF65-F5344CB8AC3E}">
        <p14:creationId xmlns:p14="http://schemas.microsoft.com/office/powerpoint/2010/main" val="361658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A593B-6D6F-4BBB-AA90-4482A213BA0D}"/>
              </a:ext>
            </a:extLst>
          </p:cNvPr>
          <p:cNvSpPr>
            <a:spLocks noGrp="1"/>
          </p:cNvSpPr>
          <p:nvPr>
            <p:ph type="title"/>
          </p:nvPr>
        </p:nvSpPr>
        <p:spPr/>
        <p:txBody>
          <a:bodyPr/>
          <a:lstStyle/>
          <a:p>
            <a:r>
              <a:rPr lang="fr-FR" dirty="0"/>
              <a:t>Data </a:t>
            </a:r>
            <a:r>
              <a:rPr lang="fr-FR" dirty="0" err="1"/>
              <a:t>processing</a:t>
            </a:r>
            <a:endParaRPr lang="en-US" dirty="0"/>
          </a:p>
        </p:txBody>
      </p:sp>
      <p:graphicFrame>
        <p:nvGraphicFramePr>
          <p:cNvPr id="4" name="Espace réservé du contenu 3">
            <a:extLst>
              <a:ext uri="{FF2B5EF4-FFF2-40B4-BE49-F238E27FC236}">
                <a16:creationId xmlns:a16="http://schemas.microsoft.com/office/drawing/2014/main" id="{FC254CFB-60CE-4BB0-8507-579BAB7E5987}"/>
              </a:ext>
            </a:extLst>
          </p:cNvPr>
          <p:cNvGraphicFramePr>
            <a:graphicFrameLocks noGrp="1"/>
          </p:cNvGraphicFramePr>
          <p:nvPr>
            <p:ph idx="1"/>
            <p:extLst>
              <p:ext uri="{D42A27DB-BD31-4B8C-83A1-F6EECF244321}">
                <p14:modId xmlns:p14="http://schemas.microsoft.com/office/powerpoint/2010/main" val="3142791403"/>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167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D169CA-1154-497F-92FC-D7E8BC9D2AD2}"/>
              </a:ext>
            </a:extLst>
          </p:cNvPr>
          <p:cNvSpPr>
            <a:spLocks noGrp="1"/>
          </p:cNvSpPr>
          <p:nvPr>
            <p:ph type="title"/>
          </p:nvPr>
        </p:nvSpPr>
        <p:spPr/>
        <p:txBody>
          <a:bodyPr/>
          <a:lstStyle/>
          <a:p>
            <a:r>
              <a:rPr lang="fr-FR" dirty="0" err="1"/>
              <a:t>Why</a:t>
            </a:r>
            <a:r>
              <a:rPr lang="fr-FR" dirty="0"/>
              <a:t> </a:t>
            </a:r>
            <a:r>
              <a:rPr lang="fr-FR" dirty="0" err="1"/>
              <a:t>using</a:t>
            </a:r>
            <a:r>
              <a:rPr lang="fr-FR" dirty="0"/>
              <a:t> BERT</a:t>
            </a:r>
            <a:endParaRPr lang="en-US" dirty="0"/>
          </a:p>
        </p:txBody>
      </p:sp>
      <p:sp>
        <p:nvSpPr>
          <p:cNvPr id="3" name="Espace réservé du contenu 2">
            <a:extLst>
              <a:ext uri="{FF2B5EF4-FFF2-40B4-BE49-F238E27FC236}">
                <a16:creationId xmlns:a16="http://schemas.microsoft.com/office/drawing/2014/main" id="{4BBACD5B-B3EC-466F-BB0A-0A50AB5999AD}"/>
              </a:ext>
            </a:extLst>
          </p:cNvPr>
          <p:cNvSpPr>
            <a:spLocks noGrp="1"/>
          </p:cNvSpPr>
          <p:nvPr>
            <p:ph idx="1"/>
          </p:nvPr>
        </p:nvSpPr>
        <p:spPr>
          <a:xfrm>
            <a:off x="1141412" y="2249487"/>
            <a:ext cx="9905999" cy="2074863"/>
          </a:xfrm>
        </p:spPr>
        <p:txBody>
          <a:bodyPr>
            <a:normAutofit fontScale="70000" lnSpcReduction="20000"/>
          </a:bodyPr>
          <a:lstStyle/>
          <a:p>
            <a:pPr marL="0" indent="0">
              <a:buNone/>
            </a:pPr>
            <a:r>
              <a:rPr lang="en-US" dirty="0"/>
              <a:t>BERT, or Bidirectional Encoder Representations from Transformers, is a new method of pre-training language representations which obtains state-of-the-art results on a wide array of Natural Language Processing (NLP) tasks.</a:t>
            </a:r>
          </a:p>
          <a:p>
            <a:pPr lvl="1"/>
            <a:r>
              <a:rPr lang="en-US" dirty="0">
                <a:hlinkClick r:id="rId2"/>
              </a:rPr>
              <a:t>https://arxiv.org/abs/1810.04805</a:t>
            </a:r>
            <a:endParaRPr lang="en-US" dirty="0"/>
          </a:p>
          <a:p>
            <a:pPr marL="0" indent="0">
              <a:buNone/>
            </a:pPr>
            <a:endParaRPr lang="en-US" dirty="0"/>
          </a:p>
          <a:p>
            <a:pPr marL="0" indent="0">
              <a:buNone/>
            </a:pPr>
            <a:r>
              <a:rPr lang="en-US" dirty="0"/>
              <a:t>BERT algorithm achieve better results than human at the </a:t>
            </a:r>
            <a:r>
              <a:rPr lang="en-US" dirty="0" err="1"/>
              <a:t>SQuAD</a:t>
            </a:r>
            <a:r>
              <a:rPr lang="en-US" dirty="0"/>
              <a:t> test.</a:t>
            </a:r>
          </a:p>
          <a:p>
            <a:endParaRPr lang="en-US" dirty="0"/>
          </a:p>
        </p:txBody>
      </p:sp>
      <p:pic>
        <p:nvPicPr>
          <p:cNvPr id="4" name="Image 3">
            <a:extLst>
              <a:ext uri="{FF2B5EF4-FFF2-40B4-BE49-F238E27FC236}">
                <a16:creationId xmlns:a16="http://schemas.microsoft.com/office/drawing/2014/main" id="{49567614-0A05-41E5-8D2E-78D52EC11A11}"/>
              </a:ext>
            </a:extLst>
          </p:cNvPr>
          <p:cNvPicPr>
            <a:picLocks noChangeAspect="1"/>
          </p:cNvPicPr>
          <p:nvPr/>
        </p:nvPicPr>
        <p:blipFill>
          <a:blip r:embed="rId3"/>
          <a:stretch>
            <a:fillRect/>
          </a:stretch>
        </p:blipFill>
        <p:spPr>
          <a:xfrm>
            <a:off x="700087" y="4562475"/>
            <a:ext cx="6029325" cy="1562100"/>
          </a:xfrm>
          <a:prstGeom prst="rect">
            <a:avLst/>
          </a:prstGeom>
        </p:spPr>
      </p:pic>
      <p:pic>
        <p:nvPicPr>
          <p:cNvPr id="5" name="Image 4">
            <a:extLst>
              <a:ext uri="{FF2B5EF4-FFF2-40B4-BE49-F238E27FC236}">
                <a16:creationId xmlns:a16="http://schemas.microsoft.com/office/drawing/2014/main" id="{F29F6D9B-B41B-4C0C-B965-4FA7CD587555}"/>
              </a:ext>
            </a:extLst>
          </p:cNvPr>
          <p:cNvPicPr>
            <a:picLocks noChangeAspect="1"/>
          </p:cNvPicPr>
          <p:nvPr/>
        </p:nvPicPr>
        <p:blipFill>
          <a:blip r:embed="rId4"/>
          <a:stretch>
            <a:fillRect/>
          </a:stretch>
        </p:blipFill>
        <p:spPr>
          <a:xfrm>
            <a:off x="7393947" y="3533774"/>
            <a:ext cx="4317040" cy="2771775"/>
          </a:xfrm>
          <a:prstGeom prst="rect">
            <a:avLst/>
          </a:prstGeom>
        </p:spPr>
      </p:pic>
    </p:spTree>
    <p:extLst>
      <p:ext uri="{BB962C8B-B14F-4D97-AF65-F5344CB8AC3E}">
        <p14:creationId xmlns:p14="http://schemas.microsoft.com/office/powerpoint/2010/main" val="418960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BDE18-A75E-49F7-B67A-F0F44AE9F1F7}"/>
              </a:ext>
            </a:extLst>
          </p:cNvPr>
          <p:cNvSpPr>
            <a:spLocks noGrp="1"/>
          </p:cNvSpPr>
          <p:nvPr>
            <p:ph type="title"/>
          </p:nvPr>
        </p:nvSpPr>
        <p:spPr/>
        <p:txBody>
          <a:bodyPr/>
          <a:lstStyle/>
          <a:p>
            <a:r>
              <a:rPr lang="fr-FR" dirty="0"/>
              <a:t>WHY </a:t>
            </a:r>
            <a:r>
              <a:rPr lang="fr-FR" dirty="0" err="1"/>
              <a:t>using</a:t>
            </a:r>
            <a:r>
              <a:rPr lang="fr-FR" dirty="0"/>
              <a:t> </a:t>
            </a:r>
            <a:r>
              <a:rPr lang="fr-FR" dirty="0" err="1"/>
              <a:t>feature</a:t>
            </a:r>
            <a:r>
              <a:rPr lang="fr-FR" dirty="0"/>
              <a:t> </a:t>
            </a:r>
            <a:r>
              <a:rPr lang="fr-FR" dirty="0" err="1"/>
              <a:t>reduction</a:t>
            </a:r>
            <a:r>
              <a:rPr lang="fr-FR" dirty="0"/>
              <a:t> </a:t>
            </a:r>
            <a:r>
              <a:rPr lang="fr-FR" dirty="0" err="1"/>
              <a:t>before</a:t>
            </a:r>
            <a:r>
              <a:rPr lang="fr-FR" dirty="0"/>
              <a:t> clustering</a:t>
            </a:r>
            <a:endParaRPr lang="en-US" dirty="0"/>
          </a:p>
        </p:txBody>
      </p:sp>
      <p:sp>
        <p:nvSpPr>
          <p:cNvPr id="3" name="Espace réservé du contenu 2">
            <a:extLst>
              <a:ext uri="{FF2B5EF4-FFF2-40B4-BE49-F238E27FC236}">
                <a16:creationId xmlns:a16="http://schemas.microsoft.com/office/drawing/2014/main" id="{B68A8344-7C93-46B2-8B34-23A4818153DB}"/>
              </a:ext>
            </a:extLst>
          </p:cNvPr>
          <p:cNvSpPr>
            <a:spLocks noGrp="1"/>
          </p:cNvSpPr>
          <p:nvPr>
            <p:ph idx="1"/>
          </p:nvPr>
        </p:nvSpPr>
        <p:spPr>
          <a:xfrm>
            <a:off x="1141413" y="2249486"/>
            <a:ext cx="5868988" cy="3884613"/>
          </a:xfrm>
        </p:spPr>
        <p:txBody>
          <a:bodyPr/>
          <a:lstStyle/>
          <a:p>
            <a:pPr marL="0" indent="0">
              <a:buNone/>
            </a:pPr>
            <a:r>
              <a:rPr lang="fr-FR" dirty="0"/>
              <a:t>OK, </a:t>
            </a:r>
            <a:r>
              <a:rPr lang="fr-FR" dirty="0" err="1"/>
              <a:t>it</a:t>
            </a:r>
            <a:r>
              <a:rPr lang="fr-FR" dirty="0"/>
              <a:t> </a:t>
            </a:r>
            <a:r>
              <a:rPr lang="fr-FR" dirty="0" err="1"/>
              <a:t>should</a:t>
            </a:r>
            <a:r>
              <a:rPr lang="fr-FR" dirty="0"/>
              <a:t> not </a:t>
            </a:r>
            <a:r>
              <a:rPr lang="fr-FR" dirty="0" err="1"/>
              <a:t>be</a:t>
            </a:r>
            <a:r>
              <a:rPr lang="fr-FR" dirty="0"/>
              <a:t> </a:t>
            </a:r>
            <a:r>
              <a:rPr lang="fr-FR" dirty="0" err="1"/>
              <a:t>such</a:t>
            </a:r>
            <a:r>
              <a:rPr lang="fr-FR" dirty="0"/>
              <a:t> a good </a:t>
            </a:r>
            <a:r>
              <a:rPr lang="fr-FR" dirty="0" err="1"/>
              <a:t>idea</a:t>
            </a:r>
            <a:r>
              <a:rPr lang="fr-FR" dirty="0"/>
              <a:t> but …</a:t>
            </a:r>
          </a:p>
          <a:p>
            <a:pPr marL="0" indent="0">
              <a:buNone/>
            </a:pPr>
            <a:r>
              <a:rPr lang="en-US" dirty="0"/>
              <a:t>The output of BERT is huge :</a:t>
            </a:r>
          </a:p>
          <a:p>
            <a:r>
              <a:rPr lang="en-US" dirty="0"/>
              <a:t>Sentences are tokenized</a:t>
            </a:r>
          </a:p>
          <a:p>
            <a:r>
              <a:rPr lang="en-US" dirty="0"/>
              <a:t>Each token is a 768 dimension vector</a:t>
            </a:r>
          </a:p>
          <a:p>
            <a:r>
              <a:rPr lang="en-US" dirty="0"/>
              <a:t>For a sample of 2000 answers, BERT produced 620MB of data</a:t>
            </a:r>
          </a:p>
        </p:txBody>
      </p:sp>
      <p:pic>
        <p:nvPicPr>
          <p:cNvPr id="4" name="Image 3">
            <a:extLst>
              <a:ext uri="{FF2B5EF4-FFF2-40B4-BE49-F238E27FC236}">
                <a16:creationId xmlns:a16="http://schemas.microsoft.com/office/drawing/2014/main" id="{AD1ECC0B-9628-4C25-AAB6-60E7494BB3A2}"/>
              </a:ext>
            </a:extLst>
          </p:cNvPr>
          <p:cNvPicPr>
            <a:picLocks noChangeAspect="1"/>
          </p:cNvPicPr>
          <p:nvPr/>
        </p:nvPicPr>
        <p:blipFill>
          <a:blip r:embed="rId2"/>
          <a:stretch>
            <a:fillRect/>
          </a:stretch>
        </p:blipFill>
        <p:spPr>
          <a:xfrm>
            <a:off x="7957839" y="3457575"/>
            <a:ext cx="3867448" cy="2705100"/>
          </a:xfrm>
          <a:prstGeom prst="rect">
            <a:avLst/>
          </a:prstGeom>
        </p:spPr>
      </p:pic>
      <p:sp>
        <p:nvSpPr>
          <p:cNvPr id="5" name="ZoneTexte 4">
            <a:extLst>
              <a:ext uri="{FF2B5EF4-FFF2-40B4-BE49-F238E27FC236}">
                <a16:creationId xmlns:a16="http://schemas.microsoft.com/office/drawing/2014/main" id="{D83474D4-F411-44C3-95AC-B16D46B8C4DF}"/>
              </a:ext>
            </a:extLst>
          </p:cNvPr>
          <p:cNvSpPr txBox="1"/>
          <p:nvPr/>
        </p:nvSpPr>
        <p:spPr>
          <a:xfrm>
            <a:off x="8515350" y="2552700"/>
            <a:ext cx="2638607" cy="923330"/>
          </a:xfrm>
          <a:prstGeom prst="rect">
            <a:avLst/>
          </a:prstGeom>
          <a:noFill/>
        </p:spPr>
        <p:txBody>
          <a:bodyPr wrap="none" rtlCol="0">
            <a:spAutoFit/>
          </a:bodyPr>
          <a:lstStyle/>
          <a:p>
            <a:r>
              <a:rPr lang="fr-FR" dirty="0"/>
              <a:t>AUTOENCODER </a:t>
            </a:r>
            <a:r>
              <a:rPr lang="fr-FR" dirty="0" err="1"/>
              <a:t>with</a:t>
            </a:r>
            <a:r>
              <a:rPr lang="fr-FR" dirty="0"/>
              <a:t> LSTM</a:t>
            </a:r>
          </a:p>
          <a:p>
            <a:r>
              <a:rPr lang="fr-FR" dirty="0"/>
              <a:t>100 </a:t>
            </a:r>
            <a:r>
              <a:rPr lang="fr-FR" dirty="0" err="1"/>
              <a:t>epochs</a:t>
            </a:r>
            <a:endParaRPr lang="fr-FR" dirty="0"/>
          </a:p>
          <a:p>
            <a:r>
              <a:rPr lang="fr-FR" dirty="0"/>
              <a:t>&gt; 1h </a:t>
            </a:r>
            <a:r>
              <a:rPr lang="fr-FR" dirty="0" err="1"/>
              <a:t>with</a:t>
            </a:r>
            <a:r>
              <a:rPr lang="fr-FR" dirty="0"/>
              <a:t> Tesla K80 GPU</a:t>
            </a:r>
            <a:endParaRPr lang="en-US" dirty="0"/>
          </a:p>
        </p:txBody>
      </p:sp>
    </p:spTree>
    <p:extLst>
      <p:ext uri="{BB962C8B-B14F-4D97-AF65-F5344CB8AC3E}">
        <p14:creationId xmlns:p14="http://schemas.microsoft.com/office/powerpoint/2010/main" val="3356364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115</TotalTime>
  <Words>2634</Words>
  <Application>Microsoft Office PowerPoint</Application>
  <PresentationFormat>Grand écran</PresentationFormat>
  <Paragraphs>307</Paragraphs>
  <Slides>18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18</vt:i4>
      </vt:variant>
    </vt:vector>
  </HeadingPairs>
  <TitlesOfParts>
    <vt:vector size="21" baseType="lpstr">
      <vt:lpstr>Arial</vt:lpstr>
      <vt:lpstr>Tw Cen MT</vt:lpstr>
      <vt:lpstr>Circuit</vt:lpstr>
      <vt:lpstr>« Grand débat national » Analysis</vt:lpstr>
      <vt:lpstr>Context</vt:lpstr>
      <vt:lpstr>INPUTS</vt:lpstr>
      <vt:lpstr>Analyzing Ecological transition  The lightest JSON file of 236MB was used for this analysis</vt:lpstr>
      <vt:lpstr>COUNT of ANSWERS BY QUESTIONS</vt:lpstr>
      <vt:lpstr>Size of answers</vt:lpstr>
      <vt:lpstr>Data processing</vt:lpstr>
      <vt:lpstr>Why using BERT</vt:lpstr>
      <vt:lpstr>WHY using feature reduction before clustering</vt:lpstr>
      <vt:lpstr>Clustering  determining the number of clusters</vt:lpstr>
      <vt:lpstr>Models evaluation for a 100 iteration computation  Note : the visualization in 2D is just illustrative as it does not reflects the accuracy of models</vt:lpstr>
      <vt:lpstr>Clusters similarities</vt:lpstr>
      <vt:lpstr>TF clusters</vt:lpstr>
      <vt:lpstr>TF clusters</vt:lpstr>
      <vt:lpstr>TF clusters</vt:lpstr>
      <vt:lpstr>TF CLUSTERS</vt:lpstr>
      <vt:lpstr>TF CLUSTERS</vt:lpstr>
      <vt:lpstr>Going 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Grand débat national » Analysis – april 2019</dc:title>
  <dc:creator>hyma</dc:creator>
  <cp:lastModifiedBy>hyma</cp:lastModifiedBy>
  <cp:revision>15</cp:revision>
  <dcterms:created xsi:type="dcterms:W3CDTF">2019-04-08T20:20:38Z</dcterms:created>
  <dcterms:modified xsi:type="dcterms:W3CDTF">2019-04-08T22:16:02Z</dcterms:modified>
</cp:coreProperties>
</file>