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8" r:id="rId6"/>
    <p:sldId id="276" r:id="rId7"/>
    <p:sldId id="283" r:id="rId8"/>
    <p:sldId id="261" r:id="rId9"/>
    <p:sldId id="264" r:id="rId10"/>
    <p:sldId id="265" r:id="rId11"/>
    <p:sldId id="290" r:id="rId12"/>
    <p:sldId id="263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EA627-74EF-46F2-A75A-19A08FA80082}" v="13" dt="2024-09-28T07:36:11.241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10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0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60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5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33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9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3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13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89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hyperlink" Target="mailto:Olivier.Rayapen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pc="-300" dirty="0"/>
              <a:t>Exploring Employee Attrition and Performance in a Corporate Environment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1"/>
            <a:ext cx="11023600" cy="1382156"/>
          </a:xfrm>
          <a:noFill/>
        </p:spPr>
        <p:txBody>
          <a:bodyPr anchor="t"/>
          <a:lstStyle/>
          <a:p>
            <a:r>
              <a:rPr lang="en-US" sz="3200" dirty="0"/>
              <a:t>Bonus: Retention Strategy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6F674-16B4-0826-FCD2-B649E8FC5E56}"/>
              </a:ext>
            </a:extLst>
          </p:cNvPr>
          <p:cNvSpPr txBox="1"/>
          <p:nvPr/>
        </p:nvSpPr>
        <p:spPr>
          <a:xfrm>
            <a:off x="982133" y="996835"/>
            <a:ext cx="10227733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 Actionable Strategies to Reduce Employee Attrition</a:t>
            </a:r>
          </a:p>
          <a:p>
            <a:endParaRPr lang="en-US" sz="1050" dirty="0"/>
          </a:p>
          <a:p>
            <a:r>
              <a:rPr lang="en-US" sz="1050" dirty="0"/>
              <a:t>Based on the analysis, several actionable strategies can be proposed to reduce employee attrition. These strategies focus on improving job satisfaction, enhancing work-life balance, and providing targeted support to high-risk groups.</a:t>
            </a:r>
          </a:p>
          <a:p>
            <a:endParaRPr lang="en-US" sz="1050" dirty="0"/>
          </a:p>
          <a:p>
            <a:r>
              <a:rPr lang="en-US" sz="1050" b="1" dirty="0"/>
              <a:t> 1. Improve Job Satisfaction</a:t>
            </a:r>
          </a:p>
          <a:p>
            <a:r>
              <a:rPr lang="en-US" sz="1050" dirty="0"/>
              <a:t>- Regular Feedback and Recognition: Implement a system for regular feedback and recognition to ensure employees feel valued and appreciated.</a:t>
            </a:r>
          </a:p>
          <a:p>
            <a:r>
              <a:rPr lang="en-US" sz="1050" dirty="0"/>
              <a:t>- Career Development Opportunities: Provide clear career development paths and opportunities for skill enhancement through training and mentorship programs.</a:t>
            </a:r>
          </a:p>
          <a:p>
            <a:r>
              <a:rPr lang="en-US" sz="1050" dirty="0"/>
              <a:t>- Job Role Alignment: Ensure employees are in roles that match their skills and interests to increase job satisfaction.</a:t>
            </a:r>
          </a:p>
          <a:p>
            <a:endParaRPr lang="en-US" sz="1050" dirty="0"/>
          </a:p>
          <a:p>
            <a:r>
              <a:rPr lang="en-US" sz="1050" b="1" dirty="0"/>
              <a:t> 2. Enhance Work-Life Balance</a:t>
            </a:r>
          </a:p>
          <a:p>
            <a:r>
              <a:rPr lang="en-US" sz="1050" dirty="0"/>
              <a:t>- Flexible Working Hours: Introduce flexible working hours or remote work options to help employees balance their personal and professional lives.</a:t>
            </a:r>
          </a:p>
          <a:p>
            <a:r>
              <a:rPr lang="en-US" sz="1050" dirty="0"/>
              <a:t>- Workload Management: Monitor and manage workloads to prevent burnout and ensure employees have a manageable amount of work.</a:t>
            </a:r>
          </a:p>
          <a:p>
            <a:r>
              <a:rPr lang="en-US" sz="1050" dirty="0"/>
              <a:t>- Wellness Programs: Implement wellness programs that promote physical and mental health, such as gym memberships, meditation sessions, and counseling services.</a:t>
            </a:r>
          </a:p>
          <a:p>
            <a:endParaRPr lang="en-US" sz="1050" dirty="0"/>
          </a:p>
          <a:p>
            <a:r>
              <a:rPr lang="en-US" sz="1050" b="1" dirty="0"/>
              <a:t> 3. Provide Targeted Support to High-Risk Groups</a:t>
            </a:r>
          </a:p>
          <a:p>
            <a:r>
              <a:rPr lang="en-US" sz="1050" dirty="0"/>
              <a:t>- Identify High-Risk Groups: Use data analysis to identify groups with higher attrition rates, such as specific job roles or departments.</a:t>
            </a:r>
          </a:p>
          <a:p>
            <a:r>
              <a:rPr lang="en-US" sz="1050" dirty="0"/>
              <a:t>- Tailored Interventions: Develop tailored interventions for high-risk groups, such as additional training, mentorship, or changes in job responsibilities.</a:t>
            </a:r>
          </a:p>
          <a:p>
            <a:r>
              <a:rPr lang="en-US" sz="1050" dirty="0"/>
              <a:t>- Exit Interviews: Conduct exit interviews to understand the reasons behind employee departures and use this information to make necessary improvements.</a:t>
            </a:r>
          </a:p>
          <a:p>
            <a:endParaRPr lang="en-US" sz="1050" dirty="0"/>
          </a:p>
          <a:p>
            <a:r>
              <a:rPr lang="en-US" sz="1050" b="1" dirty="0"/>
              <a:t> 4. Improve Compensation and Benefits</a:t>
            </a:r>
          </a:p>
          <a:p>
            <a:r>
              <a:rPr lang="en-US" sz="1050" dirty="0"/>
              <a:t>- Competitive Salaries: Ensure that salaries are competitive within the industry to attract and retain top talent.</a:t>
            </a:r>
          </a:p>
          <a:p>
            <a:r>
              <a:rPr lang="en-US" sz="1050" dirty="0"/>
              <a:t>- Performance-Based Incentives: Introduce performance-based incentives and bonuses to reward high-performing employees.</a:t>
            </a:r>
          </a:p>
          <a:p>
            <a:r>
              <a:rPr lang="en-US" sz="1050" dirty="0"/>
              <a:t>- Comprehensive Benefits: Offer comprehensive benefits packages that include health insurance, retirement plans, and other perks.</a:t>
            </a:r>
          </a:p>
          <a:p>
            <a:endParaRPr lang="en-US" sz="1050" dirty="0"/>
          </a:p>
          <a:p>
            <a:r>
              <a:rPr lang="en-US" sz="1050" b="1" dirty="0"/>
              <a:t> 5. Foster a Positive Work Environment</a:t>
            </a:r>
          </a:p>
          <a:p>
            <a:r>
              <a:rPr lang="en-US" sz="1050" dirty="0"/>
              <a:t>- Inclusive Culture: Promote an inclusive and diverse work culture where all employees feel respected and valued.</a:t>
            </a:r>
          </a:p>
          <a:p>
            <a:r>
              <a:rPr lang="en-US" sz="1050" dirty="0"/>
              <a:t>- Team Building Activities: Organize team-building activities to strengthen relationships and improve collaboration among employees.</a:t>
            </a:r>
          </a:p>
          <a:p>
            <a:r>
              <a:rPr lang="en-US" sz="1050" dirty="0"/>
              <a:t>- Open Communication: Encourage open communication between employees and management to address concerns and foster a sense of community.</a:t>
            </a:r>
          </a:p>
          <a:p>
            <a:endParaRPr lang="en-US" sz="1050" dirty="0"/>
          </a:p>
          <a:p>
            <a:r>
              <a:rPr lang="en-US" sz="1050" dirty="0"/>
              <a:t>By implementing these strategies, organizations can create a more supportive and engaging work environment, ultimately reducing employee attrition and retaining valuable talent.</a:t>
            </a:r>
            <a:endParaRPr lang="en-MU" sz="1050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Olivier Rayapen	</a:t>
            </a:r>
          </a:p>
          <a:p>
            <a:r>
              <a:rPr lang="en-US" dirty="0">
                <a:hlinkClick r:id="rId4"/>
              </a:rPr>
              <a:t>Olivier.Rayapen@gmail.com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Key Insights</a:t>
            </a:r>
          </a:p>
          <a:p>
            <a:r>
              <a:rPr lang="en-US" dirty="0"/>
              <a:t>Correlation and Trend Analysis</a:t>
            </a:r>
          </a:p>
          <a:p>
            <a:r>
              <a:rPr lang="en-US" dirty="0"/>
              <a:t>Analysis of </a:t>
            </a:r>
            <a:r>
              <a:rPr lang="en-US" dirty="0" err="1"/>
              <a:t>Vizualisations</a:t>
            </a:r>
            <a:endParaRPr lang="en-US" dirty="0"/>
          </a:p>
          <a:p>
            <a:r>
              <a:rPr lang="en-US" dirty="0"/>
              <a:t>Conclusion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665" y="362671"/>
            <a:ext cx="9144000" cy="619462"/>
          </a:xfrm>
          <a:noFill/>
        </p:spPr>
        <p:txBody>
          <a:bodyPr anchor="t"/>
          <a:lstStyle/>
          <a:p>
            <a:r>
              <a:rPr lang="en-US" sz="4000" dirty="0"/>
              <a:t>Data Overview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378D96-FA6F-829C-88E4-7948D3FD4954}"/>
              </a:ext>
            </a:extLst>
          </p:cNvPr>
          <p:cNvSpPr txBox="1">
            <a:spLocks/>
          </p:cNvSpPr>
          <p:nvPr/>
        </p:nvSpPr>
        <p:spPr>
          <a:xfrm>
            <a:off x="1032932" y="1236134"/>
            <a:ext cx="10041467" cy="368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600" dirty="0"/>
              <a:t>Key features in the dataset include:</a:t>
            </a:r>
          </a:p>
          <a:p>
            <a:pPr>
              <a:defRPr sz="1800"/>
            </a:pPr>
            <a:r>
              <a:rPr lang="en-US" sz="1600" dirty="0"/>
              <a:t>- Age, Attrition, Business Travel, Department, Daily Rate</a:t>
            </a:r>
          </a:p>
          <a:p>
            <a:pPr>
              <a:defRPr sz="1800"/>
            </a:pPr>
            <a:r>
              <a:rPr lang="en-US" sz="1600" dirty="0"/>
              <a:t>- Distance from Home, Education, Employee Count, Work Life Balance</a:t>
            </a:r>
          </a:p>
          <a:p>
            <a:pPr>
              <a:defRPr sz="1800"/>
            </a:pPr>
            <a:r>
              <a:rPr lang="en-US" sz="1600" dirty="0"/>
              <a:t>- Years at Company, Total Working Years, Job Satisfaction</a:t>
            </a:r>
          </a:p>
          <a:p>
            <a:pPr>
              <a:defRPr sz="1800"/>
            </a:pPr>
            <a:r>
              <a:rPr lang="en-US" sz="1200" dirty="0"/>
              <a:t>The dataset contains no missing values, which means we can proceed without any imputation or removal of rows due to missing data. Here's a quick summary of important observations:</a:t>
            </a:r>
          </a:p>
          <a:p>
            <a:pPr>
              <a:defRPr sz="1800"/>
            </a:pPr>
            <a:r>
              <a:rPr lang="en-US" sz="1200" dirty="0"/>
              <a:t>Age: Ranges from 18 to 60, with a mean of around 36.9.</a:t>
            </a:r>
          </a:p>
          <a:p>
            <a:pPr>
              <a:defRPr sz="1800"/>
            </a:pPr>
            <a:r>
              <a:rPr lang="en-US" sz="1200" dirty="0" err="1"/>
              <a:t>WorkLifeBalance</a:t>
            </a:r>
            <a:r>
              <a:rPr lang="en-US" sz="1200" dirty="0"/>
              <a:t>: Ranges from 1 to 4 (indicating different levels of balance).</a:t>
            </a:r>
          </a:p>
          <a:p>
            <a:pPr>
              <a:defRPr sz="1800"/>
            </a:pPr>
            <a:r>
              <a:rPr lang="en-US" sz="1200" dirty="0" err="1"/>
              <a:t>JobSatisfaction</a:t>
            </a:r>
            <a:r>
              <a:rPr lang="en-US" sz="1200" dirty="0"/>
              <a:t> and </a:t>
            </a:r>
            <a:r>
              <a:rPr lang="en-US" sz="1200" dirty="0" err="1"/>
              <a:t>EnvironmentSatisfaction</a:t>
            </a:r>
            <a:r>
              <a:rPr lang="en-US" sz="1200" dirty="0"/>
              <a:t>: Categorical fields with values between 1 to 4.</a:t>
            </a:r>
          </a:p>
          <a:p>
            <a:pPr>
              <a:defRPr sz="1800"/>
            </a:pPr>
            <a:r>
              <a:rPr lang="en-US" sz="1200" dirty="0" err="1"/>
              <a:t>YearsAtCompany</a:t>
            </a:r>
            <a:r>
              <a:rPr lang="en-US" sz="1200" dirty="0"/>
              <a:t>: Ranges from 0 to 40, indicating varying levels of tenure.</a:t>
            </a:r>
          </a:p>
          <a:p>
            <a:pPr>
              <a:defRPr sz="1800"/>
            </a:pPr>
            <a:r>
              <a:rPr lang="en-US" sz="1200" dirty="0"/>
              <a:t>Attrition: This is a key column indicating whether an employee has left the company or not.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702" y="375920"/>
            <a:ext cx="6294861" cy="1105747"/>
          </a:xfrm>
          <a:noFill/>
        </p:spPr>
        <p:txBody>
          <a:bodyPr anchor="t">
            <a:noAutofit/>
          </a:bodyPr>
          <a:lstStyle/>
          <a:p>
            <a:r>
              <a:rPr lang="en-US" sz="3600" dirty="0"/>
              <a:t>Exploratory Data Analysis (EDA)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6DA94A-3E12-57B9-D129-8A9815C98F67}"/>
              </a:ext>
            </a:extLst>
          </p:cNvPr>
          <p:cNvSpPr txBox="1">
            <a:spLocks/>
          </p:cNvSpPr>
          <p:nvPr/>
        </p:nvSpPr>
        <p:spPr>
          <a:xfrm>
            <a:off x="973664" y="1380068"/>
            <a:ext cx="6874933" cy="116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600" cap="none" dirty="0"/>
              <a:t>Data visualizations included histograms and heatmaps to identify patterns.</a:t>
            </a:r>
          </a:p>
          <a:p>
            <a:pPr>
              <a:defRPr sz="1800"/>
            </a:pPr>
            <a:r>
              <a:rPr lang="en-US" sz="1600" cap="none" dirty="0"/>
              <a:t>Correlation analysis was performed to see relationships between factors.</a:t>
            </a:r>
          </a:p>
          <a:p>
            <a:pPr>
              <a:defRPr sz="1800"/>
            </a:pPr>
            <a:r>
              <a:rPr lang="en-US" sz="1600" cap="none" dirty="0"/>
              <a:t>Work-life balance, job satisfaction, and travel frequency were highlighted as key factors.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64BAF-9B9F-F7F1-3AAB-B20DC66A2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1" y="2743197"/>
            <a:ext cx="2880000" cy="1785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52F02-BB35-7B13-D28B-BFB8A772F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136" y="2743197"/>
            <a:ext cx="2880000" cy="178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F0E49A-954A-8BC5-3447-2DBDCF37B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051" y="2720336"/>
            <a:ext cx="2843407" cy="1808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A65A63-CE97-EE02-F9A9-7D9EDC257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800" y="4528710"/>
            <a:ext cx="2698663" cy="18083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0DB187-B1BC-FC73-1915-CFB42FC2E5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12" y="4448111"/>
            <a:ext cx="279490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105" y="185196"/>
            <a:ext cx="6930838" cy="517538"/>
          </a:xfrm>
          <a:noFill/>
        </p:spPr>
        <p:txBody>
          <a:bodyPr anchor="t"/>
          <a:lstStyle/>
          <a:p>
            <a:pPr algn="ctr"/>
            <a:r>
              <a:rPr lang="en-US" dirty="0"/>
              <a:t>Key Insights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E6F4-CAE6-CCDF-66C4-6318580A8F48}"/>
              </a:ext>
            </a:extLst>
          </p:cNvPr>
          <p:cNvSpPr txBox="1"/>
          <p:nvPr/>
        </p:nvSpPr>
        <p:spPr>
          <a:xfrm>
            <a:off x="3538315" y="702734"/>
            <a:ext cx="8086418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Analysis of Attrition by Business Travel</a:t>
            </a:r>
          </a:p>
          <a:p>
            <a:endParaRPr lang="en-US" sz="1000" dirty="0"/>
          </a:p>
          <a:p>
            <a:r>
              <a:rPr lang="en-US" sz="1000" dirty="0"/>
              <a:t>The graph "Attrition by Business Travel" provides insights into how the frequency of business travel impacts employee attrition rates. Here are the key observations:</a:t>
            </a:r>
          </a:p>
          <a:p>
            <a:endParaRPr lang="en-US" sz="1000" dirty="0"/>
          </a:p>
          <a:p>
            <a:r>
              <a:rPr lang="en-US" sz="1000" dirty="0"/>
              <a:t>1. </a:t>
            </a:r>
            <a:r>
              <a:rPr lang="en-US" sz="1000" b="1" dirty="0"/>
              <a:t>Travel Frequency Categories:</a:t>
            </a:r>
          </a:p>
          <a:p>
            <a:r>
              <a:rPr lang="en-US" sz="1000" dirty="0"/>
              <a:t>    - The dataset categorizes business travel into three groups: "</a:t>
            </a:r>
            <a:r>
              <a:rPr lang="en-US" sz="1000" dirty="0" err="1"/>
              <a:t>Travel_Rarely</a:t>
            </a:r>
            <a:r>
              <a:rPr lang="en-US" sz="1000" dirty="0"/>
              <a:t>", "</a:t>
            </a:r>
            <a:r>
              <a:rPr lang="en-US" sz="1000" dirty="0" err="1"/>
              <a:t>Travel_Frequently</a:t>
            </a:r>
            <a:r>
              <a:rPr lang="en-US" sz="1000" dirty="0"/>
              <a:t>", and "Non-Travel".</a:t>
            </a:r>
          </a:p>
          <a:p>
            <a:endParaRPr lang="en-US" sz="1000" dirty="0"/>
          </a:p>
          <a:p>
            <a:r>
              <a:rPr lang="en-US" sz="1000" dirty="0"/>
              <a:t>2. </a:t>
            </a:r>
            <a:r>
              <a:rPr lang="en-US" sz="1000" b="1" dirty="0"/>
              <a:t>Attrition Rates:</a:t>
            </a:r>
          </a:p>
          <a:p>
            <a:r>
              <a:rPr lang="en-US" sz="1000" dirty="0"/>
              <a:t>    - Employees who </a:t>
            </a:r>
            <a:r>
              <a:rPr lang="en-US" sz="1000" dirty="0" err="1"/>
              <a:t>tr:avel</a:t>
            </a:r>
            <a:r>
              <a:rPr lang="en-US" sz="1000" dirty="0"/>
              <a:t> rarely have the highest count, both in terms of those who stayed and those who left.</a:t>
            </a:r>
          </a:p>
          <a:p>
            <a:r>
              <a:rPr lang="en-US" sz="1000" dirty="0"/>
              <a:t>    - Employees who travel frequently show a higher proportion of attrition compared to those who travel rarely or do not travel at all.</a:t>
            </a:r>
          </a:p>
          <a:p>
            <a:r>
              <a:rPr lang="en-US" sz="1000" dirty="0"/>
              <a:t>    - Non-traveling employees have the lowest attrition rates, indicating that employees who do not travel for work are less likely to leave the company.</a:t>
            </a:r>
          </a:p>
          <a:p>
            <a:endParaRPr lang="en-US" sz="1000" dirty="0"/>
          </a:p>
          <a:p>
            <a:r>
              <a:rPr lang="en-US" sz="1000" dirty="0"/>
              <a:t>3</a:t>
            </a:r>
            <a:r>
              <a:rPr lang="en-US" sz="1000" b="1" dirty="0"/>
              <a:t>. Implications:</a:t>
            </a:r>
          </a:p>
          <a:p>
            <a:r>
              <a:rPr lang="en-US" sz="1000" dirty="0"/>
              <a:t>    - Frequent business travel may contribute to higher attrition rates, possibly due to the stress and work-life balance challenges associated with frequent travel.</a:t>
            </a:r>
          </a:p>
          <a:p>
            <a:r>
              <a:rPr lang="en-US" sz="1000" dirty="0"/>
              <a:t>    - Companies might consider offering support and incentives to employees who travel frequently to reduce attrition rates in this group.</a:t>
            </a:r>
          </a:p>
          <a:p>
            <a:endParaRPr lang="en-US" sz="1000" dirty="0"/>
          </a:p>
          <a:p>
            <a:r>
              <a:rPr lang="en-US" sz="1000" dirty="0"/>
              <a:t>Overall, the graph suggests that business travel frequency is a significant factor in employee attrition, with frequent travelers being more likely to leave the company. Addressing the challenges faced by these employees could help in reducing attrition rates.</a:t>
            </a:r>
            <a:endParaRPr lang="en-MU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58F8FC-3F78-4BF3-BCF4-4D8A1B0D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087" y="3599146"/>
            <a:ext cx="3968957" cy="25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8746067" cy="609599"/>
          </a:xfrm>
          <a:noFill/>
        </p:spPr>
        <p:txBody>
          <a:bodyPr anchor="t"/>
          <a:lstStyle/>
          <a:p>
            <a:r>
              <a:rPr lang="en-US" dirty="0"/>
              <a:t>Correlation and Trend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1893" y="1403165"/>
            <a:ext cx="9985439" cy="442100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1200" b="1" dirty="0"/>
              <a:t>Analysis of Performance Ratings by Job Role and Department</a:t>
            </a:r>
          </a:p>
          <a:p>
            <a:r>
              <a:rPr lang="en-US" sz="1100" u="sng" dirty="0"/>
              <a:t>Performance Rating by Job Role</a:t>
            </a:r>
          </a:p>
          <a:p>
            <a:r>
              <a:rPr lang="en-US" sz="1100" dirty="0"/>
              <a:t>The box plot of performance ratings across different job roles reveals the following insights:</a:t>
            </a:r>
          </a:p>
          <a:p>
            <a:r>
              <a:rPr lang="en-US" sz="1100" dirty="0"/>
              <a:t>- </a:t>
            </a:r>
            <a:r>
              <a:rPr lang="en-US" sz="1100" b="1" dirty="0"/>
              <a:t>Variation in Performance Ratings:</a:t>
            </a:r>
            <a:r>
              <a:rPr lang="en-US" sz="1100" dirty="0"/>
              <a:t> There is noticeable variation in performance ratings across different job roles. Some roles may have a wider range of performance ratings, indicating diverse performance levels within those roles.</a:t>
            </a:r>
          </a:p>
          <a:p>
            <a:r>
              <a:rPr lang="en-US" sz="1100" dirty="0"/>
              <a:t>- </a:t>
            </a:r>
            <a:r>
              <a:rPr lang="en-US" sz="1100" b="1" dirty="0"/>
              <a:t>Median Performance Ratings</a:t>
            </a:r>
            <a:r>
              <a:rPr lang="en-US" sz="1100" dirty="0"/>
              <a:t>: The median performance rating for each job role can be observed, helping to identify roles with generally higher or lower performance ratings.</a:t>
            </a:r>
          </a:p>
          <a:p>
            <a:r>
              <a:rPr lang="en-US" sz="1100" dirty="0"/>
              <a:t>- </a:t>
            </a:r>
            <a:r>
              <a:rPr lang="en-US" sz="1100" b="1" dirty="0"/>
              <a:t>Outliers:</a:t>
            </a:r>
            <a:r>
              <a:rPr lang="en-US" sz="1100" dirty="0"/>
              <a:t> The presence of outliers in certain job roles may indicate exceptional performance (either high or low) that deviates significantly from the norm.</a:t>
            </a:r>
          </a:p>
          <a:p>
            <a:r>
              <a:rPr lang="en-US" sz="1100" u="sng" dirty="0"/>
              <a:t>Performance Rating by Department</a:t>
            </a:r>
          </a:p>
          <a:p>
            <a:r>
              <a:rPr lang="en-US" sz="1100" dirty="0"/>
              <a:t>The box plot of performance ratings across different departments provides the following insights:</a:t>
            </a:r>
          </a:p>
          <a:p>
            <a:r>
              <a:rPr lang="en-US" sz="1100" dirty="0"/>
              <a:t>- </a:t>
            </a:r>
            <a:r>
              <a:rPr lang="en-US" sz="1100" b="1" dirty="0"/>
              <a:t>Consistency Across Departments</a:t>
            </a:r>
            <a:r>
              <a:rPr lang="en-US" sz="1100" dirty="0"/>
              <a:t>: Performance ratings appear to be relatively consistent across different departments, with similar median values.</a:t>
            </a:r>
          </a:p>
          <a:p>
            <a:r>
              <a:rPr lang="en-US" sz="1100" dirty="0"/>
              <a:t>- </a:t>
            </a:r>
            <a:r>
              <a:rPr lang="en-US" sz="1100" b="1" dirty="0"/>
              <a:t>Range of Ratings</a:t>
            </a:r>
            <a:r>
              <a:rPr lang="en-US" sz="1100" dirty="0"/>
              <a:t>: The range of performance ratings within each department can be observed, indicating the spread of performance levels among employees in the same department.</a:t>
            </a:r>
          </a:p>
          <a:p>
            <a:r>
              <a:rPr lang="en-US" sz="1100" dirty="0"/>
              <a:t>- </a:t>
            </a:r>
            <a:r>
              <a:rPr lang="en-US" sz="1100" b="1" dirty="0"/>
              <a:t>Outliers</a:t>
            </a:r>
            <a:r>
              <a:rPr lang="en-US" sz="1100" dirty="0"/>
              <a:t>: Outliers in the performance ratings within departments may highlight exceptional cases of performance that warrant further investigation.</a:t>
            </a:r>
          </a:p>
          <a:p>
            <a:r>
              <a:rPr lang="en-US" sz="1100" dirty="0"/>
              <a:t>Overall, these visualizations help in understanding how performance ratings are distributed across various job roles and departments, which can be useful for identifying areas that may require targeted performance improvement initiatives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20A6-A7C7-313E-7C4D-F4902F7AE323}"/>
              </a:ext>
            </a:extLst>
          </p:cNvPr>
          <p:cNvSpPr txBox="1"/>
          <p:nvPr/>
        </p:nvSpPr>
        <p:spPr>
          <a:xfrm>
            <a:off x="851893" y="1033833"/>
            <a:ext cx="612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Ratings across different job roles and departments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533401"/>
            <a:ext cx="10092267" cy="922866"/>
          </a:xfrm>
          <a:noFill/>
        </p:spPr>
        <p:txBody>
          <a:bodyPr anchor="t"/>
          <a:lstStyle/>
          <a:p>
            <a:r>
              <a:rPr lang="en-US" sz="2000" cap="none"/>
              <a:t>Cross-tabulations and heatmaps to visualize relationships between key variables, such as distancefromhome by jobrole and attrition, or monthlyincome by education and attrition.</a:t>
            </a:r>
            <a:endParaRPr lang="en-US" sz="20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0F198-F6C1-57DB-2A29-DDBAB65F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1" y="1444896"/>
            <a:ext cx="4843142" cy="3968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43393B-2E32-7EAB-26C8-208E470D1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875" y="1456267"/>
            <a:ext cx="5647058" cy="40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DECC22-CE25-19F2-3C48-82693F6A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08" y="237067"/>
            <a:ext cx="4829668" cy="3110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69920-69C9-29A0-7664-C78A1313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558"/>
            <a:ext cx="4925809" cy="3110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EA1EC-C883-48D3-4974-8BF080A6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534" y="3347509"/>
            <a:ext cx="3479270" cy="2916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F7703-D7BB-35E4-D8E4-70F9010C9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394" y="3347291"/>
            <a:ext cx="4529415" cy="29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50001" cy="1325563"/>
          </a:xfrm>
          <a:noFill/>
        </p:spPr>
        <p:txBody>
          <a:bodyPr anchor="t"/>
          <a:lstStyle/>
          <a:p>
            <a:r>
              <a:rPr lang="en-US" sz="3200" b="1" dirty="0"/>
              <a:t>Analysis of Visualizations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25299-3BC4-8EB1-98BC-4B057A2BFB8F}"/>
              </a:ext>
            </a:extLst>
          </p:cNvPr>
          <p:cNvSpPr txBox="1"/>
          <p:nvPr/>
        </p:nvSpPr>
        <p:spPr>
          <a:xfrm>
            <a:off x="772584" y="934773"/>
            <a:ext cx="9624484" cy="47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1. Attrition by Age: Younger employees show higher attrition rates.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2. Attrition by Gender: Males and females have similar attrition rates.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3. Attrition by Education: Attrition rates are fairly consistent across different education levels.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4. Attrition by Job Role: Sales Executives and Research Scientists exhibit higher attrition rates.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5. Attrition by Department: The Sales department has the highest attrition rate.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6. Attrition by Job Satisfaction: Lower job satisfaction correlates with higher attrition.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7. Attrition by Environment Satisfaction: Lower environment satisfaction correlates with higher attrition.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8. Attrition by Work-Life Balance: Poor work-life balance is associated with higher attrition.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9. Performance Rating by Job Role: Performance ratings vary significantly across different job roles.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10. Performance Rating by Department: Performance ratings are relatively consistent across departments.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11. </a:t>
            </a:r>
            <a:r>
              <a:rPr lang="en-US" sz="1200" dirty="0" err="1"/>
              <a:t>DistanceFromHome</a:t>
            </a:r>
            <a:r>
              <a:rPr lang="en-US" sz="1200" dirty="0"/>
              <a:t> by </a:t>
            </a:r>
            <a:r>
              <a:rPr lang="en-US" sz="1200" dirty="0" err="1"/>
              <a:t>JobRole</a:t>
            </a:r>
            <a:r>
              <a:rPr lang="en-US" sz="1200" dirty="0"/>
              <a:t> and Attrition: No clear pattern between distance from home and attrition across job roles.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12. </a:t>
            </a:r>
            <a:r>
              <a:rPr lang="en-US" sz="1200" dirty="0" err="1"/>
              <a:t>MonthlyIncome</a:t>
            </a:r>
            <a:r>
              <a:rPr lang="en-US" sz="1200" dirty="0"/>
              <a:t> by Education and Attrition: Higher income does not necessarily reduce attrition across education levels.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13. Attrition by Education Level: Attrition rates are similar across different education levels.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14. Monthly Income by Job Satisfaction: Higher job satisfaction is associated with higher monthly income.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15. Correlation Matrix of Selected Attributes: Weak correlations among attrition, education, job satisfaction, and work-life balance.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16. Attrition by Marital Status: Single employees show higher attrition rates.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17. Age by Attrition: Younger employees tend to leave more frequently.</a:t>
            </a:r>
            <a:endParaRPr lang="en-MU" sz="1200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D4B218-C04B-41F5-949D-06E9DAE96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846AD4-435D-4592-8088-FE2831A30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283731-47E9-4F14-86D1-57C1EA2672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tf22797433_wac</Template>
  <TotalTime>0</TotalTime>
  <Words>1472</Words>
  <Application>Microsoft Office PowerPoint</Application>
  <PresentationFormat>Widescreen</PresentationFormat>
  <Paragraphs>118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Univers Condensed Light</vt:lpstr>
      <vt:lpstr>Walbaum Display Light</vt:lpstr>
      <vt:lpstr>AngleLinesVTI</vt:lpstr>
      <vt:lpstr>Exploring Employee Attrition and Performance in a Corporate Environment</vt:lpstr>
      <vt:lpstr>AGENDA</vt:lpstr>
      <vt:lpstr>Data Overview</vt:lpstr>
      <vt:lpstr>Exploratory Data Analysis (EDA)</vt:lpstr>
      <vt:lpstr>Key Insights</vt:lpstr>
      <vt:lpstr>Correlation and Trend Analysis</vt:lpstr>
      <vt:lpstr>Cross-tabulations and heatmaps to visualize relationships between key variables, such as distancefromhome by jobrole and attrition, or monthlyincome by education and attrition.</vt:lpstr>
      <vt:lpstr>PowerPoint Presentation</vt:lpstr>
      <vt:lpstr>Analysis of Visualizations</vt:lpstr>
      <vt:lpstr>Bonus: Retention Strategy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2024-09-28T06:43:21Z</dcterms:created>
  <dcterms:modified xsi:type="dcterms:W3CDTF">2024-09-28T07:38:33Z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