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handoutMasterIdLst>
    <p:handoutMasterId r:id="rId49"/>
  </p:handoutMasterIdLst>
  <p:sldIdLst>
    <p:sldId id="256" r:id="rId2"/>
    <p:sldId id="315" r:id="rId3"/>
    <p:sldId id="316" r:id="rId4"/>
    <p:sldId id="317" r:id="rId5"/>
    <p:sldId id="318" r:id="rId6"/>
    <p:sldId id="319" r:id="rId7"/>
    <p:sldId id="320" r:id="rId8"/>
    <p:sldId id="321" r:id="rId9"/>
    <p:sldId id="322" r:id="rId10"/>
    <p:sldId id="323" r:id="rId11"/>
    <p:sldId id="324" r:id="rId12"/>
    <p:sldId id="271" r:id="rId13"/>
    <p:sldId id="299" r:id="rId14"/>
    <p:sldId id="279" r:id="rId15"/>
    <p:sldId id="283" r:id="rId16"/>
    <p:sldId id="291" r:id="rId17"/>
    <p:sldId id="284" r:id="rId18"/>
    <p:sldId id="285" r:id="rId19"/>
    <p:sldId id="292" r:id="rId20"/>
    <p:sldId id="293" r:id="rId21"/>
    <p:sldId id="281" r:id="rId22"/>
    <p:sldId id="294" r:id="rId23"/>
    <p:sldId id="286" r:id="rId24"/>
    <p:sldId id="295" r:id="rId25"/>
    <p:sldId id="287" r:id="rId26"/>
    <p:sldId id="296" r:id="rId27"/>
    <p:sldId id="288" r:id="rId28"/>
    <p:sldId id="297" r:id="rId29"/>
    <p:sldId id="289" r:id="rId30"/>
    <p:sldId id="298" r:id="rId31"/>
    <p:sldId id="290"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4" r:id="rId45"/>
    <p:sldId id="312" r:id="rId46"/>
    <p:sldId id="313" r:id="rId47"/>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 damos la bienvenida" id="{E75E278A-FF0E-49A4-B170-79828D63BBAD}">
          <p14:sldIdLst>
            <p14:sldId id="256"/>
            <p14:sldId id="315"/>
            <p14:sldId id="316"/>
            <p14:sldId id="317"/>
            <p14:sldId id="318"/>
            <p14:sldId id="319"/>
            <p14:sldId id="320"/>
            <p14:sldId id="321"/>
            <p14:sldId id="322"/>
            <p14:sldId id="323"/>
            <p14:sldId id="324"/>
          </p14:sldIdLst>
        </p14:section>
        <p14:section name="Diseñar, Morph, Anotar, Trabajar en colaboración, Información" id="{B9B51309-D148-4332-87C2-07BE32FBCA3B}">
          <p14:sldIdLst>
            <p14:sldId id="271"/>
            <p14:sldId id="299"/>
            <p14:sldId id="279"/>
            <p14:sldId id="283"/>
            <p14:sldId id="291"/>
            <p14:sldId id="284"/>
            <p14:sldId id="285"/>
            <p14:sldId id="292"/>
            <p14:sldId id="293"/>
            <p14:sldId id="281"/>
            <p14:sldId id="294"/>
            <p14:sldId id="286"/>
            <p14:sldId id="295"/>
            <p14:sldId id="287"/>
            <p14:sldId id="296"/>
            <p14:sldId id="288"/>
            <p14:sldId id="297"/>
            <p14:sldId id="289"/>
            <p14:sldId id="298"/>
            <p14:sldId id="290"/>
            <p14:sldId id="300"/>
            <p14:sldId id="301"/>
            <p14:sldId id="302"/>
            <p14:sldId id="303"/>
            <p14:sldId id="304"/>
            <p14:sldId id="305"/>
            <p14:sldId id="306"/>
            <p14:sldId id="307"/>
            <p14:sldId id="308"/>
            <p14:sldId id="309"/>
            <p14:sldId id="310"/>
            <p14:sldId id="311"/>
            <p14:sldId id="314"/>
            <p14:sldId id="312"/>
            <p14:sldId id="313"/>
          </p14:sldIdLst>
        </p14:section>
        <p14:section name="Más información"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1" d="100"/>
          <a:sy n="71" d="100"/>
        </p:scale>
        <p:origin x="69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1042A7-8906-480A-892E-0254C0AA498E}" type="datetime1">
              <a:rPr lang="es-MX" smtClean="0"/>
              <a:t>18/10/2023</a:t>
            </a:fld>
            <a:endParaRPr lang="es-MX"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s-MX" smtClean="0"/>
              <a:t>‹Nº›</a:t>
            </a:fld>
            <a:endParaRPr lang="es-MX"/>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EDA07-D9BF-465B-9838-2EF2CAB96C08}" type="datetime1">
              <a:rPr lang="es-MX" smtClean="0"/>
              <a:pPr/>
              <a:t>18/10/2023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es-MX" noProof="0" smtClean="0"/>
              <a:t>‹Nº›</a:t>
            </a:fld>
            <a:endParaRPr lang="es-MX"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MX" noProof="0" dirty="0"/>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MX" smtClean="0"/>
              <a:t>1</a:t>
            </a:fld>
            <a:endParaRPr lang="es-MX"/>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20</a:t>
            </a:fld>
            <a:endParaRPr lang="es-MX"/>
          </a:p>
        </p:txBody>
      </p:sp>
    </p:spTree>
    <p:extLst>
      <p:ext uri="{BB962C8B-B14F-4D97-AF65-F5344CB8AC3E}">
        <p14:creationId xmlns:p14="http://schemas.microsoft.com/office/powerpoint/2010/main" val="155230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21</a:t>
            </a:fld>
            <a:endParaRPr lang="es-MX"/>
          </a:p>
        </p:txBody>
      </p:sp>
    </p:spTree>
    <p:extLst>
      <p:ext uri="{BB962C8B-B14F-4D97-AF65-F5344CB8AC3E}">
        <p14:creationId xmlns:p14="http://schemas.microsoft.com/office/powerpoint/2010/main" val="168214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22</a:t>
            </a:fld>
            <a:endParaRPr lang="es-MX"/>
          </a:p>
        </p:txBody>
      </p:sp>
    </p:spTree>
    <p:extLst>
      <p:ext uri="{BB962C8B-B14F-4D97-AF65-F5344CB8AC3E}">
        <p14:creationId xmlns:p14="http://schemas.microsoft.com/office/powerpoint/2010/main" val="311688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23</a:t>
            </a:fld>
            <a:endParaRPr lang="es-MX"/>
          </a:p>
        </p:txBody>
      </p:sp>
    </p:spTree>
    <p:extLst>
      <p:ext uri="{BB962C8B-B14F-4D97-AF65-F5344CB8AC3E}">
        <p14:creationId xmlns:p14="http://schemas.microsoft.com/office/powerpoint/2010/main" val="2682077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24</a:t>
            </a:fld>
            <a:endParaRPr lang="es-MX"/>
          </a:p>
        </p:txBody>
      </p:sp>
    </p:spTree>
    <p:extLst>
      <p:ext uri="{BB962C8B-B14F-4D97-AF65-F5344CB8AC3E}">
        <p14:creationId xmlns:p14="http://schemas.microsoft.com/office/powerpoint/2010/main" val="43623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25</a:t>
            </a:fld>
            <a:endParaRPr lang="es-MX"/>
          </a:p>
        </p:txBody>
      </p:sp>
    </p:spTree>
    <p:extLst>
      <p:ext uri="{BB962C8B-B14F-4D97-AF65-F5344CB8AC3E}">
        <p14:creationId xmlns:p14="http://schemas.microsoft.com/office/powerpoint/2010/main" val="297976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26</a:t>
            </a:fld>
            <a:endParaRPr lang="es-MX"/>
          </a:p>
        </p:txBody>
      </p:sp>
    </p:spTree>
    <p:extLst>
      <p:ext uri="{BB962C8B-B14F-4D97-AF65-F5344CB8AC3E}">
        <p14:creationId xmlns:p14="http://schemas.microsoft.com/office/powerpoint/2010/main" val="1033174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27</a:t>
            </a:fld>
            <a:endParaRPr lang="es-MX"/>
          </a:p>
        </p:txBody>
      </p:sp>
    </p:spTree>
    <p:extLst>
      <p:ext uri="{BB962C8B-B14F-4D97-AF65-F5344CB8AC3E}">
        <p14:creationId xmlns:p14="http://schemas.microsoft.com/office/powerpoint/2010/main" val="499798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28</a:t>
            </a:fld>
            <a:endParaRPr lang="es-MX"/>
          </a:p>
        </p:txBody>
      </p:sp>
    </p:spTree>
    <p:extLst>
      <p:ext uri="{BB962C8B-B14F-4D97-AF65-F5344CB8AC3E}">
        <p14:creationId xmlns:p14="http://schemas.microsoft.com/office/powerpoint/2010/main" val="3792772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29</a:t>
            </a:fld>
            <a:endParaRPr lang="es-MX"/>
          </a:p>
        </p:txBody>
      </p:sp>
    </p:spTree>
    <p:extLst>
      <p:ext uri="{BB962C8B-B14F-4D97-AF65-F5344CB8AC3E}">
        <p14:creationId xmlns:p14="http://schemas.microsoft.com/office/powerpoint/2010/main" val="1535981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12</a:t>
            </a:fld>
            <a:endParaRPr lang="es-MX"/>
          </a:p>
        </p:txBody>
      </p:sp>
    </p:spTree>
    <p:extLst>
      <p:ext uri="{BB962C8B-B14F-4D97-AF65-F5344CB8AC3E}">
        <p14:creationId xmlns:p14="http://schemas.microsoft.com/office/powerpoint/2010/main" val="1066072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30</a:t>
            </a:fld>
            <a:endParaRPr lang="es-MX"/>
          </a:p>
        </p:txBody>
      </p:sp>
    </p:spTree>
    <p:extLst>
      <p:ext uri="{BB962C8B-B14F-4D97-AF65-F5344CB8AC3E}">
        <p14:creationId xmlns:p14="http://schemas.microsoft.com/office/powerpoint/2010/main" val="2663678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31</a:t>
            </a:fld>
            <a:endParaRPr lang="es-MX"/>
          </a:p>
        </p:txBody>
      </p:sp>
    </p:spTree>
    <p:extLst>
      <p:ext uri="{BB962C8B-B14F-4D97-AF65-F5344CB8AC3E}">
        <p14:creationId xmlns:p14="http://schemas.microsoft.com/office/powerpoint/2010/main" val="255656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13</a:t>
            </a:fld>
            <a:endParaRPr lang="es-MX"/>
          </a:p>
        </p:txBody>
      </p:sp>
    </p:spTree>
    <p:extLst>
      <p:ext uri="{BB962C8B-B14F-4D97-AF65-F5344CB8AC3E}">
        <p14:creationId xmlns:p14="http://schemas.microsoft.com/office/powerpoint/2010/main" val="245498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14</a:t>
            </a:fld>
            <a:endParaRPr lang="es-MX"/>
          </a:p>
        </p:txBody>
      </p:sp>
    </p:spTree>
    <p:extLst>
      <p:ext uri="{BB962C8B-B14F-4D97-AF65-F5344CB8AC3E}">
        <p14:creationId xmlns:p14="http://schemas.microsoft.com/office/powerpoint/2010/main" val="2785074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15</a:t>
            </a:fld>
            <a:endParaRPr lang="es-MX"/>
          </a:p>
        </p:txBody>
      </p:sp>
    </p:spTree>
    <p:extLst>
      <p:ext uri="{BB962C8B-B14F-4D97-AF65-F5344CB8AC3E}">
        <p14:creationId xmlns:p14="http://schemas.microsoft.com/office/powerpoint/2010/main" val="22730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16</a:t>
            </a:fld>
            <a:endParaRPr lang="es-MX"/>
          </a:p>
        </p:txBody>
      </p:sp>
    </p:spTree>
    <p:extLst>
      <p:ext uri="{BB962C8B-B14F-4D97-AF65-F5344CB8AC3E}">
        <p14:creationId xmlns:p14="http://schemas.microsoft.com/office/powerpoint/2010/main" val="26508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17</a:t>
            </a:fld>
            <a:endParaRPr lang="es-MX"/>
          </a:p>
        </p:txBody>
      </p:sp>
    </p:spTree>
    <p:extLst>
      <p:ext uri="{BB962C8B-B14F-4D97-AF65-F5344CB8AC3E}">
        <p14:creationId xmlns:p14="http://schemas.microsoft.com/office/powerpoint/2010/main" val="2631947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18</a:t>
            </a:fld>
            <a:endParaRPr lang="es-MX"/>
          </a:p>
        </p:txBody>
      </p:sp>
    </p:spTree>
    <p:extLst>
      <p:ext uri="{BB962C8B-B14F-4D97-AF65-F5344CB8AC3E}">
        <p14:creationId xmlns:p14="http://schemas.microsoft.com/office/powerpoint/2010/main" val="371588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MX" smtClean="0"/>
              <a:t>19</a:t>
            </a:fld>
            <a:endParaRPr lang="es-MX"/>
          </a:p>
        </p:txBody>
      </p:sp>
    </p:spTree>
    <p:extLst>
      <p:ext uri="{BB962C8B-B14F-4D97-AF65-F5344CB8AC3E}">
        <p14:creationId xmlns:p14="http://schemas.microsoft.com/office/powerpoint/2010/main" val="276719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sz="1800" noProof="0"/>
          </a:p>
        </p:txBody>
      </p:sp>
      <p:sp>
        <p:nvSpPr>
          <p:cNvPr id="2" name="Título 1"/>
          <p:cNvSpPr>
            <a:spLocks noGrp="1"/>
          </p:cNvSpPr>
          <p:nvPr>
            <p:ph type="title"/>
          </p:nvPr>
        </p:nvSpPr>
        <p:spPr/>
        <p:txBody>
          <a:bodyPr rtlCol="0"/>
          <a:lstStyle/>
          <a:p>
            <a:pPr rtl="0"/>
            <a:r>
              <a:rPr lang="es-ES" noProof="0"/>
              <a:t>Haga clic para modificar el estilo de título del patrón</a:t>
            </a:r>
            <a:endParaRPr lang="es-MX" noProof="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9" name="Rectá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MX" sz="1800" noProof="0"/>
          </a:p>
        </p:txBody>
      </p:sp>
      <p:cxnSp>
        <p:nvCxnSpPr>
          <p:cNvPr id="12" name="Conector rec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s-ES" noProof="0"/>
              <a:t>Haga clic para modificar el estilo de título del patrón</a:t>
            </a:r>
            <a:endParaRPr lang="es-MX" noProof="0"/>
          </a:p>
        </p:txBody>
      </p:sp>
      <p:sp>
        <p:nvSpPr>
          <p:cNvPr id="3" name="Marcador de contenido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endParaRPr lang="es-MX" noProof="0"/>
          </a:p>
        </p:txBody>
      </p:sp>
      <p:sp>
        <p:nvSpPr>
          <p:cNvPr id="6"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5E33CEAD-2D95-40B5-9D65-60EF57BDB189}" type="datetime1">
              <a:rPr lang="es-MX" noProof="0" smtClean="0"/>
              <a:t>18/10/2023</a:t>
            </a:fld>
            <a:endParaRPr lang="es-MX" noProof="0"/>
          </a:p>
        </p:txBody>
      </p:sp>
      <p:sp>
        <p:nvSpPr>
          <p:cNvPr id="7"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MX" noProof="0"/>
          </a:p>
        </p:txBody>
      </p:sp>
      <p:sp>
        <p:nvSpPr>
          <p:cNvPr id="8" name="Marcador de número de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MX" noProof="0" smtClean="0"/>
              <a:pPr rtl="0"/>
              <a:t>‹Nº›</a:t>
            </a:fld>
            <a:endParaRPr lang="es-MX"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9" name="Rectá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sz="1800" noProof="0"/>
          </a:p>
        </p:txBody>
      </p:sp>
      <p:sp>
        <p:nvSpPr>
          <p:cNvPr id="10" name="Rectá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sz="1800" noProof="0"/>
          </a:p>
        </p:txBody>
      </p:sp>
      <p:sp>
        <p:nvSpPr>
          <p:cNvPr id="2" name="Título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es-ES" noProof="0"/>
              <a:t>Haga clic para modificar el estilo de título del patrón</a:t>
            </a:r>
            <a:endParaRPr lang="es-MX" noProof="0"/>
          </a:p>
        </p:txBody>
      </p:sp>
      <p:sp>
        <p:nvSpPr>
          <p:cNvPr id="7" name="Marcador de contenido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endParaRPr lang="es-MX" noProof="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MX" sz="1800" noProof="0"/>
          </a:p>
        </p:txBody>
      </p:sp>
      <p:sp>
        <p:nvSpPr>
          <p:cNvPr id="2" name="Marcador de título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es-MX" noProof="0"/>
              <a:t>Haga clic para modificar el estilo de título del patrón</a:t>
            </a:r>
          </a:p>
        </p:txBody>
      </p:sp>
      <p:sp>
        <p:nvSpPr>
          <p:cNvPr id="3" name="Marcador de texto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B3C08F6B-1DA9-4305-B9E1-DF422F7F672B}" type="datetime1">
              <a:rPr lang="es-MX" noProof="0" smtClean="0"/>
              <a:t>18/10/2023</a:t>
            </a:fld>
            <a:endParaRPr lang="es-MX" noProof="0"/>
          </a:p>
        </p:txBody>
      </p:sp>
      <p:sp>
        <p:nvSpPr>
          <p:cNvPr id="5"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MX" noProof="0"/>
          </a:p>
        </p:txBody>
      </p:sp>
      <p:sp>
        <p:nvSpPr>
          <p:cNvPr id="6" name="Marcador de número de diapositiva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MX" noProof="0" smtClean="0"/>
              <a:pPr rtl="0"/>
              <a:t>‹Nº›</a:t>
            </a:fld>
            <a:endParaRPr lang="es-MX" noProof="0"/>
          </a:p>
        </p:txBody>
      </p:sp>
      <p:cxnSp>
        <p:nvCxnSpPr>
          <p:cNvPr id="8" name="Conector recto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ielo.sld.cu/scielo.php?script=sci_arttext&amp;pid=S1990-86442019000500455#B5" TargetMode="External"/><Relationship Id="rId2" Type="http://schemas.openxmlformats.org/officeDocument/2006/relationships/hyperlink" Target="http://scielo.sld.cu/scielo.php?script=sci_arttext&amp;pid=S1990-86442019000500455#B6" TargetMode="Externa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7.xml.rels><?xml version="1.0" encoding="UTF-8" standalone="yes"?>
<Relationships xmlns="http://schemas.openxmlformats.org/package/2006/relationships"><Relationship Id="rId3" Type="http://schemas.openxmlformats.org/officeDocument/2006/relationships/hyperlink" Target="http://scielo.sld.cu/scielo.php?script=sci_arttext&amp;pid=S1990-86442019000500455#B2" TargetMode="External"/><Relationship Id="rId2" Type="http://schemas.openxmlformats.org/officeDocument/2006/relationships/hyperlink" Target="http://scielo.sld.cu/scielo.php?script=sci_arttext&amp;pid=S1990-86442019000500455#B6" TargetMode="Externa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8.xml.rels><?xml version="1.0" encoding="UTF-8" standalone="yes"?>
<Relationships xmlns="http://schemas.openxmlformats.org/package/2006/relationships"><Relationship Id="rId3" Type="http://schemas.openxmlformats.org/officeDocument/2006/relationships/hyperlink" Target="http://scielo.sld.cu/scielo.php?script=sci_arttext&amp;pid=S1990-86442019000500455#B4" TargetMode="External"/><Relationship Id="rId2" Type="http://schemas.openxmlformats.org/officeDocument/2006/relationships/hyperlink" Target="http://scielo.sld.cu/scielo.php?script=sci_arttext&amp;pid=S1990-86442019000500455#B2" TargetMode="Externa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http://scielo.sld.cu/scielo.php?script=sci_arttext&amp;pid=S1990-86442019000500455#B3"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cielo.sld.cu/scielo.php?script=sci_arttext&amp;pid=S1990-86442019000500455#B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cielo.sld.cu/scielo.php?script=sci_arttext&amp;pid=S1990-86442019000500455#B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cielo.sld.cu/scielo.php?script=sci_arttext&amp;pid=S1990-86442019000500455#B2"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cielo.sld.cu/scielo.php?script=sci_arttext&amp;pid=S1990-86442019000500455#B2"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527395"/>
            <a:ext cx="10515600" cy="2829452"/>
          </a:xfrm>
        </p:spPr>
        <p:txBody>
          <a:bodyPr rtlCol="0" anchor="ctr" anchorCtr="0">
            <a:normAutofit fontScale="90000"/>
          </a:bodyPr>
          <a:lstStyle/>
          <a:p>
            <a:pPr algn="ctr" rtl="0"/>
            <a:br>
              <a:rPr lang="es-MX" sz="5400" dirty="0">
                <a:solidFill>
                  <a:schemeClr val="bg1"/>
                </a:solidFill>
              </a:rPr>
            </a:br>
            <a:r>
              <a:rPr lang="es-MX" sz="5400" dirty="0">
                <a:solidFill>
                  <a:schemeClr val="bg1"/>
                </a:solidFill>
              </a:rPr>
              <a:t>Metodología de la Investigación Científica de Investigación cualitativa</a:t>
            </a:r>
          </a:p>
        </p:txBody>
      </p:sp>
      <p:pic>
        <p:nvPicPr>
          <p:cNvPr id="4" name="Imagen 3" descr="Ícono de programa de PowerPoint"/>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89151-ED29-4736-A131-A4093BE3E8DC}"/>
              </a:ext>
            </a:extLst>
          </p:cNvPr>
          <p:cNvSpPr>
            <a:spLocks noGrp="1"/>
          </p:cNvSpPr>
          <p:nvPr>
            <p:ph type="title"/>
          </p:nvPr>
        </p:nvSpPr>
        <p:spPr/>
        <p:txBody>
          <a:bodyPr/>
          <a:lstStyle/>
          <a:p>
            <a:r>
              <a:rPr lang="es-MX" dirty="0"/>
              <a:t>Estrategia Metodológica</a:t>
            </a:r>
            <a:endParaRPr lang="es-BO" dirty="0"/>
          </a:p>
        </p:txBody>
      </p:sp>
      <p:sp>
        <p:nvSpPr>
          <p:cNvPr id="3" name="Marcador de contenido 2">
            <a:extLst>
              <a:ext uri="{FF2B5EF4-FFF2-40B4-BE49-F238E27FC236}">
                <a16:creationId xmlns:a16="http://schemas.microsoft.com/office/drawing/2014/main" id="{10D6E8EF-FC6A-4031-B781-C1091C4B12C9}"/>
              </a:ext>
            </a:extLst>
          </p:cNvPr>
          <p:cNvSpPr>
            <a:spLocks noGrp="1"/>
          </p:cNvSpPr>
          <p:nvPr>
            <p:ph sz="quarter" idx="10"/>
          </p:nvPr>
        </p:nvSpPr>
        <p:spPr/>
        <p:txBody>
          <a:bodyPr>
            <a:normAutofit fontScale="85000" lnSpcReduction="20000"/>
          </a:bodyPr>
          <a:lstStyle/>
          <a:p>
            <a:pPr algn="just"/>
            <a:r>
              <a:rPr lang="es-MX" b="0" i="0" dirty="0">
                <a:solidFill>
                  <a:srgbClr val="000000"/>
                </a:solidFill>
                <a:effectLst/>
                <a:latin typeface="Arial" panose="020B0604020202020204" pitchFamily="34" charset="0"/>
              </a:rPr>
              <a:t>Elaborar una estrategia metodológica implica que el investigador debe concebir la manera práctica y concreta de responder a las preguntas de su investigación. Esto implica seleccionar o desarrollar un diseño de investigación y aplicarlo al contexto particular de su estudio.</a:t>
            </a:r>
            <a:endParaRPr lang="es-MX" b="0" i="0" dirty="0">
              <a:solidFill>
                <a:srgbClr val="444444"/>
              </a:solidFill>
              <a:effectLst/>
              <a:latin typeface="arial" panose="020B0604020202020204" pitchFamily="34" charset="0"/>
            </a:endParaRPr>
          </a:p>
          <a:p>
            <a:pPr algn="just"/>
            <a:r>
              <a:rPr lang="es-MX" b="0" i="0" dirty="0">
                <a:solidFill>
                  <a:srgbClr val="000000"/>
                </a:solidFill>
                <a:effectLst/>
                <a:latin typeface="Arial" panose="020B0604020202020204" pitchFamily="34" charset="0"/>
              </a:rPr>
              <a:t>El diseño señala al investigador lo que debe hacer para alcanzar sus objetivos de estudio, contestar los interrogantes que se ha planteado y analizar la certeza de la(s) hipótesis formuladas en un contexto en particular (Hernández Sampieri et al</a:t>
            </a:r>
            <a:r>
              <a:rPr lang="es-MX" b="0" i="1" dirty="0">
                <a:solidFill>
                  <a:srgbClr val="000000"/>
                </a:solidFill>
                <a:effectLst/>
                <a:latin typeface="Arial" panose="020B0604020202020204" pitchFamily="34" charset="0"/>
              </a:rPr>
              <a:t>.</a:t>
            </a:r>
            <a:r>
              <a:rPr lang="es-MX" b="0" i="0" dirty="0">
                <a:solidFill>
                  <a:srgbClr val="000000"/>
                </a:solidFill>
                <a:effectLst/>
                <a:latin typeface="Arial" panose="020B0604020202020204" pitchFamily="34" charset="0"/>
              </a:rPr>
              <a:t>, 2003). Esto último es pertinente para el caso de investigaciones que se basan en una prueba de hipótesis. </a:t>
            </a:r>
          </a:p>
          <a:p>
            <a:pPr algn="just"/>
            <a:r>
              <a:rPr lang="es-MX" b="0" i="0" dirty="0">
                <a:solidFill>
                  <a:srgbClr val="000000"/>
                </a:solidFill>
                <a:effectLst/>
                <a:latin typeface="Arial" panose="020B0604020202020204" pitchFamily="34" charset="0"/>
              </a:rPr>
              <a:t>En estos casos de segundo tipo: diseños cualitativos de investigación, se habla de hipótesis de trabajo, y son constructos que van evolucionando en el transcurso del estudio. Todo ello vinculado a la flexibilidad del diseño metodológico de la investigación cualitativa. Advertimos de que flexibilidad no es sinónimo de </a:t>
            </a:r>
            <a:r>
              <a:rPr lang="es-MX" b="0" i="1" dirty="0">
                <a:solidFill>
                  <a:srgbClr val="000000"/>
                </a:solidFill>
                <a:effectLst/>
                <a:latin typeface="Arial" panose="020B0604020202020204" pitchFamily="34" charset="0"/>
              </a:rPr>
              <a:t>todo vale</a:t>
            </a:r>
            <a:r>
              <a:rPr lang="es-MX" b="0" i="0" dirty="0">
                <a:solidFill>
                  <a:srgbClr val="000000"/>
                </a:solidFill>
                <a:effectLst/>
                <a:latin typeface="Arial" panose="020B0604020202020204" pitchFamily="34" charset="0"/>
              </a:rPr>
              <a:t> o caos. En la perspectiva cualitativa las hipótesis también cumplen la función de guiar al investigador en su abordaje.</a:t>
            </a:r>
            <a:endParaRPr lang="es-MX" b="0" i="0" dirty="0">
              <a:solidFill>
                <a:srgbClr val="444444"/>
              </a:solidFill>
              <a:effectLst/>
              <a:latin typeface="arial" panose="020B0604020202020204" pitchFamily="34" charset="0"/>
            </a:endParaRPr>
          </a:p>
          <a:p>
            <a:endParaRPr lang="es-BO" dirty="0"/>
          </a:p>
        </p:txBody>
      </p:sp>
      <p:pic>
        <p:nvPicPr>
          <p:cNvPr id="1026" name="Picture 2" descr="Profesores de Bolivia - ESTRATEGIAS METODOLÓGICAS Para el desarrollo de los  contenidos previstos en el proceso educativo de la Matemática, en el  Subsistema de Educación Regular,se sugieren las siguientes estrategias  metodológicas, las">
            <a:extLst>
              <a:ext uri="{FF2B5EF4-FFF2-40B4-BE49-F238E27FC236}">
                <a16:creationId xmlns:a16="http://schemas.microsoft.com/office/drawing/2014/main" id="{362C083B-E35F-45E0-84AE-2E58FB9D9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076" y="1625095"/>
            <a:ext cx="6232136" cy="270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90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3438C-F229-462A-83C1-13A36E4E94D2}"/>
              </a:ext>
            </a:extLst>
          </p:cNvPr>
          <p:cNvSpPr>
            <a:spLocks noGrp="1"/>
          </p:cNvSpPr>
          <p:nvPr>
            <p:ph type="title"/>
          </p:nvPr>
        </p:nvSpPr>
        <p:spPr/>
        <p:txBody>
          <a:bodyPr/>
          <a:lstStyle/>
          <a:p>
            <a:r>
              <a:rPr lang="es-MX" dirty="0"/>
              <a:t>Estrategia Metodológica</a:t>
            </a:r>
            <a:endParaRPr lang="es-BO" dirty="0"/>
          </a:p>
        </p:txBody>
      </p:sp>
      <p:sp>
        <p:nvSpPr>
          <p:cNvPr id="3" name="Marcador de contenido 2">
            <a:extLst>
              <a:ext uri="{FF2B5EF4-FFF2-40B4-BE49-F238E27FC236}">
                <a16:creationId xmlns:a16="http://schemas.microsoft.com/office/drawing/2014/main" id="{3CCF097A-548A-409F-9695-48F7EA21AC31}"/>
              </a:ext>
            </a:extLst>
          </p:cNvPr>
          <p:cNvSpPr>
            <a:spLocks noGrp="1"/>
          </p:cNvSpPr>
          <p:nvPr>
            <p:ph sz="quarter" idx="10"/>
          </p:nvPr>
        </p:nvSpPr>
        <p:spPr/>
        <p:txBody>
          <a:bodyPr/>
          <a:lstStyle/>
          <a:p>
            <a:endParaRPr lang="es-BO" dirty="0"/>
          </a:p>
        </p:txBody>
      </p:sp>
    </p:spTree>
    <p:extLst>
      <p:ext uri="{BB962C8B-B14F-4D97-AF65-F5344CB8AC3E}">
        <p14:creationId xmlns:p14="http://schemas.microsoft.com/office/powerpoint/2010/main" val="18634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9356124" cy="640080"/>
          </a:xfrm>
        </p:spPr>
        <p:txBody>
          <a:bodyPr rtlCol="0">
            <a:noAutofit/>
          </a:bodyPr>
          <a:lstStyle/>
          <a:p>
            <a:pPr rtl="0"/>
            <a:r>
              <a:rPr lang="es-MX" dirty="0">
                <a:latin typeface="Segoe UI Light" panose="020B0502040204020203" pitchFamily="34" charset="0"/>
                <a:cs typeface="Segoe UI Light" panose="020B0502040204020203" pitchFamily="34" charset="0"/>
              </a:rPr>
              <a:t>GENERALIDADES DE LA INVESTIGACIÓN CUALITATIVA</a:t>
            </a:r>
          </a:p>
        </p:txBody>
      </p:sp>
      <p:sp>
        <p:nvSpPr>
          <p:cNvPr id="38" name="Marcador de contenido 17"/>
          <p:cNvSpPr txBox="1">
            <a:spLocks/>
          </p:cNvSpPr>
          <p:nvPr/>
        </p:nvSpPr>
        <p:spPr>
          <a:xfrm>
            <a:off x="541609" y="1524707"/>
            <a:ext cx="6238014" cy="47350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s-MX" sz="2800" dirty="0">
              <a:effectLst/>
              <a:latin typeface="Arial" panose="020B0604020202020204" pitchFamily="34" charset="0"/>
              <a:ea typeface="Calibri" panose="020F0502020204030204" pitchFamily="34" charset="0"/>
            </a:endParaRPr>
          </a:p>
          <a:p>
            <a:pPr marL="0" indent="0" algn="just">
              <a:buNone/>
            </a:pPr>
            <a:r>
              <a:rPr lang="es-MX" sz="2800" dirty="0">
                <a:effectLst/>
                <a:latin typeface="Arial" panose="020B0604020202020204" pitchFamily="34" charset="0"/>
                <a:ea typeface="Calibri" panose="020F0502020204030204" pitchFamily="34" charset="0"/>
              </a:rPr>
              <a:t>La investigación cualitativa es aquel procedimiento sistemático de indagación que brinda técnicas especializadas para recabar datos sobre lo que piensa y sienten las personas. Este tipo de investigación se caracteriza por ser interpretativa y se la lleva a cabo en determinados grupos sociales, cuya participación es activa durante todo el desarrollo del proceso investigativo, a fin de conocer y generalizar la realidad natural de la comunidad. </a:t>
            </a:r>
            <a:endParaRPr lang="es-MX" sz="1800" dirty="0">
              <a:latin typeface="Segoe UI" panose="020B0502040204020203" pitchFamily="34" charset="0"/>
              <a:cs typeface="Segoe UI" panose="020B0502040204020203" pitchFamily="34" charset="0"/>
            </a:endParaRPr>
          </a:p>
        </p:txBody>
      </p:sp>
      <p:pic>
        <p:nvPicPr>
          <p:cNvPr id="1026" name="Picture 2" descr="Método de Investigación Cualitativa: Explicación y ejemplos">
            <a:extLst>
              <a:ext uri="{FF2B5EF4-FFF2-40B4-BE49-F238E27FC236}">
                <a16:creationId xmlns:a16="http://schemas.microsoft.com/office/drawing/2014/main" id="{49AA8D14-6C8A-1E2B-E166-4DA28CC9A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369" y="2360731"/>
            <a:ext cx="4540141" cy="213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9356124" cy="640080"/>
          </a:xfrm>
        </p:spPr>
        <p:txBody>
          <a:bodyPr rtlCol="0">
            <a:noAutofit/>
          </a:bodyPr>
          <a:lstStyle/>
          <a:p>
            <a:pPr rtl="0"/>
            <a:r>
              <a:rPr lang="es-MX" dirty="0">
                <a:latin typeface="Segoe UI Light" panose="020B0502040204020203" pitchFamily="34" charset="0"/>
                <a:cs typeface="Segoe UI Light" panose="020B0502040204020203" pitchFamily="34" charset="0"/>
              </a:rPr>
              <a:t>GENERALIDADES DE LA INVESTIGACIÓN CUALITATIVA</a:t>
            </a:r>
          </a:p>
        </p:txBody>
      </p:sp>
      <p:sp>
        <p:nvSpPr>
          <p:cNvPr id="38" name="Marcador de contenido 17"/>
          <p:cNvSpPr txBox="1">
            <a:spLocks/>
          </p:cNvSpPr>
          <p:nvPr/>
        </p:nvSpPr>
        <p:spPr>
          <a:xfrm>
            <a:off x="541609" y="1524707"/>
            <a:ext cx="6238014" cy="47350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400" dirty="0">
                <a:effectLst/>
                <a:latin typeface="Arial" panose="020B0604020202020204" pitchFamily="34" charset="0"/>
                <a:ea typeface="Calibri" panose="020F0502020204030204" pitchFamily="34" charset="0"/>
              </a:rPr>
              <a:t>La investigación cualitativa surge de la identificación de situaciones adversas en las relaciones sociales del hombre, o por la presencia de vacíos teóricos que impiden comprender y transformar la realidad social, dificultando la determinación de respuestas que satisfaga y ayuden en el convivir diario de una comunidad. “Cuando nos referimos al paradigma metodológico cualitativo, lo hacemos desde un abordaje que tiene como eje central la consideración de la realidad social como una construcción creativa por parte de los sujetos involucrados” (</a:t>
            </a:r>
            <a:r>
              <a:rPr lang="es-MX" sz="2400" dirty="0" err="1">
                <a:effectLst/>
                <a:latin typeface="Arial" panose="020B0604020202020204" pitchFamily="34" charset="0"/>
                <a:ea typeface="Calibri" panose="020F0502020204030204" pitchFamily="34" charset="0"/>
              </a:rPr>
              <a:t>Abero</a:t>
            </a:r>
            <a:r>
              <a:rPr lang="es-MX" sz="2400" dirty="0">
                <a:effectLst/>
                <a:latin typeface="Arial" panose="020B0604020202020204" pitchFamily="34" charset="0"/>
                <a:ea typeface="Calibri" panose="020F0502020204030204" pitchFamily="34" charset="0"/>
              </a:rPr>
              <a:t>, Berardi, </a:t>
            </a:r>
            <a:r>
              <a:rPr lang="es-MX" sz="2400" dirty="0" err="1">
                <a:effectLst/>
                <a:latin typeface="Arial" panose="020B0604020202020204" pitchFamily="34" charset="0"/>
                <a:ea typeface="Calibri" panose="020F0502020204030204" pitchFamily="34" charset="0"/>
              </a:rPr>
              <a:t>Capocasale</a:t>
            </a:r>
            <a:r>
              <a:rPr lang="es-MX" sz="2400" dirty="0">
                <a:effectLst/>
                <a:latin typeface="Arial" panose="020B0604020202020204" pitchFamily="34" charset="0"/>
                <a:ea typeface="Calibri" panose="020F0502020204030204" pitchFamily="34" charset="0"/>
              </a:rPr>
              <a:t>, García &amp; Rojas, 2015, p. 101). </a:t>
            </a:r>
            <a:endParaRPr lang="es-MX" sz="1600" dirty="0">
              <a:latin typeface="Segoe UI" panose="020B0502040204020203" pitchFamily="34" charset="0"/>
              <a:cs typeface="Segoe UI" panose="020B0502040204020203" pitchFamily="34" charset="0"/>
            </a:endParaRPr>
          </a:p>
        </p:txBody>
      </p:sp>
      <p:pic>
        <p:nvPicPr>
          <p:cNvPr id="1026" name="Picture 2" descr="Método de Investigación Cualitativa: Explicación y ejemplos">
            <a:extLst>
              <a:ext uri="{FF2B5EF4-FFF2-40B4-BE49-F238E27FC236}">
                <a16:creationId xmlns:a16="http://schemas.microsoft.com/office/drawing/2014/main" id="{49AA8D14-6C8A-1E2B-E166-4DA28CC9A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369" y="2360731"/>
            <a:ext cx="4540141" cy="213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02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a:t>
            </a:r>
          </a:p>
        </p:txBody>
      </p:sp>
      <p:sp>
        <p:nvSpPr>
          <p:cNvPr id="25" name="Marcador de contenido 17"/>
          <p:cNvSpPr txBox="1">
            <a:spLocks/>
          </p:cNvSpPr>
          <p:nvPr/>
        </p:nvSpPr>
        <p:spPr>
          <a:xfrm>
            <a:off x="541609" y="1455490"/>
            <a:ext cx="10940642" cy="856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spcAft>
                <a:spcPts val="2000"/>
              </a:spcAft>
              <a:buNone/>
            </a:pPr>
            <a:r>
              <a:rPr lang="es-MX" sz="1800" dirty="0"/>
              <a:t>Modalidades de investigación cualitativa y sus características Las modalidades de investigación cualitativas pueden ser clasificadas como interactivas o no interactivas, como se indica a continuación</a:t>
            </a:r>
            <a:r>
              <a:rPr lang="es-MX" dirty="0"/>
              <a:t>:</a:t>
            </a:r>
            <a:r>
              <a:rPr lang="es-MX" dirty="0">
                <a:latin typeface="Segoe UI" panose="020B0502040204020203" pitchFamily="34" charset="0"/>
                <a:cs typeface="Segoe UI" panose="020B0502040204020203" pitchFamily="34" charset="0"/>
              </a:rPr>
              <a:t> </a:t>
            </a:r>
          </a:p>
        </p:txBody>
      </p:sp>
      <p:sp>
        <p:nvSpPr>
          <p:cNvPr id="21" name="Marcador de contenido 17"/>
          <p:cNvSpPr txBox="1">
            <a:spLocks/>
          </p:cNvSpPr>
          <p:nvPr/>
        </p:nvSpPr>
        <p:spPr>
          <a:xfrm>
            <a:off x="541609" y="1958189"/>
            <a:ext cx="5100635" cy="46157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s-MX" dirty="0">
              <a:solidFill>
                <a:prstClr val="black">
                  <a:lumMod val="75000"/>
                  <a:lumOff val="25000"/>
                </a:prstClr>
              </a:solidFill>
              <a:cs typeface="Segoe UI"/>
            </a:endParaRPr>
          </a:p>
        </p:txBody>
      </p:sp>
      <p:pic>
        <p:nvPicPr>
          <p:cNvPr id="3" name="Imagen 2">
            <a:extLst>
              <a:ext uri="{FF2B5EF4-FFF2-40B4-BE49-F238E27FC236}">
                <a16:creationId xmlns:a16="http://schemas.microsoft.com/office/drawing/2014/main" id="{1B63425B-C409-C9CA-C606-B2BC13CC4D11}"/>
              </a:ext>
            </a:extLst>
          </p:cNvPr>
          <p:cNvPicPr>
            <a:picLocks noChangeAspect="1"/>
          </p:cNvPicPr>
          <p:nvPr/>
        </p:nvPicPr>
        <p:blipFill>
          <a:blip r:embed="rId3"/>
          <a:stretch>
            <a:fillRect/>
          </a:stretch>
        </p:blipFill>
        <p:spPr>
          <a:xfrm>
            <a:off x="1085419" y="2814823"/>
            <a:ext cx="9116672" cy="2343069"/>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a:t>
            </a:r>
          </a:p>
        </p:txBody>
      </p:sp>
      <p:sp>
        <p:nvSpPr>
          <p:cNvPr id="21" name="Marcador de contenido 17"/>
          <p:cNvSpPr txBox="1">
            <a:spLocks/>
          </p:cNvSpPr>
          <p:nvPr/>
        </p:nvSpPr>
        <p:spPr>
          <a:xfrm>
            <a:off x="541609" y="1958189"/>
            <a:ext cx="5100635" cy="46157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s-MX" dirty="0">
              <a:solidFill>
                <a:prstClr val="black">
                  <a:lumMod val="75000"/>
                  <a:lumOff val="25000"/>
                </a:prstClr>
              </a:solidFill>
              <a:cs typeface="Segoe UI"/>
            </a:endParaRPr>
          </a:p>
        </p:txBody>
      </p:sp>
      <p:sp>
        <p:nvSpPr>
          <p:cNvPr id="7" name="Marcador de contenido 17">
            <a:extLst>
              <a:ext uri="{FF2B5EF4-FFF2-40B4-BE49-F238E27FC236}">
                <a16:creationId xmlns:a16="http://schemas.microsoft.com/office/drawing/2014/main" id="{1B350357-CFBF-28A7-925B-794553BC6E6F}"/>
              </a:ext>
            </a:extLst>
          </p:cNvPr>
          <p:cNvSpPr txBox="1">
            <a:spLocks/>
          </p:cNvSpPr>
          <p:nvPr/>
        </p:nvSpPr>
        <p:spPr>
          <a:xfrm>
            <a:off x="709749" y="1397727"/>
            <a:ext cx="6566262" cy="49469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spcAft>
                <a:spcPts val="2000"/>
              </a:spcAft>
              <a:buNone/>
            </a:pPr>
            <a:r>
              <a:rPr lang="es-MX" sz="2800" dirty="0"/>
              <a:t>Investigación interactiva </a:t>
            </a:r>
          </a:p>
          <a:p>
            <a:pPr marL="0" indent="0" algn="just" rtl="0">
              <a:lnSpc>
                <a:spcPct val="100000"/>
              </a:lnSpc>
              <a:spcAft>
                <a:spcPts val="2000"/>
              </a:spcAft>
              <a:buNone/>
            </a:pPr>
            <a:r>
              <a:rPr lang="es-MX" sz="2400" dirty="0">
                <a:latin typeface="Arial" panose="020B0604020202020204" pitchFamily="34" charset="0"/>
                <a:cs typeface="Arial" panose="020B0604020202020204" pitchFamily="34" charset="0"/>
              </a:rPr>
              <a:t>La investigación cualitativa interactiva comprende aquellos estudios donde la recolección de datos se las realiza de forma directa con los sujetos investigados y en sus escenarios naturales. En la investigación interactiva se describen e ilustran las diferentes perspectivas de los fenómenos desde el mismo campo donde ocurren las experiencias. Los procesos de investigación interactiva proporcionan datos relevantes sobre los significados sociales que las personas atribuyen a su entorno. De este modo, es posible conocer y analizar el mundo social visible dotándolo de significado. Dentro de esta modalidad se presentan los siguientes tipos de estudio:</a:t>
            </a:r>
          </a:p>
        </p:txBody>
      </p:sp>
      <p:pic>
        <p:nvPicPr>
          <p:cNvPr id="2050" name="Picture 2" descr="12,650 imágenes de Cualitativo - Imágenes, fotos y vectores ...">
            <a:extLst>
              <a:ext uri="{FF2B5EF4-FFF2-40B4-BE49-F238E27FC236}">
                <a16:creationId xmlns:a16="http://schemas.microsoft.com/office/drawing/2014/main" id="{CDD6FFCE-FF22-694C-7AC5-412866C7C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501" y="2422072"/>
            <a:ext cx="37147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0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21207" y="448056"/>
            <a:ext cx="11339867" cy="640080"/>
          </a:xfrm>
        </p:spPr>
        <p:txBody>
          <a:bodyPr rtlCol="0">
            <a:normAutofit fontScale="90000"/>
          </a:bodyPr>
          <a:lstStyle/>
          <a:p>
            <a:pPr rtl="0"/>
            <a:r>
              <a:rPr lang="es-MX" dirty="0">
                <a:latin typeface="Segoe UI Light" panose="020B0502040204020203" pitchFamily="34" charset="0"/>
                <a:cs typeface="Segoe UI Light" panose="020B0502040204020203" pitchFamily="34" charset="0"/>
              </a:rPr>
              <a:t>INVESTIGACIÓN CUALITATIVA INTERACTIVA: ESTUDIOS FENOMENOLÓGICOS </a:t>
            </a:r>
          </a:p>
        </p:txBody>
      </p:sp>
      <p:sp>
        <p:nvSpPr>
          <p:cNvPr id="21" name="Marcador de contenido 17"/>
          <p:cNvSpPr txBox="1">
            <a:spLocks/>
          </p:cNvSpPr>
          <p:nvPr/>
        </p:nvSpPr>
        <p:spPr>
          <a:xfrm>
            <a:off x="541609" y="1958189"/>
            <a:ext cx="5100635" cy="46157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s-MX" dirty="0">
              <a:solidFill>
                <a:prstClr val="black">
                  <a:lumMod val="75000"/>
                  <a:lumOff val="25000"/>
                </a:prstClr>
              </a:solidFill>
              <a:cs typeface="Segoe UI"/>
            </a:endParaRPr>
          </a:p>
        </p:txBody>
      </p:sp>
      <p:sp>
        <p:nvSpPr>
          <p:cNvPr id="7" name="Marcador de contenido 17">
            <a:extLst>
              <a:ext uri="{FF2B5EF4-FFF2-40B4-BE49-F238E27FC236}">
                <a16:creationId xmlns:a16="http://schemas.microsoft.com/office/drawing/2014/main" id="{1B350357-CFBF-28A7-925B-794553BC6E6F}"/>
              </a:ext>
            </a:extLst>
          </p:cNvPr>
          <p:cNvSpPr txBox="1">
            <a:spLocks/>
          </p:cNvSpPr>
          <p:nvPr/>
        </p:nvSpPr>
        <p:spPr>
          <a:xfrm>
            <a:off x="709749" y="1397727"/>
            <a:ext cx="6879771" cy="517619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lnSpc>
                <a:spcPct val="100000"/>
              </a:lnSpc>
              <a:spcAft>
                <a:spcPts val="2000"/>
              </a:spcAft>
              <a:buNone/>
            </a:pPr>
            <a:r>
              <a:rPr lang="es-MX" sz="2000" dirty="0">
                <a:latin typeface="Arial" panose="020B0604020202020204" pitchFamily="34" charset="0"/>
                <a:cs typeface="Arial" panose="020B0604020202020204" pitchFamily="34" charset="0"/>
              </a:rPr>
              <a:t>Consiste en el estudio de los fenómenos sociales tomando en cuenta la perspectiva de los propios actores sociales; es decir, proporciona significados a una experiencia vivida. Para Katayama (2014), “busca describir y analizar los conceptos tal y como estos surgen y se dan en los propios actores sociales. Ello supone buscar qué hay detrás de la conducta y a partir de ellos dar sentido al actuar del sujeto” (p. 33). Asimismo Morse (2003) sostiene que la fenomenología esta vinculada con la pregunta ¿cómo conocemos? </a:t>
            </a:r>
          </a:p>
          <a:p>
            <a:pPr marL="0" indent="0" algn="just" rtl="0">
              <a:lnSpc>
                <a:spcPct val="100000"/>
              </a:lnSpc>
              <a:spcAft>
                <a:spcPts val="2000"/>
              </a:spcAft>
              <a:buNone/>
            </a:pPr>
            <a:r>
              <a:rPr lang="es-MX" sz="2000" dirty="0">
                <a:latin typeface="Arial" panose="020B0604020202020204" pitchFamily="34" charset="0"/>
                <a:cs typeface="Arial" panose="020B0604020202020204" pitchFamily="34" charset="0"/>
              </a:rPr>
              <a:t>Aquí el investigador requiere entender cómo un grupo social experimenta un fenómeno. Su propósito es comprender el significado que le atribuyen los sujetos a un determinado evento. </a:t>
            </a:r>
          </a:p>
        </p:txBody>
      </p:sp>
      <p:pic>
        <p:nvPicPr>
          <p:cNvPr id="3074" name="Picture 2" descr="Resultado de imagen para IMAGENES SOBRE INVESTIGACION CUALITATIVA">
            <a:extLst>
              <a:ext uri="{FF2B5EF4-FFF2-40B4-BE49-F238E27FC236}">
                <a16:creationId xmlns:a16="http://schemas.microsoft.com/office/drawing/2014/main" id="{C0FAFC2C-E93E-AA6D-634F-711D2E9BA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3294" y="2325189"/>
            <a:ext cx="3877097" cy="2220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23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21207" y="448056"/>
            <a:ext cx="11339867" cy="640080"/>
          </a:xfrm>
        </p:spPr>
        <p:txBody>
          <a:bodyPr rtlCol="0">
            <a:normAutofit fontScale="90000"/>
          </a:bodyPr>
          <a:lstStyle/>
          <a:p>
            <a:pPr rtl="0"/>
            <a:r>
              <a:rPr lang="es-MX" dirty="0">
                <a:latin typeface="Segoe UI Light" panose="020B0502040204020203" pitchFamily="34" charset="0"/>
                <a:cs typeface="Segoe UI Light" panose="020B0502040204020203" pitchFamily="34" charset="0"/>
              </a:rPr>
              <a:t>INVESTIGACIÓN CUALITATIVA INTERACTIVA: ESTUDIOS FENOMENOLÓGICOS </a:t>
            </a:r>
          </a:p>
        </p:txBody>
      </p:sp>
      <p:sp>
        <p:nvSpPr>
          <p:cNvPr id="21" name="Marcador de contenido 17"/>
          <p:cNvSpPr txBox="1">
            <a:spLocks/>
          </p:cNvSpPr>
          <p:nvPr/>
        </p:nvSpPr>
        <p:spPr>
          <a:xfrm>
            <a:off x="541609" y="1958189"/>
            <a:ext cx="5100635" cy="46157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s-MX" dirty="0">
              <a:solidFill>
                <a:prstClr val="black">
                  <a:lumMod val="75000"/>
                  <a:lumOff val="25000"/>
                </a:prstClr>
              </a:solidFill>
              <a:cs typeface="Segoe UI"/>
            </a:endParaRPr>
          </a:p>
        </p:txBody>
      </p:sp>
      <p:sp>
        <p:nvSpPr>
          <p:cNvPr id="7" name="Marcador de contenido 17">
            <a:extLst>
              <a:ext uri="{FF2B5EF4-FFF2-40B4-BE49-F238E27FC236}">
                <a16:creationId xmlns:a16="http://schemas.microsoft.com/office/drawing/2014/main" id="{1B350357-CFBF-28A7-925B-794553BC6E6F}"/>
              </a:ext>
            </a:extLst>
          </p:cNvPr>
          <p:cNvSpPr txBox="1">
            <a:spLocks/>
          </p:cNvSpPr>
          <p:nvPr/>
        </p:nvSpPr>
        <p:spPr>
          <a:xfrm>
            <a:off x="709749" y="1397727"/>
            <a:ext cx="6357257" cy="517619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lnSpc>
                <a:spcPct val="100000"/>
              </a:lnSpc>
              <a:spcBef>
                <a:spcPts val="0"/>
              </a:spcBef>
              <a:spcAft>
                <a:spcPts val="0"/>
              </a:spcAft>
              <a:buNone/>
            </a:pPr>
            <a:r>
              <a:rPr lang="es-MX" sz="2100" dirty="0">
                <a:latin typeface="Arial" panose="020B0604020202020204" pitchFamily="34" charset="0"/>
                <a:cs typeface="Arial" panose="020B0604020202020204" pitchFamily="34" charset="0"/>
              </a:rPr>
              <a:t>La fenomenología está orientada recabar datos de las personas que han experimentado el evento o fenómeno objeto de estudio. Se caracteriza por: </a:t>
            </a:r>
          </a:p>
          <a:p>
            <a:pPr marL="0" indent="0" algn="just" rtl="0">
              <a:lnSpc>
                <a:spcPct val="100000"/>
              </a:lnSpc>
              <a:spcBef>
                <a:spcPts val="0"/>
              </a:spcBef>
              <a:spcAft>
                <a:spcPts val="0"/>
              </a:spcAft>
              <a:buNone/>
            </a:pPr>
            <a:r>
              <a:rPr lang="es-MX" sz="2100" dirty="0">
                <a:latin typeface="Arial" panose="020B0604020202020204" pitchFamily="34" charset="0"/>
                <a:cs typeface="Arial" panose="020B0604020202020204" pitchFamily="34" charset="0"/>
              </a:rPr>
              <a:t>• Se preocupa de los aspectos relacionados con la experiencia o conciencia. </a:t>
            </a:r>
          </a:p>
          <a:p>
            <a:pPr marL="0" indent="0" algn="just" rtl="0">
              <a:lnSpc>
                <a:spcPct val="100000"/>
              </a:lnSpc>
              <a:spcBef>
                <a:spcPts val="0"/>
              </a:spcBef>
              <a:spcAft>
                <a:spcPts val="0"/>
              </a:spcAft>
              <a:buNone/>
            </a:pPr>
            <a:r>
              <a:rPr lang="es-MX" sz="2100" dirty="0">
                <a:latin typeface="Arial" panose="020B0604020202020204" pitchFamily="34" charset="0"/>
                <a:cs typeface="Arial" panose="020B0604020202020204" pitchFamily="34" charset="0"/>
              </a:rPr>
              <a:t>• Se enfatiza por los significados individuales y subjetivos de la experiencia.</a:t>
            </a:r>
          </a:p>
          <a:p>
            <a:pPr marL="0" indent="0" algn="just" rtl="0">
              <a:lnSpc>
                <a:spcPct val="100000"/>
              </a:lnSpc>
              <a:spcBef>
                <a:spcPts val="0"/>
              </a:spcBef>
              <a:spcAft>
                <a:spcPts val="0"/>
              </a:spcAft>
              <a:buNone/>
            </a:pPr>
            <a:r>
              <a:rPr lang="es-MX" sz="2100" dirty="0">
                <a:latin typeface="Arial" panose="020B0604020202020204" pitchFamily="34" charset="0"/>
                <a:cs typeface="Arial" panose="020B0604020202020204" pitchFamily="34" charset="0"/>
              </a:rPr>
              <a:t>• Sus acciones están relacionadas con la intuición, el análisis, la descripción, la observación, exploración de la conciencia y la interpretación de significados. </a:t>
            </a:r>
          </a:p>
          <a:p>
            <a:pPr marL="0" indent="0" algn="just" rtl="0">
              <a:lnSpc>
                <a:spcPct val="100000"/>
              </a:lnSpc>
              <a:spcBef>
                <a:spcPts val="0"/>
              </a:spcBef>
              <a:spcAft>
                <a:spcPts val="0"/>
              </a:spcAft>
              <a:buNone/>
            </a:pPr>
            <a:r>
              <a:rPr lang="es-MX" sz="2100" dirty="0">
                <a:latin typeface="Arial" panose="020B0604020202020204" pitchFamily="34" charset="0"/>
                <a:cs typeface="Arial" panose="020B0604020202020204" pitchFamily="34" charset="0"/>
              </a:rPr>
              <a:t>• Es un estudio sistemático de la subjetividad. </a:t>
            </a:r>
          </a:p>
          <a:p>
            <a:pPr marL="0" indent="0" algn="just" rtl="0">
              <a:lnSpc>
                <a:spcPct val="100000"/>
              </a:lnSpc>
              <a:spcBef>
                <a:spcPts val="0"/>
              </a:spcBef>
              <a:spcAft>
                <a:spcPts val="0"/>
              </a:spcAft>
              <a:buNone/>
            </a:pPr>
            <a:r>
              <a:rPr lang="es-MX" sz="2100" dirty="0">
                <a:latin typeface="Arial" panose="020B0604020202020204" pitchFamily="34" charset="0"/>
                <a:cs typeface="Arial" panose="020B0604020202020204" pitchFamily="34" charset="0"/>
              </a:rPr>
              <a:t>• Sus principales técnicas de investigación son el rastreo de fuentes etimológicas, las descripciones de vivencias de la persona interrogada y la observación.</a:t>
            </a:r>
          </a:p>
        </p:txBody>
      </p:sp>
      <p:pic>
        <p:nvPicPr>
          <p:cNvPr id="11266" name="Picture 2" descr="Métodos de la Investigación Cualitativa">
            <a:extLst>
              <a:ext uri="{FF2B5EF4-FFF2-40B4-BE49-F238E27FC236}">
                <a16:creationId xmlns:a16="http://schemas.microsoft.com/office/drawing/2014/main" id="{F727CF5E-0F2F-03CE-8068-218B236C6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9374" y="1672046"/>
            <a:ext cx="42672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425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21207" y="448056"/>
            <a:ext cx="11091673"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INTERACTIVA: ETNOGRAFÍA </a:t>
            </a:r>
          </a:p>
        </p:txBody>
      </p:sp>
      <p:sp>
        <p:nvSpPr>
          <p:cNvPr id="21" name="Marcador de contenido 17"/>
          <p:cNvSpPr txBox="1">
            <a:spLocks/>
          </p:cNvSpPr>
          <p:nvPr/>
        </p:nvSpPr>
        <p:spPr>
          <a:xfrm>
            <a:off x="541609" y="1958189"/>
            <a:ext cx="5100635" cy="46157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s-MX" dirty="0">
              <a:solidFill>
                <a:prstClr val="black">
                  <a:lumMod val="75000"/>
                  <a:lumOff val="25000"/>
                </a:prstClr>
              </a:solidFill>
              <a:cs typeface="Segoe UI"/>
            </a:endParaRPr>
          </a:p>
        </p:txBody>
      </p:sp>
      <p:sp>
        <p:nvSpPr>
          <p:cNvPr id="7" name="Marcador de contenido 17">
            <a:extLst>
              <a:ext uri="{FF2B5EF4-FFF2-40B4-BE49-F238E27FC236}">
                <a16:creationId xmlns:a16="http://schemas.microsoft.com/office/drawing/2014/main" id="{1B350357-CFBF-28A7-925B-794553BC6E6F}"/>
              </a:ext>
            </a:extLst>
          </p:cNvPr>
          <p:cNvSpPr txBox="1">
            <a:spLocks/>
          </p:cNvSpPr>
          <p:nvPr/>
        </p:nvSpPr>
        <p:spPr>
          <a:xfrm>
            <a:off x="709749" y="1397727"/>
            <a:ext cx="6396445" cy="517619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spcAft>
                <a:spcPts val="2000"/>
              </a:spcAft>
              <a:buNone/>
            </a:pPr>
            <a:r>
              <a:rPr lang="es-MX" sz="2000" dirty="0">
                <a:latin typeface="Arial" panose="020B0604020202020204" pitchFamily="34" charset="0"/>
                <a:cs typeface="Arial" panose="020B0604020202020204" pitchFamily="34" charset="0"/>
              </a:rPr>
              <a:t>Busca describir e interpretar a un grupo o sistema social, desde el ámbito de sus costumbres y cultura. De acuerdo a Hernández, Fernández &amp; Baptista (2014) estos diseños “buscan describir, interpretar y analizar ideas, creencias, significados, conocimientos y prácticas presentes en tales sistemas. Incluso pueden ser muy amplios y abarcar la historia, geografía y los subsistemas socioeconómico, educativo, político y cultural” (p. 482). Este tipo de investigación es utilizada en los estudios de antropología. Tiene como objeto de estudio la descripción detallada de situaciones y comportamientos observables relativos a las experiencias culturales, construcción de valores, actitudes, creencias y pensamientos de una población específica. </a:t>
            </a:r>
          </a:p>
        </p:txBody>
      </p:sp>
      <p:pic>
        <p:nvPicPr>
          <p:cNvPr id="4098" name="Picture 2" descr="Investigación etnográfica: Qué es y cómo realizarla">
            <a:extLst>
              <a:ext uri="{FF2B5EF4-FFF2-40B4-BE49-F238E27FC236}">
                <a16:creationId xmlns:a16="http://schemas.microsoft.com/office/drawing/2014/main" id="{7F80C434-0537-6C08-1584-B6A0E9407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998" y="1736121"/>
            <a:ext cx="3222829" cy="27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132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21207" y="448056"/>
            <a:ext cx="11091673"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INTERACTIVA: ETNOGRAFÍA </a:t>
            </a:r>
          </a:p>
        </p:txBody>
      </p:sp>
      <p:sp>
        <p:nvSpPr>
          <p:cNvPr id="21" name="Marcador de contenido 17"/>
          <p:cNvSpPr txBox="1">
            <a:spLocks/>
          </p:cNvSpPr>
          <p:nvPr/>
        </p:nvSpPr>
        <p:spPr>
          <a:xfrm>
            <a:off x="541609" y="1958189"/>
            <a:ext cx="5100635" cy="46157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s-MX" dirty="0">
              <a:solidFill>
                <a:prstClr val="black">
                  <a:lumMod val="75000"/>
                  <a:lumOff val="25000"/>
                </a:prstClr>
              </a:solidFill>
              <a:cs typeface="Segoe UI"/>
            </a:endParaRPr>
          </a:p>
        </p:txBody>
      </p:sp>
      <p:sp>
        <p:nvSpPr>
          <p:cNvPr id="7" name="Marcador de contenido 17">
            <a:extLst>
              <a:ext uri="{FF2B5EF4-FFF2-40B4-BE49-F238E27FC236}">
                <a16:creationId xmlns:a16="http://schemas.microsoft.com/office/drawing/2014/main" id="{1B350357-CFBF-28A7-925B-794553BC6E6F}"/>
              </a:ext>
            </a:extLst>
          </p:cNvPr>
          <p:cNvSpPr txBox="1">
            <a:spLocks/>
          </p:cNvSpPr>
          <p:nvPr/>
        </p:nvSpPr>
        <p:spPr>
          <a:xfrm>
            <a:off x="709750" y="1397727"/>
            <a:ext cx="6030684" cy="517619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lnSpc>
                <a:spcPct val="100000"/>
              </a:lnSpc>
              <a:spcBef>
                <a:spcPts val="0"/>
              </a:spcBef>
              <a:spcAft>
                <a:spcPts val="0"/>
              </a:spcAft>
              <a:buNone/>
            </a:pPr>
            <a:r>
              <a:rPr lang="es-MX" sz="2000" dirty="0">
                <a:latin typeface="Arial" panose="020B0604020202020204" pitchFamily="34" charset="0"/>
                <a:cs typeface="Arial" panose="020B0604020202020204" pitchFamily="34" charset="0"/>
              </a:rPr>
              <a:t>Aguilera &amp; Blanco (1987) y </a:t>
            </a:r>
            <a:r>
              <a:rPr lang="es-MX" sz="2000" dirty="0" err="1">
                <a:latin typeface="Arial" panose="020B0604020202020204" pitchFamily="34" charset="0"/>
                <a:cs typeface="Arial" panose="020B0604020202020204" pitchFamily="34" charset="0"/>
              </a:rPr>
              <a:t>Angrosino</a:t>
            </a:r>
            <a:r>
              <a:rPr lang="es-MX" sz="2000" dirty="0">
                <a:latin typeface="Arial" panose="020B0604020202020204" pitchFamily="34" charset="0"/>
                <a:cs typeface="Arial" panose="020B0604020202020204" pitchFamily="34" charset="0"/>
              </a:rPr>
              <a:t> (2012) establecen algunas particularidades, así tenemos: La etnografía es concebida tanto como un paradigma naturalista porque su objetivo es entender la forma en que cada persona ve el mundo; y, como método de investigación social, ya que su finalidad es describir culturas e identificar pautas de causación social. Los estudios etnográficos se caracterizan por ser actividades eminentemente de campo, que requiere de un compromiso de largo plazo por parte del investigador para lograr interactuar con las personas y buscar patrones a partir de observaciones cuidadosas y entrevistas </a:t>
            </a:r>
          </a:p>
        </p:txBody>
      </p:sp>
      <p:pic>
        <p:nvPicPr>
          <p:cNvPr id="5122" name="Picture 2" descr="Hay otros mundos, pero están en este. Investigación ...">
            <a:extLst>
              <a:ext uri="{FF2B5EF4-FFF2-40B4-BE49-F238E27FC236}">
                <a16:creationId xmlns:a16="http://schemas.microsoft.com/office/drawing/2014/main" id="{1991991A-713A-BFDB-BBC9-9E7939069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648" y="2130132"/>
            <a:ext cx="4570232" cy="228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291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E245D-944F-4E79-9E0B-7CD858AB5B73}"/>
              </a:ext>
            </a:extLst>
          </p:cNvPr>
          <p:cNvSpPr>
            <a:spLocks noGrp="1"/>
          </p:cNvSpPr>
          <p:nvPr>
            <p:ph type="title"/>
          </p:nvPr>
        </p:nvSpPr>
        <p:spPr/>
        <p:txBody>
          <a:bodyPr/>
          <a:lstStyle/>
          <a:p>
            <a:r>
              <a:rPr lang="es-MX" dirty="0"/>
              <a:t>Conceptos de Ciencia, Método y Técnica</a:t>
            </a:r>
            <a:endParaRPr lang="es-BO" dirty="0"/>
          </a:p>
        </p:txBody>
      </p:sp>
      <p:sp>
        <p:nvSpPr>
          <p:cNvPr id="3" name="Marcador de contenido 2">
            <a:extLst>
              <a:ext uri="{FF2B5EF4-FFF2-40B4-BE49-F238E27FC236}">
                <a16:creationId xmlns:a16="http://schemas.microsoft.com/office/drawing/2014/main" id="{B9DD2844-6978-4829-BC6A-4A414A57B120}"/>
              </a:ext>
            </a:extLst>
          </p:cNvPr>
          <p:cNvSpPr>
            <a:spLocks noGrp="1"/>
          </p:cNvSpPr>
          <p:nvPr>
            <p:ph sz="quarter" idx="10"/>
          </p:nvPr>
        </p:nvSpPr>
        <p:spPr>
          <a:xfrm>
            <a:off x="539496" y="1435607"/>
            <a:ext cx="5556504" cy="4830721"/>
          </a:xfrm>
        </p:spPr>
        <p:txBody>
          <a:bodyPr>
            <a:normAutofit fontScale="92500" lnSpcReduction="20000"/>
          </a:bodyPr>
          <a:lstStyle/>
          <a:p>
            <a:pPr algn="just"/>
            <a:r>
              <a:rPr lang="es-MX" sz="1600" b="0" i="0" dirty="0">
                <a:solidFill>
                  <a:srgbClr val="1A1A1A"/>
                </a:solidFill>
                <a:effectLst/>
                <a:latin typeface="Merriweather" panose="020B0604020202020204" pitchFamily="2" charset="0"/>
              </a:rPr>
              <a:t>La confusión es manifiesta, Ciencia y Técnica se asumen, en general,  sinónimas en muchos ámbitos. Claro que, ni todo lo que se rotula Técnica lo es, ni mucho menos lo que se refiere como Ciencia lo ha sido siempre. En determinados círculos se recurre, con harta frecuencia a respaldar las afirmaciones que se hacen, amparadas supuestamente en la Ciencia. La gente que escucha, que tributa respeto al halo científico, generalmente, acepta como autoridad de garantía cuando se apela a la Ciencia. Los científicos, rara vez acuden como tabla de salvación a formular afirmaciones referenciales de la Ciencia. Los científicos argumentan, razonan explican, describen, etc. La Ciencia pretende aplicar el método científico para lograr nuevo conocimiento. La Técnica, por contra, tiene por objeto acomodar, transformar, adecuar la Naturaleza para beneficio de las personas.</a:t>
            </a:r>
            <a:endParaRPr lang="es-BO" sz="1600" dirty="0"/>
          </a:p>
        </p:txBody>
      </p:sp>
      <p:pic>
        <p:nvPicPr>
          <p:cNvPr id="1026" name="Picture 2" descr="Vectores de ciencia vector fotografías e imágenes de alta ...">
            <a:extLst>
              <a:ext uri="{FF2B5EF4-FFF2-40B4-BE49-F238E27FC236}">
                <a16:creationId xmlns:a16="http://schemas.microsoft.com/office/drawing/2014/main" id="{91312C0D-0E86-429D-9646-ECD28D63D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261" y="1435607"/>
            <a:ext cx="4278032" cy="457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71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21207" y="448056"/>
            <a:ext cx="11091673"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INTERACTIVA: ETNOGRAFÍA </a:t>
            </a:r>
          </a:p>
        </p:txBody>
      </p:sp>
      <p:sp>
        <p:nvSpPr>
          <p:cNvPr id="21" name="Marcador de contenido 17"/>
          <p:cNvSpPr txBox="1">
            <a:spLocks/>
          </p:cNvSpPr>
          <p:nvPr/>
        </p:nvSpPr>
        <p:spPr>
          <a:xfrm>
            <a:off x="541609" y="1958189"/>
            <a:ext cx="5100635" cy="46157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es-MX" dirty="0">
              <a:solidFill>
                <a:prstClr val="black">
                  <a:lumMod val="75000"/>
                  <a:lumOff val="25000"/>
                </a:prstClr>
              </a:solidFill>
              <a:cs typeface="Segoe UI"/>
            </a:endParaRPr>
          </a:p>
        </p:txBody>
      </p:sp>
      <p:sp>
        <p:nvSpPr>
          <p:cNvPr id="7" name="Marcador de contenido 17">
            <a:extLst>
              <a:ext uri="{FF2B5EF4-FFF2-40B4-BE49-F238E27FC236}">
                <a16:creationId xmlns:a16="http://schemas.microsoft.com/office/drawing/2014/main" id="{1B350357-CFBF-28A7-925B-794553BC6E6F}"/>
              </a:ext>
            </a:extLst>
          </p:cNvPr>
          <p:cNvSpPr txBox="1">
            <a:spLocks/>
          </p:cNvSpPr>
          <p:nvPr/>
        </p:nvSpPr>
        <p:spPr>
          <a:xfrm>
            <a:off x="709750" y="1397727"/>
            <a:ext cx="6148250" cy="517619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lnSpc>
                <a:spcPct val="100000"/>
              </a:lnSpc>
              <a:spcBef>
                <a:spcPts val="0"/>
              </a:spcBef>
              <a:spcAft>
                <a:spcPts val="0"/>
              </a:spcAft>
              <a:buNone/>
            </a:pPr>
            <a:r>
              <a:rPr lang="es-MX" sz="2000" dirty="0">
                <a:latin typeface="Arial" panose="020B0604020202020204" pitchFamily="34" charset="0"/>
                <a:cs typeface="Arial" panose="020B0604020202020204" pitchFamily="34" charset="0"/>
              </a:rPr>
              <a:t>Los rasgos característicos de la investigación etnográfica son: </a:t>
            </a:r>
          </a:p>
          <a:p>
            <a:pPr marL="0" indent="0" algn="just" rtl="0">
              <a:lnSpc>
                <a:spcPct val="100000"/>
              </a:lnSpc>
              <a:spcBef>
                <a:spcPts val="0"/>
              </a:spcBef>
              <a:spcAft>
                <a:spcPts val="0"/>
              </a:spcAft>
              <a:buNone/>
            </a:pPr>
            <a:r>
              <a:rPr lang="es-MX" sz="2000" dirty="0">
                <a:latin typeface="Arial" panose="020B0604020202020204" pitchFamily="34" charset="0"/>
                <a:cs typeface="Arial" panose="020B0604020202020204" pitchFamily="34" charset="0"/>
              </a:rPr>
              <a:t>• Su carácter holístico, ya que describe los fenómenos o eventos de forma global en sus contextos naturales. </a:t>
            </a:r>
          </a:p>
          <a:p>
            <a:pPr marL="0" indent="0" algn="just" rtl="0">
              <a:lnSpc>
                <a:spcPct val="100000"/>
              </a:lnSpc>
              <a:spcBef>
                <a:spcPts val="0"/>
              </a:spcBef>
              <a:spcAft>
                <a:spcPts val="0"/>
              </a:spcAft>
              <a:buNone/>
            </a:pPr>
            <a:r>
              <a:rPr lang="es-MX" sz="2000" dirty="0">
                <a:latin typeface="Arial" panose="020B0604020202020204" pitchFamily="34" charset="0"/>
                <a:cs typeface="Arial" panose="020B0604020202020204" pitchFamily="34" charset="0"/>
              </a:rPr>
              <a:t>• Su condición naturalista, debido que se estudia a las personas en su entorno o hábitat natural. </a:t>
            </a:r>
          </a:p>
          <a:p>
            <a:pPr marL="0" indent="0" algn="just" rtl="0">
              <a:lnSpc>
                <a:spcPct val="100000"/>
              </a:lnSpc>
              <a:spcBef>
                <a:spcPts val="0"/>
              </a:spcBef>
              <a:spcAft>
                <a:spcPts val="0"/>
              </a:spcAft>
              <a:buNone/>
            </a:pPr>
            <a:r>
              <a:rPr lang="es-MX" sz="2000" dirty="0">
                <a:latin typeface="Arial" panose="020B0604020202020204" pitchFamily="34" charset="0"/>
                <a:cs typeface="Arial" panose="020B0604020202020204" pitchFamily="34" charset="0"/>
              </a:rPr>
              <a:t>• Se apoya de estrategias de tipo inductivo. </a:t>
            </a:r>
          </a:p>
          <a:p>
            <a:pPr marL="0" indent="0" algn="just" rtl="0">
              <a:lnSpc>
                <a:spcPct val="100000"/>
              </a:lnSpc>
              <a:spcBef>
                <a:spcPts val="0"/>
              </a:spcBef>
              <a:spcAft>
                <a:spcPts val="0"/>
              </a:spcAft>
              <a:buNone/>
            </a:pPr>
            <a:r>
              <a:rPr lang="es-MX" sz="2000" dirty="0">
                <a:latin typeface="Arial" panose="020B0604020202020204" pitchFamily="34" charset="0"/>
                <a:cs typeface="Arial" panose="020B0604020202020204" pitchFamily="34" charset="0"/>
              </a:rPr>
              <a:t>• Analiza los significados desde la perspectiva de los agentes sociales. </a:t>
            </a:r>
          </a:p>
          <a:p>
            <a:pPr marL="0" indent="0" algn="just" rtl="0">
              <a:lnSpc>
                <a:spcPct val="100000"/>
              </a:lnSpc>
              <a:spcBef>
                <a:spcPts val="0"/>
              </a:spcBef>
              <a:spcAft>
                <a:spcPts val="0"/>
              </a:spcAft>
              <a:buNone/>
            </a:pPr>
            <a:r>
              <a:rPr lang="es-MX" sz="2000" dirty="0">
                <a:latin typeface="Arial" panose="020B0604020202020204" pitchFamily="34" charset="0"/>
                <a:cs typeface="Arial" panose="020B0604020202020204" pitchFamily="34" charset="0"/>
              </a:rPr>
              <a:t>• Tiene carácter reflexivo. </a:t>
            </a:r>
          </a:p>
          <a:p>
            <a:pPr marL="0" indent="0" algn="just" rtl="0">
              <a:lnSpc>
                <a:spcPct val="100000"/>
              </a:lnSpc>
              <a:spcBef>
                <a:spcPts val="0"/>
              </a:spcBef>
              <a:spcAft>
                <a:spcPts val="0"/>
              </a:spcAft>
              <a:buNone/>
            </a:pPr>
            <a:r>
              <a:rPr lang="es-MX" sz="2000" dirty="0">
                <a:latin typeface="Arial" panose="020B0604020202020204" pitchFamily="34" charset="0"/>
                <a:cs typeface="Arial" panose="020B0604020202020204" pitchFamily="34" charset="0"/>
              </a:rPr>
              <a:t>• El investigador etnógrafo evita realizar juicios de valor sobre las observaciones realizadas. </a:t>
            </a:r>
          </a:p>
        </p:txBody>
      </p:sp>
      <p:pic>
        <p:nvPicPr>
          <p:cNvPr id="6146" name="Picture 2" descr="La Investigación Cualitativa descarga gratuita de png ...">
            <a:extLst>
              <a:ext uri="{FF2B5EF4-FFF2-40B4-BE49-F238E27FC236}">
                <a16:creationId xmlns:a16="http://schemas.microsoft.com/office/drawing/2014/main" id="{2D8AC16C-C4C9-C707-707B-A775D8E4F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479" y="1958189"/>
            <a:ext cx="3572830" cy="247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39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11352930"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INTERACTIVA: TEORÍA FUNDAMENTADA </a:t>
            </a:r>
          </a:p>
        </p:txBody>
      </p:sp>
      <p:sp>
        <p:nvSpPr>
          <p:cNvPr id="5" name="Marcador de contenido 4"/>
          <p:cNvSpPr>
            <a:spLocks noGrp="1"/>
          </p:cNvSpPr>
          <p:nvPr>
            <p:ph sz="half" idx="4294967295"/>
          </p:nvPr>
        </p:nvSpPr>
        <p:spPr>
          <a:xfrm>
            <a:off x="541609" y="1431010"/>
            <a:ext cx="5554391" cy="4790886"/>
          </a:xfrm>
        </p:spPr>
        <p:txBody>
          <a:bodyPr vert="horz" lIns="91440" tIns="45720" rIns="91440" bIns="45720" rtlCol="0">
            <a:normAutofit/>
          </a:bodyPr>
          <a:lstStyle/>
          <a:p>
            <a:pPr marL="0" indent="0" algn="just" rtl="0">
              <a:lnSpc>
                <a:spcPts val="1800"/>
              </a:lnSpc>
              <a:spcBef>
                <a:spcPts val="1000"/>
              </a:spcBef>
              <a:spcAft>
                <a:spcPts val="600"/>
              </a:spcAft>
              <a:buNone/>
            </a:pPr>
            <a:r>
              <a:rPr lang="es-MX" sz="2000" dirty="0"/>
              <a:t>Es una metodología de investigación orientada a descubrir teorías que residen en datos de un fenómeno particular, por tanto, su objetivo es desarrollar declaraciones proposicionales a partir de informaciones recabadas y analizadas sistemáticamente sobre asuntos culturales. Según </a:t>
            </a:r>
            <a:r>
              <a:rPr lang="es-MX" sz="2000" dirty="0" err="1"/>
              <a:t>Abero</a:t>
            </a:r>
            <a:r>
              <a:rPr lang="es-MX" sz="2000" dirty="0"/>
              <a:t>, Berardi, </a:t>
            </a:r>
            <a:r>
              <a:rPr lang="es-MX" sz="2000" dirty="0" err="1"/>
              <a:t>Capocasale</a:t>
            </a:r>
            <a:r>
              <a:rPr lang="es-MX" sz="2000" dirty="0"/>
              <a:t>, García &amp; Rojas (2015), “en la teoría fundamentada el investigador indaga en los datos a fin de descubrir nuevas propiedades que se correspondan con sus categorías teóricas” (p. 109). Se basa en la premisa de que la teoría es necesaria para poder conocer de forma profunda un fenómeno social, y dicha teoría está vinculada con el trabajo de campo y su correspondiente análisis simultáneo (</a:t>
            </a:r>
            <a:r>
              <a:rPr lang="es-MX" sz="2000" dirty="0" err="1"/>
              <a:t>Kornblit</a:t>
            </a:r>
            <a:r>
              <a:rPr lang="es-MX" sz="2000" dirty="0"/>
              <a:t>, 2007). </a:t>
            </a:r>
            <a:endParaRPr lang="es-MX" sz="20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170" name="Picture 2" descr="Usando métodos de investigación cualitativa">
            <a:extLst>
              <a:ext uri="{FF2B5EF4-FFF2-40B4-BE49-F238E27FC236}">
                <a16:creationId xmlns:a16="http://schemas.microsoft.com/office/drawing/2014/main" id="{29EAAA77-9867-9FB3-0ACB-E6B5CBD58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687" y="1823628"/>
            <a:ext cx="4082019"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11352930"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INTERACTIVA: TEORÍA FUNDAMENTADA </a:t>
            </a:r>
          </a:p>
        </p:txBody>
      </p:sp>
      <p:sp>
        <p:nvSpPr>
          <p:cNvPr id="5" name="Marcador de contenido 4"/>
          <p:cNvSpPr>
            <a:spLocks noGrp="1"/>
          </p:cNvSpPr>
          <p:nvPr>
            <p:ph sz="half" idx="4294967295"/>
          </p:nvPr>
        </p:nvSpPr>
        <p:spPr>
          <a:xfrm>
            <a:off x="541610" y="1431010"/>
            <a:ext cx="5554390" cy="4790886"/>
          </a:xfrm>
        </p:spPr>
        <p:txBody>
          <a:bodyPr vert="horz" lIns="91440" tIns="45720" rIns="91440" bIns="45720" rtlCol="0">
            <a:normAutofit fontScale="92500" lnSpcReduction="10000"/>
          </a:bodyPr>
          <a:lstStyle/>
          <a:p>
            <a:pPr marL="0" indent="0" rtl="0">
              <a:lnSpc>
                <a:spcPct val="120000"/>
              </a:lnSpc>
              <a:spcBef>
                <a:spcPts val="0"/>
              </a:spcBef>
              <a:spcAft>
                <a:spcPts val="0"/>
              </a:spcAft>
              <a:buNone/>
            </a:pPr>
            <a:r>
              <a:rPr lang="es-MX" sz="1400" dirty="0"/>
              <a:t>Las características de la teoría fundamentada son: </a:t>
            </a:r>
          </a:p>
          <a:p>
            <a:pPr marL="0" indent="0" rtl="0">
              <a:lnSpc>
                <a:spcPct val="120000"/>
              </a:lnSpc>
              <a:spcBef>
                <a:spcPts val="0"/>
              </a:spcBef>
              <a:spcAft>
                <a:spcPts val="0"/>
              </a:spcAft>
              <a:buNone/>
            </a:pPr>
            <a:r>
              <a:rPr lang="es-MX" sz="1400" dirty="0"/>
              <a:t>• Busca comprender porqué ocurren determinados acontecimientos sociales desde el punto de vista de las personas involucradas. </a:t>
            </a:r>
          </a:p>
          <a:p>
            <a:pPr marL="0" indent="0" rtl="0">
              <a:lnSpc>
                <a:spcPct val="120000"/>
              </a:lnSpc>
              <a:spcBef>
                <a:spcPts val="0"/>
              </a:spcBef>
              <a:spcAft>
                <a:spcPts val="0"/>
              </a:spcAft>
              <a:buNone/>
            </a:pPr>
            <a:r>
              <a:rPr lang="es-MX" sz="1400" dirty="0"/>
              <a:t>• Requiere del investigador saber escuchar a los participantes sin sesgos o prejuicios. </a:t>
            </a:r>
          </a:p>
          <a:p>
            <a:pPr marL="0" indent="0" rtl="0">
              <a:lnSpc>
                <a:spcPct val="120000"/>
              </a:lnSpc>
              <a:spcBef>
                <a:spcPts val="0"/>
              </a:spcBef>
              <a:spcAft>
                <a:spcPts val="0"/>
              </a:spcAft>
              <a:buNone/>
            </a:pPr>
            <a:r>
              <a:rPr lang="es-MX" sz="1400" dirty="0"/>
              <a:t>• El procedimiento de análisis se basa en la descomposición de los datos, la comparación permanente entre datos, y la posterior recomposición de datos para construir conceptos. </a:t>
            </a:r>
          </a:p>
          <a:p>
            <a:pPr marL="0" indent="0" rtl="0">
              <a:lnSpc>
                <a:spcPct val="120000"/>
              </a:lnSpc>
              <a:spcBef>
                <a:spcPts val="0"/>
              </a:spcBef>
              <a:spcAft>
                <a:spcPts val="0"/>
              </a:spcAft>
              <a:buNone/>
            </a:pPr>
            <a:r>
              <a:rPr lang="es-MX" sz="1400" dirty="0"/>
              <a:t>• Para la identificación y recomposición de conceptos utiliza la codificación de datos. </a:t>
            </a:r>
          </a:p>
          <a:p>
            <a:pPr marL="0" indent="0" rtl="0">
              <a:lnSpc>
                <a:spcPct val="120000"/>
              </a:lnSpc>
              <a:spcBef>
                <a:spcPts val="0"/>
              </a:spcBef>
              <a:spcAft>
                <a:spcPts val="0"/>
              </a:spcAft>
              <a:buNone/>
            </a:pPr>
            <a:r>
              <a:rPr lang="es-MX" sz="1400" dirty="0"/>
              <a:t>• El interés del investigador es la generación de una teoría basada en la experiencia de los propios sujetos. </a:t>
            </a:r>
          </a:p>
          <a:p>
            <a:pPr marL="0" indent="0" rtl="0">
              <a:lnSpc>
                <a:spcPct val="120000"/>
              </a:lnSpc>
              <a:spcBef>
                <a:spcPts val="0"/>
              </a:spcBef>
              <a:spcAft>
                <a:spcPts val="0"/>
              </a:spcAft>
              <a:buNone/>
            </a:pPr>
            <a:r>
              <a:rPr lang="es-MX" sz="1400" dirty="0"/>
              <a:t>Un investigador que trabaje con la teoría fundamentada debe contar con ciertos requisitos o habilidades como lo indica Strauss, </a:t>
            </a:r>
            <a:r>
              <a:rPr lang="es-MX" sz="1400" dirty="0" err="1"/>
              <a:t>Corbin</a:t>
            </a:r>
            <a:r>
              <a:rPr lang="es-MX" sz="1400" dirty="0"/>
              <a:t> &amp; Juliet (2002), esto es: </a:t>
            </a:r>
          </a:p>
          <a:p>
            <a:pPr marL="228600" indent="-228600" rtl="0">
              <a:lnSpc>
                <a:spcPct val="120000"/>
              </a:lnSpc>
              <a:spcBef>
                <a:spcPts val="0"/>
              </a:spcBef>
              <a:spcAft>
                <a:spcPts val="0"/>
              </a:spcAft>
              <a:buAutoNum type="arabicParenR"/>
            </a:pPr>
            <a:r>
              <a:rPr lang="es-MX" sz="1400" dirty="0"/>
              <a:t>Capacidad para la retrospectiva y análisis crítico; </a:t>
            </a:r>
          </a:p>
          <a:p>
            <a:pPr marL="228600" indent="-228600" rtl="0">
              <a:lnSpc>
                <a:spcPct val="120000"/>
              </a:lnSpc>
              <a:spcBef>
                <a:spcPts val="0"/>
              </a:spcBef>
              <a:spcAft>
                <a:spcPts val="0"/>
              </a:spcAft>
              <a:buAutoNum type="arabicParenR"/>
            </a:pPr>
            <a:r>
              <a:rPr lang="es-MX" sz="1400" dirty="0"/>
              <a:t>Capacidad de identificar tendencia a los sesgos; </a:t>
            </a:r>
          </a:p>
          <a:p>
            <a:pPr marL="228600" indent="-228600" rtl="0">
              <a:lnSpc>
                <a:spcPct val="120000"/>
              </a:lnSpc>
              <a:spcBef>
                <a:spcPts val="0"/>
              </a:spcBef>
              <a:spcAft>
                <a:spcPts val="0"/>
              </a:spcAft>
              <a:buAutoNum type="arabicParenR"/>
            </a:pPr>
            <a:r>
              <a:rPr lang="es-MX" sz="1400" dirty="0"/>
              <a:t>Capacidad de pensamiento abstracto; </a:t>
            </a:r>
          </a:p>
          <a:p>
            <a:pPr marL="228600" indent="-228600" rtl="0">
              <a:lnSpc>
                <a:spcPct val="120000"/>
              </a:lnSpc>
              <a:spcBef>
                <a:spcPts val="0"/>
              </a:spcBef>
              <a:spcAft>
                <a:spcPts val="0"/>
              </a:spcAft>
              <a:buAutoNum type="arabicParenR"/>
            </a:pPr>
            <a:r>
              <a:rPr lang="es-MX" sz="1400" dirty="0"/>
              <a:t>Habilidades reflexivas y predispuestos a la crítica constructiva; </a:t>
            </a:r>
          </a:p>
          <a:p>
            <a:pPr marL="228600" indent="-228600" rtl="0">
              <a:lnSpc>
                <a:spcPct val="120000"/>
              </a:lnSpc>
              <a:spcBef>
                <a:spcPts val="0"/>
              </a:spcBef>
              <a:spcAft>
                <a:spcPts val="0"/>
              </a:spcAft>
              <a:buAutoNum type="arabicParenR"/>
            </a:pPr>
            <a:r>
              <a:rPr lang="es-MX" sz="1400" dirty="0"/>
              <a:t>Sensibilidad a las palabras y las acciones de los participantes</a:t>
            </a:r>
          </a:p>
          <a:p>
            <a:pPr marL="228600" indent="-228600" rtl="0">
              <a:lnSpc>
                <a:spcPct val="120000"/>
              </a:lnSpc>
              <a:spcBef>
                <a:spcPts val="0"/>
              </a:spcBef>
              <a:spcAft>
                <a:spcPts val="0"/>
              </a:spcAft>
              <a:buAutoNum type="arabicParenR"/>
            </a:pPr>
            <a:r>
              <a:rPr lang="es-MX" sz="1400" dirty="0"/>
              <a:t>Sentido de absorción y devoción al proceso de investigación.</a:t>
            </a:r>
            <a:endParaRPr lang="es-MX" sz="1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196" name="Picture 4" descr="REDAGRAFÍA. Redacción, Ortografía e Investigación: METODOLOGÍA CUALITATIVA">
            <a:extLst>
              <a:ext uri="{FF2B5EF4-FFF2-40B4-BE49-F238E27FC236}">
                <a16:creationId xmlns:a16="http://schemas.microsoft.com/office/drawing/2014/main" id="{E24E49B7-02E8-8067-2D6D-01A54CA72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791" y="2032269"/>
            <a:ext cx="4688878" cy="311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538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11007840"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INTERACTIVA: ESTUDIO DE CASO</a:t>
            </a:r>
          </a:p>
        </p:txBody>
      </p:sp>
      <p:sp>
        <p:nvSpPr>
          <p:cNvPr id="5" name="Marcador de contenido 4"/>
          <p:cNvSpPr>
            <a:spLocks noGrp="1"/>
          </p:cNvSpPr>
          <p:nvPr>
            <p:ph sz="half" idx="4294967295"/>
          </p:nvPr>
        </p:nvSpPr>
        <p:spPr>
          <a:xfrm>
            <a:off x="541609" y="1431010"/>
            <a:ext cx="4709659" cy="4790886"/>
          </a:xfrm>
        </p:spPr>
        <p:txBody>
          <a:bodyPr vert="horz" lIns="91440" tIns="45720" rIns="91440" bIns="45720" rtlCol="0">
            <a:normAutofit fontScale="92500"/>
          </a:bodyPr>
          <a:lstStyle/>
          <a:p>
            <a:pPr marL="0" indent="0" algn="just" rtl="0">
              <a:lnSpc>
                <a:spcPct val="100000"/>
              </a:lnSpc>
              <a:spcBef>
                <a:spcPts val="1000"/>
              </a:spcBef>
              <a:spcAft>
                <a:spcPts val="600"/>
              </a:spcAft>
              <a:buNone/>
            </a:pPr>
            <a:r>
              <a:rPr lang="es-MX" sz="2400" dirty="0">
                <a:latin typeface="Arial" panose="020B0604020202020204" pitchFamily="34" charset="0"/>
                <a:cs typeface="Arial" panose="020B0604020202020204" pitchFamily="34" charset="0"/>
              </a:rPr>
              <a:t>Es un proceso investigativo que examina en detalle un sistema definido (caso particular) a lo largo del tiempo, para comprender en profundidad una realidad específica de la sociedad. De acuerdo a Simons (2011) y Pérez (2016), es un estudio de lo singular, lo particular, lo exclusivo, que busca documentar, interpretar y valorar exhaustivamente la complejidad de los programas y políticas sociales, en el preciso momento en que se aplican. </a:t>
            </a:r>
            <a:endParaRPr lang="es-MX" sz="24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9218" name="Picture 2" descr="Metodologia cualitativa y cuantitativa">
            <a:extLst>
              <a:ext uri="{FF2B5EF4-FFF2-40B4-BE49-F238E27FC236}">
                <a16:creationId xmlns:a16="http://schemas.microsoft.com/office/drawing/2014/main" id="{21D18BBC-941B-E3B9-34B5-A80D3CC18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275" y="1777119"/>
            <a:ext cx="3975142" cy="39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51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11007840"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INTERACTIVA: ESTUDIO DE CASO</a:t>
            </a:r>
          </a:p>
        </p:txBody>
      </p:sp>
      <p:sp>
        <p:nvSpPr>
          <p:cNvPr id="5" name="Marcador de contenido 4"/>
          <p:cNvSpPr>
            <a:spLocks noGrp="1"/>
          </p:cNvSpPr>
          <p:nvPr>
            <p:ph sz="half" idx="4294967295"/>
          </p:nvPr>
        </p:nvSpPr>
        <p:spPr>
          <a:xfrm>
            <a:off x="541609" y="1431010"/>
            <a:ext cx="5702437" cy="4790886"/>
          </a:xfrm>
        </p:spPr>
        <p:txBody>
          <a:bodyPr vert="horz" lIns="91440" tIns="45720" rIns="91440" bIns="45720" rtlCol="0">
            <a:normAutofit/>
          </a:bodyPr>
          <a:lstStyle/>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Entre las características de esta metodología de investigación cualitativa tenemos: </a:t>
            </a:r>
          </a:p>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 Es particularista, es decir, se centra una determinada situación o evento. </a:t>
            </a:r>
          </a:p>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 El resultado final es una descripción detallada y completa del fenómeno objeto de estudio. </a:t>
            </a:r>
          </a:p>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 Permite una comprensión clara y amplia de la realidad objeto de estudio, pudiendo dar lugar al descubrimiento de nuevos significados que provoquen un replanteamiento del fenómeno. </a:t>
            </a:r>
          </a:p>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 Se fundamenta en un razonamiento inductivo.</a:t>
            </a:r>
            <a:endParaRPr lang="es-MX" sz="16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10242" name="Picture 2" descr="Diseño de Investigación de un Estudio de Caso">
            <a:extLst>
              <a:ext uri="{FF2B5EF4-FFF2-40B4-BE49-F238E27FC236}">
                <a16:creationId xmlns:a16="http://schemas.microsoft.com/office/drawing/2014/main" id="{0513B873-AC1D-8B93-487C-E2F301CCF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295" y="1964055"/>
            <a:ext cx="4771752" cy="23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276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11007840"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INTERACTIVA: INVESTIGACIÓN ACCIÓN</a:t>
            </a:r>
          </a:p>
        </p:txBody>
      </p:sp>
      <p:sp>
        <p:nvSpPr>
          <p:cNvPr id="5" name="Marcador de contenido 4"/>
          <p:cNvSpPr>
            <a:spLocks noGrp="1"/>
          </p:cNvSpPr>
          <p:nvPr>
            <p:ph sz="half" idx="4294967295"/>
          </p:nvPr>
        </p:nvSpPr>
        <p:spPr>
          <a:xfrm>
            <a:off x="541609" y="1431010"/>
            <a:ext cx="4997041" cy="4790886"/>
          </a:xfrm>
        </p:spPr>
        <p:txBody>
          <a:bodyPr vert="horz" lIns="91440" tIns="45720" rIns="91440" bIns="45720" rtlCol="0">
            <a:normAutofit/>
          </a:bodyPr>
          <a:lstStyle/>
          <a:p>
            <a:pPr marL="0" indent="0" algn="just" rtl="0">
              <a:lnSpc>
                <a:spcPts val="1800"/>
              </a:lnSpc>
              <a:spcBef>
                <a:spcPts val="1000"/>
              </a:spcBef>
              <a:spcAft>
                <a:spcPts val="600"/>
              </a:spcAft>
              <a:buNone/>
            </a:pPr>
            <a:r>
              <a:rPr lang="es-MX" sz="1800" dirty="0">
                <a:latin typeface="Arial" panose="020B0604020202020204" pitchFamily="34" charset="0"/>
                <a:cs typeface="Arial" panose="020B0604020202020204" pitchFamily="34" charset="0"/>
              </a:rPr>
              <a:t>Son aquellos estudios donde el investigador interviene o participa junto al grupo social para contribuir a modificar la realidad. Para Guerrero y Guerrero (2014), la investigación-acción está “fundamentada en la motivación a que participen en la investigación los afectados o involucrados con el fenómeno, para encontrar las causas y buscar soluciones; la observación que haga el investigador en el campo de las actuaciones de los participantes en sus lenguajes (orales y corporales) será vital en el desarrollo de la investigación” (p. 9). Aquí se busca obtener resultados fiables y útiles para el mejoramiento de alguna problemática en una comunidad. En consecuencia, no se evidencia neutralidad ni el investigador, ni la investigación, ya que su finalidad es afrontar la problemática de una determinada sociedad a partir de su participación y recursos. </a:t>
            </a:r>
            <a:endParaRPr lang="es-MX" sz="18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12290" name="Picture 2" descr="Investigación Cualitativa (DRSM): INVESTIGACIÓN - ACCIÓN">
            <a:extLst>
              <a:ext uri="{FF2B5EF4-FFF2-40B4-BE49-F238E27FC236}">
                <a16:creationId xmlns:a16="http://schemas.microsoft.com/office/drawing/2014/main" id="{18DDDF5D-1EEA-DA80-EC2D-FC70E72C1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112" y="1755655"/>
            <a:ext cx="4939492" cy="370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955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11007840"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INTERACTIVA: INVESTIGACIÓN ACCIÓN</a:t>
            </a:r>
          </a:p>
        </p:txBody>
      </p:sp>
      <p:sp>
        <p:nvSpPr>
          <p:cNvPr id="5" name="Marcador de contenido 4"/>
          <p:cNvSpPr>
            <a:spLocks noGrp="1"/>
          </p:cNvSpPr>
          <p:nvPr>
            <p:ph sz="half" idx="4294967295"/>
          </p:nvPr>
        </p:nvSpPr>
        <p:spPr>
          <a:xfrm>
            <a:off x="541609" y="1431010"/>
            <a:ext cx="5192985" cy="4790886"/>
          </a:xfrm>
        </p:spPr>
        <p:txBody>
          <a:bodyPr vert="horz" lIns="91440" tIns="45720" rIns="91440" bIns="45720" rtlCol="0">
            <a:normAutofit/>
          </a:bodyPr>
          <a:lstStyle/>
          <a:p>
            <a:pPr marL="0" indent="0" algn="just" rtl="0">
              <a:lnSpc>
                <a:spcPts val="1800"/>
              </a:lnSpc>
              <a:spcBef>
                <a:spcPts val="1000"/>
              </a:spcBef>
              <a:spcAft>
                <a:spcPts val="600"/>
              </a:spcAft>
              <a:buNone/>
            </a:pPr>
            <a:r>
              <a:rPr lang="es-MX" sz="2000" dirty="0">
                <a:latin typeface="Arial" panose="020B0604020202020204" pitchFamily="34" charset="0"/>
                <a:cs typeface="Arial" panose="020B0604020202020204" pitchFamily="34" charset="0"/>
              </a:rPr>
              <a:t>Las características de la investigación-acción son: </a:t>
            </a:r>
          </a:p>
          <a:p>
            <a:pPr marL="0" indent="0" algn="just" rtl="0">
              <a:lnSpc>
                <a:spcPts val="1800"/>
              </a:lnSpc>
              <a:spcBef>
                <a:spcPts val="1000"/>
              </a:spcBef>
              <a:spcAft>
                <a:spcPts val="600"/>
              </a:spcAft>
              <a:buNone/>
            </a:pPr>
            <a:r>
              <a:rPr lang="es-MX" sz="2000" dirty="0">
                <a:latin typeface="Arial" panose="020B0604020202020204" pitchFamily="34" charset="0"/>
                <a:cs typeface="Arial" panose="020B0604020202020204" pitchFamily="34" charset="0"/>
              </a:rPr>
              <a:t>• Son estudios relacionados con la transformación y mejora de una realidad social.</a:t>
            </a:r>
          </a:p>
          <a:p>
            <a:pPr marL="0" indent="0" algn="just" rtl="0">
              <a:lnSpc>
                <a:spcPts val="1800"/>
              </a:lnSpc>
              <a:spcBef>
                <a:spcPts val="1000"/>
              </a:spcBef>
              <a:spcAft>
                <a:spcPts val="600"/>
              </a:spcAft>
              <a:buNone/>
            </a:pPr>
            <a:r>
              <a:rPr lang="es-MX" sz="2000" dirty="0">
                <a:latin typeface="Arial" panose="020B0604020202020204" pitchFamily="34" charset="0"/>
                <a:cs typeface="Arial" panose="020B0604020202020204" pitchFamily="34" charset="0"/>
              </a:rPr>
              <a:t>• Trata sobre problemas prácticos y se desarrolla desde la práctica. </a:t>
            </a:r>
          </a:p>
          <a:p>
            <a:pPr marL="0" indent="0" algn="just" rtl="0">
              <a:lnSpc>
                <a:spcPts val="1800"/>
              </a:lnSpc>
              <a:spcBef>
                <a:spcPts val="1000"/>
              </a:spcBef>
              <a:spcAft>
                <a:spcPts val="600"/>
              </a:spcAft>
              <a:buNone/>
            </a:pPr>
            <a:r>
              <a:rPr lang="es-MX" sz="2000" dirty="0">
                <a:latin typeface="Arial" panose="020B0604020202020204" pitchFamily="34" charset="0"/>
                <a:cs typeface="Arial" panose="020B0604020202020204" pitchFamily="34" charset="0"/>
              </a:rPr>
              <a:t>• En el proceso investigativo se requiere de la colaboración de las personas. </a:t>
            </a:r>
          </a:p>
          <a:p>
            <a:pPr marL="0" indent="0" algn="just" rtl="0">
              <a:lnSpc>
                <a:spcPts val="1800"/>
              </a:lnSpc>
              <a:spcBef>
                <a:spcPts val="1000"/>
              </a:spcBef>
              <a:spcAft>
                <a:spcPts val="600"/>
              </a:spcAft>
              <a:buNone/>
            </a:pPr>
            <a:r>
              <a:rPr lang="es-MX" sz="2000" dirty="0">
                <a:latin typeface="Arial" panose="020B0604020202020204" pitchFamily="34" charset="0"/>
                <a:cs typeface="Arial" panose="020B0604020202020204" pitchFamily="34" charset="0"/>
              </a:rPr>
              <a:t>• Es una reflexión sistemática de la acción. </a:t>
            </a:r>
          </a:p>
          <a:p>
            <a:pPr marL="0" indent="0" algn="just" rtl="0">
              <a:lnSpc>
                <a:spcPts val="1800"/>
              </a:lnSpc>
              <a:spcBef>
                <a:spcPts val="1000"/>
              </a:spcBef>
              <a:spcAft>
                <a:spcPts val="600"/>
              </a:spcAft>
              <a:buNone/>
            </a:pPr>
            <a:r>
              <a:rPr lang="es-MX" sz="2000" dirty="0">
                <a:latin typeface="Arial" panose="020B0604020202020204" pitchFamily="34" charset="0"/>
                <a:cs typeface="Arial" panose="020B0604020202020204" pitchFamily="34" charset="0"/>
              </a:rPr>
              <a:t>• La investigación-acción vincula el conocimiento y práctica. </a:t>
            </a:r>
          </a:p>
          <a:p>
            <a:pPr marL="0" indent="0" algn="just" rtl="0">
              <a:lnSpc>
                <a:spcPts val="1800"/>
              </a:lnSpc>
              <a:spcBef>
                <a:spcPts val="1000"/>
              </a:spcBef>
              <a:spcAft>
                <a:spcPts val="600"/>
              </a:spcAft>
              <a:buNone/>
            </a:pPr>
            <a:r>
              <a:rPr lang="es-MX" sz="2000" dirty="0">
                <a:latin typeface="Arial" panose="020B0604020202020204" pitchFamily="34" charset="0"/>
                <a:cs typeface="Arial" panose="020B0604020202020204" pitchFamily="34" charset="0"/>
              </a:rPr>
              <a:t>• El proceso de investigación-acción se caracteriza como una espiral de cambio. </a:t>
            </a:r>
            <a:endParaRPr lang="es-MX" sz="20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13314" name="Picture 2" descr="ITSON 2006 | Paradigmas de Investigación Cualitativa | Investigación Acción  e Investigación Colaborativa">
            <a:extLst>
              <a:ext uri="{FF2B5EF4-FFF2-40B4-BE49-F238E27FC236}">
                <a16:creationId xmlns:a16="http://schemas.microsoft.com/office/drawing/2014/main" id="{328EAB57-0000-BFD2-0B22-C81D9218E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21" y="1566663"/>
            <a:ext cx="4383356" cy="436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618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5"/>
            <a:ext cx="11007840" cy="819041"/>
          </a:xfrm>
        </p:spPr>
        <p:txBody>
          <a:bodyPr rtlCol="0">
            <a:normAutofit fontScale="90000"/>
          </a:bodyPr>
          <a:lstStyle/>
          <a:p>
            <a:pPr rtl="0"/>
            <a:r>
              <a:rPr lang="es-MX" dirty="0">
                <a:latin typeface="Segoe UI Light" panose="020B0502040204020203" pitchFamily="34" charset="0"/>
                <a:cs typeface="Segoe UI Light" panose="020B0502040204020203" pitchFamily="34" charset="0"/>
              </a:rPr>
              <a:t>INVESTIGACIÓN CUALITATIVA NO INTERACTIVA: LA INVESTIGACIÓN NARRATIVO - BIBLIOGRÁFICA </a:t>
            </a:r>
          </a:p>
        </p:txBody>
      </p:sp>
      <p:sp>
        <p:nvSpPr>
          <p:cNvPr id="5" name="Marcador de contenido 4"/>
          <p:cNvSpPr>
            <a:spLocks noGrp="1"/>
          </p:cNvSpPr>
          <p:nvPr>
            <p:ph sz="half" idx="4294967295"/>
          </p:nvPr>
        </p:nvSpPr>
        <p:spPr>
          <a:xfrm>
            <a:off x="662953" y="1431010"/>
            <a:ext cx="4927950" cy="4978935"/>
          </a:xfrm>
        </p:spPr>
        <p:txBody>
          <a:bodyPr vert="horz" lIns="91440" tIns="45720" rIns="91440" bIns="45720" rtlCol="0">
            <a:normAutofit/>
          </a:bodyPr>
          <a:lstStyle/>
          <a:p>
            <a:pPr marL="0" indent="0" algn="just" rtl="0">
              <a:lnSpc>
                <a:spcPts val="1800"/>
              </a:lnSpc>
              <a:spcBef>
                <a:spcPts val="1000"/>
              </a:spcBef>
              <a:spcAft>
                <a:spcPts val="600"/>
              </a:spcAft>
              <a:buNone/>
            </a:pPr>
            <a:r>
              <a:rPr lang="es-MX" sz="1800" dirty="0">
                <a:latin typeface="Arial" panose="020B0604020202020204" pitchFamily="34" charset="0"/>
                <a:cs typeface="Arial" panose="020B0604020202020204" pitchFamily="34" charset="0"/>
              </a:rPr>
              <a:t>Las modalidades de investigación no interactivas, son aquellas indagaciones que estudian conceptos y sucesos históricos a través de procesos de análisis de documentos. </a:t>
            </a:r>
          </a:p>
          <a:p>
            <a:pPr marL="0" indent="0" algn="just" rtl="0">
              <a:lnSpc>
                <a:spcPts val="1800"/>
              </a:lnSpc>
              <a:spcBef>
                <a:spcPts val="1000"/>
              </a:spcBef>
              <a:spcAft>
                <a:spcPts val="600"/>
              </a:spcAft>
              <a:buNone/>
            </a:pPr>
            <a:r>
              <a:rPr lang="es-MX" sz="1800" dirty="0">
                <a:latin typeface="Arial" panose="020B0604020202020204" pitchFamily="34" charset="0"/>
                <a:cs typeface="Arial" panose="020B0604020202020204" pitchFamily="34" charset="0"/>
              </a:rPr>
              <a:t>La investigación biográfica-narrativa tiene por objetivo mostrar el testimonio subjetivo de persona de especial relevancia, del cual se recaba hechos, opiniones, valoraciones y experiencias sobre su propia existencia. De acuerdo a Boza, Méndez &amp; </a:t>
            </a:r>
            <a:r>
              <a:rPr lang="es-MX" sz="1800" dirty="0" err="1">
                <a:latin typeface="Arial" panose="020B0604020202020204" pitchFamily="34" charset="0"/>
                <a:cs typeface="Arial" panose="020B0604020202020204" pitchFamily="34" charset="0"/>
              </a:rPr>
              <a:t>Monescillo</a:t>
            </a:r>
            <a:r>
              <a:rPr lang="es-MX" sz="1800" dirty="0">
                <a:latin typeface="Arial" panose="020B0604020202020204" pitchFamily="34" charset="0"/>
                <a:cs typeface="Arial" panose="020B0604020202020204" pitchFamily="34" charset="0"/>
              </a:rPr>
              <a:t> (2010), “la investigación biográfica-narrativa, ha permitido investigar, conocer e interpretar el mundo subjetivo, pasa a comprender las acciones humanas, las experiencias y subjetividades que las identifican y definen” (p. 26). Este tipo de investigación puede presentarse en forma de biografías, autobiografías, historias de vida o reconstrucciones biográficas. </a:t>
            </a:r>
            <a:endParaRPr lang="es-MX" sz="18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14338" name="Picture 2" descr="Diseño Narrativo by Ian Guzman on Prezi Next">
            <a:extLst>
              <a:ext uri="{FF2B5EF4-FFF2-40B4-BE49-F238E27FC236}">
                <a16:creationId xmlns:a16="http://schemas.microsoft.com/office/drawing/2014/main" id="{1E298008-8CA6-CB8F-1134-D2E722961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2369" y="1743892"/>
            <a:ext cx="5392345" cy="337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20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5"/>
            <a:ext cx="11007840" cy="819041"/>
          </a:xfrm>
        </p:spPr>
        <p:txBody>
          <a:bodyPr rtlCol="0">
            <a:normAutofit fontScale="90000"/>
          </a:bodyPr>
          <a:lstStyle/>
          <a:p>
            <a:pPr rtl="0"/>
            <a:r>
              <a:rPr lang="es-MX" dirty="0">
                <a:latin typeface="Segoe UI Light" panose="020B0502040204020203" pitchFamily="34" charset="0"/>
                <a:cs typeface="Segoe UI Light" panose="020B0502040204020203" pitchFamily="34" charset="0"/>
              </a:rPr>
              <a:t>INVESTIGACIÓN CUALITATIVA NO INTERACTIVA: LA INVESTIGACIÓN NARRATIVO - BIBLIOGRÁFICA </a:t>
            </a:r>
          </a:p>
        </p:txBody>
      </p:sp>
      <p:sp>
        <p:nvSpPr>
          <p:cNvPr id="5" name="Marcador de contenido 4"/>
          <p:cNvSpPr>
            <a:spLocks noGrp="1"/>
          </p:cNvSpPr>
          <p:nvPr>
            <p:ph sz="half" idx="4294967295"/>
          </p:nvPr>
        </p:nvSpPr>
        <p:spPr>
          <a:xfrm>
            <a:off x="541609" y="1431010"/>
            <a:ext cx="5088481" cy="4790886"/>
          </a:xfrm>
        </p:spPr>
        <p:txBody>
          <a:bodyPr vert="horz" lIns="91440" tIns="45720" rIns="91440" bIns="45720" rtlCol="0">
            <a:normAutofit/>
          </a:bodyPr>
          <a:lstStyle/>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Se caracteriza por:</a:t>
            </a:r>
          </a:p>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 Hacer descripciones de acontecimientos y experiencias relevantes sobre la vida de una persona, contadas con las propias palabras del protagonista o de sujetos muy cercanos a él. </a:t>
            </a:r>
          </a:p>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 Las habilidades del investigador deben fundamentase en: observar, escuchar, comparar y escribir. </a:t>
            </a:r>
          </a:p>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 Predomina la técnica de la entrevista, pudiendo incluir fuentes de información como correspondencia, diarios personales, fotografías, registro de audio y video, entre otros. </a:t>
            </a:r>
          </a:p>
          <a:p>
            <a:pPr marL="0" indent="0" algn="just" rtl="0">
              <a:lnSpc>
                <a:spcPts val="1800"/>
              </a:lnSpc>
              <a:spcBef>
                <a:spcPts val="1000"/>
              </a:spcBef>
              <a:spcAft>
                <a:spcPts val="600"/>
              </a:spcAft>
              <a:buNone/>
            </a:pPr>
            <a:r>
              <a:rPr lang="es-MX" sz="1600" dirty="0">
                <a:latin typeface="Arial" panose="020B0604020202020204" pitchFamily="34" charset="0"/>
                <a:cs typeface="Arial" panose="020B0604020202020204" pitchFamily="34" charset="0"/>
              </a:rPr>
              <a:t>• El proceso de investigación biográfica - narrativa incluye los siguientes elementos: un narrador, un intérprete o investigador y los textos que recogen lo narrado.</a:t>
            </a:r>
            <a:endParaRPr lang="es-MX" sz="16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15362" name="Picture 2" descr="Diseño Narrativo.">
            <a:extLst>
              <a:ext uri="{FF2B5EF4-FFF2-40B4-BE49-F238E27FC236}">
                <a16:creationId xmlns:a16="http://schemas.microsoft.com/office/drawing/2014/main" id="{EAD77E2E-26F8-8F2F-21B0-7D24B4F13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191" y="2078594"/>
            <a:ext cx="4671672" cy="349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934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11007840" cy="640080"/>
          </a:xfrm>
        </p:spPr>
        <p:txBody>
          <a:bodyPr rtlCol="0">
            <a:normAutofit fontScale="90000"/>
          </a:bodyPr>
          <a:lstStyle/>
          <a:p>
            <a:pPr rtl="0"/>
            <a:r>
              <a:rPr lang="es-MX" dirty="0">
                <a:latin typeface="Segoe UI Light" panose="020B0502040204020203" pitchFamily="34" charset="0"/>
                <a:cs typeface="Segoe UI Light" panose="020B0502040204020203" pitchFamily="34" charset="0"/>
              </a:rPr>
              <a:t>INVESTIGACIÓN CUALITATIVA NO INTERACTIVA: ANÁLISIS DE CONTENIDO</a:t>
            </a:r>
          </a:p>
        </p:txBody>
      </p:sp>
      <p:sp>
        <p:nvSpPr>
          <p:cNvPr id="5" name="Marcador de contenido 4"/>
          <p:cNvSpPr>
            <a:spLocks noGrp="1"/>
          </p:cNvSpPr>
          <p:nvPr>
            <p:ph sz="half" idx="4294967295"/>
          </p:nvPr>
        </p:nvSpPr>
        <p:spPr>
          <a:xfrm>
            <a:off x="541610" y="1431010"/>
            <a:ext cx="4557164" cy="4790886"/>
          </a:xfrm>
        </p:spPr>
        <p:txBody>
          <a:bodyPr vert="horz" lIns="91440" tIns="45720" rIns="91440" bIns="45720" rtlCol="0">
            <a:normAutofit fontScale="92500"/>
          </a:bodyPr>
          <a:lstStyle/>
          <a:p>
            <a:pPr marL="0" indent="0" algn="just" rtl="0">
              <a:lnSpc>
                <a:spcPts val="1800"/>
              </a:lnSpc>
              <a:spcBef>
                <a:spcPts val="1000"/>
              </a:spcBef>
              <a:spcAft>
                <a:spcPts val="600"/>
              </a:spcAft>
              <a:buNone/>
            </a:pPr>
            <a:r>
              <a:rPr lang="es-MX" sz="2400" dirty="0">
                <a:latin typeface="Arial" panose="020B0604020202020204" pitchFamily="34" charset="0"/>
                <a:cs typeface="Arial" panose="020B0604020202020204" pitchFamily="34" charset="0"/>
              </a:rPr>
              <a:t>Esta es aplicada para la compresión de los contenidos de la comunicación, materializadas en libros, poemas, leyes, artículos de prensa, artículos digitales, etc. “El análisis de contenidos trata de descubrir los significados de un documento; el documento puede ser textual, como transcripción de una entrevista, una historia de vida, un libro, o también podría ser audiovisual” (</a:t>
            </a:r>
            <a:r>
              <a:rPr lang="es-MX" sz="2400" dirty="0" err="1">
                <a:latin typeface="Arial" panose="020B0604020202020204" pitchFamily="34" charset="0"/>
                <a:cs typeface="Arial" panose="020B0604020202020204" pitchFamily="34" charset="0"/>
              </a:rPr>
              <a:t>Tójar</a:t>
            </a:r>
            <a:r>
              <a:rPr lang="es-MX" sz="2400" dirty="0">
                <a:latin typeface="Arial" panose="020B0604020202020204" pitchFamily="34" charset="0"/>
                <a:cs typeface="Arial" panose="020B0604020202020204" pitchFamily="34" charset="0"/>
              </a:rPr>
              <a:t>, 2006, p. 311). Es un procedimiento que permite examinar textos con el propósito de conocer tanto su significado expreso o latente, así como obtener información respecto de su modo de producción.</a:t>
            </a:r>
            <a:endParaRPr lang="es-MX" sz="24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7170" name="Picture 2" descr="TEMA 3. TÉCNICAS DE INVESTIGACIÓN CUANTITATIVAS Y CUALITATIVAS">
            <a:extLst>
              <a:ext uri="{FF2B5EF4-FFF2-40B4-BE49-F238E27FC236}">
                <a16:creationId xmlns:a16="http://schemas.microsoft.com/office/drawing/2014/main" id="{79AEE096-5115-4D6A-8202-5DFCF91F4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672" y="1886714"/>
            <a:ext cx="4654768" cy="279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7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E245D-944F-4E79-9E0B-7CD858AB5B73}"/>
              </a:ext>
            </a:extLst>
          </p:cNvPr>
          <p:cNvSpPr>
            <a:spLocks noGrp="1"/>
          </p:cNvSpPr>
          <p:nvPr>
            <p:ph type="title"/>
          </p:nvPr>
        </p:nvSpPr>
        <p:spPr/>
        <p:txBody>
          <a:bodyPr/>
          <a:lstStyle/>
          <a:p>
            <a:r>
              <a:rPr lang="es-MX" dirty="0"/>
              <a:t>Conceptos de Ciencia, Método y Técnica</a:t>
            </a:r>
            <a:endParaRPr lang="es-BO" dirty="0"/>
          </a:p>
        </p:txBody>
      </p:sp>
      <p:sp>
        <p:nvSpPr>
          <p:cNvPr id="3" name="Marcador de contenido 2">
            <a:extLst>
              <a:ext uri="{FF2B5EF4-FFF2-40B4-BE49-F238E27FC236}">
                <a16:creationId xmlns:a16="http://schemas.microsoft.com/office/drawing/2014/main" id="{B9DD2844-6978-4829-BC6A-4A414A57B120}"/>
              </a:ext>
            </a:extLst>
          </p:cNvPr>
          <p:cNvSpPr>
            <a:spLocks noGrp="1"/>
          </p:cNvSpPr>
          <p:nvPr>
            <p:ph sz="quarter" idx="10"/>
          </p:nvPr>
        </p:nvSpPr>
        <p:spPr>
          <a:xfrm>
            <a:off x="539495" y="1435607"/>
            <a:ext cx="6412633" cy="5126558"/>
          </a:xfrm>
        </p:spPr>
        <p:txBody>
          <a:bodyPr>
            <a:noAutofit/>
          </a:bodyPr>
          <a:lstStyle/>
          <a:p>
            <a:pPr algn="just"/>
            <a:r>
              <a:rPr lang="es-MX" sz="1400" b="0" i="0" dirty="0">
                <a:solidFill>
                  <a:srgbClr val="1A1A1A"/>
                </a:solidFill>
                <a:effectLst/>
                <a:latin typeface="Merriweather" panose="00000500000000000000" pitchFamily="2" charset="0"/>
              </a:rPr>
              <a:t>No son antitéticas Ciencia y Tecnología, pero no son sinónimas. Y no tiene por qué preceder una a la otra. La primera requiere observación y sus pilares son la repetibilidad y la falsabilidad. La segunda puede ser, perfectamente, empírica. Qué duda cabe que cuando hay Ciencia detrás, la Técnica avanza a paso ligero, ahonda mucho más lejos, logra mucho más progreso. Pero la inducción puede ser su compás. Frecuentemente, se conoce la Historia de la Ciencia, en algún grado. La Técnica se pone de relieve con más dificultad. Ortega le dedicó atención, de la forma brillante con la que abordaba todo lo que enfocaba. En la Introducción de la intervención con la que inauguró la Universidad Internacional Menéndez Pelayo en 1933, con un ensayo sobre la Técnica, afirma </a:t>
            </a:r>
            <a:r>
              <a:rPr lang="es-MX" sz="1400" b="0" i="1" dirty="0">
                <a:solidFill>
                  <a:srgbClr val="1A1A1A"/>
                </a:solidFill>
                <a:effectLst/>
                <a:latin typeface="Merriweather" panose="00000500000000000000" pitchFamily="2" charset="0"/>
              </a:rPr>
              <a:t>“Sin la Técnica el hombre no hubiera existido ni existiría jamás</a:t>
            </a:r>
            <a:r>
              <a:rPr lang="es-MX" sz="1400" b="0" i="0" dirty="0">
                <a:solidFill>
                  <a:srgbClr val="1A1A1A"/>
                </a:solidFill>
                <a:effectLst/>
                <a:latin typeface="Merriweather" panose="00000500000000000000" pitchFamily="2" charset="0"/>
              </a:rPr>
              <a:t>”. Y tras este inicio tan rutilante, comenzó su disertación que se extendió hasta cubrir doce lecciones, en las que describió, justificó y evidenció las razones sobradas que esgrimía para justificar su aserción.</a:t>
            </a:r>
            <a:endParaRPr lang="es-BO" sz="1400" dirty="0"/>
          </a:p>
        </p:txBody>
      </p:sp>
      <p:pic>
        <p:nvPicPr>
          <p:cNvPr id="2050" name="Picture 2" descr="▷ Clasificación de las Ciencias【El conocimiento y sus ...">
            <a:extLst>
              <a:ext uri="{FF2B5EF4-FFF2-40B4-BE49-F238E27FC236}">
                <a16:creationId xmlns:a16="http://schemas.microsoft.com/office/drawing/2014/main" id="{71CC33AB-EC20-4886-B82C-89997D23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910" y="3998886"/>
            <a:ext cx="4448034" cy="19498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mpus De Ciencias Físicas El Estudio PNG , Clipart De ...">
            <a:extLst>
              <a:ext uri="{FF2B5EF4-FFF2-40B4-BE49-F238E27FC236}">
                <a16:creationId xmlns:a16="http://schemas.microsoft.com/office/drawing/2014/main" id="{9CC3124F-1A2A-450B-A7D7-8BFA26C83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69" y="1833899"/>
            <a:ext cx="1419225"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2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11007840" cy="640080"/>
          </a:xfrm>
        </p:spPr>
        <p:txBody>
          <a:bodyPr rtlCol="0">
            <a:normAutofit fontScale="90000"/>
          </a:bodyPr>
          <a:lstStyle/>
          <a:p>
            <a:pPr rtl="0"/>
            <a:r>
              <a:rPr lang="es-MX" dirty="0">
                <a:latin typeface="Segoe UI Light" panose="020B0502040204020203" pitchFamily="34" charset="0"/>
                <a:cs typeface="Segoe UI Light" panose="020B0502040204020203" pitchFamily="34" charset="0"/>
              </a:rPr>
              <a:t>INVESTIGACIÓN CUALITATIVA NO INTERACTIVA: ANÁLISIS DE CONTENIDO</a:t>
            </a:r>
          </a:p>
        </p:txBody>
      </p:sp>
      <p:sp>
        <p:nvSpPr>
          <p:cNvPr id="5" name="Marcador de contenido 4"/>
          <p:cNvSpPr>
            <a:spLocks noGrp="1"/>
          </p:cNvSpPr>
          <p:nvPr>
            <p:ph sz="half" idx="4294967295"/>
          </p:nvPr>
        </p:nvSpPr>
        <p:spPr>
          <a:xfrm>
            <a:off x="541610" y="1431010"/>
            <a:ext cx="4557164" cy="4790886"/>
          </a:xfrm>
        </p:spPr>
        <p:txBody>
          <a:bodyPr vert="horz" lIns="91440" tIns="45720" rIns="91440" bIns="45720" rtlCol="0">
            <a:normAutofit fontScale="92500"/>
          </a:bodyPr>
          <a:lstStyle/>
          <a:p>
            <a:pPr marL="0" indent="0" algn="just" rtl="0">
              <a:lnSpc>
                <a:spcPts val="1800"/>
              </a:lnSpc>
              <a:spcBef>
                <a:spcPts val="1000"/>
              </a:spcBef>
              <a:spcAft>
                <a:spcPts val="600"/>
              </a:spcAft>
              <a:buNone/>
            </a:pPr>
            <a:r>
              <a:rPr lang="es-MX" sz="2400" dirty="0">
                <a:latin typeface="Arial" panose="020B0604020202020204" pitchFamily="34" charset="0"/>
                <a:cs typeface="Arial" panose="020B0604020202020204" pitchFamily="34" charset="0"/>
              </a:rPr>
              <a:t>Esta es aplicada para la compresión de los contenidos de la comunicación, materializadas en libros, poemas, leyes, artículos de prensa, artículos digitales, etc. “El análisis de contenidos trata de descubrir los significados de un documento; el documento puede ser textual, como transcripción de una entrevista, una historia de vida, un libro, o también podría ser audiovisual” (</a:t>
            </a:r>
            <a:r>
              <a:rPr lang="es-MX" sz="2400" dirty="0" err="1">
                <a:latin typeface="Arial" panose="020B0604020202020204" pitchFamily="34" charset="0"/>
                <a:cs typeface="Arial" panose="020B0604020202020204" pitchFamily="34" charset="0"/>
              </a:rPr>
              <a:t>Tójar</a:t>
            </a:r>
            <a:r>
              <a:rPr lang="es-MX" sz="2400" dirty="0">
                <a:latin typeface="Arial" panose="020B0604020202020204" pitchFamily="34" charset="0"/>
                <a:cs typeface="Arial" panose="020B0604020202020204" pitchFamily="34" charset="0"/>
              </a:rPr>
              <a:t>, 2006, p. 311). Es un procedimiento que permite examinar textos con el propósito de conocer tanto su significado expreso o latente, así como obtener información respecto de su modo de producción.</a:t>
            </a:r>
            <a:endParaRPr lang="es-MX" sz="2400" dirty="0">
              <a:solidFill>
                <a:prstClr val="black">
                  <a:lumMod val="75000"/>
                  <a:lumOff val="25000"/>
                </a:prstClr>
              </a:solidFill>
              <a:latin typeface="Arial" panose="020B0604020202020204" pitchFamily="34" charset="0"/>
              <a:cs typeface="Arial" panose="020B0604020202020204" pitchFamily="34" charset="0"/>
            </a:endParaRPr>
          </a:p>
        </p:txBody>
      </p:sp>
      <p:pic>
        <p:nvPicPr>
          <p:cNvPr id="16386" name="Picture 2" descr="Análisis de Contenido y su utilidad en la investigación para las Ciencias  Sociales">
            <a:extLst>
              <a:ext uri="{FF2B5EF4-FFF2-40B4-BE49-F238E27FC236}">
                <a16:creationId xmlns:a16="http://schemas.microsoft.com/office/drawing/2014/main" id="{A805D152-425B-9BE0-D385-37C7B86C3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384" y="1652565"/>
            <a:ext cx="5104290" cy="355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05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11007840" cy="640080"/>
          </a:xfrm>
        </p:spPr>
        <p:txBody>
          <a:bodyPr rtlCol="0">
            <a:normAutofit/>
          </a:bodyPr>
          <a:lstStyle/>
          <a:p>
            <a:pPr rtl="0"/>
            <a:r>
              <a:rPr lang="es-MX" dirty="0">
                <a:latin typeface="Segoe UI Light" panose="020B0502040204020203" pitchFamily="34" charset="0"/>
                <a:cs typeface="Segoe UI Light" panose="020B0502040204020203" pitchFamily="34" charset="0"/>
              </a:rPr>
              <a:t>INVESTIGACIÓN CUALITATIVA NO INTERACTIVA: ANÁLISIS HISTÓRICO</a:t>
            </a:r>
          </a:p>
        </p:txBody>
      </p:sp>
      <p:sp>
        <p:nvSpPr>
          <p:cNvPr id="5" name="Marcador de contenido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gn="just" rtl="0">
              <a:lnSpc>
                <a:spcPts val="1800"/>
              </a:lnSpc>
              <a:spcBef>
                <a:spcPts val="1000"/>
              </a:spcBef>
              <a:spcAft>
                <a:spcPts val="600"/>
              </a:spcAft>
              <a:buNone/>
            </a:pPr>
            <a:endParaRPr lang="es-MX" sz="2000" dirty="0">
              <a:latin typeface="Arial" panose="020B0604020202020204" pitchFamily="34" charset="0"/>
              <a:cs typeface="Arial" panose="020B0604020202020204" pitchFamily="34" charset="0"/>
            </a:endParaRPr>
          </a:p>
          <a:p>
            <a:pPr marL="0" indent="0" algn="just" rtl="0">
              <a:lnSpc>
                <a:spcPts val="1800"/>
              </a:lnSpc>
              <a:spcBef>
                <a:spcPts val="1000"/>
              </a:spcBef>
              <a:spcAft>
                <a:spcPts val="600"/>
              </a:spcAft>
              <a:buNone/>
            </a:pPr>
            <a:endParaRPr lang="es-MX" sz="2000" dirty="0">
              <a:latin typeface="Arial" panose="020B0604020202020204" pitchFamily="34" charset="0"/>
              <a:cs typeface="Arial" panose="020B0604020202020204" pitchFamily="34" charset="0"/>
            </a:endParaRPr>
          </a:p>
          <a:p>
            <a:pPr marL="0" indent="0" algn="just" rtl="0">
              <a:lnSpc>
                <a:spcPts val="1800"/>
              </a:lnSpc>
              <a:spcBef>
                <a:spcPts val="1000"/>
              </a:spcBef>
              <a:spcAft>
                <a:spcPts val="600"/>
              </a:spcAft>
              <a:buNone/>
            </a:pPr>
            <a:endParaRPr lang="es-MX" sz="2000" dirty="0">
              <a:latin typeface="Arial" panose="020B0604020202020204" pitchFamily="34" charset="0"/>
              <a:cs typeface="Arial" panose="020B0604020202020204" pitchFamily="34" charset="0"/>
            </a:endParaRPr>
          </a:p>
          <a:p>
            <a:pPr marL="0" indent="0" algn="just" rtl="0">
              <a:lnSpc>
                <a:spcPts val="1800"/>
              </a:lnSpc>
              <a:spcBef>
                <a:spcPts val="1000"/>
              </a:spcBef>
              <a:spcAft>
                <a:spcPts val="600"/>
              </a:spcAft>
              <a:buNone/>
            </a:pPr>
            <a:r>
              <a:rPr lang="es-MX" sz="2000" dirty="0">
                <a:latin typeface="Arial" panose="020B0604020202020204" pitchFamily="34" charset="0"/>
                <a:cs typeface="Arial" panose="020B0604020202020204" pitchFamily="34" charset="0"/>
              </a:rPr>
              <a:t>Implica una recogida sistemática y crítica de documentos que describen sucesos pasados. Los historiadores describen la trayectoria real de los fenómenos y acontecimientos ocurridos en una etapa o períodos pasados.</a:t>
            </a:r>
          </a:p>
          <a:p>
            <a:pPr marL="0" indent="0" rtl="0">
              <a:lnSpc>
                <a:spcPts val="1800"/>
              </a:lnSpc>
              <a:spcBef>
                <a:spcPts val="1000"/>
              </a:spcBef>
              <a:spcAft>
                <a:spcPts val="600"/>
              </a:spcAft>
              <a:buNone/>
            </a:pPr>
            <a:endParaRPr lang="es-MX"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7410" name="Picture 2" descr="8 pasos para aplicar el método histórico – Pleducación | en constante  aprendizaje">
            <a:extLst>
              <a:ext uri="{FF2B5EF4-FFF2-40B4-BE49-F238E27FC236}">
                <a16:creationId xmlns:a16="http://schemas.microsoft.com/office/drawing/2014/main" id="{BC5176AC-2CE2-CFEC-EBAA-BFAD34D72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127" y="1959429"/>
            <a:ext cx="5137287" cy="349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269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07FB4-64E0-439F-8523-77CCA50B6932}"/>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3790B2A9-EB3C-47F4-B0B8-99DE44D5A803}"/>
              </a:ext>
            </a:extLst>
          </p:cNvPr>
          <p:cNvSpPr>
            <a:spLocks noGrp="1"/>
          </p:cNvSpPr>
          <p:nvPr>
            <p:ph sz="quarter" idx="10"/>
          </p:nvPr>
        </p:nvSpPr>
        <p:spPr>
          <a:xfrm>
            <a:off x="539496" y="1435607"/>
            <a:ext cx="5213258" cy="4327883"/>
          </a:xfrm>
        </p:spPr>
        <p:txBody>
          <a:bodyPr>
            <a:normAutofit fontScale="25000" lnSpcReduction="20000"/>
          </a:bodyPr>
          <a:lstStyle/>
          <a:p>
            <a:pPr algn="l">
              <a:lnSpc>
                <a:spcPct val="120000"/>
              </a:lnSpc>
            </a:pPr>
            <a:r>
              <a:rPr lang="es-MX" sz="4400" b="0" i="0" dirty="0">
                <a:solidFill>
                  <a:srgbClr val="000000"/>
                </a:solidFill>
                <a:effectLst/>
                <a:latin typeface="Arial" panose="020B0604020202020204" pitchFamily="34" charset="0"/>
                <a:cs typeface="Arial" panose="020B0604020202020204" pitchFamily="34" charset="0"/>
              </a:rPr>
              <a:t>La metodología de la investigación cualitativa conocida también como naturalista fenomenológica, interpretativa o etnográfica, se enmarca dentro de un proceso que consta de las siguientes fases (</a:t>
            </a:r>
            <a:r>
              <a:rPr lang="es-MX" sz="4400" baseline="30000" dirty="0">
                <a:solidFill>
                  <a:srgbClr val="000000"/>
                </a:solidFill>
                <a:latin typeface="Arial" panose="020B0604020202020204" pitchFamily="34" charset="0"/>
                <a:cs typeface="Arial" panose="020B0604020202020204" pitchFamily="34" charset="0"/>
              </a:rPr>
              <a:t>Hernández, Fernández- Collado &amp; Baptista, 20104</a:t>
            </a:r>
            <a:r>
              <a:rPr lang="es-MX" sz="4400" b="0" i="0" dirty="0">
                <a:solidFill>
                  <a:srgbClr val="000000"/>
                </a:solidFill>
                <a:effectLst/>
                <a:latin typeface="Arial" panose="020B0604020202020204" pitchFamily="34" charset="0"/>
                <a:cs typeface="Arial" panose="020B0604020202020204" pitchFamily="34" charset="0"/>
              </a:rPr>
              <a:t>):</a:t>
            </a:r>
          </a:p>
          <a:p>
            <a:pPr algn="l">
              <a:lnSpc>
                <a:spcPct val="120000"/>
              </a:lnSpc>
              <a:buFont typeface="+mj-lt"/>
              <a:buAutoNum type="arabicPeriod"/>
            </a:pPr>
            <a:r>
              <a:rPr lang="es-MX" sz="4400" b="1" i="1" dirty="0">
                <a:solidFill>
                  <a:srgbClr val="000000"/>
                </a:solidFill>
                <a:effectLst/>
                <a:latin typeface="Arial" panose="020B0604020202020204" pitchFamily="34" charset="0"/>
                <a:cs typeface="Arial" panose="020B0604020202020204" pitchFamily="34" charset="0"/>
              </a:rPr>
              <a:t>Planteamiento del problema</a:t>
            </a:r>
            <a:r>
              <a:rPr lang="es-MX" sz="4400" b="0" i="1" dirty="0">
                <a:solidFill>
                  <a:srgbClr val="000000"/>
                </a:solidFill>
                <a:effectLst/>
                <a:latin typeface="Arial" panose="020B0604020202020204" pitchFamily="34" charset="0"/>
                <a:cs typeface="Arial" panose="020B0604020202020204" pitchFamily="34" charset="0"/>
              </a:rPr>
              <a:t>:</a:t>
            </a:r>
            <a:r>
              <a:rPr lang="es-MX" sz="4400" b="0" i="0" dirty="0">
                <a:solidFill>
                  <a:srgbClr val="000000"/>
                </a:solidFill>
                <a:effectLst/>
                <a:latin typeface="Arial" panose="020B0604020202020204" pitchFamily="34" charset="0"/>
                <a:cs typeface="Arial" panose="020B0604020202020204" pitchFamily="34" charset="0"/>
              </a:rPr>
              <a:t> El problema a resolver se plantea de forma general y amplia. Se caracteriza por la orientación hacia la exploración, la descripción y el entendimiento y está dirigido a las experiencias de los participantes.</a:t>
            </a:r>
          </a:p>
          <a:p>
            <a:pPr algn="l">
              <a:lnSpc>
                <a:spcPct val="120000"/>
              </a:lnSpc>
              <a:buFont typeface="+mj-lt"/>
              <a:buAutoNum type="arabicPeriod"/>
            </a:pPr>
            <a:r>
              <a:rPr lang="es-MX" sz="4400" b="1" i="1" dirty="0">
                <a:solidFill>
                  <a:srgbClr val="000000"/>
                </a:solidFill>
                <a:effectLst/>
                <a:latin typeface="Arial" panose="020B0604020202020204" pitchFamily="34" charset="0"/>
                <a:cs typeface="Arial" panose="020B0604020202020204" pitchFamily="34" charset="0"/>
              </a:rPr>
              <a:t>Revisión de la literatura</a:t>
            </a:r>
            <a:r>
              <a:rPr lang="es-MX" sz="4400" b="1" i="0" dirty="0">
                <a:solidFill>
                  <a:srgbClr val="000000"/>
                </a:solidFill>
                <a:effectLst/>
                <a:latin typeface="Arial" panose="020B0604020202020204" pitchFamily="34" charset="0"/>
                <a:cs typeface="Arial" panose="020B0604020202020204" pitchFamily="34" charset="0"/>
              </a:rPr>
              <a:t>: </a:t>
            </a:r>
            <a:r>
              <a:rPr lang="es-MX" sz="4400" b="0" i="0" dirty="0">
                <a:solidFill>
                  <a:srgbClr val="000000"/>
                </a:solidFill>
                <a:effectLst/>
                <a:latin typeface="Arial" panose="020B0604020202020204" pitchFamily="34" charset="0"/>
                <a:cs typeface="Arial" panose="020B0604020202020204" pitchFamily="34" charset="0"/>
              </a:rPr>
              <a:t>Tiene un rol secundario y se concibe como la justificación para el planteamiento y la necesidad del estudio.</a:t>
            </a:r>
          </a:p>
          <a:p>
            <a:pPr algn="l">
              <a:lnSpc>
                <a:spcPct val="120000"/>
              </a:lnSpc>
              <a:buFont typeface="+mj-lt"/>
              <a:buAutoNum type="arabicPeriod"/>
            </a:pPr>
            <a:r>
              <a:rPr lang="es-MX" sz="4400" b="1" i="1" dirty="0">
                <a:solidFill>
                  <a:srgbClr val="000000"/>
                </a:solidFill>
                <a:effectLst/>
                <a:latin typeface="Arial" panose="020B0604020202020204" pitchFamily="34" charset="0"/>
                <a:cs typeface="Arial" panose="020B0604020202020204" pitchFamily="34" charset="0"/>
              </a:rPr>
              <a:t>Recolección de datos</a:t>
            </a:r>
            <a:r>
              <a:rPr lang="es-MX" sz="4400" b="0" i="0" dirty="0">
                <a:solidFill>
                  <a:srgbClr val="000000"/>
                </a:solidFill>
                <a:effectLst/>
                <a:latin typeface="Arial" panose="020B0604020202020204" pitchFamily="34" charset="0"/>
                <a:cs typeface="Arial" panose="020B0604020202020204" pitchFamily="34" charset="0"/>
              </a:rPr>
              <a:t>: Los datos emergen poco a poco, se expresan en textos o imágenes y requieren un número relativamente pequeño de datos.</a:t>
            </a:r>
          </a:p>
          <a:p>
            <a:pPr algn="l">
              <a:lnSpc>
                <a:spcPct val="120000"/>
              </a:lnSpc>
              <a:buFont typeface="+mj-lt"/>
              <a:buAutoNum type="arabicPeriod"/>
            </a:pPr>
            <a:r>
              <a:rPr lang="es-MX" sz="4400" b="1" i="1" dirty="0">
                <a:solidFill>
                  <a:srgbClr val="000000"/>
                </a:solidFill>
                <a:effectLst/>
                <a:latin typeface="Arial" panose="020B0604020202020204" pitchFamily="34" charset="0"/>
                <a:cs typeface="Arial" panose="020B0604020202020204" pitchFamily="34" charset="0"/>
              </a:rPr>
              <a:t>Análisis de los datos:</a:t>
            </a:r>
            <a:r>
              <a:rPr lang="es-MX" sz="4400" b="1" i="0" dirty="0">
                <a:solidFill>
                  <a:srgbClr val="000000"/>
                </a:solidFill>
                <a:effectLst/>
                <a:latin typeface="Arial" panose="020B0604020202020204" pitchFamily="34" charset="0"/>
                <a:cs typeface="Arial" panose="020B0604020202020204" pitchFamily="34" charset="0"/>
              </a:rPr>
              <a:t> </a:t>
            </a:r>
            <a:r>
              <a:rPr lang="es-MX" sz="4400" b="0" i="0" dirty="0">
                <a:solidFill>
                  <a:srgbClr val="000000"/>
                </a:solidFill>
                <a:effectLst/>
                <a:latin typeface="Arial" panose="020B0604020202020204" pitchFamily="34" charset="0"/>
                <a:cs typeface="Arial" panose="020B0604020202020204" pitchFamily="34" charset="0"/>
              </a:rPr>
              <a:t>Se refiere al análisis de textos y material audiovisual, descripción análisis y desarrollo de temas y el significado profundo de los resultados</a:t>
            </a:r>
          </a:p>
          <a:p>
            <a:pPr algn="l">
              <a:lnSpc>
                <a:spcPct val="120000"/>
              </a:lnSpc>
              <a:buFont typeface="+mj-lt"/>
              <a:buAutoNum type="arabicPeriod"/>
            </a:pPr>
            <a:r>
              <a:rPr lang="es-MX" sz="4400" b="1" i="1" dirty="0">
                <a:solidFill>
                  <a:srgbClr val="000000"/>
                </a:solidFill>
                <a:effectLst/>
                <a:latin typeface="Arial" panose="020B0604020202020204" pitchFamily="34" charset="0"/>
                <a:cs typeface="Arial" panose="020B0604020202020204" pitchFamily="34" charset="0"/>
              </a:rPr>
              <a:t>Reporte de resultados:</a:t>
            </a:r>
            <a:r>
              <a:rPr lang="es-MX" sz="4400" b="1" i="0" dirty="0">
                <a:solidFill>
                  <a:srgbClr val="000000"/>
                </a:solidFill>
                <a:effectLst/>
                <a:latin typeface="Arial" panose="020B0604020202020204" pitchFamily="34" charset="0"/>
                <a:cs typeface="Arial" panose="020B0604020202020204" pitchFamily="34" charset="0"/>
              </a:rPr>
              <a:t> </a:t>
            </a:r>
            <a:r>
              <a:rPr lang="es-MX" sz="4400" b="0" i="0" dirty="0">
                <a:solidFill>
                  <a:srgbClr val="000000"/>
                </a:solidFill>
                <a:effectLst/>
                <a:latin typeface="Arial" panose="020B0604020202020204" pitchFamily="34" charset="0"/>
                <a:cs typeface="Arial" panose="020B0604020202020204" pitchFamily="34" charset="0"/>
              </a:rPr>
              <a:t>Debe ser emergente y flexible, reflexivo y con aceptación de tendencias</a:t>
            </a:r>
          </a:p>
          <a:p>
            <a:endParaRPr lang="es-BO" dirty="0"/>
          </a:p>
        </p:txBody>
      </p:sp>
      <p:pic>
        <p:nvPicPr>
          <p:cNvPr id="1026" name="Picture 2" descr="Hay otros mundos, pero están en este. Investigación cualitativa - AnestesiaR">
            <a:extLst>
              <a:ext uri="{FF2B5EF4-FFF2-40B4-BE49-F238E27FC236}">
                <a16:creationId xmlns:a16="http://schemas.microsoft.com/office/drawing/2014/main" id="{AD38C305-2901-40C2-9CE0-C2478036E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417" y="1909953"/>
            <a:ext cx="5213258" cy="3077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073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9000C-CDDE-4CAD-A7EF-69A7617E4E2B}"/>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29939A00-94D6-4F8E-BBA4-8A954E6FF574}"/>
              </a:ext>
            </a:extLst>
          </p:cNvPr>
          <p:cNvSpPr>
            <a:spLocks noGrp="1"/>
          </p:cNvSpPr>
          <p:nvPr>
            <p:ph sz="quarter" idx="10"/>
          </p:nvPr>
        </p:nvSpPr>
        <p:spPr>
          <a:xfrm>
            <a:off x="539495" y="1435608"/>
            <a:ext cx="4624175" cy="4615568"/>
          </a:xfrm>
        </p:spPr>
        <p:txBody>
          <a:bodyPr>
            <a:normAutofit/>
          </a:bodyPr>
          <a:lstStyle/>
          <a:p>
            <a:pPr algn="just"/>
            <a:r>
              <a:rPr lang="es-MX" b="0" i="0" dirty="0">
                <a:solidFill>
                  <a:srgbClr val="000000"/>
                </a:solidFill>
                <a:effectLst/>
                <a:latin typeface="verdana" panose="020B0604030504040204" pitchFamily="34" charset="0"/>
              </a:rPr>
              <a:t>En este enfoque se distinguen algunas características que la diferencian del enfoque cuantitativo, entre las que pueden citarse sus bases de referencia centradas en el paradigma de orientación fenomenológica y la comprensión. Utiliza como técnica fundamental la observación de realidades subjetivas, donde la naturaleza de la realidad cambia en dependencia de las observaciones y la recolección de datos “</a:t>
            </a:r>
            <a:r>
              <a:rPr lang="es-MX" b="0" i="1" dirty="0">
                <a:solidFill>
                  <a:srgbClr val="000000"/>
                </a:solidFill>
                <a:effectLst/>
                <a:latin typeface="verdana" panose="020B0604030504040204" pitchFamily="34" charset="0"/>
              </a:rPr>
              <a:t>sin medición numérica para descubrir o afinar preguntas de investigación en el proceso de interpretación” </a:t>
            </a:r>
            <a:r>
              <a:rPr lang="es-MX" b="0" i="1" dirty="0">
                <a:solidFill>
                  <a:schemeClr val="tx1"/>
                </a:solidFill>
                <a:effectLst/>
                <a:latin typeface="verdana" panose="020B0604030504040204" pitchFamily="34" charset="0"/>
              </a:rPr>
              <a:t>(</a:t>
            </a:r>
            <a:r>
              <a:rPr lang="es-MX" baseline="30000" dirty="0" err="1">
                <a:solidFill>
                  <a:schemeClr val="tx1"/>
                </a:solidFill>
                <a:latin typeface="verdana" panose="020B0604030504040204" pitchFamily="34" charset="0"/>
              </a:rPr>
              <a:t>Kinnear</a:t>
            </a:r>
            <a:r>
              <a:rPr lang="es-MX" baseline="30000" dirty="0">
                <a:solidFill>
                  <a:schemeClr val="tx1"/>
                </a:solidFill>
                <a:latin typeface="verdana" panose="020B0604030504040204" pitchFamily="34" charset="0"/>
              </a:rPr>
              <a:t> &amp; James, 2013</a:t>
            </a:r>
            <a:r>
              <a:rPr lang="es-MX" b="0" i="0" dirty="0">
                <a:solidFill>
                  <a:schemeClr val="tx1"/>
                </a:solidFill>
                <a:effectLst/>
                <a:latin typeface="verdana" panose="020B0604030504040204" pitchFamily="34" charset="0"/>
              </a:rPr>
              <a:t>). </a:t>
            </a:r>
            <a:r>
              <a:rPr lang="es-MX" b="0" i="0" dirty="0">
                <a:solidFill>
                  <a:srgbClr val="000000"/>
                </a:solidFill>
                <a:effectLst/>
                <a:latin typeface="verdana" panose="020B0604030504040204" pitchFamily="34" charset="0"/>
              </a:rPr>
              <a:t>Adicionalmente, facilita el aprendizaje de culturas diversas y provee al investigador de diferentes representaciones para explorar el conocimiento y la forma en que los colaboradores comparten sus experiencias.</a:t>
            </a:r>
            <a:endParaRPr lang="es-BO" dirty="0"/>
          </a:p>
        </p:txBody>
      </p:sp>
      <p:pic>
        <p:nvPicPr>
          <p:cNvPr id="2050" name="Picture 2" descr="Manual del Investigador: Metodología de la investigación: lo cuantitativo y  cualitativo">
            <a:extLst>
              <a:ext uri="{FF2B5EF4-FFF2-40B4-BE49-F238E27FC236}">
                <a16:creationId xmlns:a16="http://schemas.microsoft.com/office/drawing/2014/main" id="{3F52CB0A-451F-489E-A76D-6763A9385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87019"/>
            <a:ext cx="4904509" cy="333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0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6B17C-5DA2-41DF-A595-3FA1535E64E4}"/>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B92C40C1-CE0B-412F-910B-A89CD9725E4C}"/>
              </a:ext>
            </a:extLst>
          </p:cNvPr>
          <p:cNvSpPr>
            <a:spLocks noGrp="1"/>
          </p:cNvSpPr>
          <p:nvPr>
            <p:ph sz="quarter" idx="10"/>
          </p:nvPr>
        </p:nvSpPr>
        <p:spPr>
          <a:xfrm>
            <a:off x="521207" y="1223682"/>
            <a:ext cx="6726758" cy="4620297"/>
          </a:xfrm>
        </p:spPr>
        <p:txBody>
          <a:bodyPr>
            <a:noAutofit/>
          </a:bodyPr>
          <a:lstStyle/>
          <a:p>
            <a:pPr algn="l">
              <a:lnSpc>
                <a:spcPct val="100000"/>
              </a:lnSpc>
            </a:pPr>
            <a:r>
              <a:rPr lang="es-MX" b="0" i="0" dirty="0">
                <a:solidFill>
                  <a:srgbClr val="000000"/>
                </a:solidFill>
                <a:effectLst/>
                <a:latin typeface="Arial" panose="020B0604020202020204" pitchFamily="34" charset="0"/>
                <a:cs typeface="Arial" panose="020B0604020202020204" pitchFamily="34" charset="0"/>
              </a:rPr>
              <a:t>Otros puntos de vista agrupan solo cuatro fases dentro del proceso de investigación cualitativo.</a:t>
            </a:r>
          </a:p>
          <a:p>
            <a:pPr algn="l">
              <a:lnSpc>
                <a:spcPct val="100000"/>
              </a:lnSpc>
              <a:buFont typeface="+mj-lt"/>
              <a:buAutoNum type="arabicPeriod"/>
            </a:pPr>
            <a:r>
              <a:rPr lang="es-MX" b="1" i="0" dirty="0">
                <a:solidFill>
                  <a:srgbClr val="000000"/>
                </a:solidFill>
                <a:effectLst/>
                <a:latin typeface="Arial" panose="020B0604020202020204" pitchFamily="34" charset="0"/>
                <a:cs typeface="Arial" panose="020B0604020202020204" pitchFamily="34" charset="0"/>
              </a:rPr>
              <a:t>La fase preparatoria</a:t>
            </a:r>
            <a:r>
              <a:rPr lang="es-MX" b="0" i="0" dirty="0">
                <a:solidFill>
                  <a:srgbClr val="000000"/>
                </a:solidFill>
                <a:effectLst/>
                <a:latin typeface="Arial" panose="020B0604020202020204" pitchFamily="34" charset="0"/>
                <a:cs typeface="Arial" panose="020B0604020202020204" pitchFamily="34" charset="0"/>
              </a:rPr>
              <a:t>: Se divide en dos etapas: </a:t>
            </a:r>
            <a:r>
              <a:rPr lang="es-MX" b="0" i="1" dirty="0">
                <a:solidFill>
                  <a:srgbClr val="000000"/>
                </a:solidFill>
                <a:effectLst/>
                <a:latin typeface="Arial" panose="020B0604020202020204" pitchFamily="34" charset="0"/>
                <a:cs typeface="Arial" panose="020B0604020202020204" pitchFamily="34" charset="0"/>
              </a:rPr>
              <a:t>la reflexiva y el diseño</a:t>
            </a:r>
            <a:r>
              <a:rPr lang="es-MX" b="0" i="0" dirty="0">
                <a:solidFill>
                  <a:srgbClr val="000000"/>
                </a:solidFill>
                <a:effectLst/>
                <a:latin typeface="Arial" panose="020B0604020202020204" pitchFamily="34" charset="0"/>
                <a:cs typeface="Arial" panose="020B0604020202020204" pitchFamily="34" charset="0"/>
              </a:rPr>
              <a:t>, en la primera el investigador basado en su experiencia y conocimiento del tema intentará esclarecer el marco teórico de la investigación, mientras en la etapa de diseño elaborará un conjunto de actividades que serán ejecutadas en las fases posteriores. Algunas preguntas que pueden orientar la etapa de diseño, según el autor de referencia se centran en:</a:t>
            </a:r>
          </a:p>
          <a:p>
            <a:pPr algn="l">
              <a:lnSpc>
                <a:spcPct val="100000"/>
              </a:lnSpc>
            </a:pPr>
            <a:r>
              <a:rPr lang="es-MX" b="0" i="0" dirty="0">
                <a:solidFill>
                  <a:srgbClr val="000000"/>
                </a:solidFill>
                <a:effectLst/>
                <a:latin typeface="Arial" panose="020B0604020202020204" pitchFamily="34" charset="0"/>
                <a:cs typeface="Arial" panose="020B0604020202020204" pitchFamily="34" charset="0"/>
              </a:rPr>
              <a:t>¿Qué diseño será más adecuado a la formación y experiencia del investigador?</a:t>
            </a:r>
          </a:p>
          <a:p>
            <a:pPr algn="l">
              <a:lnSpc>
                <a:spcPct val="100000"/>
              </a:lnSpc>
            </a:pPr>
            <a:r>
              <a:rPr lang="es-MX" b="0" i="0" dirty="0">
                <a:solidFill>
                  <a:srgbClr val="000000"/>
                </a:solidFill>
                <a:effectLst/>
                <a:latin typeface="Arial" panose="020B0604020202020204" pitchFamily="34" charset="0"/>
                <a:cs typeface="Arial" panose="020B0604020202020204" pitchFamily="34" charset="0"/>
              </a:rPr>
              <a:t>¿Qué o quién va a ser estudiado?</a:t>
            </a:r>
          </a:p>
          <a:p>
            <a:pPr algn="l">
              <a:lnSpc>
                <a:spcPct val="100000"/>
              </a:lnSpc>
            </a:pPr>
            <a:r>
              <a:rPr lang="es-MX" b="0" i="0" dirty="0">
                <a:solidFill>
                  <a:srgbClr val="000000"/>
                </a:solidFill>
                <a:effectLst/>
                <a:latin typeface="Arial" panose="020B0604020202020204" pitchFamily="34" charset="0"/>
                <a:cs typeface="Arial" panose="020B0604020202020204" pitchFamily="34" charset="0"/>
              </a:rPr>
              <a:t>¿Qué método de indagación va a utilizar?</a:t>
            </a:r>
          </a:p>
          <a:p>
            <a:pPr algn="l">
              <a:lnSpc>
                <a:spcPct val="100000"/>
              </a:lnSpc>
            </a:pPr>
            <a:r>
              <a:rPr lang="es-MX" b="0" i="0" dirty="0">
                <a:solidFill>
                  <a:srgbClr val="000000"/>
                </a:solidFill>
                <a:effectLst/>
                <a:latin typeface="Arial" panose="020B0604020202020204" pitchFamily="34" charset="0"/>
                <a:cs typeface="Arial" panose="020B0604020202020204" pitchFamily="34" charset="0"/>
              </a:rPr>
              <a:t>¿Qué técnicas de investigación se utilizará para la recolección y análisis de datos?</a:t>
            </a:r>
          </a:p>
          <a:p>
            <a:pPr algn="l">
              <a:lnSpc>
                <a:spcPct val="100000"/>
              </a:lnSpc>
            </a:pPr>
            <a:r>
              <a:rPr lang="es-MX" b="0" i="0" dirty="0">
                <a:solidFill>
                  <a:srgbClr val="000000"/>
                </a:solidFill>
                <a:effectLst/>
                <a:latin typeface="Arial" panose="020B0604020202020204" pitchFamily="34" charset="0"/>
                <a:cs typeface="Arial" panose="020B0604020202020204" pitchFamily="34" charset="0"/>
              </a:rPr>
              <a:t>¿Desde qué perspectiva o marco conceptual, van a elaborarse las conclusiones de la investigación?</a:t>
            </a:r>
          </a:p>
          <a:p>
            <a:endParaRPr lang="es-BO" dirty="0"/>
          </a:p>
        </p:txBody>
      </p:sp>
      <p:pic>
        <p:nvPicPr>
          <p:cNvPr id="1026" name="Picture 2" descr="Técnicas de la metodología cualitativa">
            <a:extLst>
              <a:ext uri="{FF2B5EF4-FFF2-40B4-BE49-F238E27FC236}">
                <a16:creationId xmlns:a16="http://schemas.microsoft.com/office/drawing/2014/main" id="{A729FBB7-D1AF-4D8D-B3E7-613131CB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315" y="1866339"/>
            <a:ext cx="2980999" cy="281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388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39298-2595-4D76-9555-C99543C3299C}"/>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9A720B0B-D11F-4AD1-AD28-09DBE5514032}"/>
              </a:ext>
            </a:extLst>
          </p:cNvPr>
          <p:cNvSpPr>
            <a:spLocks noGrp="1"/>
          </p:cNvSpPr>
          <p:nvPr>
            <p:ph sz="quarter" idx="10"/>
          </p:nvPr>
        </p:nvSpPr>
        <p:spPr>
          <a:xfrm>
            <a:off x="539495" y="1435608"/>
            <a:ext cx="5995775" cy="3977640"/>
          </a:xfrm>
        </p:spPr>
        <p:txBody>
          <a:bodyPr>
            <a:normAutofit fontScale="92500"/>
          </a:bodyPr>
          <a:lstStyle/>
          <a:p>
            <a:pPr algn="just"/>
            <a:r>
              <a:rPr lang="es-MX" b="1" i="0" dirty="0">
                <a:solidFill>
                  <a:srgbClr val="000000"/>
                </a:solidFill>
                <a:effectLst/>
                <a:latin typeface="verdana" panose="020B0604030504040204" pitchFamily="34" charset="0"/>
              </a:rPr>
              <a:t>2. Trabajo de campo</a:t>
            </a:r>
            <a:r>
              <a:rPr lang="es-MX" b="0" i="0" dirty="0">
                <a:solidFill>
                  <a:srgbClr val="000000"/>
                </a:solidFill>
                <a:effectLst/>
                <a:latin typeface="verdana" panose="020B0604030504040204" pitchFamily="34" charset="0"/>
              </a:rPr>
              <a:t>: Está compuesto por dos etapas: </a:t>
            </a:r>
            <a:r>
              <a:rPr lang="es-MX" b="0" i="1" dirty="0">
                <a:solidFill>
                  <a:srgbClr val="000000"/>
                </a:solidFill>
                <a:effectLst/>
                <a:latin typeface="verdana" panose="020B0604030504040204" pitchFamily="34" charset="0"/>
              </a:rPr>
              <a:t>el acceso al campo</a:t>
            </a:r>
            <a:r>
              <a:rPr lang="es-MX" b="0" i="0" dirty="0">
                <a:solidFill>
                  <a:srgbClr val="000000"/>
                </a:solidFill>
                <a:effectLst/>
                <a:latin typeface="verdana" panose="020B0604030504040204" pitchFamily="34" charset="0"/>
              </a:rPr>
              <a:t>, que requiere permisos para que el investigador progresivamente a la información necesaria para el estudio y </a:t>
            </a:r>
            <a:r>
              <a:rPr lang="es-MX" b="0" i="1" dirty="0">
                <a:solidFill>
                  <a:srgbClr val="000000"/>
                </a:solidFill>
                <a:effectLst/>
                <a:latin typeface="verdana" panose="020B0604030504040204" pitchFamily="34" charset="0"/>
              </a:rPr>
              <a:t>la recogida productiva de datos</a:t>
            </a:r>
            <a:r>
              <a:rPr lang="es-MX" b="0" i="0" dirty="0">
                <a:solidFill>
                  <a:srgbClr val="000000"/>
                </a:solidFill>
                <a:effectLst/>
                <a:latin typeface="verdana" panose="020B0604030504040204" pitchFamily="34" charset="0"/>
              </a:rPr>
              <a:t>, que debe realizarse de forma efectiva para recoger solo la información que se necesita, esto da lugar al análisis de datos que ya comienza desde esta etapa.</a:t>
            </a:r>
          </a:p>
          <a:p>
            <a:pPr algn="just"/>
            <a:r>
              <a:rPr lang="es-MX" b="0" i="0" dirty="0">
                <a:solidFill>
                  <a:srgbClr val="000000"/>
                </a:solidFill>
                <a:effectLst/>
                <a:latin typeface="verdana" panose="020B0604030504040204" pitchFamily="34" charset="0"/>
              </a:rPr>
              <a:t>3. </a:t>
            </a:r>
            <a:r>
              <a:rPr lang="es-MX" b="1" i="0" dirty="0">
                <a:solidFill>
                  <a:srgbClr val="000000"/>
                </a:solidFill>
                <a:effectLst/>
                <a:latin typeface="verdana" panose="020B0604030504040204" pitchFamily="34" charset="0"/>
              </a:rPr>
              <a:t>Fase analítica</a:t>
            </a:r>
            <a:r>
              <a:rPr lang="es-MX" b="1" i="1" dirty="0">
                <a:solidFill>
                  <a:srgbClr val="000000"/>
                </a:solidFill>
                <a:effectLst/>
                <a:latin typeface="verdana" panose="020B0604030504040204" pitchFamily="34" charset="0"/>
              </a:rPr>
              <a:t>:</a:t>
            </a:r>
            <a:r>
              <a:rPr lang="es-MX" b="1" i="0" dirty="0">
                <a:solidFill>
                  <a:srgbClr val="000000"/>
                </a:solidFill>
                <a:effectLst/>
                <a:latin typeface="verdana" panose="020B0604030504040204" pitchFamily="34" charset="0"/>
              </a:rPr>
              <a:t> </a:t>
            </a:r>
            <a:r>
              <a:rPr lang="es-MX" b="0" i="0" dirty="0">
                <a:solidFill>
                  <a:srgbClr val="000000"/>
                </a:solidFill>
                <a:effectLst/>
                <a:latin typeface="verdana" panose="020B0604030504040204" pitchFamily="34" charset="0"/>
              </a:rPr>
              <a:t>Teniendo en cuenta que el análisis de datos debe realizarse con cierto grado de sistematización el autor destaca un conjunto de tareas que pueden ser útiles en esta fase, son ellas: </a:t>
            </a:r>
            <a:r>
              <a:rPr lang="es-MX" b="0" i="1" dirty="0">
                <a:solidFill>
                  <a:srgbClr val="000000"/>
                </a:solidFill>
                <a:effectLst/>
                <a:latin typeface="verdana" panose="020B0604030504040204" pitchFamily="34" charset="0"/>
              </a:rPr>
              <a:t>la reducción de datos, la disposición y transformación de los datos, la obtención de resultados y la verificación de conclusiones</a:t>
            </a:r>
          </a:p>
          <a:p>
            <a:pPr algn="just"/>
            <a:r>
              <a:rPr lang="es-MX" b="1" i="1" dirty="0">
                <a:solidFill>
                  <a:srgbClr val="000000"/>
                </a:solidFill>
                <a:effectLst/>
                <a:latin typeface="verdana" panose="020B0604030504040204" pitchFamily="34" charset="0"/>
              </a:rPr>
              <a:t>4. </a:t>
            </a:r>
            <a:r>
              <a:rPr lang="es-MX" b="1" i="0" dirty="0">
                <a:solidFill>
                  <a:srgbClr val="000000"/>
                </a:solidFill>
                <a:effectLst/>
                <a:latin typeface="verdana" panose="020B0604030504040204" pitchFamily="34" charset="0"/>
              </a:rPr>
              <a:t>Fase informativa: </a:t>
            </a:r>
            <a:r>
              <a:rPr lang="es-MX" b="0" i="0" dirty="0">
                <a:solidFill>
                  <a:srgbClr val="000000"/>
                </a:solidFill>
                <a:effectLst/>
                <a:latin typeface="verdana" panose="020B0604030504040204" pitchFamily="34" charset="0"/>
              </a:rPr>
              <a:t>Comprende la presentación y difusión de los resultados.</a:t>
            </a:r>
          </a:p>
          <a:p>
            <a:endParaRPr lang="es-BO" dirty="0"/>
          </a:p>
        </p:txBody>
      </p:sp>
      <p:pic>
        <p:nvPicPr>
          <p:cNvPr id="2050" name="Picture 2" descr="Las técnicas cualitativas en la investigación social | Fundación iS+D">
            <a:extLst>
              <a:ext uri="{FF2B5EF4-FFF2-40B4-BE49-F238E27FC236}">
                <a16:creationId xmlns:a16="http://schemas.microsoft.com/office/drawing/2014/main" id="{F802D7A4-FE8D-4CA8-AE56-0E13A74D1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582" y="1865218"/>
            <a:ext cx="3662717" cy="262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88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7A0DB-CC31-4BC1-A5CD-BBB2711ABB9B}"/>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254F2ED6-21C8-4BC4-8907-5D3F249D9492}"/>
              </a:ext>
            </a:extLst>
          </p:cNvPr>
          <p:cNvSpPr>
            <a:spLocks noGrp="1"/>
          </p:cNvSpPr>
          <p:nvPr>
            <p:ph sz="quarter" idx="10"/>
          </p:nvPr>
        </p:nvSpPr>
        <p:spPr/>
        <p:txBody>
          <a:bodyPr>
            <a:normAutofit fontScale="92500"/>
          </a:bodyPr>
          <a:lstStyle/>
          <a:p>
            <a:pPr algn="just"/>
            <a:r>
              <a:rPr lang="es-MX" b="0" i="0" dirty="0">
                <a:solidFill>
                  <a:srgbClr val="000000"/>
                </a:solidFill>
                <a:effectLst/>
                <a:latin typeface="verdana" panose="020B0604030504040204" pitchFamily="34" charset="0"/>
              </a:rPr>
              <a:t>Los métodos son entendidos como “</a:t>
            </a:r>
            <a:r>
              <a:rPr lang="es-MX" b="0" i="1" dirty="0">
                <a:solidFill>
                  <a:srgbClr val="000000"/>
                </a:solidFill>
                <a:effectLst/>
                <a:latin typeface="verdana" panose="020B0604030504040204" pitchFamily="34" charset="0"/>
              </a:rPr>
              <a:t>el conjunto de procedimientos y técnicas para recolectar y analizar datos” (</a:t>
            </a:r>
            <a:r>
              <a:rPr lang="es-MX" b="0" i="0" baseline="30000" dirty="0">
                <a:solidFill>
                  <a:srgbClr val="000000"/>
                </a:solidFill>
                <a:effectLst/>
                <a:latin typeface="verdana" panose="020B0604030504040204" pitchFamily="34" charset="0"/>
                <a:hlinkClick r:id="rId2"/>
              </a:rPr>
              <a:t>Strauss &amp; </a:t>
            </a:r>
            <a:r>
              <a:rPr lang="es-MX" b="0" i="0" baseline="30000" dirty="0" err="1">
                <a:solidFill>
                  <a:srgbClr val="000000"/>
                </a:solidFill>
                <a:effectLst/>
                <a:latin typeface="verdana" panose="020B0604030504040204" pitchFamily="34" charset="0"/>
                <a:hlinkClick r:id="rId2"/>
              </a:rPr>
              <a:t>Corbin</a:t>
            </a:r>
            <a:r>
              <a:rPr lang="es-MX" b="0" i="0" baseline="30000" dirty="0">
                <a:solidFill>
                  <a:srgbClr val="000000"/>
                </a:solidFill>
                <a:effectLst/>
                <a:latin typeface="verdana" panose="020B0604030504040204" pitchFamily="34" charset="0"/>
                <a:hlinkClick r:id="rId2"/>
              </a:rPr>
              <a:t>, 1990</a:t>
            </a:r>
            <a:r>
              <a:rPr lang="es-MX" b="0" i="0" dirty="0">
                <a:solidFill>
                  <a:srgbClr val="000000"/>
                </a:solidFill>
                <a:effectLst/>
                <a:latin typeface="verdana" panose="020B0604030504040204" pitchFamily="34" charset="0"/>
              </a:rPr>
              <a:t>). mientras que las técnicas son las herramientas utilizadas para recopilarlos, en la generalidad de ellas, cada una utiliza una gran variedad de herramientas.</a:t>
            </a:r>
          </a:p>
          <a:p>
            <a:pPr algn="just"/>
            <a:r>
              <a:rPr lang="es-MX" b="0" i="0" dirty="0">
                <a:solidFill>
                  <a:srgbClr val="000000"/>
                </a:solidFill>
                <a:effectLst/>
                <a:latin typeface="verdana" panose="020B0604030504040204" pitchFamily="34" charset="0"/>
              </a:rPr>
              <a:t>Los métodos utilizados para la investigación cualitativa engloban diferentes técnicas para conseguir información que han dejado una clara evidencia de su conveniencia para conocer, aprender e instruirse sobre la vida de las personas, su comportamiento, las relaciones sociales, los sistemas de reproducción, etc. Incluyen además diversidad de técnicas y procedimientos. </a:t>
            </a:r>
            <a:r>
              <a:rPr lang="es-MX" b="0" i="0" baseline="30000" dirty="0">
                <a:solidFill>
                  <a:srgbClr val="000000"/>
                </a:solidFill>
                <a:effectLst/>
                <a:latin typeface="verdana" panose="020B0604030504040204" pitchFamily="34" charset="0"/>
                <a:hlinkClick r:id="rId3"/>
              </a:rPr>
              <a:t>Monge, C. (2011</a:t>
            </a:r>
            <a:r>
              <a:rPr lang="es-MX" b="0" i="0" dirty="0">
                <a:solidFill>
                  <a:srgbClr val="000000"/>
                </a:solidFill>
                <a:effectLst/>
                <a:latin typeface="verdana" panose="020B0604030504040204" pitchFamily="34" charset="0"/>
              </a:rPr>
              <a:t>).</a:t>
            </a:r>
          </a:p>
          <a:p>
            <a:endParaRPr lang="es-BO" dirty="0"/>
          </a:p>
        </p:txBody>
      </p:sp>
      <p:pic>
        <p:nvPicPr>
          <p:cNvPr id="5122" name="Picture 2" descr="Técnicas Cualitativas. ¿Qué son?, ¿Para qué sirven?, y consejos para su  aplicación. - Ideas Frescas">
            <a:extLst>
              <a:ext uri="{FF2B5EF4-FFF2-40B4-BE49-F238E27FC236}">
                <a16:creationId xmlns:a16="http://schemas.microsoft.com/office/drawing/2014/main" id="{ADA58230-E7CE-47BA-AB6B-DD28343CAA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5395" y="2144244"/>
            <a:ext cx="4416552" cy="20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96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0E651-D154-43C6-9EE2-BB7ED2A32A2E}"/>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827B1A25-C652-460F-B21B-130E436DCA47}"/>
              </a:ext>
            </a:extLst>
          </p:cNvPr>
          <p:cNvSpPr>
            <a:spLocks noGrp="1"/>
          </p:cNvSpPr>
          <p:nvPr>
            <p:ph sz="quarter" idx="10"/>
          </p:nvPr>
        </p:nvSpPr>
        <p:spPr/>
        <p:txBody>
          <a:bodyPr>
            <a:normAutofit fontScale="85000" lnSpcReduction="10000"/>
          </a:bodyPr>
          <a:lstStyle/>
          <a:p>
            <a:r>
              <a:rPr lang="es-MX" b="0" i="0" dirty="0">
                <a:solidFill>
                  <a:srgbClr val="000000"/>
                </a:solidFill>
                <a:effectLst/>
                <a:latin typeface="verdana" panose="020B0604030504040204" pitchFamily="34" charset="0"/>
              </a:rPr>
              <a:t>El investigador cualitativo “capaz de desarrollar una </a:t>
            </a:r>
            <a:r>
              <a:rPr lang="es-MX" b="0" i="1" dirty="0">
                <a:solidFill>
                  <a:srgbClr val="000000"/>
                </a:solidFill>
                <a:effectLst/>
                <a:latin typeface="verdana" panose="020B0604030504040204" pitchFamily="34" charset="0"/>
              </a:rPr>
              <a:t>teoría fundamentada</a:t>
            </a:r>
            <a:r>
              <a:rPr lang="es-MX" b="0" i="0" dirty="0">
                <a:solidFill>
                  <a:srgbClr val="000000"/>
                </a:solidFill>
                <a:effectLst/>
                <a:latin typeface="verdana" panose="020B0604030504040204" pitchFamily="34" charset="0"/>
              </a:rPr>
              <a:t>, concebida como </a:t>
            </a:r>
            <a:r>
              <a:rPr lang="es-MX" b="0" i="1" dirty="0">
                <a:solidFill>
                  <a:srgbClr val="000000"/>
                </a:solidFill>
                <a:effectLst/>
                <a:latin typeface="verdana" panose="020B0604030504040204" pitchFamily="34" charset="0"/>
              </a:rPr>
              <a:t>la teoría derivada de datos recopilados de manera sistemática y analizados por medio de un proceso de investigación” (</a:t>
            </a:r>
            <a:r>
              <a:rPr lang="es-MX" b="0" i="0" baseline="30000" dirty="0">
                <a:solidFill>
                  <a:srgbClr val="000000"/>
                </a:solidFill>
                <a:effectLst/>
                <a:latin typeface="verdana" panose="020B0604030504040204" pitchFamily="34" charset="0"/>
                <a:hlinkClick r:id="rId2"/>
              </a:rPr>
              <a:t>Strauss &amp; </a:t>
            </a:r>
            <a:r>
              <a:rPr lang="es-MX" b="0" i="0" baseline="30000" dirty="0" err="1">
                <a:solidFill>
                  <a:srgbClr val="000000"/>
                </a:solidFill>
                <a:effectLst/>
                <a:latin typeface="verdana" panose="020B0604030504040204" pitchFamily="34" charset="0"/>
                <a:hlinkClick r:id="rId2"/>
              </a:rPr>
              <a:t>Corbin</a:t>
            </a:r>
            <a:r>
              <a:rPr lang="es-MX" b="0" i="0" baseline="30000" dirty="0">
                <a:solidFill>
                  <a:srgbClr val="000000"/>
                </a:solidFill>
                <a:effectLst/>
                <a:latin typeface="verdana" panose="020B0604030504040204" pitchFamily="34" charset="0"/>
                <a:hlinkClick r:id="rId2"/>
              </a:rPr>
              <a:t>, 1990</a:t>
            </a:r>
            <a:r>
              <a:rPr lang="es-MX" b="0" i="0" dirty="0">
                <a:solidFill>
                  <a:srgbClr val="000000"/>
                </a:solidFill>
                <a:effectLst/>
                <a:latin typeface="verdana" panose="020B0604030504040204" pitchFamily="34" charset="0"/>
              </a:rPr>
              <a:t>) debe tener capacidad de mirar de manera retrospectiva y analizar las situaciones críticamente con capacidad para reconocer la tendencia a los sesgos, de pensar de manera abstracta y ser flexibles y abiertos a la crítica constructiva. Además, debe tener sensibilidad a las palabras y acciones de los que responden a las preguntas, y sentido de absorción y devoción al proceso del trabajo </a:t>
            </a:r>
            <a:r>
              <a:rPr lang="es-MX" b="0" i="1" dirty="0">
                <a:solidFill>
                  <a:srgbClr val="000000"/>
                </a:solidFill>
                <a:effectLst/>
                <a:latin typeface="verdana" panose="020B0604030504040204" pitchFamily="34" charset="0"/>
              </a:rPr>
              <a:t>(</a:t>
            </a:r>
            <a:r>
              <a:rPr lang="es-MX" b="0" i="0" dirty="0">
                <a:solidFill>
                  <a:srgbClr val="000000"/>
                </a:solidFill>
                <a:effectLst/>
                <a:latin typeface="verdana" panose="020B0604030504040204" pitchFamily="34" charset="0"/>
              </a:rPr>
              <a:t>Strauss &amp; </a:t>
            </a:r>
            <a:r>
              <a:rPr lang="es-MX" b="0" i="0" dirty="0" err="1">
                <a:solidFill>
                  <a:srgbClr val="000000"/>
                </a:solidFill>
                <a:effectLst/>
                <a:latin typeface="verdana" panose="020B0604030504040204" pitchFamily="34" charset="0"/>
              </a:rPr>
              <a:t>Corbin</a:t>
            </a:r>
            <a:r>
              <a:rPr lang="es-MX" b="0" i="0" dirty="0">
                <a:solidFill>
                  <a:srgbClr val="000000"/>
                </a:solidFill>
                <a:effectLst/>
                <a:latin typeface="verdana" panose="020B0604030504040204" pitchFamily="34" charset="0"/>
              </a:rPr>
              <a:t>, 1990). El investigador debe desempeñar tres papeles fundamentales cuando está inmerso en el escenario de la investigación: supervisor, líder y amigo (</a:t>
            </a:r>
            <a:r>
              <a:rPr lang="es-MX" b="0" i="0" baseline="30000" dirty="0">
                <a:solidFill>
                  <a:srgbClr val="000000"/>
                </a:solidFill>
                <a:effectLst/>
                <a:latin typeface="verdana" panose="020B0604030504040204" pitchFamily="34" charset="0"/>
                <a:hlinkClick r:id="rId3"/>
              </a:rPr>
              <a:t>Hernández…et al., 2010</a:t>
            </a:r>
            <a:r>
              <a:rPr lang="es-MX" b="0" i="0" dirty="0">
                <a:solidFill>
                  <a:srgbClr val="000000"/>
                </a:solidFill>
                <a:effectLst/>
                <a:latin typeface="verdana" panose="020B0604030504040204" pitchFamily="34" charset="0"/>
              </a:rPr>
              <a:t>, citando a </a:t>
            </a:r>
            <a:r>
              <a:rPr lang="es-MX" b="0" i="0" dirty="0" err="1">
                <a:solidFill>
                  <a:srgbClr val="000000"/>
                </a:solidFill>
                <a:effectLst/>
                <a:latin typeface="verdana" panose="020B0604030504040204" pitchFamily="34" charset="0"/>
              </a:rPr>
              <a:t>Mertens</a:t>
            </a:r>
            <a:r>
              <a:rPr lang="es-MX" b="0" i="0" dirty="0">
                <a:solidFill>
                  <a:srgbClr val="000000"/>
                </a:solidFill>
                <a:effectLst/>
                <a:latin typeface="verdana" panose="020B0604030504040204" pitchFamily="34" charset="0"/>
              </a:rPr>
              <a:t>, 2005). Esencialmente debe tener conocimientos y habilidades en el ámbito de la psicología y el contexto educativo para manejar las situaciones que se presenten y tomar decisiones que reporten información sobre el objeto de estudio.</a:t>
            </a:r>
            <a:endParaRPr lang="es-BO" dirty="0"/>
          </a:p>
        </p:txBody>
      </p:sp>
      <p:pic>
        <p:nvPicPr>
          <p:cNvPr id="8194" name="Picture 2" descr="TEMA 3. TÉCNICAS DE INVESTIGACIÓN CUANTITATIVAS Y CUALITATIVAS">
            <a:extLst>
              <a:ext uri="{FF2B5EF4-FFF2-40B4-BE49-F238E27FC236}">
                <a16:creationId xmlns:a16="http://schemas.microsoft.com/office/drawing/2014/main" id="{49199A95-A27A-427D-BC2F-C0EA5E6A7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865" y="1659029"/>
            <a:ext cx="4877362" cy="2926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27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7EEEF0-4708-4CDD-8C58-421E7E0D8FDA}"/>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91308757-CB4E-4FB9-8F45-43277D900405}"/>
              </a:ext>
            </a:extLst>
          </p:cNvPr>
          <p:cNvSpPr>
            <a:spLocks noGrp="1"/>
          </p:cNvSpPr>
          <p:nvPr>
            <p:ph sz="quarter" idx="10"/>
          </p:nvPr>
        </p:nvSpPr>
        <p:spPr>
          <a:xfrm>
            <a:off x="539496" y="1435608"/>
            <a:ext cx="7191340" cy="4974336"/>
          </a:xfrm>
        </p:spPr>
        <p:txBody>
          <a:bodyPr>
            <a:normAutofit fontScale="25000" lnSpcReduction="20000"/>
          </a:bodyPr>
          <a:lstStyle/>
          <a:p>
            <a:pPr algn="l">
              <a:lnSpc>
                <a:spcPct val="120000"/>
              </a:lnSpc>
            </a:pPr>
            <a:r>
              <a:rPr lang="es-MX" sz="4400" b="0" i="0" dirty="0">
                <a:solidFill>
                  <a:srgbClr val="000000"/>
                </a:solidFill>
                <a:effectLst/>
                <a:latin typeface="Arial" panose="020B0604020202020204" pitchFamily="34" charset="0"/>
                <a:cs typeface="Arial" panose="020B0604020202020204" pitchFamily="34" charset="0"/>
              </a:rPr>
              <a:t>Para la recopilación de información a partir de fuentes primarias, la metodología cualitativa dispone de métodos con sus correspondientes técnicas entre los cuales se encuentran:</a:t>
            </a:r>
          </a:p>
          <a:p>
            <a:pPr algn="l">
              <a:lnSpc>
                <a:spcPct val="120000"/>
              </a:lnSpc>
            </a:pPr>
            <a:r>
              <a:rPr lang="es-MX" sz="4400" b="1" i="1" dirty="0">
                <a:solidFill>
                  <a:srgbClr val="000000"/>
                </a:solidFill>
                <a:effectLst/>
                <a:latin typeface="Arial" panose="020B0604020202020204" pitchFamily="34" charset="0"/>
                <a:cs typeface="Arial" panose="020B0604020202020204" pitchFamily="34" charset="0"/>
              </a:rPr>
              <a:t>1</a:t>
            </a:r>
            <a:r>
              <a:rPr lang="es-MX" sz="4400" b="1" i="0" dirty="0">
                <a:solidFill>
                  <a:srgbClr val="000000"/>
                </a:solidFill>
                <a:effectLst/>
                <a:latin typeface="Arial" panose="020B0604020202020204" pitchFamily="34" charset="0"/>
                <a:cs typeface="Arial" panose="020B0604020202020204" pitchFamily="34" charset="0"/>
              </a:rPr>
              <a:t>- La observación:</a:t>
            </a:r>
            <a:r>
              <a:rPr lang="es-MX" sz="4400" b="0" i="0" dirty="0">
                <a:solidFill>
                  <a:srgbClr val="000000"/>
                </a:solidFill>
                <a:effectLst/>
                <a:latin typeface="Arial" panose="020B0604020202020204" pitchFamily="34" charset="0"/>
                <a:cs typeface="Arial" panose="020B0604020202020204" pitchFamily="34" charset="0"/>
              </a:rPr>
              <a:t> Implica a todos los sentidos, no tiene un formato propio, solo las reflexiones y la sensatez del investigador. La </a:t>
            </a:r>
            <a:r>
              <a:rPr lang="es-MX" sz="4400" b="0" i="1" dirty="0">
                <a:solidFill>
                  <a:srgbClr val="000000"/>
                </a:solidFill>
                <a:effectLst/>
                <a:latin typeface="Arial" panose="020B0604020202020204" pitchFamily="34" charset="0"/>
                <a:cs typeface="Arial" panose="020B0604020202020204" pitchFamily="34" charset="0"/>
              </a:rPr>
              <a:t>observación cualitativa</a:t>
            </a:r>
            <a:r>
              <a:rPr lang="es-MX" sz="4400" b="0" i="0" dirty="0">
                <a:solidFill>
                  <a:srgbClr val="000000"/>
                </a:solidFill>
                <a:effectLst/>
                <a:latin typeface="Arial" panose="020B0604020202020204" pitchFamily="34" charset="0"/>
                <a:cs typeface="Arial" panose="020B0604020202020204" pitchFamily="34" charset="0"/>
              </a:rPr>
              <a:t> no es una mera contemplación “i</a:t>
            </a:r>
            <a:r>
              <a:rPr lang="es-MX" sz="4400" b="0" i="1" dirty="0">
                <a:solidFill>
                  <a:srgbClr val="000000"/>
                </a:solidFill>
                <a:effectLst/>
                <a:latin typeface="Arial" panose="020B0604020202020204" pitchFamily="34" charset="0"/>
                <a:cs typeface="Arial" panose="020B0604020202020204" pitchFamily="34" charset="0"/>
              </a:rPr>
              <a:t>mplica adentrarnos en profundidad a las situaciones sociales y mantener un papel activo y una reflexión permanente”</a:t>
            </a:r>
            <a:r>
              <a:rPr lang="es-MX" sz="4400" b="0" i="0" dirty="0">
                <a:solidFill>
                  <a:srgbClr val="000000"/>
                </a:solidFill>
                <a:effectLst/>
                <a:latin typeface="Arial" panose="020B0604020202020204" pitchFamily="34" charset="0"/>
                <a:cs typeface="Arial" panose="020B0604020202020204" pitchFamily="34" charset="0"/>
              </a:rPr>
              <a:t> (</a:t>
            </a:r>
            <a:r>
              <a:rPr lang="es-MX" sz="4400" b="0" i="0" baseline="30000" dirty="0">
                <a:solidFill>
                  <a:srgbClr val="000000"/>
                </a:solidFill>
                <a:effectLst/>
                <a:latin typeface="Arial" panose="020B0604020202020204" pitchFamily="34" charset="0"/>
                <a:cs typeface="Arial" panose="020B0604020202020204" pitchFamily="34" charset="0"/>
                <a:hlinkClick r:id="rId2"/>
              </a:rPr>
              <a:t>Hernández, et al., 2010</a:t>
            </a:r>
            <a:r>
              <a:rPr lang="es-MX" sz="4400" b="0" i="0" dirty="0">
                <a:solidFill>
                  <a:srgbClr val="000000"/>
                </a:solidFill>
                <a:effectLst/>
                <a:latin typeface="Arial" panose="020B0604020202020204" pitchFamily="34" charset="0"/>
                <a:cs typeface="Arial" panose="020B0604020202020204" pitchFamily="34" charset="0"/>
              </a:rPr>
              <a:t>). Los datos son recogidos por observaciones directas sobre el comportamiento de una persona, tratando de evitar que éstas se sientan observadas y así actúen de manera habitual, también pueden realizarse observaciones a una proceso.</a:t>
            </a:r>
          </a:p>
          <a:p>
            <a:pPr algn="l">
              <a:lnSpc>
                <a:spcPct val="120000"/>
              </a:lnSpc>
            </a:pPr>
            <a:r>
              <a:rPr lang="es-MX" sz="4400" b="0" i="0" dirty="0">
                <a:solidFill>
                  <a:srgbClr val="000000"/>
                </a:solidFill>
                <a:effectLst/>
                <a:latin typeface="Arial" panose="020B0604020202020204" pitchFamily="34" charset="0"/>
                <a:cs typeface="Arial" panose="020B0604020202020204" pitchFamily="34" charset="0"/>
              </a:rPr>
              <a:t>Suele utilizarse cuando se quiere explorar contextos, culturas o aspectos de la vida social en general, describir las actividades que se desarrollan en las distintas sociedades, comprender procesos, vínculos entre las personas, identificar problemas; así como la generación de posibles hipótesis para estudios futuros. La observación puede ser simple o directa, no regulada o participante.</a:t>
            </a:r>
          </a:p>
          <a:p>
            <a:pPr algn="l">
              <a:lnSpc>
                <a:spcPct val="120000"/>
              </a:lnSpc>
            </a:pPr>
            <a:r>
              <a:rPr lang="es-MX" sz="4400" b="0" i="1" dirty="0">
                <a:solidFill>
                  <a:srgbClr val="000000"/>
                </a:solidFill>
                <a:effectLst/>
                <a:latin typeface="Arial" panose="020B0604020202020204" pitchFamily="34" charset="0"/>
                <a:cs typeface="Arial" panose="020B0604020202020204" pitchFamily="34" charset="0"/>
              </a:rPr>
              <a:t>“La observación es directa cuando el investigador forma parte activa del grupo observado y asume sus comportamientos; recibe el nombre de observación participante. Cuando el observador no pertenece al grupo y solo se hace presente con el propósito de obtener la información, la observación recibe el nombre de no participante o simple</a:t>
            </a:r>
            <a:r>
              <a:rPr lang="es-MX" sz="4400" b="0" i="0" dirty="0">
                <a:solidFill>
                  <a:srgbClr val="000000"/>
                </a:solidFill>
                <a:effectLst/>
                <a:latin typeface="Arial" panose="020B0604020202020204" pitchFamily="34" charset="0"/>
                <a:cs typeface="Arial" panose="020B0604020202020204" pitchFamily="34" charset="0"/>
              </a:rPr>
              <a:t>”. (</a:t>
            </a:r>
            <a:r>
              <a:rPr lang="es-MX" sz="4400" b="0" i="0" baseline="30000" dirty="0">
                <a:solidFill>
                  <a:srgbClr val="000000"/>
                </a:solidFill>
                <a:effectLst/>
                <a:latin typeface="Arial" panose="020B0604020202020204" pitchFamily="34" charset="0"/>
                <a:cs typeface="Arial" panose="020B0604020202020204" pitchFamily="34" charset="0"/>
                <a:hlinkClick r:id="rId3"/>
              </a:rPr>
              <a:t>Méndez, 1998</a:t>
            </a:r>
            <a:r>
              <a:rPr lang="es-MX" sz="4400" b="0" i="0" dirty="0">
                <a:solidFill>
                  <a:srgbClr val="000000"/>
                </a:solidFill>
                <a:effectLst/>
                <a:latin typeface="Arial" panose="020B0604020202020204" pitchFamily="34" charset="0"/>
                <a:cs typeface="Arial" panose="020B0604020202020204" pitchFamily="34" charset="0"/>
              </a:rPr>
              <a:t>)</a:t>
            </a:r>
          </a:p>
          <a:p>
            <a:pPr algn="l">
              <a:lnSpc>
                <a:spcPct val="120000"/>
              </a:lnSpc>
            </a:pPr>
            <a:r>
              <a:rPr lang="es-MX" sz="4400" b="0" i="0" dirty="0">
                <a:solidFill>
                  <a:srgbClr val="000000"/>
                </a:solidFill>
                <a:effectLst/>
                <a:latin typeface="Arial" panose="020B0604020202020204" pitchFamily="34" charset="0"/>
                <a:cs typeface="Arial" panose="020B0604020202020204" pitchFamily="34" charset="0"/>
              </a:rPr>
              <a:t>Los métodos de observación permiten obtener un registro del comportamiento en el momento en que sucede, por lo que no se incurre en errores y hay mayor exactitud para registrar la información. Algunos tipos de información solo pueden recolectarse utilizando la observación, esta técnica además reduce las desviaciones debidas al entrevistador; aunque no las elimina totalmente.</a:t>
            </a:r>
          </a:p>
          <a:p>
            <a:pPr algn="l">
              <a:lnSpc>
                <a:spcPct val="120000"/>
              </a:lnSpc>
            </a:pPr>
            <a:r>
              <a:rPr lang="es-MX" sz="4400" b="0" i="0" dirty="0">
                <a:solidFill>
                  <a:srgbClr val="000000"/>
                </a:solidFill>
                <a:effectLst/>
                <a:latin typeface="Arial" panose="020B0604020202020204" pitchFamily="34" charset="0"/>
                <a:cs typeface="Arial" panose="020B0604020202020204" pitchFamily="34" charset="0"/>
              </a:rPr>
              <a:t>Un inconveniente de este método es que no puede entrar en el campo de los motivos, actitudes, creencias u opiniones. Puede además resultar cara cuando se requieren muchas observaciones y se desea observar un tiempo prolongado </a:t>
            </a:r>
            <a:r>
              <a:rPr lang="es-MX" sz="4400" b="0" i="1" dirty="0">
                <a:solidFill>
                  <a:srgbClr val="000000"/>
                </a:solidFill>
                <a:effectLst/>
                <a:latin typeface="Arial" panose="020B0604020202020204" pitchFamily="34" charset="0"/>
                <a:cs typeface="Arial" panose="020B0604020202020204" pitchFamily="34" charset="0"/>
              </a:rPr>
              <a:t>(</a:t>
            </a:r>
            <a:r>
              <a:rPr lang="es-MX" sz="4400" b="0" i="0" baseline="30000" dirty="0" err="1">
                <a:solidFill>
                  <a:srgbClr val="000000"/>
                </a:solidFill>
                <a:effectLst/>
                <a:latin typeface="Arial" panose="020B0604020202020204" pitchFamily="34" charset="0"/>
                <a:cs typeface="Arial" panose="020B0604020202020204" pitchFamily="34" charset="0"/>
                <a:hlinkClick r:id="rId4"/>
              </a:rPr>
              <a:t>Kinnear</a:t>
            </a:r>
            <a:r>
              <a:rPr lang="es-MX" sz="4400" b="0" i="0" baseline="30000" dirty="0">
                <a:solidFill>
                  <a:srgbClr val="000000"/>
                </a:solidFill>
                <a:effectLst/>
                <a:latin typeface="Arial" panose="020B0604020202020204" pitchFamily="34" charset="0"/>
                <a:cs typeface="Arial" panose="020B0604020202020204" pitchFamily="34" charset="0"/>
                <a:hlinkClick r:id="rId4"/>
              </a:rPr>
              <a:t> &amp; James, 1997</a:t>
            </a:r>
            <a:r>
              <a:rPr lang="es-MX" sz="4400" b="0" i="0" dirty="0">
                <a:solidFill>
                  <a:srgbClr val="000000"/>
                </a:solidFill>
                <a:effectLst/>
                <a:latin typeface="Arial" panose="020B0604020202020204" pitchFamily="34" charset="0"/>
                <a:cs typeface="Arial" panose="020B0604020202020204" pitchFamily="34" charset="0"/>
              </a:rPr>
              <a:t>).</a:t>
            </a:r>
          </a:p>
          <a:p>
            <a:endParaRPr lang="es-BO" dirty="0"/>
          </a:p>
        </p:txBody>
      </p:sp>
      <p:pic>
        <p:nvPicPr>
          <p:cNvPr id="9218" name="Picture 2" descr="TEMA 3. TÉCNICAS DE INVESTIGACIÓN CUANTITATIVAS Y CUALITATIVAS">
            <a:extLst>
              <a:ext uri="{FF2B5EF4-FFF2-40B4-BE49-F238E27FC236}">
                <a16:creationId xmlns:a16="http://schemas.microsoft.com/office/drawing/2014/main" id="{2AD9F910-672C-468E-A194-0DDD4FD433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1363" y="2048995"/>
            <a:ext cx="3286127"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714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FD807-3CFA-4223-A13F-18AFDF77D41B}"/>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564879B0-DC07-4D12-82CE-54E650D625D3}"/>
              </a:ext>
            </a:extLst>
          </p:cNvPr>
          <p:cNvSpPr>
            <a:spLocks noGrp="1"/>
          </p:cNvSpPr>
          <p:nvPr>
            <p:ph sz="quarter" idx="10"/>
          </p:nvPr>
        </p:nvSpPr>
        <p:spPr/>
        <p:txBody>
          <a:bodyPr>
            <a:normAutofit fontScale="77500" lnSpcReduction="20000"/>
          </a:bodyPr>
          <a:lstStyle/>
          <a:p>
            <a:pPr algn="l"/>
            <a:r>
              <a:rPr lang="es-MX" b="0" i="0" dirty="0">
                <a:solidFill>
                  <a:srgbClr val="000000"/>
                </a:solidFill>
                <a:effectLst/>
                <a:latin typeface="verdana" panose="020B0604030504040204" pitchFamily="34" charset="0"/>
              </a:rPr>
              <a:t>2- La entrevista: La entrevista cualitativa es más íntima, manejable y abierta, </a:t>
            </a:r>
            <a:r>
              <a:rPr lang="es-MX" b="0" i="1" dirty="0">
                <a:solidFill>
                  <a:srgbClr val="000000"/>
                </a:solidFill>
                <a:effectLst/>
                <a:latin typeface="verdana" panose="020B0604030504040204" pitchFamily="34" charset="0"/>
              </a:rPr>
              <a:t>se define como “una reunión para intercambiar información entre una persona (el entrevistador) y otra (el entrevistado) u otras (entrevistados)”</a:t>
            </a:r>
            <a:r>
              <a:rPr lang="es-MX" b="0" i="0" dirty="0">
                <a:solidFill>
                  <a:srgbClr val="000000"/>
                </a:solidFill>
                <a:effectLst/>
                <a:latin typeface="verdana" panose="020B0604030504040204" pitchFamily="34" charset="0"/>
              </a:rPr>
              <a:t> (</a:t>
            </a:r>
            <a:r>
              <a:rPr lang="es-MX" b="0" i="0" baseline="30000" dirty="0">
                <a:solidFill>
                  <a:srgbClr val="000000"/>
                </a:solidFill>
                <a:effectLst/>
                <a:latin typeface="verdana" panose="020B0604030504040204" pitchFamily="34" charset="0"/>
                <a:hlinkClick r:id="rId2"/>
              </a:rPr>
              <a:t>Hernández, et al., 2010</a:t>
            </a:r>
            <a:r>
              <a:rPr lang="es-MX" b="0" i="0" dirty="0">
                <a:solidFill>
                  <a:srgbClr val="000000"/>
                </a:solidFill>
                <a:effectLst/>
                <a:latin typeface="verdana" panose="020B0604030504040204" pitchFamily="34" charset="0"/>
              </a:rPr>
              <a:t>). Se clasifican en entrevistas estructuradas, donde el entrevistador se desempeña sobre la base de preguntas especificas contenidas en una guía previamente elaborada y se supedita a ésta. Otra clasificación se refiere a las entrevistas semiestructuradas, donde </a:t>
            </a:r>
            <a:r>
              <a:rPr lang="es-MX" b="0" i="1" dirty="0">
                <a:solidFill>
                  <a:srgbClr val="000000"/>
                </a:solidFill>
                <a:effectLst/>
                <a:latin typeface="verdana" panose="020B0604030504040204" pitchFamily="34" charset="0"/>
              </a:rPr>
              <a:t>el contenido, orden profundidad y formulación se hayan sujetos al criterio del investigador</a:t>
            </a:r>
            <a:r>
              <a:rPr lang="es-MX" b="0" i="0" dirty="0">
                <a:solidFill>
                  <a:srgbClr val="000000"/>
                </a:solidFill>
                <a:effectLst/>
                <a:latin typeface="verdana" panose="020B0604030504040204" pitchFamily="34" charset="0"/>
              </a:rPr>
              <a:t>, en este tipo de entrevista el investigador puede adicionar otras, y por último las entrevistas </a:t>
            </a:r>
            <a:r>
              <a:rPr lang="es-MX" b="0" i="1" dirty="0">
                <a:solidFill>
                  <a:srgbClr val="000000"/>
                </a:solidFill>
                <a:effectLst/>
                <a:latin typeface="verdana" panose="020B0604030504040204" pitchFamily="34" charset="0"/>
              </a:rPr>
              <a:t>abiertas</a:t>
            </a:r>
            <a:r>
              <a:rPr lang="es-MX" b="0" i="0" dirty="0">
                <a:solidFill>
                  <a:srgbClr val="000000"/>
                </a:solidFill>
                <a:effectLst/>
                <a:latin typeface="verdana" panose="020B0604030504040204" pitchFamily="34" charset="0"/>
              </a:rPr>
              <a:t> que “</a:t>
            </a:r>
            <a:r>
              <a:rPr lang="es-MX" b="0" i="1" dirty="0">
                <a:solidFill>
                  <a:srgbClr val="000000"/>
                </a:solidFill>
                <a:effectLst/>
                <a:latin typeface="verdana" panose="020B0604030504040204" pitchFamily="34" charset="0"/>
              </a:rPr>
              <a:t>se fundamentan en una guía general de contenido y el investigador posee toda la flexibilidad para manejarla</a:t>
            </a:r>
            <a:r>
              <a:rPr lang="es-MX" b="0" i="0" dirty="0">
                <a:solidFill>
                  <a:srgbClr val="000000"/>
                </a:solidFill>
                <a:effectLst/>
                <a:latin typeface="verdana" panose="020B0604030504040204" pitchFamily="34" charset="0"/>
              </a:rPr>
              <a:t>”. (Hernández, et al., 2010)</a:t>
            </a:r>
          </a:p>
          <a:p>
            <a:pPr algn="l"/>
            <a:r>
              <a:rPr lang="es-MX" b="0" i="0" dirty="0">
                <a:solidFill>
                  <a:srgbClr val="000000"/>
                </a:solidFill>
                <a:effectLst/>
                <a:latin typeface="verdana" panose="020B0604030504040204" pitchFamily="34" charset="0"/>
              </a:rPr>
              <a:t>Las preguntas de la entrevista deben formularse de lo general a lo particular, las preguntas de mayor complejidad deben ir primero para dar paso a las preguntas que susciten sensibilidad en los entrevistados y por último las preguntas de cierre. La interrelación entre las preguntas y las respuestas contribuye a la construcción de resultados sobre el objeto de estudio.</a:t>
            </a:r>
          </a:p>
          <a:p>
            <a:endParaRPr lang="es-BO" dirty="0"/>
          </a:p>
        </p:txBody>
      </p:sp>
      <p:pic>
        <p:nvPicPr>
          <p:cNvPr id="3074" name="Picture 2" descr="Las técnicas cualitativas en la investigación social | Fundación iS+D">
            <a:extLst>
              <a:ext uri="{FF2B5EF4-FFF2-40B4-BE49-F238E27FC236}">
                <a16:creationId xmlns:a16="http://schemas.microsoft.com/office/drawing/2014/main" id="{99D521FB-888B-418F-B273-BA9E2C301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2386" y="1867180"/>
            <a:ext cx="4356656" cy="312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58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E245D-944F-4E79-9E0B-7CD858AB5B73}"/>
              </a:ext>
            </a:extLst>
          </p:cNvPr>
          <p:cNvSpPr>
            <a:spLocks noGrp="1"/>
          </p:cNvSpPr>
          <p:nvPr>
            <p:ph type="title"/>
          </p:nvPr>
        </p:nvSpPr>
        <p:spPr/>
        <p:txBody>
          <a:bodyPr/>
          <a:lstStyle/>
          <a:p>
            <a:r>
              <a:rPr lang="es-MX" dirty="0"/>
              <a:t>Conceptos de Ciencia, Método y Técnica</a:t>
            </a:r>
            <a:endParaRPr lang="es-BO" dirty="0"/>
          </a:p>
        </p:txBody>
      </p:sp>
      <p:sp>
        <p:nvSpPr>
          <p:cNvPr id="3" name="Marcador de contenido 2">
            <a:extLst>
              <a:ext uri="{FF2B5EF4-FFF2-40B4-BE49-F238E27FC236}">
                <a16:creationId xmlns:a16="http://schemas.microsoft.com/office/drawing/2014/main" id="{B9DD2844-6978-4829-BC6A-4A414A57B120}"/>
              </a:ext>
            </a:extLst>
          </p:cNvPr>
          <p:cNvSpPr>
            <a:spLocks noGrp="1"/>
          </p:cNvSpPr>
          <p:nvPr>
            <p:ph sz="quarter" idx="10"/>
          </p:nvPr>
        </p:nvSpPr>
        <p:spPr>
          <a:xfrm>
            <a:off x="539495" y="1435607"/>
            <a:ext cx="6412633" cy="5126558"/>
          </a:xfrm>
        </p:spPr>
        <p:txBody>
          <a:bodyPr>
            <a:noAutofit/>
          </a:bodyPr>
          <a:lstStyle/>
          <a:p>
            <a:pPr algn="just"/>
            <a:r>
              <a:rPr lang="es-MX" sz="1800" b="0" i="0" dirty="0">
                <a:solidFill>
                  <a:srgbClr val="1A1A1A"/>
                </a:solidFill>
                <a:effectLst/>
                <a:latin typeface="Merriweather" panose="00000500000000000000" pitchFamily="2" charset="0"/>
              </a:rPr>
              <a:t>Ciertamente, la misión de los intelectuales es prever con fecunda anticipación lo que andando el tiempo va a convertirse en usual o va a ser un problema y generar debate, de forma que se irradien ideas claras y los que pueden aportar algo viertan </a:t>
            </a:r>
            <a:r>
              <a:rPr lang="es-MX" sz="1600" b="0" i="0" dirty="0">
                <a:solidFill>
                  <a:srgbClr val="1A1A1A"/>
                </a:solidFill>
                <a:effectLst/>
                <a:latin typeface="Merriweather" panose="00000500000000000000" pitchFamily="2" charset="0"/>
              </a:rPr>
              <a:t>propuestas</a:t>
            </a:r>
            <a:r>
              <a:rPr lang="es-MX" sz="1800" b="0" i="0" dirty="0">
                <a:solidFill>
                  <a:srgbClr val="1A1A1A"/>
                </a:solidFill>
                <a:effectLst/>
                <a:latin typeface="Merriweather" panose="00000500000000000000" pitchFamily="2" charset="0"/>
              </a:rPr>
              <a:t> que irrumpan, proporcionando sosiego o serenidad, valorando la verdad sobre las cosas importantes y ponderar la realidad incluso cuando se presenta con su careta negativa, siendo como es nuestra vocación la de vivir o pervivir. Reflexión y voluntad son las facultades de la vida, capaces de reobrar sobre los instintos.</a:t>
            </a:r>
            <a:endParaRPr lang="es-BO" dirty="0"/>
          </a:p>
        </p:txBody>
      </p:sp>
      <p:pic>
        <p:nvPicPr>
          <p:cNvPr id="3074" name="Picture 2" descr="Imágenes de Ciencia - Descarga gratuita en Freepik">
            <a:extLst>
              <a:ext uri="{FF2B5EF4-FFF2-40B4-BE49-F238E27FC236}">
                <a16:creationId xmlns:a16="http://schemas.microsoft.com/office/drawing/2014/main" id="{3B591007-A4D2-41BC-96C8-5BA66CED9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326" y="2131358"/>
            <a:ext cx="3904209" cy="2595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62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EF6CE-178F-4422-ACC7-86E192BEDE37}"/>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1F3740F2-A123-44EF-ACBE-EABD51DB26CC}"/>
              </a:ext>
            </a:extLst>
          </p:cNvPr>
          <p:cNvSpPr>
            <a:spLocks noGrp="1"/>
          </p:cNvSpPr>
          <p:nvPr>
            <p:ph sz="quarter" idx="10"/>
          </p:nvPr>
        </p:nvSpPr>
        <p:spPr/>
        <p:txBody>
          <a:bodyPr>
            <a:normAutofit fontScale="77500" lnSpcReduction="20000"/>
          </a:bodyPr>
          <a:lstStyle/>
          <a:p>
            <a:pPr algn="just"/>
            <a:r>
              <a:rPr lang="es-MX" b="0" i="0" dirty="0">
                <a:solidFill>
                  <a:srgbClr val="000000"/>
                </a:solidFill>
                <a:effectLst/>
                <a:latin typeface="verdana" panose="020B0604030504040204" pitchFamily="34" charset="0"/>
              </a:rPr>
              <a:t>La </a:t>
            </a:r>
            <a:r>
              <a:rPr lang="es-MX" b="1" i="0" dirty="0">
                <a:solidFill>
                  <a:srgbClr val="000000"/>
                </a:solidFill>
                <a:effectLst/>
                <a:latin typeface="verdana" panose="020B0604030504040204" pitchFamily="34" charset="0"/>
              </a:rPr>
              <a:t>entrevista en profundidad</a:t>
            </a:r>
            <a:r>
              <a:rPr lang="es-MX" b="0" i="0" dirty="0">
                <a:solidFill>
                  <a:srgbClr val="000000"/>
                </a:solidFill>
                <a:effectLst/>
                <a:latin typeface="verdana" panose="020B0604030504040204" pitchFamily="34" charset="0"/>
              </a:rPr>
              <a:t> se construye mediante “</a:t>
            </a:r>
            <a:r>
              <a:rPr lang="es-MX" b="0" i="1" dirty="0">
                <a:solidFill>
                  <a:srgbClr val="000000"/>
                </a:solidFill>
                <a:effectLst/>
                <a:latin typeface="verdana" panose="020B0604030504040204" pitchFamily="34" charset="0"/>
              </a:rPr>
              <a:t>preguntas, escuchar y registrar las respuestas y después, hacer otras preguntas que amplíen un tema en particular. Las preguntas son abiertas y los entrevistados deben expresar sus percepciones con sus propias palabras</a:t>
            </a:r>
            <a:r>
              <a:rPr lang="es-MX" b="0" i="0" dirty="0">
                <a:solidFill>
                  <a:schemeClr val="tx1"/>
                </a:solidFill>
                <a:effectLst/>
                <a:latin typeface="verdana" panose="020B0604030504040204" pitchFamily="34" charset="0"/>
              </a:rPr>
              <a:t>”. (</a:t>
            </a:r>
            <a:r>
              <a:rPr lang="es-MX" b="0" i="0" baseline="30000" dirty="0">
                <a:solidFill>
                  <a:srgbClr val="0563C1"/>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Cadena, Rendón, Aguilar, Salinas, De la Cruz &amp; </a:t>
            </a:r>
            <a:r>
              <a:rPr lang="es-MX" b="0" i="0" baseline="30000" dirty="0" err="1">
                <a:solidFill>
                  <a:srgbClr val="0563C1"/>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Sangerman</a:t>
            </a:r>
            <a:r>
              <a:rPr lang="es-MX" b="0" i="0" baseline="30000" dirty="0">
                <a:solidFill>
                  <a:schemeClr val="tx1"/>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 2017</a:t>
            </a:r>
            <a:r>
              <a:rPr lang="es-MX" b="0" i="0" dirty="0">
                <a:solidFill>
                  <a:schemeClr val="tx1"/>
                </a:solidFill>
                <a:effectLst/>
                <a:latin typeface="verdana" panose="020B0604030504040204" pitchFamily="34" charset="0"/>
              </a:rPr>
              <a:t>)</a:t>
            </a:r>
          </a:p>
          <a:p>
            <a:pPr algn="just"/>
            <a:r>
              <a:rPr lang="es-MX" b="0" i="0" dirty="0">
                <a:solidFill>
                  <a:srgbClr val="000000"/>
                </a:solidFill>
                <a:effectLst/>
                <a:latin typeface="verdana" panose="020B0604030504040204" pitchFamily="34" charset="0"/>
              </a:rPr>
              <a:t>Las entrevistas en profundidad pueden realizarse de tres formas: las historias de vida, que” </a:t>
            </a:r>
            <a:r>
              <a:rPr lang="es-MX" b="0" i="1" dirty="0">
                <a:solidFill>
                  <a:srgbClr val="000000"/>
                </a:solidFill>
                <a:effectLst/>
                <a:latin typeface="verdana" panose="020B0604030504040204" pitchFamily="34" charset="0"/>
              </a:rPr>
              <a:t>para los antropólogos son el conjunto de múltiples entrevistas, busca saber por que el sujeto está actuando como actúa en función de lo que ha sido</a:t>
            </a:r>
            <a:r>
              <a:rPr lang="es-MX" b="0" i="0" dirty="0">
                <a:solidFill>
                  <a:srgbClr val="000000"/>
                </a:solidFill>
                <a:effectLst/>
                <a:latin typeface="verdana" panose="020B0604030504040204" pitchFamily="34" charset="0"/>
              </a:rPr>
              <a:t>”. (</a:t>
            </a:r>
            <a:r>
              <a:rPr lang="es-MX" b="0" i="0" baseline="30000" dirty="0">
                <a:solidFill>
                  <a:srgbClr val="000000"/>
                </a:solidFill>
                <a:effectLst/>
                <a:latin typeface="verdana" panose="020B0604030504040204" pitchFamily="34" charset="0"/>
                <a:hlinkClick r:id="rId2"/>
              </a:rPr>
              <a:t>Cadena… et al., 2017</a:t>
            </a:r>
            <a:r>
              <a:rPr lang="es-MX" b="0" i="0" dirty="0">
                <a:solidFill>
                  <a:srgbClr val="000000"/>
                </a:solidFill>
                <a:effectLst/>
                <a:latin typeface="verdana" panose="020B0604030504040204" pitchFamily="34" charset="0"/>
              </a:rPr>
              <a:t>)</a:t>
            </a:r>
          </a:p>
          <a:p>
            <a:pPr algn="just"/>
            <a:r>
              <a:rPr lang="es-MX" b="0" i="0" dirty="0">
                <a:solidFill>
                  <a:srgbClr val="000000"/>
                </a:solidFill>
                <a:effectLst/>
                <a:latin typeface="verdana" panose="020B0604030504040204" pitchFamily="34" charset="0"/>
              </a:rPr>
              <a:t>Otra de las formas de esta entrevista es la que </a:t>
            </a:r>
            <a:r>
              <a:rPr lang="es-MX" b="0" i="1" dirty="0">
                <a:solidFill>
                  <a:srgbClr val="000000"/>
                </a:solidFill>
                <a:effectLst/>
                <a:latin typeface="verdana" panose="020B0604030504040204" pitchFamily="34" charset="0"/>
              </a:rPr>
              <a:t>pretende lograr un aprendizaje sobre acontecimientos y actividades que no se pueden observar directamente, donde se usan interlocutores como informantes.</a:t>
            </a:r>
            <a:r>
              <a:rPr lang="es-MX" b="0" i="0" dirty="0">
                <a:solidFill>
                  <a:srgbClr val="000000"/>
                </a:solidFill>
                <a:effectLst/>
                <a:latin typeface="verdana" panose="020B0604030504040204" pitchFamily="34" charset="0"/>
              </a:rPr>
              <a:t> Son apropiadas en situaciones en que los objetivos del estudio están bien definidos, sin embargo no hay gran accesibilidad a los sujetos de la investigación o también por la necesidad de convocar varios actores de diferentes escenarios porque interesan sus experiencias y conocimientos.</a:t>
            </a:r>
          </a:p>
          <a:p>
            <a:endParaRPr lang="es-BO" dirty="0"/>
          </a:p>
        </p:txBody>
      </p:sp>
      <p:pic>
        <p:nvPicPr>
          <p:cNvPr id="6146" name="Picture 2" descr="Técnicas Cualitativas. ¿Qué son?, ¿Para qué sirven?, y consejos para su  aplicación. - Ideas Frescas">
            <a:extLst>
              <a:ext uri="{FF2B5EF4-FFF2-40B4-BE49-F238E27FC236}">
                <a16:creationId xmlns:a16="http://schemas.microsoft.com/office/drawing/2014/main" id="{56714C3A-9F01-4288-B898-1562AA622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492" y="2691003"/>
            <a:ext cx="5495585" cy="258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757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F991D-50C2-49FC-9086-AD66B0DAAC26}"/>
              </a:ext>
            </a:extLst>
          </p:cNvPr>
          <p:cNvSpPr>
            <a:spLocks noGrp="1"/>
          </p:cNvSpPr>
          <p:nvPr>
            <p:ph type="title"/>
          </p:nvPr>
        </p:nvSpPr>
        <p:spPr/>
        <p:txBody>
          <a:bodyPr/>
          <a:lstStyle/>
          <a:p>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685E0625-7279-444E-8FC2-446E6075F8BB}"/>
              </a:ext>
            </a:extLst>
          </p:cNvPr>
          <p:cNvSpPr>
            <a:spLocks noGrp="1"/>
          </p:cNvSpPr>
          <p:nvPr>
            <p:ph sz="quarter" idx="10"/>
          </p:nvPr>
        </p:nvSpPr>
        <p:spPr/>
        <p:txBody>
          <a:bodyPr>
            <a:normAutofit fontScale="77500" lnSpcReduction="20000"/>
          </a:bodyPr>
          <a:lstStyle/>
          <a:p>
            <a:pPr algn="just"/>
            <a:r>
              <a:rPr lang="es-MX" b="1" i="0" dirty="0">
                <a:solidFill>
                  <a:srgbClr val="000000"/>
                </a:solidFill>
                <a:effectLst/>
                <a:latin typeface="verdana" panose="020B0604030504040204" pitchFamily="34" charset="0"/>
              </a:rPr>
              <a:t>Grupos de enfoque</a:t>
            </a:r>
            <a:r>
              <a:rPr lang="es-MX" b="1" i="1" dirty="0">
                <a:solidFill>
                  <a:srgbClr val="000000"/>
                </a:solidFill>
                <a:effectLst/>
                <a:latin typeface="verdana" panose="020B0604030504040204" pitchFamily="34" charset="0"/>
              </a:rPr>
              <a:t>:</a:t>
            </a:r>
            <a:r>
              <a:rPr lang="es-MX" b="1" i="0" dirty="0">
                <a:solidFill>
                  <a:srgbClr val="000000"/>
                </a:solidFill>
                <a:effectLst/>
                <a:latin typeface="verdana" panose="020B0604030504040204" pitchFamily="34" charset="0"/>
              </a:rPr>
              <a:t> </a:t>
            </a:r>
            <a:r>
              <a:rPr lang="es-MX" b="0" i="0" dirty="0">
                <a:solidFill>
                  <a:srgbClr val="000000"/>
                </a:solidFill>
                <a:effectLst/>
                <a:latin typeface="verdana" panose="020B0604030504040204" pitchFamily="34" charset="0"/>
              </a:rPr>
              <a:t>Son también considerados como entrevistas grupales. “</a:t>
            </a:r>
            <a:r>
              <a:rPr lang="es-MX" b="0" i="1" dirty="0">
                <a:solidFill>
                  <a:srgbClr val="000000"/>
                </a:solidFill>
                <a:effectLst/>
                <a:latin typeface="verdana" panose="020B0604030504040204" pitchFamily="34" charset="0"/>
              </a:rPr>
              <a:t>Existe un interés por parte del investigador por cómo los individuos forman un esquema o perspectiva de un problema”</a:t>
            </a:r>
            <a:r>
              <a:rPr lang="es-MX" b="0" i="0" dirty="0">
                <a:solidFill>
                  <a:srgbClr val="000000"/>
                </a:solidFill>
                <a:effectLst/>
                <a:latin typeface="verdana" panose="020B0604030504040204" pitchFamily="34" charset="0"/>
              </a:rPr>
              <a:t> (</a:t>
            </a:r>
            <a:r>
              <a:rPr lang="es-MX" b="0" i="0" baseline="30000" dirty="0">
                <a:solidFill>
                  <a:srgbClr val="000000"/>
                </a:solidFill>
                <a:effectLst/>
                <a:latin typeface="verdana" panose="020B0604030504040204" pitchFamily="34" charset="0"/>
                <a:hlinkClick r:id="rId2"/>
              </a:rPr>
              <a:t>Hernández, et al., 2010</a:t>
            </a:r>
            <a:r>
              <a:rPr lang="es-MX" b="0" i="0" dirty="0">
                <a:solidFill>
                  <a:srgbClr val="000000"/>
                </a:solidFill>
                <a:effectLst/>
                <a:latin typeface="verdana" panose="020B0604030504040204" pitchFamily="34" charset="0"/>
              </a:rPr>
              <a:t>). Caracterizados por la reunión de un grupo de personas de alrededor de 10 personas, aunque si el tema es de mayor complejidad se prefiere convocar menos personas, Además debe ser un grupo heterogéneo en el que se compartan sus puntos de vista sobre sus experiencias, emociones, expectativas, etc. sobre el tema estudiado para construir de conjunto una estructura de información con la presencia de un facilitador, especializado en dinámicas grupales. En estos grupos al igual que en la entrevista no estructurada el facilitador cuenta con una guía general de preguntas que provoquen mayor profundidad en las respuestas.</a:t>
            </a:r>
          </a:p>
          <a:p>
            <a:pPr algn="just"/>
            <a:r>
              <a:rPr lang="es-MX" b="0" i="0" dirty="0">
                <a:solidFill>
                  <a:srgbClr val="000000"/>
                </a:solidFill>
                <a:effectLst/>
                <a:latin typeface="verdana" panose="020B0604030504040204" pitchFamily="34" charset="0"/>
              </a:rPr>
              <a:t>Los grupos focales han evidenciado que las opiniones de una persona pueden influenciarse durante el intercambio de opiniones con otras, apreciándose cambios en las reflexiones de unos y otros durante la discusión grupal.</a:t>
            </a:r>
          </a:p>
          <a:p>
            <a:endParaRPr lang="es-BO" dirty="0"/>
          </a:p>
        </p:txBody>
      </p:sp>
      <p:pic>
        <p:nvPicPr>
          <p:cNvPr id="10242" name="Picture 2" descr="TEMA 3. TÉCNICAS DE INVESTIGACIÓN CUANTITATIVAS Y CUALITATIVAS">
            <a:extLst>
              <a:ext uri="{FF2B5EF4-FFF2-40B4-BE49-F238E27FC236}">
                <a16:creationId xmlns:a16="http://schemas.microsoft.com/office/drawing/2014/main" id="{0AAD689F-E9EE-40C8-9053-0F9774C5C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394" y="1874184"/>
            <a:ext cx="4160183" cy="249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935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E7E2A-3E79-43D0-B8B1-6B98C466A8AC}"/>
              </a:ext>
            </a:extLst>
          </p:cNvPr>
          <p:cNvSpPr>
            <a:spLocks noGrp="1"/>
          </p:cNvSpPr>
          <p:nvPr>
            <p:ph type="title"/>
          </p:nvPr>
        </p:nvSpPr>
        <p:spPr/>
        <p:txBody>
          <a:bodyPr/>
          <a:lstStyle/>
          <a:p>
            <a:pPr algn="ctr"/>
            <a:r>
              <a:rPr lang="es-MX" dirty="0"/>
              <a:t>Ventajas y limitaciones de las técnicas</a:t>
            </a:r>
            <a:endParaRPr lang="es-BO" dirty="0"/>
          </a:p>
        </p:txBody>
      </p:sp>
      <p:graphicFrame>
        <p:nvGraphicFramePr>
          <p:cNvPr id="4" name="Marcador de contenido 3">
            <a:extLst>
              <a:ext uri="{FF2B5EF4-FFF2-40B4-BE49-F238E27FC236}">
                <a16:creationId xmlns:a16="http://schemas.microsoft.com/office/drawing/2014/main" id="{D1927E44-43DB-4A64-9354-9B56C3A53B53}"/>
              </a:ext>
            </a:extLst>
          </p:cNvPr>
          <p:cNvGraphicFramePr>
            <a:graphicFrameLocks noGrp="1"/>
          </p:cNvGraphicFramePr>
          <p:nvPr>
            <p:ph sz="quarter" idx="10"/>
            <p:extLst>
              <p:ext uri="{D42A27DB-BD31-4B8C-83A1-F6EECF244321}">
                <p14:modId xmlns:p14="http://schemas.microsoft.com/office/powerpoint/2010/main" val="2154491075"/>
              </p:ext>
            </p:extLst>
          </p:nvPr>
        </p:nvGraphicFramePr>
        <p:xfrm>
          <a:off x="623455" y="1413164"/>
          <a:ext cx="10778836" cy="4608616"/>
        </p:xfrm>
        <a:graphic>
          <a:graphicData uri="http://schemas.openxmlformats.org/drawingml/2006/table">
            <a:tbl>
              <a:tblPr firstRow="1" firstCol="1" bandRow="1">
                <a:tableStyleId>{5C22544A-7EE6-4342-B048-85BDC9FD1C3A}</a:tableStyleId>
              </a:tblPr>
              <a:tblGrid>
                <a:gridCol w="1118939">
                  <a:extLst>
                    <a:ext uri="{9D8B030D-6E8A-4147-A177-3AD203B41FA5}">
                      <a16:colId xmlns:a16="http://schemas.microsoft.com/office/drawing/2014/main" val="2167054609"/>
                    </a:ext>
                  </a:extLst>
                </a:gridCol>
                <a:gridCol w="5078135">
                  <a:extLst>
                    <a:ext uri="{9D8B030D-6E8A-4147-A177-3AD203B41FA5}">
                      <a16:colId xmlns:a16="http://schemas.microsoft.com/office/drawing/2014/main" val="2727093433"/>
                    </a:ext>
                  </a:extLst>
                </a:gridCol>
                <a:gridCol w="4581762">
                  <a:extLst>
                    <a:ext uri="{9D8B030D-6E8A-4147-A177-3AD203B41FA5}">
                      <a16:colId xmlns:a16="http://schemas.microsoft.com/office/drawing/2014/main" val="2725167023"/>
                    </a:ext>
                  </a:extLst>
                </a:gridCol>
              </a:tblGrid>
              <a:tr h="210079">
                <a:tc>
                  <a:txBody>
                    <a:bodyPr/>
                    <a:lstStyle/>
                    <a:p>
                      <a:pPr algn="ctr">
                        <a:lnSpc>
                          <a:spcPct val="107000"/>
                        </a:lnSpc>
                        <a:spcAft>
                          <a:spcPts val="800"/>
                        </a:spcAft>
                      </a:pPr>
                      <a:r>
                        <a:rPr lang="es-BO" sz="1100">
                          <a:effectLst/>
                          <a:latin typeface="Arial" panose="020B0604020202020204" pitchFamily="34" charset="0"/>
                          <a:cs typeface="Arial" panose="020B0604020202020204" pitchFamily="34" charset="0"/>
                        </a:rPr>
                        <a:t>TECNICA</a:t>
                      </a:r>
                      <a:endParaRPr lang="es-BO" sz="110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tc>
                  <a:txBody>
                    <a:bodyPr/>
                    <a:lstStyle/>
                    <a:p>
                      <a:pPr algn="ctr">
                        <a:lnSpc>
                          <a:spcPct val="107000"/>
                        </a:lnSpc>
                        <a:spcAft>
                          <a:spcPts val="800"/>
                        </a:spcAft>
                      </a:pPr>
                      <a:r>
                        <a:rPr lang="es-BO" sz="1100">
                          <a:effectLst/>
                          <a:latin typeface="Arial" panose="020B0604020202020204" pitchFamily="34" charset="0"/>
                          <a:cs typeface="Arial" panose="020B0604020202020204" pitchFamily="34" charset="0"/>
                        </a:rPr>
                        <a:t>VENTAJAS</a:t>
                      </a:r>
                      <a:endParaRPr lang="es-BO" sz="110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tc>
                  <a:txBody>
                    <a:bodyPr/>
                    <a:lstStyle/>
                    <a:p>
                      <a:pPr algn="ctr">
                        <a:lnSpc>
                          <a:spcPct val="107000"/>
                        </a:lnSpc>
                        <a:spcAft>
                          <a:spcPts val="800"/>
                        </a:spcAft>
                      </a:pPr>
                      <a:r>
                        <a:rPr lang="es-BO" sz="1100">
                          <a:effectLst/>
                          <a:latin typeface="Arial" panose="020B0604020202020204" pitchFamily="34" charset="0"/>
                          <a:cs typeface="Arial" panose="020B0604020202020204" pitchFamily="34" charset="0"/>
                        </a:rPr>
                        <a:t>LIMITACIONES</a:t>
                      </a:r>
                      <a:endParaRPr lang="es-BO" sz="110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extLst>
                  <a:ext uri="{0D108BD9-81ED-4DB2-BD59-A6C34878D82A}">
                    <a16:rowId xmlns:a16="http://schemas.microsoft.com/office/drawing/2014/main" val="3660106104"/>
                  </a:ext>
                </a:extLst>
              </a:tr>
              <a:tr h="791061">
                <a:tc>
                  <a:txBody>
                    <a:bodyPr/>
                    <a:lstStyle/>
                    <a:p>
                      <a:pPr algn="l">
                        <a:lnSpc>
                          <a:spcPct val="107000"/>
                        </a:lnSpc>
                        <a:spcAft>
                          <a:spcPts val="800"/>
                        </a:spcAft>
                      </a:pPr>
                      <a:r>
                        <a:rPr lang="es-BO" sz="1100" dirty="0">
                          <a:effectLst/>
                          <a:latin typeface="Arial" panose="020B0604020202020204" pitchFamily="34" charset="0"/>
                          <a:cs typeface="Arial" panose="020B0604020202020204" pitchFamily="34" charset="0"/>
                        </a:rPr>
                        <a:t>Observación</a:t>
                      </a:r>
                      <a:endParaRPr lang="es-BO" sz="1100" dirty="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tc>
                  <a:txBody>
                    <a:bodyPr/>
                    <a:lstStyle/>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Permite obtener un registro del comportamiento en el momento en que sucede por lo que no se incurre en errores y hay mayor exactitud para registrar la información.</a:t>
                      </a:r>
                    </a:p>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El investigador describe los elementos concretos de la situación y refiere textualmente las afirmaciones de los sujetos que han sido observados.</a:t>
                      </a:r>
                      <a:endParaRPr lang="es-BO" sz="1100" dirty="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tc>
                  <a:txBody>
                    <a:bodyPr/>
                    <a:lstStyle/>
                    <a:p>
                      <a:pPr marL="342900" lvl="0" indent="-342900" algn="l">
                        <a:lnSpc>
                          <a:spcPct val="107000"/>
                        </a:lnSpc>
                        <a:buFont typeface="Symbol" panose="05050102010706020507" pitchFamily="18" charset="2"/>
                        <a:buChar char=""/>
                      </a:pPr>
                      <a:r>
                        <a:rPr lang="es-BO" sz="1100">
                          <a:effectLst/>
                          <a:latin typeface="Arial" panose="020B0604020202020204" pitchFamily="34" charset="0"/>
                          <a:cs typeface="Arial" panose="020B0604020202020204" pitchFamily="34" charset="0"/>
                        </a:rPr>
                        <a:t>La observación participante puede exigir períodos de observación prolongados y requiere de analistas competentes</a:t>
                      </a:r>
                    </a:p>
                    <a:p>
                      <a:pPr marL="342900" lvl="0" indent="-342900" algn="l">
                        <a:lnSpc>
                          <a:spcPct val="107000"/>
                        </a:lnSpc>
                        <a:spcAft>
                          <a:spcPts val="800"/>
                        </a:spcAft>
                        <a:buFont typeface="Symbol" panose="05050102010706020507" pitchFamily="18" charset="2"/>
                        <a:buChar char=""/>
                      </a:pPr>
                      <a:r>
                        <a:rPr lang="es-BO" sz="1100">
                          <a:effectLst/>
                          <a:latin typeface="Arial" panose="020B0604020202020204" pitchFamily="34" charset="0"/>
                          <a:cs typeface="Arial" panose="020B0604020202020204" pitchFamily="34" charset="0"/>
                        </a:rPr>
                        <a:t>Se puede obtener información independientemente del deseo de proporcionarla y de la capacidad de las personas que integran el grupo de estudio.</a:t>
                      </a:r>
                      <a:endParaRPr lang="es-BO" sz="110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extLst>
                  <a:ext uri="{0D108BD9-81ED-4DB2-BD59-A6C34878D82A}">
                    <a16:rowId xmlns:a16="http://schemas.microsoft.com/office/drawing/2014/main" val="1619721943"/>
                  </a:ext>
                </a:extLst>
              </a:tr>
              <a:tr h="1270506">
                <a:tc>
                  <a:txBody>
                    <a:bodyPr/>
                    <a:lstStyle/>
                    <a:p>
                      <a:pPr algn="l">
                        <a:lnSpc>
                          <a:spcPct val="107000"/>
                        </a:lnSpc>
                        <a:spcAft>
                          <a:spcPts val="800"/>
                        </a:spcAft>
                      </a:pPr>
                      <a:r>
                        <a:rPr lang="es-BO" sz="1100" dirty="0">
                          <a:effectLst/>
                          <a:latin typeface="Arial" panose="020B0604020202020204" pitchFamily="34" charset="0"/>
                          <a:cs typeface="Arial" panose="020B0604020202020204" pitchFamily="34" charset="0"/>
                        </a:rPr>
                        <a:t>Entrevista</a:t>
                      </a:r>
                      <a:endParaRPr lang="es-BO" sz="1100" dirty="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tc>
                  <a:txBody>
                    <a:bodyPr/>
                    <a:lstStyle/>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Es flexible, permite aclaraciones.</a:t>
                      </a:r>
                    </a:p>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Se pueden captar gestos, tonos de voz, percepciones, sensaciones, sentimientos que aportan información.</a:t>
                      </a:r>
                    </a:p>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 El estilo de la guía de la entrevista permite integralidad y sistematicidad por la delimitación de temas a tratar.</a:t>
                      </a:r>
                    </a:p>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Las preguntas se adecuan a los participantes.</a:t>
                      </a:r>
                    </a:p>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La información que se obtiene es más amplia que cuando se limita a una respuesta escrita</a:t>
                      </a:r>
                      <a:endParaRPr lang="es-BO" sz="1100" dirty="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tc>
                  <a:txBody>
                    <a:bodyPr/>
                    <a:lstStyle/>
                    <a:p>
                      <a:pPr marL="342900" lvl="0" indent="-342900" algn="l">
                        <a:lnSpc>
                          <a:spcPct val="107000"/>
                        </a:lnSpc>
                        <a:buFont typeface="Symbol" panose="05050102010706020507" pitchFamily="18" charset="2"/>
                        <a:buChar char=""/>
                      </a:pPr>
                      <a:r>
                        <a:rPr lang="es-BO" sz="1100">
                          <a:effectLst/>
                          <a:latin typeface="Arial" panose="020B0604020202020204" pitchFamily="34" charset="0"/>
                          <a:cs typeface="Arial" panose="020B0604020202020204" pitchFamily="34" charset="0"/>
                        </a:rPr>
                        <a:t>Proporcionan información ¨permeada¨ por los puntos de vista del participante.</a:t>
                      </a:r>
                    </a:p>
                    <a:p>
                      <a:pPr marL="342900" lvl="0" indent="-342900" algn="l">
                        <a:lnSpc>
                          <a:spcPct val="107000"/>
                        </a:lnSpc>
                        <a:buFont typeface="Symbol" panose="05050102010706020507" pitchFamily="18" charset="2"/>
                        <a:buChar char=""/>
                      </a:pPr>
                      <a:r>
                        <a:rPr lang="es-BO" sz="1100">
                          <a:effectLst/>
                          <a:latin typeface="Arial" panose="020B0604020202020204" pitchFamily="34" charset="0"/>
                          <a:cs typeface="Arial" panose="020B0604020202020204" pitchFamily="34" charset="0"/>
                        </a:rPr>
                        <a:t> Limitaciones en la expresión oral de los participantes.</a:t>
                      </a:r>
                    </a:p>
                    <a:p>
                      <a:pPr marL="342900" lvl="0" indent="-342900" algn="l">
                        <a:lnSpc>
                          <a:spcPct val="107000"/>
                        </a:lnSpc>
                        <a:buFont typeface="Symbol" panose="05050102010706020507" pitchFamily="18" charset="2"/>
                        <a:buChar char=""/>
                      </a:pPr>
                      <a:r>
                        <a:rPr lang="es-BO" sz="1100">
                          <a:effectLst/>
                          <a:latin typeface="Arial" panose="020B0604020202020204" pitchFamily="34" charset="0"/>
                          <a:cs typeface="Arial" panose="020B0604020202020204" pitchFamily="34" charset="0"/>
                        </a:rPr>
                        <a:t>Inhibición de personas sobre temas tabúes o ante el entrevistador, lo que puede producir rechazo.</a:t>
                      </a:r>
                    </a:p>
                    <a:p>
                      <a:pPr marL="342900" lvl="0" indent="-342900" algn="l">
                        <a:lnSpc>
                          <a:spcPct val="107000"/>
                        </a:lnSpc>
                        <a:spcAft>
                          <a:spcPts val="800"/>
                        </a:spcAft>
                        <a:buFont typeface="Symbol" panose="05050102010706020507" pitchFamily="18" charset="2"/>
                        <a:buChar char=""/>
                      </a:pPr>
                      <a:r>
                        <a:rPr lang="es-BO" sz="1100">
                          <a:effectLst/>
                          <a:latin typeface="Arial" panose="020B0604020202020204" pitchFamily="34" charset="0"/>
                          <a:cs typeface="Arial" panose="020B0604020202020204" pitchFamily="34" charset="0"/>
                        </a:rPr>
                        <a:t>No permite que el entrevistador introduzca temas nuevos.</a:t>
                      </a:r>
                      <a:endParaRPr lang="es-BO" sz="110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extLst>
                  <a:ext uri="{0D108BD9-81ED-4DB2-BD59-A6C34878D82A}">
                    <a16:rowId xmlns:a16="http://schemas.microsoft.com/office/drawing/2014/main" val="2660230847"/>
                  </a:ext>
                </a:extLst>
              </a:tr>
              <a:tr h="2092534">
                <a:tc>
                  <a:txBody>
                    <a:bodyPr/>
                    <a:lstStyle/>
                    <a:p>
                      <a:pPr algn="l">
                        <a:lnSpc>
                          <a:spcPct val="107000"/>
                        </a:lnSpc>
                        <a:spcAft>
                          <a:spcPts val="800"/>
                        </a:spcAft>
                      </a:pPr>
                      <a:r>
                        <a:rPr lang="es-BO" sz="1100" dirty="0">
                          <a:effectLst/>
                          <a:latin typeface="Arial" panose="020B0604020202020204" pitchFamily="34" charset="0"/>
                          <a:cs typeface="Arial" panose="020B0604020202020204" pitchFamily="34" charset="0"/>
                        </a:rPr>
                        <a:t>Grupos de enfoque</a:t>
                      </a:r>
                      <a:endParaRPr lang="es-BO" sz="1100" dirty="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tc>
                  <a:txBody>
                    <a:bodyPr/>
                    <a:lstStyle/>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La técnica utilizada por estos grupos es de fácil comprensión y los resultados son viables y admisibles para los consumidores de la investigación.</a:t>
                      </a:r>
                    </a:p>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Permite obtener información cualitativa con profundidad, detalle y rapidez.</a:t>
                      </a:r>
                    </a:p>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Reduce los gastos de personal y tiempo</a:t>
                      </a:r>
                    </a:p>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Los grupos focales colocan a los participantes en situaciones reales y naturales para componer estructuras en situaciones de conocimientos.</a:t>
                      </a:r>
                    </a:p>
                    <a:p>
                      <a:pPr marL="342900" lvl="0" indent="-342900" algn="l">
                        <a:lnSpc>
                          <a:spcPct val="107000"/>
                        </a:lnSpc>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La flexibilidad del formato de las discusiones le permite al facilitador explorar nuevos contenidos que salgan a la luz.</a:t>
                      </a:r>
                    </a:p>
                    <a:p>
                      <a:pPr marL="342900" lvl="0" indent="-342900" algn="l">
                        <a:lnSpc>
                          <a:spcPct val="107000"/>
                        </a:lnSpc>
                        <a:spcAft>
                          <a:spcPts val="800"/>
                        </a:spcAft>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Se realizan con un costo relativamente bajo.</a:t>
                      </a:r>
                    </a:p>
                    <a:p>
                      <a:pPr algn="l">
                        <a:lnSpc>
                          <a:spcPct val="107000"/>
                        </a:lnSpc>
                        <a:spcAft>
                          <a:spcPts val="800"/>
                        </a:spcAft>
                      </a:pPr>
                      <a:r>
                        <a:rPr lang="es-BO" sz="1100" dirty="0">
                          <a:effectLst/>
                          <a:latin typeface="Arial" panose="020B0604020202020204" pitchFamily="34" charset="0"/>
                          <a:cs typeface="Arial" panose="020B0604020202020204" pitchFamily="34" charset="0"/>
                        </a:rPr>
                        <a:t> </a:t>
                      </a:r>
                      <a:endParaRPr lang="es-BO" sz="1100" dirty="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tc>
                  <a:txBody>
                    <a:bodyPr/>
                    <a:lstStyle/>
                    <a:p>
                      <a:pPr marL="342900" lvl="0" indent="-342900" algn="l">
                        <a:lnSpc>
                          <a:spcPct val="107000"/>
                        </a:lnSpc>
                        <a:spcAft>
                          <a:spcPts val="800"/>
                        </a:spcAft>
                        <a:buFont typeface="Symbol" panose="05050102010706020507" pitchFamily="18" charset="2"/>
                        <a:buChar char=""/>
                      </a:pPr>
                      <a:r>
                        <a:rPr lang="es-BO" sz="1100" dirty="0">
                          <a:effectLst/>
                          <a:latin typeface="Arial" panose="020B0604020202020204" pitchFamily="34" charset="0"/>
                          <a:cs typeface="Arial" panose="020B0604020202020204" pitchFamily="34" charset="0"/>
                        </a:rPr>
                        <a:t>Si todos los miembros convocados no asisten, pueden perderse aristas importantes a contrastar con el resto de los participantes.</a:t>
                      </a:r>
                    </a:p>
                    <a:p>
                      <a:pPr algn="l">
                        <a:lnSpc>
                          <a:spcPct val="107000"/>
                        </a:lnSpc>
                        <a:spcAft>
                          <a:spcPts val="800"/>
                        </a:spcAft>
                      </a:pPr>
                      <a:r>
                        <a:rPr lang="es-BO" sz="1100" dirty="0">
                          <a:effectLst/>
                          <a:latin typeface="Arial" panose="020B0604020202020204" pitchFamily="34" charset="0"/>
                          <a:cs typeface="Arial" panose="020B0604020202020204" pitchFamily="34" charset="0"/>
                        </a:rPr>
                        <a:t> </a:t>
                      </a:r>
                      <a:endParaRPr lang="es-BO" sz="1100" dirty="0">
                        <a:effectLst/>
                        <a:latin typeface="Arial" panose="020B0604020202020204" pitchFamily="34" charset="0"/>
                        <a:ea typeface="Calibri" panose="020F0502020204030204" pitchFamily="34" charset="0"/>
                        <a:cs typeface="Arial" panose="020B0604020202020204" pitchFamily="34" charset="0"/>
                      </a:endParaRPr>
                    </a:p>
                  </a:txBody>
                  <a:tcPr marL="37229" marR="37229" marT="0" marB="0"/>
                </a:tc>
                <a:extLst>
                  <a:ext uri="{0D108BD9-81ED-4DB2-BD59-A6C34878D82A}">
                    <a16:rowId xmlns:a16="http://schemas.microsoft.com/office/drawing/2014/main" val="623423538"/>
                  </a:ext>
                </a:extLst>
              </a:tr>
            </a:tbl>
          </a:graphicData>
        </a:graphic>
      </p:graphicFrame>
    </p:spTree>
    <p:extLst>
      <p:ext uri="{BB962C8B-B14F-4D97-AF65-F5344CB8AC3E}">
        <p14:creationId xmlns:p14="http://schemas.microsoft.com/office/powerpoint/2010/main" val="459836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8C3C3-3514-44FC-967D-FFCA6F724E11}"/>
              </a:ext>
            </a:extLst>
          </p:cNvPr>
          <p:cNvSpPr>
            <a:spLocks noGrp="1"/>
          </p:cNvSpPr>
          <p:nvPr>
            <p:ph type="title"/>
          </p:nvPr>
        </p:nvSpPr>
        <p:spPr>
          <a:xfrm>
            <a:off x="521207" y="448056"/>
            <a:ext cx="11137393" cy="640080"/>
          </a:xfrm>
        </p:spPr>
        <p:txBody>
          <a:bodyPr/>
          <a:lstStyle/>
          <a:p>
            <a:pPr algn="ctr"/>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A3A1FB07-C0F4-4C2F-8A2E-BDF10822FB26}"/>
              </a:ext>
            </a:extLst>
          </p:cNvPr>
          <p:cNvSpPr>
            <a:spLocks noGrp="1"/>
          </p:cNvSpPr>
          <p:nvPr>
            <p:ph sz="quarter" idx="10"/>
          </p:nvPr>
        </p:nvSpPr>
        <p:spPr>
          <a:xfrm>
            <a:off x="539496" y="1435608"/>
            <a:ext cx="6291610" cy="3977640"/>
          </a:xfrm>
        </p:spPr>
        <p:txBody>
          <a:bodyPr>
            <a:normAutofit fontScale="32500" lnSpcReduction="20000"/>
          </a:bodyPr>
          <a:lstStyle/>
          <a:p>
            <a:pPr algn="l">
              <a:lnSpc>
                <a:spcPct val="120000"/>
              </a:lnSpc>
            </a:pPr>
            <a:r>
              <a:rPr lang="es-MX" sz="4800" b="0" i="0" dirty="0">
                <a:solidFill>
                  <a:srgbClr val="000000"/>
                </a:solidFill>
                <a:effectLst/>
                <a:latin typeface="Arial" panose="020B0604020202020204" pitchFamily="34" charset="0"/>
                <a:cs typeface="Arial" panose="020B0604020202020204" pitchFamily="34" charset="0"/>
              </a:rPr>
              <a:t>La utilización de una combinación de métodos y técnicas para obtener mayor riqueza y variedad en la información obtenida permite realizar la triangulación de sus resultados.</a:t>
            </a:r>
          </a:p>
          <a:p>
            <a:pPr algn="l">
              <a:lnSpc>
                <a:spcPct val="120000"/>
              </a:lnSpc>
            </a:pPr>
            <a:r>
              <a:rPr lang="es-MX" sz="4800" b="0" i="0" dirty="0">
                <a:solidFill>
                  <a:srgbClr val="000000"/>
                </a:solidFill>
                <a:effectLst/>
                <a:latin typeface="Arial" panose="020B0604020202020204" pitchFamily="34" charset="0"/>
                <a:cs typeface="Arial" panose="020B0604020202020204" pitchFamily="34" charset="0"/>
              </a:rPr>
              <a:t>Existen diferentes formas de realizar la triangulación:</a:t>
            </a:r>
          </a:p>
          <a:p>
            <a:pPr algn="l">
              <a:lnSpc>
                <a:spcPct val="120000"/>
              </a:lnSpc>
              <a:buFont typeface="+mj-lt"/>
              <a:buAutoNum type="arabicPeriod"/>
            </a:pPr>
            <a:r>
              <a:rPr lang="es-MX" sz="4800" b="0" i="0" dirty="0">
                <a:solidFill>
                  <a:srgbClr val="000000"/>
                </a:solidFill>
                <a:effectLst/>
                <a:latin typeface="Arial" panose="020B0604020202020204" pitchFamily="34" charset="0"/>
                <a:cs typeface="Arial" panose="020B0604020202020204" pitchFamily="34" charset="0"/>
              </a:rPr>
              <a:t>Triangulación metodológica</a:t>
            </a:r>
          </a:p>
          <a:p>
            <a:pPr algn="l">
              <a:lnSpc>
                <a:spcPct val="120000"/>
              </a:lnSpc>
              <a:buFont typeface="+mj-lt"/>
              <a:buAutoNum type="arabicPeriod"/>
            </a:pPr>
            <a:r>
              <a:rPr lang="es-MX" sz="4800" b="0" i="0" dirty="0">
                <a:solidFill>
                  <a:srgbClr val="000000"/>
                </a:solidFill>
                <a:effectLst/>
                <a:latin typeface="Arial" panose="020B0604020202020204" pitchFamily="34" charset="0"/>
                <a:cs typeface="Arial" panose="020B0604020202020204" pitchFamily="34" charset="0"/>
              </a:rPr>
              <a:t>Triangulación de datos</a:t>
            </a:r>
          </a:p>
          <a:p>
            <a:pPr algn="l">
              <a:lnSpc>
                <a:spcPct val="120000"/>
              </a:lnSpc>
              <a:buFont typeface="+mj-lt"/>
              <a:buAutoNum type="arabicPeriod"/>
            </a:pPr>
            <a:r>
              <a:rPr lang="es-MX" sz="4800" b="0" i="0" dirty="0">
                <a:solidFill>
                  <a:srgbClr val="000000"/>
                </a:solidFill>
                <a:effectLst/>
                <a:latin typeface="Arial" panose="020B0604020202020204" pitchFamily="34" charset="0"/>
                <a:cs typeface="Arial" panose="020B0604020202020204" pitchFamily="34" charset="0"/>
              </a:rPr>
              <a:t>Triangulación del investigador</a:t>
            </a:r>
          </a:p>
          <a:p>
            <a:pPr algn="l">
              <a:lnSpc>
                <a:spcPct val="120000"/>
              </a:lnSpc>
              <a:buFont typeface="+mj-lt"/>
              <a:buAutoNum type="arabicPeriod"/>
            </a:pPr>
            <a:r>
              <a:rPr lang="es-MX" sz="4800" b="0" i="0" dirty="0">
                <a:solidFill>
                  <a:srgbClr val="000000"/>
                </a:solidFill>
                <a:effectLst/>
                <a:latin typeface="Arial" panose="020B0604020202020204" pitchFamily="34" charset="0"/>
                <a:cs typeface="Arial" panose="020B0604020202020204" pitchFamily="34" charset="0"/>
              </a:rPr>
              <a:t>Triangulación teórica:</a:t>
            </a:r>
          </a:p>
          <a:p>
            <a:pPr algn="l">
              <a:lnSpc>
                <a:spcPct val="120000"/>
              </a:lnSpc>
              <a:buFont typeface="+mj-lt"/>
              <a:buAutoNum type="arabicPeriod"/>
            </a:pPr>
            <a:r>
              <a:rPr lang="es-MX" sz="4800" b="0" i="0" dirty="0">
                <a:solidFill>
                  <a:srgbClr val="000000"/>
                </a:solidFill>
                <a:effectLst/>
                <a:latin typeface="Arial" panose="020B0604020202020204" pitchFamily="34" charset="0"/>
                <a:cs typeface="Arial" panose="020B0604020202020204" pitchFamily="34" charset="0"/>
              </a:rPr>
              <a:t>Triangulación disciplinar:</a:t>
            </a:r>
          </a:p>
        </p:txBody>
      </p:sp>
      <p:pic>
        <p:nvPicPr>
          <p:cNvPr id="4098" name="Picture 2" descr="Las técnicas cualitativas en la investigación social | Fundación iS+D">
            <a:extLst>
              <a:ext uri="{FF2B5EF4-FFF2-40B4-BE49-F238E27FC236}">
                <a16:creationId xmlns:a16="http://schemas.microsoft.com/office/drawing/2014/main" id="{AB7DAABA-0023-4B18-80F6-FF7B865D6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866" y="2003802"/>
            <a:ext cx="3962797" cy="284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09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8C3C3-3514-44FC-967D-FFCA6F724E11}"/>
              </a:ext>
            </a:extLst>
          </p:cNvPr>
          <p:cNvSpPr>
            <a:spLocks noGrp="1"/>
          </p:cNvSpPr>
          <p:nvPr>
            <p:ph type="title"/>
          </p:nvPr>
        </p:nvSpPr>
        <p:spPr>
          <a:xfrm>
            <a:off x="521207" y="448056"/>
            <a:ext cx="11137393" cy="640080"/>
          </a:xfrm>
        </p:spPr>
        <p:txBody>
          <a:bodyPr/>
          <a:lstStyle/>
          <a:p>
            <a:pPr algn="ctr"/>
            <a:r>
              <a:rPr lang="es-MX" dirty="0"/>
              <a:t>Técnicas de investigación cualitativa</a:t>
            </a:r>
            <a:endParaRPr lang="es-BO" dirty="0"/>
          </a:p>
        </p:txBody>
      </p:sp>
      <p:sp>
        <p:nvSpPr>
          <p:cNvPr id="3" name="Marcador de contenido 2">
            <a:extLst>
              <a:ext uri="{FF2B5EF4-FFF2-40B4-BE49-F238E27FC236}">
                <a16:creationId xmlns:a16="http://schemas.microsoft.com/office/drawing/2014/main" id="{A3A1FB07-C0F4-4C2F-8A2E-BDF10822FB26}"/>
              </a:ext>
            </a:extLst>
          </p:cNvPr>
          <p:cNvSpPr>
            <a:spLocks noGrp="1"/>
          </p:cNvSpPr>
          <p:nvPr>
            <p:ph sz="quarter" idx="10"/>
          </p:nvPr>
        </p:nvSpPr>
        <p:spPr>
          <a:xfrm>
            <a:off x="539496" y="1435607"/>
            <a:ext cx="7743892" cy="4696251"/>
          </a:xfrm>
        </p:spPr>
        <p:txBody>
          <a:bodyPr>
            <a:normAutofit fontScale="25000" lnSpcReduction="20000"/>
          </a:bodyPr>
          <a:lstStyle/>
          <a:p>
            <a:pPr algn="l">
              <a:lnSpc>
                <a:spcPct val="120000"/>
              </a:lnSpc>
            </a:pPr>
            <a:r>
              <a:rPr lang="es-MX" sz="4800" b="0" i="0" dirty="0">
                <a:solidFill>
                  <a:srgbClr val="000000"/>
                </a:solidFill>
                <a:effectLst/>
                <a:latin typeface="Arial" panose="020B0604020202020204" pitchFamily="34" charset="0"/>
                <a:cs typeface="Arial" panose="020B0604020202020204" pitchFamily="34" charset="0"/>
              </a:rPr>
              <a:t>Algunos criterios a tener en cuenta en la validación de los datos cualitativos (</a:t>
            </a:r>
            <a:r>
              <a:rPr lang="es-MX" sz="4800" b="0" i="0" baseline="30000" dirty="0">
                <a:solidFill>
                  <a:srgbClr val="000000"/>
                </a:solidFill>
                <a:effectLst/>
                <a:latin typeface="Arial" panose="020B0604020202020204" pitchFamily="34" charset="0"/>
                <a:cs typeface="Arial" panose="020B0604020202020204" pitchFamily="34" charset="0"/>
                <a:hlinkClick r:id="rId2"/>
              </a:rPr>
              <a:t>Hernández… et al., 2010</a:t>
            </a:r>
            <a:r>
              <a:rPr lang="es-MX" sz="4800" b="0" i="0" dirty="0">
                <a:solidFill>
                  <a:srgbClr val="000000"/>
                </a:solidFill>
                <a:effectLst/>
                <a:latin typeface="Arial" panose="020B0604020202020204" pitchFamily="34" charset="0"/>
                <a:cs typeface="Arial" panose="020B0604020202020204" pitchFamily="34" charset="0"/>
              </a:rPr>
              <a:t>):</a:t>
            </a:r>
          </a:p>
          <a:p>
            <a:pPr algn="l">
              <a:lnSpc>
                <a:spcPct val="120000"/>
              </a:lnSpc>
            </a:pPr>
            <a:r>
              <a:rPr lang="es-MX" sz="4800" b="0" i="0" dirty="0">
                <a:solidFill>
                  <a:srgbClr val="000000"/>
                </a:solidFill>
                <a:effectLst/>
                <a:latin typeface="Arial" panose="020B0604020202020204" pitchFamily="34" charset="0"/>
                <a:cs typeface="Arial" panose="020B0604020202020204" pitchFamily="34" charset="0"/>
              </a:rPr>
              <a:t>Para que los resultados de la investigación sean válidos deben haberse obtenido mediante datos válidos y confiables. Para el enfoque cuantitativo se resume en tres criterios: credibilidad, transferencia y la fiabilidad.</a:t>
            </a:r>
          </a:p>
          <a:p>
            <a:pPr algn="l">
              <a:lnSpc>
                <a:spcPct val="120000"/>
              </a:lnSpc>
              <a:buFont typeface="+mj-lt"/>
              <a:buAutoNum type="arabicPeriod"/>
            </a:pPr>
            <a:r>
              <a:rPr lang="es-MX" sz="4800" b="0" i="0" dirty="0">
                <a:solidFill>
                  <a:srgbClr val="000000"/>
                </a:solidFill>
                <a:effectLst/>
                <a:latin typeface="Arial" panose="020B0604020202020204" pitchFamily="34" charset="0"/>
                <a:cs typeface="Arial" panose="020B0604020202020204" pitchFamily="34" charset="0"/>
              </a:rPr>
              <a:t>La credibilidad, equivalente a la validez interna: Está relacionada con la manera en el que los participantes de la investigación perciben la problemática a resolver y en qué medida los investigadores son capaces de recoger toda la información provista por los participantes en toda su magnitud interpretando sus pensamientos y emociones. “</a:t>
            </a:r>
            <a:r>
              <a:rPr lang="es-MX" sz="4800" b="0" i="1" dirty="0">
                <a:solidFill>
                  <a:srgbClr val="000000"/>
                </a:solidFill>
                <a:effectLst/>
                <a:latin typeface="Arial" panose="020B0604020202020204" pitchFamily="34" charset="0"/>
                <a:cs typeface="Arial" panose="020B0604020202020204" pitchFamily="34" charset="0"/>
              </a:rPr>
              <a:t>Mejora con la revisión y discusión de los resultados con pares o colegas”</a:t>
            </a:r>
            <a:r>
              <a:rPr lang="es-MX" sz="4800" b="0" i="0" dirty="0">
                <a:solidFill>
                  <a:srgbClr val="000000"/>
                </a:solidFill>
                <a:effectLst/>
                <a:latin typeface="Arial" panose="020B0604020202020204" pitchFamily="34" charset="0"/>
                <a:cs typeface="Arial" panose="020B0604020202020204" pitchFamily="34" charset="0"/>
              </a:rPr>
              <a:t> (</a:t>
            </a:r>
            <a:r>
              <a:rPr lang="es-MX" sz="4800" b="0" i="0" baseline="30000" dirty="0">
                <a:solidFill>
                  <a:srgbClr val="000000"/>
                </a:solidFill>
                <a:effectLst/>
                <a:latin typeface="Arial" panose="020B0604020202020204" pitchFamily="34" charset="0"/>
                <a:cs typeface="Arial" panose="020B0604020202020204" pitchFamily="34" charset="0"/>
                <a:hlinkClick r:id="rId2"/>
              </a:rPr>
              <a:t>Hernández, et al., 2010</a:t>
            </a:r>
            <a:r>
              <a:rPr lang="es-MX" sz="4800" b="0" i="0" dirty="0">
                <a:solidFill>
                  <a:srgbClr val="000000"/>
                </a:solidFill>
                <a:effectLst/>
                <a:latin typeface="Arial" panose="020B0604020202020204" pitchFamily="34" charset="0"/>
                <a:cs typeface="Arial" panose="020B0604020202020204" pitchFamily="34" charset="0"/>
              </a:rPr>
              <a:t>). </a:t>
            </a:r>
            <a:r>
              <a:rPr lang="es-MX" sz="4800" b="0" i="1" dirty="0">
                <a:solidFill>
                  <a:srgbClr val="000000"/>
                </a:solidFill>
                <a:effectLst/>
                <a:latin typeface="Arial" panose="020B0604020202020204" pitchFamily="34" charset="0"/>
                <a:cs typeface="Arial" panose="020B0604020202020204" pitchFamily="34" charset="0"/>
              </a:rPr>
              <a:t>Se refiere a la cualidad y cantidad de observaciones efectuadas; así como a la exactitud de las relaciones que establece el investigador entre las observaciones en el momento de la interpretación.</a:t>
            </a:r>
            <a:r>
              <a:rPr lang="es-MX" sz="4800" b="0" i="0" dirty="0">
                <a:solidFill>
                  <a:srgbClr val="000000"/>
                </a:solidFill>
                <a:effectLst/>
                <a:latin typeface="Arial" panose="020B0604020202020204" pitchFamily="34" charset="0"/>
                <a:cs typeface="Arial" panose="020B0604020202020204" pitchFamily="34" charset="0"/>
              </a:rPr>
              <a:t> Se requiere por tanto el trabajo con datos provenientes de múltiples fuentes, la triangulación de fuentes y métodos. Es importante además consultar los resultados con varios especialistas y con participantes del estudio buscando corroborar lo obtenido.</a:t>
            </a:r>
          </a:p>
          <a:p>
            <a:pPr algn="l">
              <a:lnSpc>
                <a:spcPct val="120000"/>
              </a:lnSpc>
              <a:buFont typeface="+mj-lt"/>
              <a:buAutoNum type="arabicPeriod"/>
            </a:pPr>
            <a:r>
              <a:rPr lang="es-MX" sz="4800" b="0" i="0" dirty="0">
                <a:solidFill>
                  <a:srgbClr val="000000"/>
                </a:solidFill>
                <a:effectLst/>
                <a:latin typeface="Arial" panose="020B0604020202020204" pitchFamily="34" charset="0"/>
                <a:cs typeface="Arial" panose="020B0604020202020204" pitchFamily="34" charset="0"/>
              </a:rPr>
              <a:t>La transferencia, equivale a la validez externa: Es la posibilidad de generalizar las conclusiones a otros escenarios. Implica incluir casos típicos y atípicos, observadores, partidarios del estudio y oponentes también. La transferencia no la hace el investigador sino el usuario del estudio, que debe ser capaz de determinar la similitud entre el contexto del estudio y otros contextos.</a:t>
            </a:r>
          </a:p>
          <a:p>
            <a:pPr algn="l">
              <a:lnSpc>
                <a:spcPct val="120000"/>
              </a:lnSpc>
              <a:buFont typeface="+mj-lt"/>
              <a:buAutoNum type="arabicPeriod"/>
            </a:pPr>
            <a:r>
              <a:rPr lang="es-MX" sz="4800" b="0" i="0" dirty="0">
                <a:solidFill>
                  <a:srgbClr val="000000"/>
                </a:solidFill>
                <a:effectLst/>
                <a:latin typeface="Arial" panose="020B0604020202020204" pitchFamily="34" charset="0"/>
                <a:cs typeface="Arial" panose="020B0604020202020204" pitchFamily="34" charset="0"/>
              </a:rPr>
              <a:t>La fiabilidad, se refiere a la independencia de los análisis de la ideología del investigador independientemente de sus juicios.</a:t>
            </a:r>
          </a:p>
          <a:p>
            <a:endParaRPr lang="es-BO" dirty="0"/>
          </a:p>
        </p:txBody>
      </p:sp>
      <p:pic>
        <p:nvPicPr>
          <p:cNvPr id="11266" name="Picture 2" descr="TEMA 3. TÉCNICAS DE INVESTIGACIÓN CUANTITATIVAS Y CUALITATIVAS">
            <a:extLst>
              <a:ext uri="{FF2B5EF4-FFF2-40B4-BE49-F238E27FC236}">
                <a16:creationId xmlns:a16="http://schemas.microsoft.com/office/drawing/2014/main" id="{FFF4E44B-7557-4538-8EDB-B05333BFA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393" y="2126382"/>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66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B10BF-CFC7-47A6-81D6-05140A391856}"/>
              </a:ext>
            </a:extLst>
          </p:cNvPr>
          <p:cNvSpPr>
            <a:spLocks noGrp="1"/>
          </p:cNvSpPr>
          <p:nvPr>
            <p:ph type="title"/>
          </p:nvPr>
        </p:nvSpPr>
        <p:spPr/>
        <p:txBody>
          <a:bodyPr/>
          <a:lstStyle/>
          <a:p>
            <a:endParaRPr lang="es-BO"/>
          </a:p>
        </p:txBody>
      </p:sp>
      <p:sp>
        <p:nvSpPr>
          <p:cNvPr id="3" name="Marcador de contenido 2">
            <a:extLst>
              <a:ext uri="{FF2B5EF4-FFF2-40B4-BE49-F238E27FC236}">
                <a16:creationId xmlns:a16="http://schemas.microsoft.com/office/drawing/2014/main" id="{A2C42A21-7669-4F9A-AE16-D1DC5A3B2D49}"/>
              </a:ext>
            </a:extLst>
          </p:cNvPr>
          <p:cNvSpPr>
            <a:spLocks noGrp="1"/>
          </p:cNvSpPr>
          <p:nvPr>
            <p:ph sz="quarter" idx="10"/>
          </p:nvPr>
        </p:nvSpPr>
        <p:spPr/>
        <p:txBody>
          <a:bodyPr>
            <a:normAutofit fontScale="85000" lnSpcReduction="20000"/>
          </a:bodyPr>
          <a:lstStyle/>
          <a:p>
            <a:pPr algn="l"/>
            <a:r>
              <a:rPr lang="es-MX" b="0" i="0" dirty="0">
                <a:solidFill>
                  <a:srgbClr val="000000"/>
                </a:solidFill>
                <a:effectLst/>
                <a:latin typeface="verdana" panose="020B0604030504040204" pitchFamily="34" charset="0"/>
              </a:rPr>
              <a:t>Los métodos cualitativos de investigación están compuestos por un grupo de técnicas que utilizan una variedad de herramientas para recopilar datos y construir una teoría fundamentada.</a:t>
            </a:r>
          </a:p>
          <a:p>
            <a:pPr algn="l"/>
            <a:r>
              <a:rPr lang="es-MX" b="0" i="0" dirty="0">
                <a:solidFill>
                  <a:srgbClr val="000000"/>
                </a:solidFill>
                <a:effectLst/>
                <a:latin typeface="verdana" panose="020B0604030504040204" pitchFamily="34" charset="0"/>
              </a:rPr>
              <a:t>En la elección de las técnicas a utilizar el investigador tiene un papel esencial que debe valorar las características del escenario en que se desarrolla la investigación, las características de las personas, y las limitaciones de tiempo y recursos que puedan existir.</a:t>
            </a:r>
          </a:p>
          <a:p>
            <a:pPr algn="l"/>
            <a:r>
              <a:rPr lang="es-MX" b="0" i="0" dirty="0">
                <a:solidFill>
                  <a:srgbClr val="000000"/>
                </a:solidFill>
                <a:effectLst/>
                <a:latin typeface="verdana" panose="020B0604030504040204" pitchFamily="34" charset="0"/>
              </a:rPr>
              <a:t>La combinación de métodos y técnicas permite obtener mayor riqueza y variedad en la información obtenida. La triangulación de sus resultados contribuye a lograr la validez. En la medida en que los participantes de la investigación perciban la problemática a resolver y el investigador tenga las actitudes suficientes para recoger toda la información e interpretar sus sentimientos, se estará contribuyendo a la credibilidad de los resultados.</a:t>
            </a:r>
          </a:p>
          <a:p>
            <a:endParaRPr lang="es-BO" dirty="0"/>
          </a:p>
        </p:txBody>
      </p:sp>
      <p:pic>
        <p:nvPicPr>
          <p:cNvPr id="12290" name="Picture 2" descr="TEMA 3. TÉCNICAS DE INVESTIGACIÓN CUANTITATIVAS Y CUALITATIVAS">
            <a:extLst>
              <a:ext uri="{FF2B5EF4-FFF2-40B4-BE49-F238E27FC236}">
                <a16:creationId xmlns:a16="http://schemas.microsoft.com/office/drawing/2014/main" id="{1916E9AE-5F3B-48FE-9E20-A7FC1E691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954" y="1888101"/>
            <a:ext cx="3951552" cy="237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630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298A36-A19B-4865-A2F2-15062F9F0FB3}"/>
              </a:ext>
            </a:extLst>
          </p:cNvPr>
          <p:cNvSpPr>
            <a:spLocks noGrp="1"/>
          </p:cNvSpPr>
          <p:nvPr>
            <p:ph type="title"/>
          </p:nvPr>
        </p:nvSpPr>
        <p:spPr/>
        <p:txBody>
          <a:bodyPr/>
          <a:lstStyle/>
          <a:p>
            <a:r>
              <a:rPr lang="es-MX" dirty="0"/>
              <a:t>Glosario de términos</a:t>
            </a:r>
            <a:endParaRPr lang="es-BO" dirty="0"/>
          </a:p>
        </p:txBody>
      </p:sp>
      <p:sp>
        <p:nvSpPr>
          <p:cNvPr id="3" name="Marcador de contenido 2">
            <a:extLst>
              <a:ext uri="{FF2B5EF4-FFF2-40B4-BE49-F238E27FC236}">
                <a16:creationId xmlns:a16="http://schemas.microsoft.com/office/drawing/2014/main" id="{B7B3F4EF-45B2-4C16-A93E-7904DAF6F934}"/>
              </a:ext>
            </a:extLst>
          </p:cNvPr>
          <p:cNvSpPr>
            <a:spLocks noGrp="1"/>
          </p:cNvSpPr>
          <p:nvPr>
            <p:ph sz="quarter" idx="10"/>
          </p:nvPr>
        </p:nvSpPr>
        <p:spPr>
          <a:xfrm>
            <a:off x="539495" y="1435608"/>
            <a:ext cx="11051869" cy="4857616"/>
          </a:xfrm>
        </p:spPr>
        <p:txBody>
          <a:bodyPr>
            <a:normAutofit lnSpcReduction="10000"/>
          </a:bodyPr>
          <a:lstStyle/>
          <a:p>
            <a:r>
              <a:rPr lang="es-BO" dirty="0"/>
              <a:t>Permeada</a:t>
            </a:r>
          </a:p>
          <a:p>
            <a:r>
              <a:rPr lang="es-BO" dirty="0"/>
              <a:t>Fenomenología</a:t>
            </a:r>
          </a:p>
          <a:p>
            <a:r>
              <a:rPr lang="es-BO" dirty="0"/>
              <a:t>Inhibición</a:t>
            </a:r>
          </a:p>
          <a:p>
            <a:r>
              <a:rPr lang="es-BO" dirty="0"/>
              <a:t>Inducción </a:t>
            </a:r>
          </a:p>
          <a:p>
            <a:r>
              <a:rPr lang="es-BO" dirty="0"/>
              <a:t>Focales</a:t>
            </a:r>
          </a:p>
          <a:p>
            <a:r>
              <a:rPr lang="es-BO" dirty="0"/>
              <a:t>Delimitación</a:t>
            </a:r>
          </a:p>
          <a:p>
            <a:r>
              <a:rPr lang="es-BO" dirty="0"/>
              <a:t>Empírico</a:t>
            </a:r>
          </a:p>
          <a:p>
            <a:r>
              <a:rPr lang="es-BO" dirty="0"/>
              <a:t>Instrumento</a:t>
            </a:r>
          </a:p>
          <a:p>
            <a:r>
              <a:rPr lang="es-BO" dirty="0"/>
              <a:t>Holístico</a:t>
            </a:r>
          </a:p>
          <a:p>
            <a:endParaRPr lang="es-BO" dirty="0"/>
          </a:p>
          <a:p>
            <a:endParaRPr lang="es-BO" dirty="0"/>
          </a:p>
        </p:txBody>
      </p:sp>
    </p:spTree>
    <p:extLst>
      <p:ext uri="{BB962C8B-B14F-4D97-AF65-F5344CB8AC3E}">
        <p14:creationId xmlns:p14="http://schemas.microsoft.com/office/powerpoint/2010/main" val="16359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E245D-944F-4E79-9E0B-7CD858AB5B73}"/>
              </a:ext>
            </a:extLst>
          </p:cNvPr>
          <p:cNvSpPr>
            <a:spLocks noGrp="1"/>
          </p:cNvSpPr>
          <p:nvPr>
            <p:ph type="title"/>
          </p:nvPr>
        </p:nvSpPr>
        <p:spPr/>
        <p:txBody>
          <a:bodyPr/>
          <a:lstStyle/>
          <a:p>
            <a:r>
              <a:rPr lang="es-MX" dirty="0"/>
              <a:t>Conceptos de Ciencia, Método y Técnica</a:t>
            </a:r>
            <a:endParaRPr lang="es-BO" dirty="0"/>
          </a:p>
        </p:txBody>
      </p:sp>
      <p:sp>
        <p:nvSpPr>
          <p:cNvPr id="3" name="Marcador de contenido 2">
            <a:extLst>
              <a:ext uri="{FF2B5EF4-FFF2-40B4-BE49-F238E27FC236}">
                <a16:creationId xmlns:a16="http://schemas.microsoft.com/office/drawing/2014/main" id="{B9DD2844-6978-4829-BC6A-4A414A57B120}"/>
              </a:ext>
            </a:extLst>
          </p:cNvPr>
          <p:cNvSpPr>
            <a:spLocks noGrp="1"/>
          </p:cNvSpPr>
          <p:nvPr>
            <p:ph sz="quarter" idx="10"/>
          </p:nvPr>
        </p:nvSpPr>
        <p:spPr>
          <a:xfrm>
            <a:off x="539495" y="1435607"/>
            <a:ext cx="6412633" cy="5126558"/>
          </a:xfrm>
        </p:spPr>
        <p:txBody>
          <a:bodyPr>
            <a:noAutofit/>
          </a:bodyPr>
          <a:lstStyle/>
          <a:p>
            <a:pPr algn="just"/>
            <a:r>
              <a:rPr lang="es-MX" b="0" i="0" dirty="0">
                <a:solidFill>
                  <a:srgbClr val="1A1A1A"/>
                </a:solidFill>
                <a:effectLst/>
                <a:latin typeface="Merriweather" panose="00000500000000000000" pitchFamily="2" charset="0"/>
              </a:rPr>
              <a:t>Hay un gran repertorio de actividades que la Humanidad ha acumulado y las necesidades que subvienen a ellas  Vivir es la necesidad originaria de todas las demás. No es una necesidad impuesta, sino creada por un acto de voluntad, que es el empeño en pervivir. Desde alimentarnos, hasta desplazarnos suscitan necesidades y actividades para satisfacerlas aprovechando los medios de que disponemos. El  animal no es que tenga menos apego a la vida, sino menos dotes intelectuales para defender su vida. Las personas hemos ido generando formas de hacer para que la naturaleza, que está ahí, produzca lo que no hacía, o no está al alcance cuando hace falta. Fabricamos automóviles para suprimir espacio y tiempo. Cultivar en un invernadero no es lo mismo que alimentarse, como hacer un coche no es desplazarse. Estas actividades no son necesidades, sino actividades para soslayar aquellas otras necesidades que las suscitaron. En esta capacidad están las personas y no los animales. No es tanto falta de inteligencia como ser capaz de desprendernos de las urgencias vitales, para dedicarnos a ocuparnos de actividades capaces de lograr obviar las necesidades. </a:t>
            </a:r>
            <a:endParaRPr lang="es-BO" sz="700" dirty="0"/>
          </a:p>
        </p:txBody>
      </p:sp>
      <p:pic>
        <p:nvPicPr>
          <p:cNvPr id="4098" name="Picture 2" descr="Imágenes de exposición Ciencia en botellas (teacher made)">
            <a:extLst>
              <a:ext uri="{FF2B5EF4-FFF2-40B4-BE49-F238E27FC236}">
                <a16:creationId xmlns:a16="http://schemas.microsoft.com/office/drawing/2014/main" id="{6A8FA2F9-CAE5-4F02-8E26-C0F0F2CEE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463" y="2057399"/>
            <a:ext cx="4347042" cy="217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45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BD2D3-897C-4B66-8633-84EAB0FB710F}"/>
              </a:ext>
            </a:extLst>
          </p:cNvPr>
          <p:cNvSpPr>
            <a:spLocks noGrp="1"/>
          </p:cNvSpPr>
          <p:nvPr>
            <p:ph type="title"/>
          </p:nvPr>
        </p:nvSpPr>
        <p:spPr/>
        <p:txBody>
          <a:bodyPr/>
          <a:lstStyle/>
          <a:p>
            <a:r>
              <a:rPr lang="es-MX" dirty="0"/>
              <a:t>Conceptos de Ciencia, Método y Técnica</a:t>
            </a:r>
            <a:endParaRPr lang="es-BO" dirty="0"/>
          </a:p>
        </p:txBody>
      </p:sp>
      <p:sp>
        <p:nvSpPr>
          <p:cNvPr id="3" name="Marcador de contenido 2">
            <a:extLst>
              <a:ext uri="{FF2B5EF4-FFF2-40B4-BE49-F238E27FC236}">
                <a16:creationId xmlns:a16="http://schemas.microsoft.com/office/drawing/2014/main" id="{2638FFF9-5231-4026-848E-D259EB7D3E85}"/>
              </a:ext>
            </a:extLst>
          </p:cNvPr>
          <p:cNvSpPr>
            <a:spLocks noGrp="1"/>
          </p:cNvSpPr>
          <p:nvPr>
            <p:ph sz="quarter" idx="10"/>
          </p:nvPr>
        </p:nvSpPr>
        <p:spPr/>
        <p:txBody>
          <a:bodyPr>
            <a:normAutofit fontScale="92500"/>
          </a:bodyPr>
          <a:lstStyle/>
          <a:p>
            <a:pPr algn="just"/>
            <a:r>
              <a:rPr lang="es-MX" sz="1600" b="0" i="0" dirty="0">
                <a:solidFill>
                  <a:srgbClr val="1A1A1A"/>
                </a:solidFill>
                <a:effectLst/>
                <a:latin typeface="Merriweather" panose="00000500000000000000" pitchFamily="2" charset="0"/>
              </a:rPr>
              <a:t>El animal solamente permanece ligado a sus necesidades: vida biológica tan sólo.  Los actos que las personas realizan presuponen la invención de procedimientos para obtener lo que hay en la Naturaleza y necesitamos. Esto implica crear objetos, instrumentos o aparatos cuyo funcionamiento proporciona lo que necesitamos. Estas actividades modifican la Naturaleza logrando que en ella haya lo que no había y se necesitaba. </a:t>
            </a:r>
            <a:endParaRPr lang="es-BO" sz="1600" dirty="0"/>
          </a:p>
        </p:txBody>
      </p:sp>
    </p:spTree>
    <p:extLst>
      <p:ext uri="{BB962C8B-B14F-4D97-AF65-F5344CB8AC3E}">
        <p14:creationId xmlns:p14="http://schemas.microsoft.com/office/powerpoint/2010/main" val="11266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6117F-F030-4A76-B1BA-6A8B45ECDB7B}"/>
              </a:ext>
            </a:extLst>
          </p:cNvPr>
          <p:cNvSpPr>
            <a:spLocks noGrp="1"/>
          </p:cNvSpPr>
          <p:nvPr>
            <p:ph type="title"/>
          </p:nvPr>
        </p:nvSpPr>
        <p:spPr/>
        <p:txBody>
          <a:bodyPr/>
          <a:lstStyle/>
          <a:p>
            <a:r>
              <a:rPr lang="es-MX" dirty="0"/>
              <a:t>Conceptos de Ciencia, Método y Técnica</a:t>
            </a:r>
            <a:endParaRPr lang="es-BO" dirty="0"/>
          </a:p>
        </p:txBody>
      </p:sp>
      <p:sp>
        <p:nvSpPr>
          <p:cNvPr id="3" name="Marcador de contenido 2">
            <a:extLst>
              <a:ext uri="{FF2B5EF4-FFF2-40B4-BE49-F238E27FC236}">
                <a16:creationId xmlns:a16="http://schemas.microsoft.com/office/drawing/2014/main" id="{C594FDC8-D57D-47D2-A7BC-4C67A9C882B8}"/>
              </a:ext>
            </a:extLst>
          </p:cNvPr>
          <p:cNvSpPr>
            <a:spLocks noGrp="1"/>
          </p:cNvSpPr>
          <p:nvPr>
            <p:ph sz="quarter" idx="10"/>
          </p:nvPr>
        </p:nvSpPr>
        <p:spPr>
          <a:xfrm>
            <a:off x="539496" y="1435608"/>
            <a:ext cx="4416552" cy="4857616"/>
          </a:xfrm>
        </p:spPr>
        <p:txBody>
          <a:bodyPr>
            <a:normAutofit fontScale="85000" lnSpcReduction="10000"/>
          </a:bodyPr>
          <a:lstStyle/>
          <a:p>
            <a:pPr algn="just"/>
            <a:r>
              <a:rPr lang="es-MX" sz="1600" b="0" i="0" dirty="0">
                <a:solidFill>
                  <a:srgbClr val="1A1A1A"/>
                </a:solidFill>
                <a:effectLst/>
                <a:latin typeface="Merriweather" panose="00000500000000000000" pitchFamily="2" charset="0"/>
              </a:rPr>
              <a:t>Estos son los actos técnicos y su conjunto es la Técnica. Así pues, resumiendo, la Naturaleza nos impone necesidades y nosotros imponemos una reforma a la Naturaleza para satisfacer las necesidades que ésta nos genera. De aquí se desprende la creación de una </a:t>
            </a:r>
            <a:r>
              <a:rPr lang="es-MX" sz="1600" b="0" i="0" dirty="0" err="1">
                <a:solidFill>
                  <a:srgbClr val="1A1A1A"/>
                </a:solidFill>
                <a:effectLst/>
                <a:latin typeface="Merriweather" panose="00000500000000000000" pitchFamily="2" charset="0"/>
              </a:rPr>
              <a:t>sobre-naturaleza</a:t>
            </a:r>
            <a:r>
              <a:rPr lang="es-MX" sz="1600" b="0" i="0" dirty="0">
                <a:solidFill>
                  <a:srgbClr val="1A1A1A"/>
                </a:solidFill>
                <a:effectLst/>
                <a:latin typeface="Merriweather" panose="00000500000000000000" pitchFamily="2" charset="0"/>
              </a:rPr>
              <a:t>, en la que, realmente, nos desenvolvemos cotidianamente, también. Como evidencia Ortega, Técnica no es lo que el hombre hace para satisfacer sus necesidades, sino la reforma de la Naturaleza que nos provoca la necesidad, de forma tal que se anulen las necesidades y dejen de ser un problema a satisfacer. La Técnica sitúa el calor junto a la sensación de frío y anula la necesidad, soslaya el problema, por ejemplo.</a:t>
            </a:r>
            <a:endParaRPr lang="es-BO" sz="1600" dirty="0"/>
          </a:p>
        </p:txBody>
      </p:sp>
    </p:spTree>
    <p:extLst>
      <p:ext uri="{BB962C8B-B14F-4D97-AF65-F5344CB8AC3E}">
        <p14:creationId xmlns:p14="http://schemas.microsoft.com/office/powerpoint/2010/main" val="353157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A8BB0-AB03-42EE-BF16-B72FF20D80B6}"/>
              </a:ext>
            </a:extLst>
          </p:cNvPr>
          <p:cNvSpPr>
            <a:spLocks noGrp="1"/>
          </p:cNvSpPr>
          <p:nvPr>
            <p:ph type="title"/>
          </p:nvPr>
        </p:nvSpPr>
        <p:spPr/>
        <p:txBody>
          <a:bodyPr/>
          <a:lstStyle/>
          <a:p>
            <a:r>
              <a:rPr lang="es-MX" dirty="0"/>
              <a:t>Conceptos de Ciencia, Método y Técnica</a:t>
            </a:r>
            <a:endParaRPr lang="es-BO" dirty="0"/>
          </a:p>
        </p:txBody>
      </p:sp>
      <p:sp>
        <p:nvSpPr>
          <p:cNvPr id="3" name="Marcador de contenido 2">
            <a:extLst>
              <a:ext uri="{FF2B5EF4-FFF2-40B4-BE49-F238E27FC236}">
                <a16:creationId xmlns:a16="http://schemas.microsoft.com/office/drawing/2014/main" id="{6D1DBE00-923D-4254-8F49-1FF4BED275E7}"/>
              </a:ext>
            </a:extLst>
          </p:cNvPr>
          <p:cNvSpPr>
            <a:spLocks noGrp="1"/>
          </p:cNvSpPr>
          <p:nvPr>
            <p:ph sz="quarter" idx="10"/>
          </p:nvPr>
        </p:nvSpPr>
        <p:spPr>
          <a:xfrm>
            <a:off x="539495" y="1435607"/>
            <a:ext cx="5901645" cy="4803827"/>
          </a:xfrm>
        </p:spPr>
        <p:txBody>
          <a:bodyPr>
            <a:normAutofit fontScale="92500"/>
          </a:bodyPr>
          <a:lstStyle/>
          <a:p>
            <a:pPr algn="just"/>
            <a:r>
              <a:rPr lang="es-MX" sz="1400" b="0" i="0" dirty="0">
                <a:solidFill>
                  <a:srgbClr val="1A1A1A"/>
                </a:solidFill>
                <a:effectLst/>
                <a:latin typeface="Merriweather" panose="00000500000000000000" pitchFamily="2" charset="0"/>
              </a:rPr>
              <a:t>La Humanidad ha ido desarrollando la Técnica, acomodando las invenciones a la percepción de las necesidades que han ido emergiendo. La Ciencia ha ido aportando conocimiento que ha permitido invenciones cada vez más audaces, al tiempo que la propia Técnica ha ido acumulando más invenciones, herramientas y dispositivos empleados en un creciente abordaje de satisfacción de necesidades. Desde la tarea de encender fuego, para disponer de él donde y cuando se precisaba, hasta la actualidad en que nos ocupan las herramientas autónomas, cada vez dotadas de más “inteligencia”, lo que nos obliga a reflexionar el mundo que nos aguarda, en breve, porque la máquina está lista, la Inteligencia, dispuesta, la voluntad, decidida a reformar la Naturaleza para satisfacer lo que nuestra voluntad requiera. Estamos en los albores de la era en que tenemos que encarar los dilemas sociales, éticos y, también afectivos, que las máquinas inteligentes nos plantean. Son los tiempos.</a:t>
            </a:r>
            <a:endParaRPr lang="es-BO" sz="1400" dirty="0"/>
          </a:p>
        </p:txBody>
      </p:sp>
      <p:pic>
        <p:nvPicPr>
          <p:cNvPr id="5122" name="Picture 2" descr="Semana de la Ciencia 2022: los mejores recursos | EDUCACIÓN 3.0">
            <a:extLst>
              <a:ext uri="{FF2B5EF4-FFF2-40B4-BE49-F238E27FC236}">
                <a16:creationId xmlns:a16="http://schemas.microsoft.com/office/drawing/2014/main" id="{1D65DC6F-AF0F-467D-B1EE-B722BEB87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12" y="2055621"/>
            <a:ext cx="4131124" cy="2746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47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039CF-388D-4A78-8D6E-31F5B27AFBDB}"/>
              </a:ext>
            </a:extLst>
          </p:cNvPr>
          <p:cNvSpPr>
            <a:spLocks noGrp="1"/>
          </p:cNvSpPr>
          <p:nvPr>
            <p:ph type="title"/>
          </p:nvPr>
        </p:nvSpPr>
        <p:spPr/>
        <p:txBody>
          <a:bodyPr/>
          <a:lstStyle/>
          <a:p>
            <a:r>
              <a:rPr lang="es-MX" dirty="0"/>
              <a:t>Método</a:t>
            </a:r>
            <a:endParaRPr lang="es-BO" dirty="0"/>
          </a:p>
        </p:txBody>
      </p:sp>
      <p:sp>
        <p:nvSpPr>
          <p:cNvPr id="3" name="Marcador de contenido 2">
            <a:extLst>
              <a:ext uri="{FF2B5EF4-FFF2-40B4-BE49-F238E27FC236}">
                <a16:creationId xmlns:a16="http://schemas.microsoft.com/office/drawing/2014/main" id="{07DE86F1-D08B-4981-A083-1BCD5F0C63A9}"/>
              </a:ext>
            </a:extLst>
          </p:cNvPr>
          <p:cNvSpPr>
            <a:spLocks noGrp="1"/>
          </p:cNvSpPr>
          <p:nvPr>
            <p:ph sz="quarter" idx="10"/>
          </p:nvPr>
        </p:nvSpPr>
        <p:spPr>
          <a:xfrm>
            <a:off x="539496" y="1435607"/>
            <a:ext cx="4416552" cy="4723145"/>
          </a:xfrm>
        </p:spPr>
        <p:txBody>
          <a:bodyPr>
            <a:normAutofit fontScale="25000" lnSpcReduction="20000"/>
          </a:bodyPr>
          <a:lstStyle/>
          <a:p>
            <a:pPr algn="just"/>
            <a:r>
              <a:rPr lang="es-MX" sz="3600" dirty="0">
                <a:solidFill>
                  <a:schemeClr val="tx1"/>
                </a:solidFill>
              </a:rPr>
              <a:t>El  método  científico es un proceso que tiene como finalidad establecer relaciones entre hechos para enunciar leyes y teorías que expliquen y fundamenten el funcionamiento del mundo.</a:t>
            </a:r>
          </a:p>
          <a:p>
            <a:pPr algn="just"/>
            <a:r>
              <a:rPr lang="es-MX" sz="3600" dirty="0">
                <a:solidFill>
                  <a:schemeClr val="tx1"/>
                </a:solidFill>
              </a:rPr>
              <a:t>Es un sistema riguroso que cuenta con una serie de pasos y cuyo fin es generar conocimiento científico a través de la comprobación empírica de fenómenos y hechos. En el método científico se utiliza la observación para proponer una hipótesis que luego se intenta comprobar a través de la experimentación.</a:t>
            </a:r>
          </a:p>
          <a:p>
            <a:pPr algn="just"/>
            <a:r>
              <a:rPr lang="es-MX" sz="3600" dirty="0">
                <a:solidFill>
                  <a:schemeClr val="tx1"/>
                </a:solidFill>
              </a:rPr>
              <a:t>Muchos de los descubrimientos que hoy conocemos partieron de una hipótesis que fue comprobada a través de este método. Es utilizado en la mayoría de las ciencias como la química ,  la física, la psicología ; y puede ser aplicado para explicar fenómenos de la vida cotidiana.</a:t>
            </a:r>
          </a:p>
          <a:p>
            <a:pPr algn="just"/>
            <a:r>
              <a:rPr lang="es-MX" sz="3600" dirty="0">
                <a:solidFill>
                  <a:schemeClr val="tx1"/>
                </a:solidFill>
              </a:rPr>
              <a:t>Galileo Galilei fue uno de los pioneros en el uso del método científico experimental. Con los años, su aplicación ha tenido múltiples interpretaciones de muchísimos pensadores, entre los que se encuentran John Locke, Isaac Newton, David Hume, Immanuel Kant y Karl Hegel. En Discurso del método (1637), René Descartes dispuso ciertas reglas para orientar la razón hasta ser iluminado con la verdad en las ciencias.</a:t>
            </a:r>
          </a:p>
          <a:p>
            <a:pPr algn="just"/>
            <a:br>
              <a:rPr lang="es-MX" b="0" i="0" dirty="0">
                <a:solidFill>
                  <a:schemeClr val="tx1"/>
                </a:solidFill>
                <a:effectLst/>
                <a:latin typeface="Montserrat" panose="00000500000000000000" pitchFamily="2" charset="0"/>
              </a:rPr>
            </a:br>
            <a:br>
              <a:rPr lang="es-MX" b="0" i="0" dirty="0">
                <a:solidFill>
                  <a:schemeClr val="tx1"/>
                </a:solidFill>
                <a:effectLst/>
                <a:latin typeface="Montserrat" panose="00000500000000000000" pitchFamily="2" charset="0"/>
              </a:rPr>
            </a:br>
            <a:endParaRPr lang="es-BO" dirty="0">
              <a:solidFill>
                <a:schemeClr val="tx1"/>
              </a:solidFill>
            </a:endParaRPr>
          </a:p>
        </p:txBody>
      </p:sp>
    </p:spTree>
    <p:extLst>
      <p:ext uri="{BB962C8B-B14F-4D97-AF65-F5344CB8AC3E}">
        <p14:creationId xmlns:p14="http://schemas.microsoft.com/office/powerpoint/2010/main" val="107372268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051050_TF10001108_Win32" id="{DC138A41-C0BB-4DFA-954B-908261998A4A}" vid="{B88DAFDC-A3A3-42BB-B36F-1381DC4B201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{4FB89E5A-1D3D-440D-8114-C399BA06847E}tf10001108_win32</Template>
  <TotalTime>887</TotalTime>
  <Words>6366</Words>
  <Application>Microsoft Office PowerPoint</Application>
  <PresentationFormat>Panorámica</PresentationFormat>
  <Paragraphs>230</Paragraphs>
  <Slides>46</Slides>
  <Notes>21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46</vt:i4>
      </vt:variant>
    </vt:vector>
  </HeadingPairs>
  <TitlesOfParts>
    <vt:vector size="56" baseType="lpstr">
      <vt:lpstr>Arial</vt:lpstr>
      <vt:lpstr>Arial</vt:lpstr>
      <vt:lpstr>Calibri</vt:lpstr>
      <vt:lpstr>Merriweather</vt:lpstr>
      <vt:lpstr>Montserrat</vt:lpstr>
      <vt:lpstr>Segoe UI</vt:lpstr>
      <vt:lpstr>Segoe UI Light</vt:lpstr>
      <vt:lpstr>Symbol</vt:lpstr>
      <vt:lpstr>verdana</vt:lpstr>
      <vt:lpstr>WelcomeDoc</vt:lpstr>
      <vt:lpstr> Metodología de la Investigación Científica de Investigación cualitativa</vt:lpstr>
      <vt:lpstr>Conceptos de Ciencia, Método y Técnica</vt:lpstr>
      <vt:lpstr>Conceptos de Ciencia, Método y Técnica</vt:lpstr>
      <vt:lpstr>Conceptos de Ciencia, Método y Técnica</vt:lpstr>
      <vt:lpstr>Conceptos de Ciencia, Método y Técnica</vt:lpstr>
      <vt:lpstr>Conceptos de Ciencia, Método y Técnica</vt:lpstr>
      <vt:lpstr>Conceptos de Ciencia, Método y Técnica</vt:lpstr>
      <vt:lpstr>Conceptos de Ciencia, Método y Técnica</vt:lpstr>
      <vt:lpstr>Método</vt:lpstr>
      <vt:lpstr>Estrategia Metodológica</vt:lpstr>
      <vt:lpstr>Estrategia Metodológica</vt:lpstr>
      <vt:lpstr>GENERALIDADES DE LA INVESTIGACIÓN CUALITATIVA</vt:lpstr>
      <vt:lpstr>GENERALIDADES DE LA INVESTIGACIÓN CUALITATIVA</vt:lpstr>
      <vt:lpstr>INVESTIGACIÓN CUALITATIVA</vt:lpstr>
      <vt:lpstr>INVESTIGACIÓN CUALITATIVA</vt:lpstr>
      <vt:lpstr>INVESTIGACIÓN CUALITATIVA INTERACTIVA: ESTUDIOS FENOMENOLÓGICOS </vt:lpstr>
      <vt:lpstr>INVESTIGACIÓN CUALITATIVA INTERACTIVA: ESTUDIOS FENOMENOLÓGICOS </vt:lpstr>
      <vt:lpstr>INVESTIGACIÓN CUALITATIVA INTERACTIVA: ETNOGRAFÍA </vt:lpstr>
      <vt:lpstr>INVESTIGACIÓN CUALITATIVA INTERACTIVA: ETNOGRAFÍA </vt:lpstr>
      <vt:lpstr>INVESTIGACIÓN CUALITATIVA INTERACTIVA: ETNOGRAFÍA </vt:lpstr>
      <vt:lpstr>INVESTIGACIÓN CUALITATIVA INTERACTIVA: TEORÍA FUNDAMENTADA </vt:lpstr>
      <vt:lpstr>INVESTIGACIÓN CUALITATIVA INTERACTIVA: TEORÍA FUNDAMENTADA </vt:lpstr>
      <vt:lpstr>INVESTIGACIÓN CUALITATIVA INTERACTIVA: ESTUDIO DE CASO</vt:lpstr>
      <vt:lpstr>INVESTIGACIÓN CUALITATIVA INTERACTIVA: ESTUDIO DE CASO</vt:lpstr>
      <vt:lpstr>INVESTIGACIÓN CUALITATIVA INTERACTIVA: INVESTIGACIÓN ACCIÓN</vt:lpstr>
      <vt:lpstr>INVESTIGACIÓN CUALITATIVA INTERACTIVA: INVESTIGACIÓN ACCIÓN</vt:lpstr>
      <vt:lpstr>INVESTIGACIÓN CUALITATIVA NO INTERACTIVA: LA INVESTIGACIÓN NARRATIVO - BIBLIOGRÁFICA </vt:lpstr>
      <vt:lpstr>INVESTIGACIÓN CUALITATIVA NO INTERACTIVA: LA INVESTIGACIÓN NARRATIVO - BIBLIOGRÁFICA </vt:lpstr>
      <vt:lpstr>INVESTIGACIÓN CUALITATIVA NO INTERACTIVA: ANÁLISIS DE CONTENIDO</vt:lpstr>
      <vt:lpstr>INVESTIGACIÓN CUALITATIVA NO INTERACTIVA: ANÁLISIS DE CONTENIDO</vt:lpstr>
      <vt:lpstr>INVESTIGACIÓN CUALITATIVA NO INTERACTIVA: ANÁLISIS HISTÓRICO</vt:lpstr>
      <vt:lpstr>Técnicas de investigación cualitativa</vt:lpstr>
      <vt:lpstr>Técnicas de investigación cualitativa</vt:lpstr>
      <vt:lpstr>Técnicas de investigación cualitativa</vt:lpstr>
      <vt:lpstr>Técnicas de investigación cualitativa</vt:lpstr>
      <vt:lpstr>Técnicas de investigación cualitativa</vt:lpstr>
      <vt:lpstr>Técnicas de investigación cualitativa</vt:lpstr>
      <vt:lpstr>Técnicas de investigación cualitativa</vt:lpstr>
      <vt:lpstr>Técnicas de investigación cualitativa</vt:lpstr>
      <vt:lpstr>Técnicas de investigación cualitativa</vt:lpstr>
      <vt:lpstr>Técnicas de investigación cualitativa</vt:lpstr>
      <vt:lpstr>Ventajas y limitaciones de las técnicas</vt:lpstr>
      <vt:lpstr>Técnicas de investigación cualitativa</vt:lpstr>
      <vt:lpstr>Técnicas de investigación cualitativa</vt:lpstr>
      <vt:lpstr>Presentación de PowerPoint</vt:lpstr>
      <vt:lpstr>Glosario de términos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Investigación cualitativa</dc:title>
  <dc:creator>Valentín   Prieto Saucedo</dc:creator>
  <cp:keywords/>
  <cp:lastModifiedBy>Usuario</cp:lastModifiedBy>
  <cp:revision>23</cp:revision>
  <dcterms:created xsi:type="dcterms:W3CDTF">2023-04-24T20:46:57Z</dcterms:created>
  <dcterms:modified xsi:type="dcterms:W3CDTF">2023-10-18T16:59:08Z</dcterms:modified>
  <cp:version/>
</cp:coreProperties>
</file>