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FCA"/>
    <a:srgbClr val="0483A0"/>
    <a:srgbClr val="00B9A9"/>
    <a:srgbClr val="8D0DBA"/>
    <a:srgbClr val="000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D8318075-5659-472D-938B-281372C61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9" y="246257"/>
            <a:ext cx="5351351" cy="25494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1685B0B-2E66-420E-8F47-B909BA8B2C5A}"/>
              </a:ext>
            </a:extLst>
          </p:cNvPr>
          <p:cNvGrpSpPr/>
          <p:nvPr/>
        </p:nvGrpSpPr>
        <p:grpSpPr>
          <a:xfrm>
            <a:off x="769405" y="1676841"/>
            <a:ext cx="1733871" cy="2071610"/>
            <a:chOff x="769405" y="1676841"/>
            <a:chExt cx="1733871" cy="2071610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F559B82-FAD9-45DA-9256-2B136BFA4291}"/>
                </a:ext>
              </a:extLst>
            </p:cNvPr>
            <p:cNvSpPr/>
            <p:nvPr/>
          </p:nvSpPr>
          <p:spPr>
            <a:xfrm>
              <a:off x="769405" y="1676841"/>
              <a:ext cx="1716391" cy="2056660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D52A9A0-02AF-4C35-A72E-6F5D490F3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44" y="1792970"/>
              <a:ext cx="1512536" cy="44318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BE3155-5A3E-468E-A167-B008B010285E}"/>
                </a:ext>
              </a:extLst>
            </p:cNvPr>
            <p:cNvSpPr txBox="1"/>
            <p:nvPr/>
          </p:nvSpPr>
          <p:spPr>
            <a:xfrm>
              <a:off x="775765" y="2117235"/>
              <a:ext cx="17275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A pandemia está gerando uma quantidade de dados enorme. Um centro de pesquisas tem a demanda de estruturar um Data Lake para armazenamento, tratamento e visualização de tais dados não estruturados.</a:t>
              </a:r>
              <a:endParaRPr lang="en-US" sz="10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1D1AFE-4345-472F-B08F-70774E18E23F}"/>
              </a:ext>
            </a:extLst>
          </p:cNvPr>
          <p:cNvGrpSpPr/>
          <p:nvPr/>
        </p:nvGrpSpPr>
        <p:grpSpPr>
          <a:xfrm>
            <a:off x="2673005" y="1676841"/>
            <a:ext cx="1748737" cy="2349031"/>
            <a:chOff x="2673005" y="1676841"/>
            <a:chExt cx="1748737" cy="2349031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015B2882-4651-417C-9D8D-79A2B7B21073}"/>
                </a:ext>
              </a:extLst>
            </p:cNvPr>
            <p:cNvSpPr/>
            <p:nvPr/>
          </p:nvSpPr>
          <p:spPr>
            <a:xfrm>
              <a:off x="2673005" y="1676841"/>
              <a:ext cx="1716391" cy="2056660"/>
            </a:xfrm>
            <a:prstGeom prst="roundRect">
              <a:avLst>
                <a:gd name="adj" fmla="val 8391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0D0E9FFB-7519-42C3-B97B-CD069F9B2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314" y="1807742"/>
              <a:ext cx="1323827" cy="24875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636355-A462-4D12-8812-F0B8F2ACFBA1}"/>
                </a:ext>
              </a:extLst>
            </p:cNvPr>
            <p:cNvSpPr txBox="1"/>
            <p:nvPr/>
          </p:nvSpPr>
          <p:spPr>
            <a:xfrm>
              <a:off x="2694231" y="2084315"/>
              <a:ext cx="1727511" cy="194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pt-BR" sz="900" b="1" dirty="0">
                  <a:solidFill>
                    <a:schemeClr val="bg1"/>
                  </a:solidFill>
                  <a:latin typeface="Palatino Linotype" panose="02040502050505030304" pitchFamily="18" charset="0"/>
                  <a:ea typeface="Libre Franklin"/>
                  <a:cs typeface="Libre Franklin"/>
                </a:rPr>
                <a:t>E</a:t>
              </a:r>
              <a:r>
                <a:rPr lang="pt-BR" sz="9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nvolvidos no projeto: biólogos; sociólogos; cientistas de dados; médicos; enfermeiros; engenheiros; jornalistas; comunicólogos; administradores. O público alvo são todos aqueles interessados nas pesquisas relacionadas à Pandemia do vírus Sars-Covid-2.</a:t>
              </a:r>
              <a:endParaRPr lang="en-US" sz="9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  <a:p>
              <a:pPr algn="just"/>
              <a:endParaRPr lang="en-US" sz="1000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4EF53B-91CE-4FC1-A864-6A02BB28AB30}"/>
              </a:ext>
            </a:extLst>
          </p:cNvPr>
          <p:cNvSpPr txBox="1"/>
          <p:nvPr/>
        </p:nvSpPr>
        <p:spPr>
          <a:xfrm>
            <a:off x="4612131" y="2117235"/>
            <a:ext cx="17275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u="none" strike="noStrike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Financiamento dos custos de implementação da solução por parte da instituição responsável; comprometimento da equipe de desenvolvedores; definição das linguagens de programação que serão utilizadas;</a:t>
            </a:r>
            <a:endParaRPr lang="en-US" sz="1000" b="1" u="none" strike="noStrike" dirty="0">
              <a:solidFill>
                <a:schemeClr val="bg1"/>
              </a:solidFill>
              <a:effectLst/>
              <a:latin typeface="Palatino Linotype" panose="02040502050505030304" pitchFamily="18" charset="0"/>
              <a:ea typeface="Libre Franklin"/>
              <a:cs typeface="Libre Franklin"/>
            </a:endParaRPr>
          </a:p>
          <a:p>
            <a:pPr algn="just"/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E2079-950F-48EA-B74B-DCCB49C1819C}"/>
              </a:ext>
            </a:extLst>
          </p:cNvPr>
          <p:cNvSpPr txBox="1"/>
          <p:nvPr/>
        </p:nvSpPr>
        <p:spPr>
          <a:xfrm>
            <a:off x="740238" y="4518580"/>
            <a:ext cx="1727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Armazenamento, tratamento, extração e visualização do Big Data referente às pesquisas relacionadas com a pandemia. A saída desejada são notícias, artigos,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papers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para levar informação ao público.</a:t>
            </a:r>
            <a:endParaRPr lang="en-US" sz="1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FADC6-0AE3-427E-A8F6-2DFD8E41B5A3}"/>
              </a:ext>
            </a:extLst>
          </p:cNvPr>
          <p:cNvSpPr txBox="1"/>
          <p:nvPr/>
        </p:nvSpPr>
        <p:spPr>
          <a:xfrm>
            <a:off x="7317236" y="1053025"/>
            <a:ext cx="430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Data Lake utilizando o ecossistema </a:t>
            </a:r>
            <a:r>
              <a:rPr lang="pt-BR" sz="16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Hadoop</a:t>
            </a:r>
            <a:endParaRPr lang="en-US" sz="16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6D3E6-2B5C-4AB7-9551-78CFB7150378}"/>
              </a:ext>
            </a:extLst>
          </p:cNvPr>
          <p:cNvGrpSpPr/>
          <p:nvPr/>
        </p:nvGrpSpPr>
        <p:grpSpPr>
          <a:xfrm>
            <a:off x="4576605" y="4107728"/>
            <a:ext cx="1770361" cy="2420490"/>
            <a:chOff x="4576605" y="4107728"/>
            <a:chExt cx="1770361" cy="2420490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7612713F-86B6-4019-8811-F0B1C8592CC1}"/>
                </a:ext>
              </a:extLst>
            </p:cNvPr>
            <p:cNvSpPr/>
            <p:nvPr/>
          </p:nvSpPr>
          <p:spPr>
            <a:xfrm>
              <a:off x="4576605" y="4107728"/>
              <a:ext cx="1716391" cy="2056660"/>
            </a:xfrm>
            <a:prstGeom prst="roundRect">
              <a:avLst>
                <a:gd name="adj" fmla="val 6322"/>
              </a:avLst>
            </a:prstGeom>
            <a:solidFill>
              <a:srgbClr val="00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25A883DE-F5C5-4907-9995-864A6700C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625" y="4217735"/>
              <a:ext cx="954985" cy="2773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ABFA19-E605-4BE7-B6AC-AD7425FF0F65}"/>
                </a:ext>
              </a:extLst>
            </p:cNvPr>
            <p:cNvSpPr txBox="1"/>
            <p:nvPr/>
          </p:nvSpPr>
          <p:spPr>
            <a:xfrm>
              <a:off x="4594085" y="4517411"/>
              <a:ext cx="1752881" cy="2010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pt-BR" sz="10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Organizar os dados; Reduzir o tempo de acesso e o número de fontes dos dados; Centralizar duas fontes de dados; Necessidade de um repositório Big Data;</a:t>
              </a:r>
              <a:r>
                <a:rPr lang="pt-BR" sz="1000" b="1" dirty="0">
                  <a:solidFill>
                    <a:schemeClr val="bg1"/>
                  </a:solidFill>
                  <a:latin typeface="Palatino Linotype" panose="02040502050505030304" pitchFamily="18" charset="0"/>
                  <a:ea typeface="Libre Franklin"/>
                  <a:cs typeface="Libre Franklin"/>
                </a:rPr>
                <a:t> </a:t>
              </a:r>
              <a:r>
                <a:rPr lang="pt-BR" sz="10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Estruturação do Data Lake ao longo do Projeto Aplicado;</a:t>
              </a:r>
              <a:endParaRPr lang="en-US" sz="10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E2DAC8D-E090-440D-9A7A-31A2E26BCDE6}"/>
              </a:ext>
            </a:extLst>
          </p:cNvPr>
          <p:cNvSpPr txBox="1"/>
          <p:nvPr/>
        </p:nvSpPr>
        <p:spPr>
          <a:xfrm>
            <a:off x="6467520" y="2103211"/>
            <a:ext cx="1752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Atualização do Java; 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Download e instalação do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Hadoop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3.3;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Instalação e configuração da VM sistema Ubuntu;   Desenvolvimento dos códigos HDSF; Desenvolvimento do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MapReduce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/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Yarn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; Desenvolvimento do HIVE;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Desenvolvimento do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Hbase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;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Desenvolvimento do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Oozie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;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Desenvolvimento do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Sqoop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;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Desenvolvimento do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Flume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;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Desenvolvimento do ZOOKEEPER;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Desenvolvimento do;</a:t>
            </a:r>
          </a:p>
          <a:p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Mahout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;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Desenvolvimento do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Pig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; </a:t>
            </a:r>
          </a:p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Desenvolvimento do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Ambari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; (...)</a:t>
            </a:r>
            <a:endParaRPr lang="en-US" sz="1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F2E2D-713C-433C-A533-D5152FDEE344}"/>
              </a:ext>
            </a:extLst>
          </p:cNvPr>
          <p:cNvSpPr txBox="1"/>
          <p:nvPr/>
        </p:nvSpPr>
        <p:spPr>
          <a:xfrm>
            <a:off x="2644717" y="4540393"/>
            <a:ext cx="17275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Tornar acessível dados persistentes relacionados à COVID-19;</a:t>
            </a:r>
          </a:p>
          <a:p>
            <a:pPr algn="just"/>
            <a:endParaRPr lang="pt-BR" sz="1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Alavancar pesquisas de tratamentos alternativos e vacinas para COVID-19.</a:t>
            </a:r>
            <a:endParaRPr lang="en-US" sz="1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D2619706-F03C-4A89-A64D-51006422F37F}"/>
              </a:ext>
            </a:extLst>
          </p:cNvPr>
          <p:cNvSpPr txBox="1"/>
          <p:nvPr/>
        </p:nvSpPr>
        <p:spPr>
          <a:xfrm>
            <a:off x="8745666" y="2663177"/>
            <a:ext cx="267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Virtual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Machine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, VM </a:t>
            </a:r>
            <a:r>
              <a:rPr lang="pt-BR" sz="1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Ware</a:t>
            </a: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Workstation com Sistema Operacional Ubuntu.</a:t>
            </a:r>
            <a:endParaRPr lang="en-US" sz="1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D61B55C8-CF33-414D-9ABE-3B7D63DF1F60}"/>
              </a:ext>
            </a:extLst>
          </p:cNvPr>
          <p:cNvSpPr txBox="1"/>
          <p:nvPr/>
        </p:nvSpPr>
        <p:spPr>
          <a:xfrm>
            <a:off x="8497802" y="4855902"/>
            <a:ext cx="1154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Estruturação do Ecossistema Hadoop para Big Data.</a:t>
            </a:r>
            <a:endParaRPr lang="en-US" sz="1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3404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4196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8FC25D69-48A4-4974-92E6-CB9C02A5D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7" y="254628"/>
            <a:ext cx="5850848" cy="261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F7EAFE-2A53-4767-89B9-B53525F0C7AA}"/>
              </a:ext>
            </a:extLst>
          </p:cNvPr>
          <p:cNvSpPr txBox="1"/>
          <p:nvPr/>
        </p:nvSpPr>
        <p:spPr>
          <a:xfrm>
            <a:off x="290500" y="3401159"/>
            <a:ext cx="21895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C</a:t>
            </a:r>
            <a:r>
              <a:rPr lang="pt-BR" sz="1000" b="1" u="none" strike="noStrike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ientista, instituições, voluntários e o público</a:t>
            </a:r>
            <a:r>
              <a:rPr lang="pt-BR" sz="1000" b="1" u="none" strike="noStrike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</a:rPr>
              <a:t> interessados nas estatísticas e seus impactos da Covid-19 no Brasil, assim como, no desenvolvimento de soluções para tal doença.</a:t>
            </a:r>
            <a:endParaRPr lang="en-US" sz="1000" b="1" u="none" strike="noStrike" dirty="0">
              <a:solidFill>
                <a:schemeClr val="bg1"/>
              </a:solidFill>
              <a:effectLst/>
              <a:latin typeface="Palatino Linotype" panose="02040502050505030304" pitchFamily="18" charset="0"/>
              <a:ea typeface="Libre Franklin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D016A-40E6-4D3A-975B-C64D51518F77}"/>
              </a:ext>
            </a:extLst>
          </p:cNvPr>
          <p:cNvSpPr txBox="1"/>
          <p:nvPr/>
        </p:nvSpPr>
        <p:spPr>
          <a:xfrm>
            <a:off x="2830511" y="3723030"/>
            <a:ext cx="1929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C</a:t>
            </a:r>
            <a:r>
              <a:rPr lang="pt-BR" sz="10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omputadores e laboratórios de pesquisa de patologias.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DD02A9-3A60-41F7-9B29-80901A381562}"/>
              </a:ext>
            </a:extLst>
          </p:cNvPr>
          <p:cNvSpPr txBox="1"/>
          <p:nvPr/>
        </p:nvSpPr>
        <p:spPr>
          <a:xfrm>
            <a:off x="5217984" y="3475640"/>
            <a:ext cx="19683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325"/>
              </a:spcAft>
            </a:pP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C</a:t>
            </a:r>
            <a:r>
              <a:rPr lang="pt-BR" sz="1000" b="1" u="none" strike="noStrike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hecagem de dados em hospitais e através da internet, disponibilização de </a:t>
            </a:r>
            <a:r>
              <a:rPr lang="pt-BR" sz="1000" b="1" u="none" strike="noStrike" dirty="0" err="1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papers</a:t>
            </a:r>
            <a:r>
              <a:rPr lang="pt-BR" sz="1000" b="1" u="none" strike="noStrike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 e índices para o público em geral. </a:t>
            </a:r>
            <a:endParaRPr lang="en-US" sz="1000" b="1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Libre Frankl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111BE-96A1-4640-9F35-082590D78863}"/>
              </a:ext>
            </a:extLst>
          </p:cNvPr>
          <p:cNvSpPr txBox="1"/>
          <p:nvPr/>
        </p:nvSpPr>
        <p:spPr>
          <a:xfrm>
            <a:off x="7571893" y="3475640"/>
            <a:ext cx="19683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325"/>
              </a:spcAft>
            </a:pPr>
            <a:r>
              <a:rPr lang="pt-BR" sz="10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T</a:t>
            </a:r>
            <a:r>
              <a:rPr lang="pt-BR" sz="10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roca de informações, trabalhos e arquivos via grupos de </a:t>
            </a:r>
            <a:r>
              <a:rPr lang="pt-BR" sz="1000" b="1" dirty="0" err="1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whatsapp</a:t>
            </a:r>
            <a:r>
              <a:rPr lang="pt-BR" sz="10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, grupo do </a:t>
            </a:r>
            <a:r>
              <a:rPr lang="pt-BR" sz="1000" b="1" dirty="0" err="1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google</a:t>
            </a:r>
            <a:r>
              <a:rPr lang="pt-BR" sz="10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, </a:t>
            </a:r>
            <a:r>
              <a:rPr lang="pt-BR" sz="1000" b="1" dirty="0" err="1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email</a:t>
            </a:r>
            <a:r>
              <a:rPr lang="pt-BR" sz="10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, telefones, </a:t>
            </a:r>
            <a:r>
              <a:rPr lang="pt-BR" sz="1000" b="1" dirty="0" err="1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hd´s</a:t>
            </a:r>
            <a:r>
              <a:rPr lang="pt-BR" sz="10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 externos.</a:t>
            </a:r>
            <a:endParaRPr lang="en-US" sz="400" b="1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Libre Frankl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9CB24-43B5-40A0-B355-A05613F94D66}"/>
              </a:ext>
            </a:extLst>
          </p:cNvPr>
          <p:cNvSpPr txBox="1"/>
          <p:nvPr/>
        </p:nvSpPr>
        <p:spPr>
          <a:xfrm>
            <a:off x="10031322" y="3632333"/>
            <a:ext cx="171920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325"/>
              </a:spcAft>
            </a:pPr>
            <a:r>
              <a:rPr lang="pt-BR" sz="105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A</a:t>
            </a:r>
            <a:r>
              <a:rPr lang="pt-BR" sz="105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cesso à </a:t>
            </a:r>
            <a:r>
              <a:rPr lang="pt-BR" sz="1050" b="1" dirty="0" err="1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papers</a:t>
            </a:r>
            <a:r>
              <a:rPr lang="pt-BR" sz="105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rPr>
              <a:t> e índices referentes a Pandemia e seus impactos no Brasil.</a:t>
            </a:r>
            <a:endParaRPr lang="en-US" sz="100" b="1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Libre Franklin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20B24FC3-8100-49F7-9D33-DCC538A5F5D6}"/>
              </a:ext>
            </a:extLst>
          </p:cNvPr>
          <p:cNvSpPr txBox="1"/>
          <p:nvPr/>
        </p:nvSpPr>
        <p:spPr>
          <a:xfrm>
            <a:off x="9928848" y="2433414"/>
            <a:ext cx="1929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QUAIS SERVIÇOS SÃO OFERECIDOS?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C4FF734D-6C02-49DE-BD4B-082770C4842B}"/>
              </a:ext>
            </a:extLst>
          </p:cNvPr>
          <p:cNvSpPr txBox="1"/>
          <p:nvPr/>
        </p:nvSpPr>
        <p:spPr>
          <a:xfrm>
            <a:off x="7582401" y="2335550"/>
            <a:ext cx="1929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QUE MENSAGENS SÃO COMUNICADAS?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TextBox 2">
            <a:extLst>
              <a:ext uri="{FF2B5EF4-FFF2-40B4-BE49-F238E27FC236}">
                <a16:creationId xmlns:a16="http://schemas.microsoft.com/office/drawing/2014/main" id="{C05158EE-3F29-4D7B-ABC5-7CA0704B421A}"/>
              </a:ext>
            </a:extLst>
          </p:cNvPr>
          <p:cNvSpPr txBox="1"/>
          <p:nvPr/>
        </p:nvSpPr>
        <p:spPr>
          <a:xfrm>
            <a:off x="5289871" y="2369999"/>
            <a:ext cx="1929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QUAIS SÃO AS CARAVTERÍSTICAS DO AMBIENTE?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1D91359F-A23C-4D0A-8BD6-0D506924A626}"/>
              </a:ext>
            </a:extLst>
          </p:cNvPr>
          <p:cNvSpPr txBox="1"/>
          <p:nvPr/>
        </p:nvSpPr>
        <p:spPr>
          <a:xfrm>
            <a:off x="2897084" y="2357874"/>
            <a:ext cx="1929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QUE OBJETOS FAZEM PARTE DO AMBIENTE?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D19E239E-495F-494E-9978-C6443DB2767D}"/>
              </a:ext>
            </a:extLst>
          </p:cNvPr>
          <p:cNvSpPr txBox="1"/>
          <p:nvPr/>
        </p:nvSpPr>
        <p:spPr>
          <a:xfrm>
            <a:off x="305538" y="2253685"/>
            <a:ext cx="2159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rPr>
              <a:t>QUEM ESTÁ ENVOLVIDO NO CONTEXTO EM ANÁLISE?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>
            <a:extLst>
              <a:ext uri="{FF2B5EF4-FFF2-40B4-BE49-F238E27FC236}">
                <a16:creationId xmlns:a16="http://schemas.microsoft.com/office/drawing/2014/main" id="{C77713B6-FDC8-4891-84EA-25DF0BCC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9" y="342167"/>
            <a:ext cx="3531393" cy="2476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8379-B0E3-4476-BE96-451AE48DABA6}"/>
              </a:ext>
            </a:extLst>
          </p:cNvPr>
          <p:cNvGrpSpPr/>
          <p:nvPr/>
        </p:nvGrpSpPr>
        <p:grpSpPr>
          <a:xfrm>
            <a:off x="825854" y="1717367"/>
            <a:ext cx="10238302" cy="4349520"/>
            <a:chOff x="825854" y="1717367"/>
            <a:chExt cx="10238302" cy="4349520"/>
          </a:xfrm>
        </p:grpSpPr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ADE34982-89EA-4FAC-9D0C-FC422090D6DB}"/>
                </a:ext>
              </a:extLst>
            </p:cNvPr>
            <p:cNvSpPr/>
            <p:nvPr/>
          </p:nvSpPr>
          <p:spPr>
            <a:xfrm>
              <a:off x="4679442" y="1717367"/>
              <a:ext cx="1287349" cy="438441"/>
            </a:xfrm>
            <a:prstGeom prst="roundRect">
              <a:avLst>
                <a:gd name="adj" fmla="val 8909"/>
              </a:avLst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24191FF0-A8D3-4ECD-9ABF-F071A9D57F58}"/>
                </a:ext>
              </a:extLst>
            </p:cNvPr>
            <p:cNvSpPr/>
            <p:nvPr/>
          </p:nvSpPr>
          <p:spPr>
            <a:xfrm>
              <a:off x="4270016" y="2429390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E86D7308-DA6C-4D53-8CBF-3274D76B36D8}"/>
                </a:ext>
              </a:extLst>
            </p:cNvPr>
            <p:cNvSpPr/>
            <p:nvPr/>
          </p:nvSpPr>
          <p:spPr>
            <a:xfrm>
              <a:off x="6959955" y="1717367"/>
              <a:ext cx="1414264" cy="438441"/>
            </a:xfrm>
            <a:prstGeom prst="roundRect">
              <a:avLst>
                <a:gd name="adj" fmla="val 8909"/>
              </a:avLst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5128D25C-7759-41D7-A3B3-63B1C95CF46F}"/>
                </a:ext>
              </a:extLst>
            </p:cNvPr>
            <p:cNvSpPr/>
            <p:nvPr/>
          </p:nvSpPr>
          <p:spPr>
            <a:xfrm>
              <a:off x="6613986" y="2429390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F79630B7-A3C3-42E0-BF4D-EAFB99CA0AE5}"/>
                </a:ext>
              </a:extLst>
            </p:cNvPr>
            <p:cNvSpPr/>
            <p:nvPr/>
          </p:nvSpPr>
          <p:spPr>
            <a:xfrm>
              <a:off x="9367382" y="1717367"/>
              <a:ext cx="1287349" cy="438441"/>
            </a:xfrm>
            <a:prstGeom prst="roundRect">
              <a:avLst>
                <a:gd name="adj" fmla="val 8909"/>
              </a:avLst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5C570A04-2CF8-40EB-8EE0-D00145737B3D}"/>
                </a:ext>
              </a:extLst>
            </p:cNvPr>
            <p:cNvSpPr/>
            <p:nvPr/>
          </p:nvSpPr>
          <p:spPr>
            <a:xfrm>
              <a:off x="8957956" y="2429390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A8E9E58D-28F9-4907-B14D-702BC89E0D2D}"/>
                </a:ext>
              </a:extLst>
            </p:cNvPr>
            <p:cNvSpPr/>
            <p:nvPr/>
          </p:nvSpPr>
          <p:spPr>
            <a:xfrm>
              <a:off x="4270016" y="3625269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528287CC-8160-4935-BE29-3E0C2EFD131E}"/>
                </a:ext>
              </a:extLst>
            </p:cNvPr>
            <p:cNvSpPr/>
            <p:nvPr/>
          </p:nvSpPr>
          <p:spPr>
            <a:xfrm>
              <a:off x="6613986" y="3625269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860DA171-B883-43DE-9DF1-813670F217C4}"/>
                </a:ext>
              </a:extLst>
            </p:cNvPr>
            <p:cNvSpPr/>
            <p:nvPr/>
          </p:nvSpPr>
          <p:spPr>
            <a:xfrm>
              <a:off x="8957956" y="3625269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44E69BCC-12AD-4B00-9BCA-0F8E9DB25602}"/>
                </a:ext>
              </a:extLst>
            </p:cNvPr>
            <p:cNvSpPr/>
            <p:nvPr/>
          </p:nvSpPr>
          <p:spPr>
            <a:xfrm>
              <a:off x="6613986" y="4949126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0F895DA-C39E-4751-AE81-3FFCAFB7A0D0}"/>
                </a:ext>
              </a:extLst>
            </p:cNvPr>
            <p:cNvSpPr/>
            <p:nvPr/>
          </p:nvSpPr>
          <p:spPr>
            <a:xfrm>
              <a:off x="8957956" y="4952953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85938EC-58CF-41EE-890C-D4C224503AA4}"/>
                </a:ext>
              </a:extLst>
            </p:cNvPr>
            <p:cNvSpPr/>
            <p:nvPr/>
          </p:nvSpPr>
          <p:spPr>
            <a:xfrm>
              <a:off x="4270016" y="4949126"/>
              <a:ext cx="2106200" cy="1058621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21762B12-7783-4253-9008-29AD95E8B7AC}"/>
                </a:ext>
              </a:extLst>
            </p:cNvPr>
            <p:cNvSpPr/>
            <p:nvPr/>
          </p:nvSpPr>
          <p:spPr>
            <a:xfrm>
              <a:off x="2640936" y="2697429"/>
              <a:ext cx="1287349" cy="438441"/>
            </a:xfrm>
            <a:prstGeom prst="roundRect">
              <a:avLst>
                <a:gd name="adj" fmla="val 8909"/>
              </a:avLst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D504FC1C-C0D7-48F5-9CC0-FF1D7D7D2032}"/>
                </a:ext>
              </a:extLst>
            </p:cNvPr>
            <p:cNvSpPr/>
            <p:nvPr/>
          </p:nvSpPr>
          <p:spPr>
            <a:xfrm>
              <a:off x="2640936" y="3907616"/>
              <a:ext cx="1287349" cy="438441"/>
            </a:xfrm>
            <a:prstGeom prst="roundRect">
              <a:avLst>
                <a:gd name="adj" fmla="val 8909"/>
              </a:avLst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D4807951-B3BE-4D2C-9A0B-2D00EED1BFA4}"/>
                </a:ext>
              </a:extLst>
            </p:cNvPr>
            <p:cNvSpPr/>
            <p:nvPr/>
          </p:nvSpPr>
          <p:spPr>
            <a:xfrm>
              <a:off x="2640936" y="5155889"/>
              <a:ext cx="1287349" cy="438441"/>
            </a:xfrm>
            <a:prstGeom prst="roundRect">
              <a:avLst>
                <a:gd name="adj" fmla="val 8909"/>
              </a:avLst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37E9980-5896-404A-B18D-88A095EAFE32}"/>
                </a:ext>
              </a:extLst>
            </p:cNvPr>
            <p:cNvSpPr/>
            <p:nvPr/>
          </p:nvSpPr>
          <p:spPr>
            <a:xfrm>
              <a:off x="825854" y="2429391"/>
              <a:ext cx="1473351" cy="3637496"/>
            </a:xfrm>
            <a:prstGeom prst="roundRect">
              <a:avLst>
                <a:gd name="adj" fmla="val 8909"/>
              </a:avLst>
            </a:prstGeom>
            <a:solidFill>
              <a:srgbClr val="8D0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E1E7B49-DF41-40D8-A3BA-3AC026C4B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645" y="5260783"/>
              <a:ext cx="864919" cy="23723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C970452-6FC9-45A1-A7B1-335F3D4C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4645" y="1818015"/>
              <a:ext cx="1037902" cy="237235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94F199B5-AF14-4058-B0B8-F8D6BB34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875" y="1813073"/>
              <a:ext cx="1334444" cy="247119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CA5CCE0-4013-4B24-AA79-19985F43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937" y="1813073"/>
              <a:ext cx="899515" cy="242177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DF190FC7-AD7C-4153-A1B8-92DA1B122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810" y="2796487"/>
              <a:ext cx="899516" cy="237235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4892B9B6-015B-436C-93EB-AAF57046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711" y="4018663"/>
              <a:ext cx="1102154" cy="271832"/>
            </a:xfrm>
            <a:prstGeom prst="rect">
              <a:avLst/>
            </a:prstGeom>
          </p:spPr>
        </p:pic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5D9CDE3F-1D45-49CA-90DB-7D1BCEB2C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0915" y="3941854"/>
              <a:ext cx="2759720" cy="61257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AF73C2-7AF9-4D69-BEF9-8CBE7399EACD}"/>
                </a:ext>
              </a:extLst>
            </p:cNvPr>
            <p:cNvSpPr txBox="1"/>
            <p:nvPr/>
          </p:nvSpPr>
          <p:spPr>
            <a:xfrm>
              <a:off x="4359626" y="2355322"/>
              <a:ext cx="192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Cientistas Instituições Voluntários Público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58DF5B-7B5D-483B-8DE3-3D6970E83C2D}"/>
                </a:ext>
              </a:extLst>
            </p:cNvPr>
            <p:cNvSpPr txBox="1"/>
            <p:nvPr/>
          </p:nvSpPr>
          <p:spPr>
            <a:xfrm>
              <a:off x="6691997" y="2497035"/>
              <a:ext cx="210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Entrada de novos atores e saída de outros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BC4C18-01E6-4D42-B227-CBD224851A03}"/>
                </a:ext>
              </a:extLst>
            </p:cNvPr>
            <p:cNvSpPr txBox="1"/>
            <p:nvPr/>
          </p:nvSpPr>
          <p:spPr>
            <a:xfrm>
              <a:off x="9854230" y="2774034"/>
              <a:ext cx="394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D108A-B66F-42EC-A6B7-93C82538B139}"/>
                </a:ext>
              </a:extLst>
            </p:cNvPr>
            <p:cNvSpPr txBox="1"/>
            <p:nvPr/>
          </p:nvSpPr>
          <p:spPr>
            <a:xfrm>
              <a:off x="9854230" y="5260783"/>
              <a:ext cx="394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ECE198-ACC2-403F-AAE4-8F661A80BC73}"/>
                </a:ext>
              </a:extLst>
            </p:cNvPr>
            <p:cNvSpPr txBox="1"/>
            <p:nvPr/>
          </p:nvSpPr>
          <p:spPr>
            <a:xfrm>
              <a:off x="4403163" y="3665171"/>
              <a:ext cx="19008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Grande volume de dados referentes à COVID-19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BDB230-4C68-445D-848A-FD8D227C0E8E}"/>
                </a:ext>
              </a:extLst>
            </p:cNvPr>
            <p:cNvSpPr txBox="1"/>
            <p:nvPr/>
          </p:nvSpPr>
          <p:spPr>
            <a:xfrm>
              <a:off x="6717947" y="3560759"/>
              <a:ext cx="18899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 Data Lake irá melhorar o acesso e a qualidade dos dados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4348E-C0F6-414B-BB8F-5B1E105EABDF}"/>
                </a:ext>
              </a:extLst>
            </p:cNvPr>
            <p:cNvSpPr txBox="1"/>
            <p:nvPr/>
          </p:nvSpPr>
          <p:spPr>
            <a:xfrm>
              <a:off x="9031038" y="3560759"/>
              <a:ext cx="1960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Qual será o custo de implementação e manutenção do projeto?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384CA5-2CA3-4C0B-AE75-079ABF6D8631}"/>
                </a:ext>
              </a:extLst>
            </p:cNvPr>
            <p:cNvSpPr txBox="1"/>
            <p:nvPr/>
          </p:nvSpPr>
          <p:spPr>
            <a:xfrm>
              <a:off x="4420905" y="5174852"/>
              <a:ext cx="1810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Produção e coleta de dados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1D6C6-814A-4C4B-80A8-C05029C9D977}"/>
                </a:ext>
              </a:extLst>
            </p:cNvPr>
            <p:cNvSpPr txBox="1"/>
            <p:nvPr/>
          </p:nvSpPr>
          <p:spPr>
            <a:xfrm>
              <a:off x="6791399" y="4909049"/>
              <a:ext cx="178441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700" dirty="0">
                  <a:solidFill>
                    <a:schemeClr val="bg1"/>
                  </a:solidFill>
                </a:rPr>
                <a:t>Necessidade de organizar todos os dados não estruturados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CA718D0C-BA6F-4B6A-A447-2AEF8AD1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4" y="353024"/>
            <a:ext cx="2911055" cy="2504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5FBEE30-E6C2-4535-B943-CB1104EBD4EA}"/>
              </a:ext>
            </a:extLst>
          </p:cNvPr>
          <p:cNvGrpSpPr/>
          <p:nvPr/>
        </p:nvGrpSpPr>
        <p:grpSpPr>
          <a:xfrm>
            <a:off x="2741104" y="1378096"/>
            <a:ext cx="6705234" cy="5064146"/>
            <a:chOff x="2741104" y="1378096"/>
            <a:chExt cx="6705234" cy="5064146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231B05C3-8BE7-42E4-9796-865357587FAA}"/>
                </a:ext>
              </a:extLst>
            </p:cNvPr>
            <p:cNvSpPr/>
            <p:nvPr/>
          </p:nvSpPr>
          <p:spPr>
            <a:xfrm>
              <a:off x="2750220" y="3428597"/>
              <a:ext cx="6691563" cy="205130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18AD9110-3F21-419B-9810-21C1C4B6E8A1}"/>
                </a:ext>
              </a:extLst>
            </p:cNvPr>
            <p:cNvSpPr/>
            <p:nvPr/>
          </p:nvSpPr>
          <p:spPr>
            <a:xfrm rot="10800000">
              <a:off x="2750220" y="1378098"/>
              <a:ext cx="6691563" cy="205130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030C196C-F0B8-41A9-99BB-D4CC149322F4}"/>
                </a:ext>
              </a:extLst>
            </p:cNvPr>
            <p:cNvSpPr/>
            <p:nvPr/>
          </p:nvSpPr>
          <p:spPr>
            <a:xfrm rot="16200000">
              <a:off x="5717989" y="1756108"/>
              <a:ext cx="4101806" cy="33457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8CBEE86D-E1AC-4494-A247-D376957AE4FE}"/>
                </a:ext>
              </a:extLst>
            </p:cNvPr>
            <p:cNvSpPr/>
            <p:nvPr/>
          </p:nvSpPr>
          <p:spPr>
            <a:xfrm rot="5400000">
              <a:off x="2372204" y="1756108"/>
              <a:ext cx="4101806" cy="33457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52E6003-FDB5-4245-979A-119794156C1E}"/>
                </a:ext>
              </a:extLst>
            </p:cNvPr>
            <p:cNvSpPr/>
            <p:nvPr/>
          </p:nvSpPr>
          <p:spPr>
            <a:xfrm>
              <a:off x="2741104" y="5471446"/>
              <a:ext cx="3385376" cy="937549"/>
            </a:xfrm>
            <a:prstGeom prst="rect">
              <a:avLst/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CA9C812-5FE5-45A0-A977-3A158A01F3F3}"/>
                </a:ext>
              </a:extLst>
            </p:cNvPr>
            <p:cNvSpPr/>
            <p:nvPr/>
          </p:nvSpPr>
          <p:spPr>
            <a:xfrm>
              <a:off x="6095998" y="5471446"/>
              <a:ext cx="3350340" cy="9375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87F8B34-5C53-4728-BF66-490B22DE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34" y="5599231"/>
              <a:ext cx="714664" cy="23822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E75E017B-E7E0-4CC7-950F-E5DAB8B7E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985" y="5590522"/>
              <a:ext cx="888367" cy="23325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CB261ED0-3CA7-4A87-B6C4-DD5213EE9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183" y="5078384"/>
              <a:ext cx="1669618" cy="261198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FDDA2F2D-A7D8-4392-A8CC-AB0824595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01370" y="3291144"/>
              <a:ext cx="590185" cy="267254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1F56FC2F-1907-435D-B604-D3788F920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024" y="1518418"/>
              <a:ext cx="1993263" cy="283956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9F7050B8-B760-4002-8685-A3EE9ABE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61251" y="3266641"/>
              <a:ext cx="868573" cy="267254"/>
            </a:xfrm>
            <a:prstGeom prst="rect">
              <a:avLst/>
            </a:prstGeom>
          </p:spPr>
        </p:pic>
        <p:sp>
          <p:nvSpPr>
            <p:cNvPr id="15" name="Caixa de Texto 2">
              <a:extLst>
                <a:ext uri="{FF2B5EF4-FFF2-40B4-BE49-F238E27FC236}">
                  <a16:creationId xmlns:a16="http://schemas.microsoft.com/office/drawing/2014/main" id="{8588CA95-3064-42D8-ADE6-855A48FA9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127" y="2824190"/>
              <a:ext cx="1612872" cy="1313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ts val="1600"/>
                </a:lnSpc>
                <a:spcAft>
                  <a:spcPts val="80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Notícias alarmantes dos impactos da Pandemia no país através das grandes mídias e mídias sociais.</a:t>
              </a:r>
              <a:endParaRPr lang="en-US" sz="12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</p:txBody>
        </p:sp>
        <p:sp>
          <p:nvSpPr>
            <p:cNvPr id="16" name="Caixa de Texto 2">
              <a:extLst>
                <a:ext uri="{FF2B5EF4-FFF2-40B4-BE49-F238E27FC236}">
                  <a16:creationId xmlns:a16="http://schemas.microsoft.com/office/drawing/2014/main" id="{F81267D4-EBAC-4A45-A368-818695563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555" y="1826146"/>
              <a:ext cx="2863850" cy="694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ts val="1600"/>
                </a:lnSpc>
                <a:spcAft>
                  <a:spcPts val="800"/>
                </a:spcAft>
              </a:pPr>
              <a:r>
                <a:rPr lang="pt-BR" sz="11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Diversos problemas sociais e psicológicos causas devido ao estado de emergência global e quarentena imposta.</a:t>
              </a:r>
              <a:endParaRPr lang="en-US" sz="11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</p:txBody>
        </p:sp>
        <p:sp>
          <p:nvSpPr>
            <p:cNvPr id="17" name="Caixa de Texto 2">
              <a:extLst>
                <a:ext uri="{FF2B5EF4-FFF2-40B4-BE49-F238E27FC236}">
                  <a16:creationId xmlns:a16="http://schemas.microsoft.com/office/drawing/2014/main" id="{16C383B1-15BE-4D6F-9617-1CAE28A29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96" y="2973826"/>
              <a:ext cx="1796415" cy="1104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ts val="1600"/>
                </a:lnSpc>
                <a:spcAft>
                  <a:spcPts val="800"/>
                </a:spcAft>
              </a:pPr>
              <a:r>
                <a:rPr lang="pt-BR" sz="11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Notícias alarmantes dos impactos da Pandemia no país através das grandes mídias e mídias sociais.</a:t>
              </a:r>
              <a:endParaRPr lang="en-US" sz="11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</p:txBody>
        </p:sp>
        <p:sp>
          <p:nvSpPr>
            <p:cNvPr id="19" name="Caixa de Texto 2">
              <a:extLst>
                <a:ext uri="{FF2B5EF4-FFF2-40B4-BE49-F238E27FC236}">
                  <a16:creationId xmlns:a16="http://schemas.microsoft.com/office/drawing/2014/main" id="{52EA3A10-3F5C-480B-8B7B-BB3605B60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998" y="4329269"/>
              <a:ext cx="2832100" cy="694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ts val="1600"/>
                </a:lnSpc>
                <a:spcAft>
                  <a:spcPts val="800"/>
                </a:spcAft>
              </a:pPr>
              <a:r>
                <a:rPr lang="pt-BR" sz="11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Segue as recomendações dos Cientistas de como se prevenir e se isolar, principalmente em caso de contaminação.</a:t>
              </a:r>
              <a:endParaRPr lang="en-US" sz="11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</p:txBody>
        </p:sp>
        <p:sp>
          <p:nvSpPr>
            <p:cNvPr id="21" name="Caixa de Texto 2">
              <a:extLst>
                <a:ext uri="{FF2B5EF4-FFF2-40B4-BE49-F238E27FC236}">
                  <a16:creationId xmlns:a16="http://schemas.microsoft.com/office/drawing/2014/main" id="{C121262A-92A1-41A7-8F28-C283ECDDB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877" y="5718342"/>
              <a:ext cx="3193829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600"/>
                </a:lnSpc>
                <a:spcAft>
                  <a:spcPts val="800"/>
                </a:spcAft>
              </a:pPr>
              <a:r>
                <a:rPr lang="pt-BR" sz="11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Medo de morrer ou perder algum ente querido; perda de entes queridos. Preocupação com as comunidades mais carentes e minorias.</a:t>
              </a:r>
              <a:endParaRPr lang="en-US" sz="11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</p:txBody>
        </p:sp>
        <p:sp>
          <p:nvSpPr>
            <p:cNvPr id="23" name="Caixa de Texto 2">
              <a:extLst>
                <a:ext uri="{FF2B5EF4-FFF2-40B4-BE49-F238E27FC236}">
                  <a16:creationId xmlns:a16="http://schemas.microsoft.com/office/drawing/2014/main" id="{B9516D3F-9B06-4A77-A371-27BEA91FC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578" y="5718342"/>
              <a:ext cx="2868628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1600"/>
                </a:lnSpc>
                <a:spcAft>
                  <a:spcPts val="800"/>
                </a:spcAft>
              </a:pPr>
              <a:r>
                <a:rPr lang="pt-BR" sz="11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Conforto pela perda de pessoas queridas, esperança de uma solução para a Pandemia. Expor a inépcia do Governo.</a:t>
              </a:r>
              <a:endParaRPr lang="en-US" sz="1100" b="1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CE940898-A06B-4C8A-B409-CBE81F8D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9" y="351952"/>
            <a:ext cx="5187649" cy="25189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2D275B4-5014-462D-9DF2-0EE85B7349BB}"/>
              </a:ext>
            </a:extLst>
          </p:cNvPr>
          <p:cNvGrpSpPr/>
          <p:nvPr/>
        </p:nvGrpSpPr>
        <p:grpSpPr>
          <a:xfrm>
            <a:off x="1333687" y="1704512"/>
            <a:ext cx="9976690" cy="4561162"/>
            <a:chOff x="1333687" y="1704512"/>
            <a:chExt cx="9976690" cy="456116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4B5075A-8B9D-4843-998E-22662A507F92}"/>
                </a:ext>
              </a:extLst>
            </p:cNvPr>
            <p:cNvSpPr/>
            <p:nvPr/>
          </p:nvSpPr>
          <p:spPr>
            <a:xfrm>
              <a:off x="1340880" y="1768962"/>
              <a:ext cx="4492035" cy="4492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F836B184-DD6F-4A82-8F96-0CC03880E339}"/>
                </a:ext>
              </a:extLst>
            </p:cNvPr>
            <p:cNvSpPr/>
            <p:nvPr/>
          </p:nvSpPr>
          <p:spPr>
            <a:xfrm rot="5400000">
              <a:off x="374214" y="2735630"/>
              <a:ext cx="4492034" cy="2558703"/>
            </a:xfrm>
            <a:prstGeom prst="triangle">
              <a:avLst/>
            </a:prstGeom>
            <a:solidFill>
              <a:srgbClr val="048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2B577C58-E175-4830-BE6A-FD5815C4D4EB}"/>
                </a:ext>
              </a:extLst>
            </p:cNvPr>
            <p:cNvSpPr/>
            <p:nvPr/>
          </p:nvSpPr>
          <p:spPr>
            <a:xfrm rot="10800000">
              <a:off x="1340881" y="1768962"/>
              <a:ext cx="4492034" cy="3955393"/>
            </a:xfrm>
            <a:prstGeom prst="triangle">
              <a:avLst>
                <a:gd name="adj" fmla="val 0"/>
              </a:avLst>
            </a:prstGeom>
            <a:solidFill>
              <a:srgbClr val="00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89AE0FD7-9F41-42BC-8624-0B4B9139C153}"/>
                </a:ext>
              </a:extLst>
            </p:cNvPr>
            <p:cNvSpPr/>
            <p:nvPr/>
          </p:nvSpPr>
          <p:spPr>
            <a:xfrm rot="10800000" flipV="1">
              <a:off x="1333687" y="2310281"/>
              <a:ext cx="4492034" cy="3955393"/>
            </a:xfrm>
            <a:prstGeom prst="triangle">
              <a:avLst>
                <a:gd name="adj" fmla="val 0"/>
              </a:avLst>
            </a:prstGeom>
            <a:solidFill>
              <a:srgbClr val="00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F10B1E1-A05B-46D0-8C02-F1F03D62EDBB}"/>
                </a:ext>
              </a:extLst>
            </p:cNvPr>
            <p:cNvCxnSpPr/>
            <p:nvPr/>
          </p:nvCxnSpPr>
          <p:spPr>
            <a:xfrm>
              <a:off x="3586897" y="3982975"/>
              <a:ext cx="2246017" cy="0"/>
            </a:xfrm>
            <a:prstGeom prst="line">
              <a:avLst/>
            </a:prstGeom>
            <a:ln w="38100">
              <a:solidFill>
                <a:srgbClr val="0483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968696A-40EE-4D77-90F1-E14DB416B40F}"/>
                </a:ext>
              </a:extLst>
            </p:cNvPr>
            <p:cNvSpPr/>
            <p:nvPr/>
          </p:nvSpPr>
          <p:spPr>
            <a:xfrm>
              <a:off x="3083977" y="3438356"/>
              <a:ext cx="1005840" cy="1005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54599CC-C5BB-4982-A84A-B21F24BB69B0}"/>
                </a:ext>
              </a:extLst>
            </p:cNvPr>
            <p:cNvSpPr/>
            <p:nvPr/>
          </p:nvSpPr>
          <p:spPr>
            <a:xfrm>
              <a:off x="6750995" y="1704512"/>
              <a:ext cx="4473528" cy="4473528"/>
            </a:xfrm>
            <a:prstGeom prst="ellipse">
              <a:avLst/>
            </a:prstGeom>
            <a:solidFill>
              <a:srgbClr val="00B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A421B12-937F-4E2A-91C5-73217B6DD62B}"/>
                </a:ext>
              </a:extLst>
            </p:cNvPr>
            <p:cNvSpPr/>
            <p:nvPr/>
          </p:nvSpPr>
          <p:spPr>
            <a:xfrm>
              <a:off x="8490335" y="3438356"/>
              <a:ext cx="1005840" cy="1005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9539230-912E-432A-94D8-8354C2ACA9D3}"/>
                </a:ext>
              </a:extLst>
            </p:cNvPr>
            <p:cNvCxnSpPr>
              <a:cxnSpLocks/>
              <a:endCxn id="11" idx="5"/>
            </p:cNvCxnSpPr>
            <p:nvPr/>
          </p:nvCxnSpPr>
          <p:spPr>
            <a:xfrm>
              <a:off x="8954993" y="3981112"/>
              <a:ext cx="1614397" cy="154179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375A626-1CBB-4E86-BDE7-490FFA0C8D3E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V="1">
              <a:off x="8987759" y="2359645"/>
              <a:ext cx="1581631" cy="15417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908CAFB-8881-444A-B04B-965ED5C75C37}"/>
                </a:ext>
              </a:extLst>
            </p:cNvPr>
            <p:cNvCxnSpPr/>
            <p:nvPr/>
          </p:nvCxnSpPr>
          <p:spPr>
            <a:xfrm>
              <a:off x="6750995" y="3941276"/>
              <a:ext cx="224601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1802EC-9D24-4D28-82A3-4F3DA557C4FD}"/>
                </a:ext>
              </a:extLst>
            </p:cNvPr>
            <p:cNvSpPr txBox="1"/>
            <p:nvPr/>
          </p:nvSpPr>
          <p:spPr>
            <a:xfrm>
              <a:off x="4065054" y="1869021"/>
              <a:ext cx="1795437" cy="2002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Financiamento de Pesquisas</a:t>
              </a:r>
            </a:p>
            <a:p>
              <a:pPr>
                <a:lnSpc>
                  <a:spcPct val="150000"/>
                </a:lnSpc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Facilitação ao acesso dos Dados</a:t>
              </a:r>
            </a:p>
            <a:p>
              <a:pPr>
                <a:lnSpc>
                  <a:spcPct val="150000"/>
                </a:lnSpc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Simulação de Cenários</a:t>
              </a:r>
              <a:endParaRPr lang="pt-BR" sz="12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endParaRPr>
            </a:p>
            <a:p>
              <a:pPr>
                <a:lnSpc>
                  <a:spcPct val="150000"/>
                </a:lnSpc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Simulação de Tratamentos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61C345-468C-4AF5-87DA-AD656A486278}"/>
                </a:ext>
              </a:extLst>
            </p:cNvPr>
            <p:cNvSpPr txBox="1"/>
            <p:nvPr/>
          </p:nvSpPr>
          <p:spPr>
            <a:xfrm>
              <a:off x="3599847" y="4451271"/>
              <a:ext cx="22606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1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Possíveis tratamentos;</a:t>
              </a:r>
              <a:endParaRPr lang="pt-BR" sz="11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endParaRPr>
            </a:p>
            <a:p>
              <a:pPr>
                <a:lnSpc>
                  <a:spcPct val="150000"/>
                </a:lnSpc>
              </a:pPr>
              <a:r>
                <a:rPr lang="pt-BR" sz="11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Progresso no Desenvolvimento de Vacinas;</a:t>
              </a:r>
              <a:endParaRPr lang="pt-BR" sz="1100" b="1" dirty="0">
                <a:solidFill>
                  <a:schemeClr val="bg1"/>
                </a:solidFill>
                <a:latin typeface="Palatino Linotype" panose="02040502050505030304" pitchFamily="18" charset="0"/>
                <a:ea typeface="Libre Franklin"/>
                <a:cs typeface="Libre Franklin"/>
              </a:endParaRPr>
            </a:p>
            <a:p>
              <a:pPr>
                <a:lnSpc>
                  <a:spcPct val="150000"/>
                </a:lnSpc>
              </a:pPr>
              <a:r>
                <a:rPr lang="pt-BR" sz="11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Checagem de Fatos</a:t>
              </a:r>
              <a:endParaRPr lang="pt-BR" sz="11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4D82C7-07DF-4B92-B0E7-DC5C24C3FD7F}"/>
                </a:ext>
              </a:extLst>
            </p:cNvPr>
            <p:cNvSpPr txBox="1"/>
            <p:nvPr/>
          </p:nvSpPr>
          <p:spPr>
            <a:xfrm>
              <a:off x="1464144" y="3898078"/>
              <a:ext cx="1574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Sites; Aplicativos; Estudos </a:t>
              </a:r>
              <a:r>
                <a:rPr lang="pt-BR" sz="1200" b="1" dirty="0">
                  <a:solidFill>
                    <a:schemeClr val="bg1"/>
                  </a:solidFill>
                  <a:latin typeface="Palatino Linotype" panose="02040502050505030304" pitchFamily="18" charset="0"/>
                  <a:ea typeface="Libre Franklin"/>
                  <a:cs typeface="Libre Franklin"/>
                </a:rPr>
                <a:t>e</a:t>
              </a:r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 Notícias sobre </a:t>
              </a:r>
              <a:r>
                <a:rPr lang="pt-BR" sz="1200" b="1" dirty="0">
                  <a:solidFill>
                    <a:schemeClr val="bg1"/>
                  </a:solidFill>
                  <a:latin typeface="Palatino Linotype" panose="02040502050505030304" pitchFamily="18" charset="0"/>
                  <a:ea typeface="Libre Franklin"/>
                  <a:cs typeface="Libre Franklin"/>
                </a:rPr>
                <a:t>a</a:t>
              </a:r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 COVID-19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05F484-470B-44D8-8854-BB6AFE2AFCD5}"/>
                </a:ext>
              </a:extLst>
            </p:cNvPr>
            <p:cNvSpPr txBox="1"/>
            <p:nvPr/>
          </p:nvSpPr>
          <p:spPr>
            <a:xfrm>
              <a:off x="7431448" y="2687132"/>
              <a:ext cx="2039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Facilidade no acesso às Informações relacionadas à Pandemia do Covid-19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C9F7FC-E0C0-4EE2-A025-3D0EC86C5B93}"/>
                </a:ext>
              </a:extLst>
            </p:cNvPr>
            <p:cNvSpPr txBox="1"/>
            <p:nvPr/>
          </p:nvSpPr>
          <p:spPr>
            <a:xfrm>
              <a:off x="7750742" y="4816499"/>
              <a:ext cx="21155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Medo de morrer;</a:t>
              </a:r>
            </a:p>
            <a:p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medo de perder entes queridos;</a:t>
              </a:r>
            </a:p>
            <a:p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perda de entes queridos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CB30FD-8843-40B8-91DB-991673456B52}"/>
                </a:ext>
              </a:extLst>
            </p:cNvPr>
            <p:cNvSpPr txBox="1"/>
            <p:nvPr/>
          </p:nvSpPr>
          <p:spPr>
            <a:xfrm>
              <a:off x="9628160" y="3738962"/>
              <a:ext cx="168221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1600"/>
                </a:lnSpc>
                <a:buClr>
                  <a:srgbClr val="353F40"/>
                </a:buClr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Acessar o site e buscar pelo material de interesse</a:t>
              </a:r>
              <a:endParaRPr lang="en-US" sz="1200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Libre Franklin"/>
                <a:cs typeface="Libre Franklin"/>
              </a:endParaRPr>
            </a:p>
            <a:p>
              <a:pPr marL="457200">
                <a:lnSpc>
                  <a:spcPts val="1600"/>
                </a:lnSpc>
                <a:spcAft>
                  <a:spcPts val="800"/>
                </a:spcAft>
              </a:pPr>
              <a:r>
                <a:rPr lang="pt-BR" sz="1800" b="1" dirty="0">
                  <a:solidFill>
                    <a:srgbClr val="00B050"/>
                  </a:solidFill>
                  <a:effectLst/>
                  <a:latin typeface="Palatino Linotype" panose="02040502050505030304" pitchFamily="18" charset="0"/>
                  <a:ea typeface="Libre Franklin"/>
                  <a:cs typeface="Libre Franklin"/>
                </a:rPr>
                <a:t> </a:t>
              </a:r>
              <a:endParaRPr lang="en-US" sz="1800" dirty="0">
                <a:solidFill>
                  <a:srgbClr val="353F40"/>
                </a:solidFill>
                <a:effectLst/>
                <a:latin typeface="Franklin Gothic Book" panose="020B0503020102020204" pitchFamily="34" charset="0"/>
                <a:ea typeface="Libre Franklin"/>
                <a:cs typeface="Libre Franklin"/>
              </a:endParaRPr>
            </a:p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3A1B568-2193-4F21-8C4A-8FCDC69BD0B1}"/>
              </a:ext>
            </a:extLst>
          </p:cNvPr>
          <p:cNvSpPr txBox="1"/>
          <p:nvPr/>
        </p:nvSpPr>
        <p:spPr>
          <a:xfrm>
            <a:off x="1474799" y="3313302"/>
            <a:ext cx="13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PRODUTO/SERVIÇO</a:t>
            </a:r>
            <a:endParaRPr lang="en-US" sz="1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048010-5993-4730-8CF1-35287952184A}"/>
              </a:ext>
            </a:extLst>
          </p:cNvPr>
          <p:cNvSpPr txBox="1"/>
          <p:nvPr/>
        </p:nvSpPr>
        <p:spPr>
          <a:xfrm>
            <a:off x="2420054" y="2085872"/>
            <a:ext cx="13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CRIADOR DE GANHO</a:t>
            </a:r>
            <a:endParaRPr lang="en-US" sz="1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4F605-00D6-4BD0-8A08-89634BE3377F}"/>
              </a:ext>
            </a:extLst>
          </p:cNvPr>
          <p:cNvSpPr txBox="1"/>
          <p:nvPr/>
        </p:nvSpPr>
        <p:spPr>
          <a:xfrm>
            <a:off x="2394369" y="5452888"/>
            <a:ext cx="13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ALIVIAM AS DORES</a:t>
            </a:r>
            <a:endParaRPr lang="en-US" sz="1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8833E-95CC-4915-9187-A57468C5C52B}"/>
              </a:ext>
            </a:extLst>
          </p:cNvPr>
          <p:cNvSpPr txBox="1"/>
          <p:nvPr/>
        </p:nvSpPr>
        <p:spPr>
          <a:xfrm>
            <a:off x="8421605" y="2217944"/>
            <a:ext cx="106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GANHO</a:t>
            </a:r>
            <a:endParaRPr lang="en-US" sz="1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AD99CE-73F0-4F1B-8C8E-ACEC862C399C}"/>
              </a:ext>
            </a:extLst>
          </p:cNvPr>
          <p:cNvSpPr txBox="1"/>
          <p:nvPr/>
        </p:nvSpPr>
        <p:spPr>
          <a:xfrm>
            <a:off x="9756284" y="3374196"/>
            <a:ext cx="121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TAREFAS</a:t>
            </a:r>
            <a:endParaRPr lang="en-US" sz="1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BF53E-9999-4647-9E76-6D12F698051A}"/>
              </a:ext>
            </a:extLst>
          </p:cNvPr>
          <p:cNvSpPr txBox="1"/>
          <p:nvPr/>
        </p:nvSpPr>
        <p:spPr>
          <a:xfrm>
            <a:off x="7247890" y="4376632"/>
            <a:ext cx="95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DORES</a:t>
            </a:r>
            <a:endParaRPr lang="en-US" sz="1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602</TotalTime>
  <Words>666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Franklin Gothic Book</vt:lpstr>
      <vt:lpstr>Nunito Sans</vt:lpstr>
      <vt:lpstr>Nunito Sans SemiBold</vt:lpstr>
      <vt:lpstr>Palatino Linotype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Ivan Oliveira</cp:lastModifiedBy>
  <cp:revision>101</cp:revision>
  <dcterms:created xsi:type="dcterms:W3CDTF">2020-02-28T17:01:50Z</dcterms:created>
  <dcterms:modified xsi:type="dcterms:W3CDTF">2020-12-02T14:45:30Z</dcterms:modified>
</cp:coreProperties>
</file>