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Gill Sans" panose="020B0604020202020204" charset="0"/>
      <p:regular r:id="rId16"/>
      <p:bold r:id="rId17"/>
    </p:embeddedFont>
    <p:embeddedFont>
      <p:font typeface="Libre Franklin Medium" panose="020B0604020202020204" charset="0"/>
      <p:regular r:id="rId18"/>
      <p:bold r:id="rId19"/>
      <p:italic r:id="rId20"/>
      <p:boldItalic r:id="rId21"/>
    </p:embeddedFont>
    <p:embeddedFont>
      <p:font typeface="Palatino Linotype" panose="02040502050505030304" pitchFamily="18" charset="0"/>
      <p:regular r:id="rId22"/>
      <p:bold r:id="rId23"/>
      <p:italic r:id="rId24"/>
      <p:boldItalic r:id="rId25"/>
    </p:embeddedFont>
    <p:embeddedFont>
      <p:font typeface="Trebuchet MS" panose="020B0603020202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58" roundtripDataSignature="AMtx7mgKX6QbVZGEskgC/OSIQa07QcGOX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GTI" initials="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59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8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96890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06326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57226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b801bba7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6" name="Google Shape;126;g6b801bba7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94106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6" name="Google Shape;13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398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68195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6" name="Google Shape;15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6571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7" name="Google Shape;16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20592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1" name="Google Shape;18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43615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0" name="Google Shape;20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57689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com Background">
  <p:cSld name="Slide com Background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2"/>
          <p:cNvSpPr>
            <a:spLocks noGrp="1"/>
          </p:cNvSpPr>
          <p:nvPr>
            <p:ph type="pic" idx="2"/>
          </p:nvPr>
        </p:nvSpPr>
        <p:spPr>
          <a:xfrm>
            <a:off x="179294" y="170328"/>
            <a:ext cx="11833412" cy="65173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8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8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8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3"/>
          <p:cNvSpPr/>
          <p:nvPr/>
        </p:nvSpPr>
        <p:spPr>
          <a:xfrm>
            <a:off x="179294" y="170329"/>
            <a:ext cx="11833412" cy="65173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na esquerda">
  <p:cSld name="Foto na esquerda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4"/>
          <p:cNvSpPr/>
          <p:nvPr/>
        </p:nvSpPr>
        <p:spPr>
          <a:xfrm>
            <a:off x="179294" y="170329"/>
            <a:ext cx="11833412" cy="65173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54"/>
          <p:cNvSpPr>
            <a:spLocks noGrp="1"/>
          </p:cNvSpPr>
          <p:nvPr>
            <p:ph type="pic" idx="2"/>
          </p:nvPr>
        </p:nvSpPr>
        <p:spPr>
          <a:xfrm>
            <a:off x="179294" y="170328"/>
            <a:ext cx="5916706" cy="65173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sonalizado">
  <p:cSld name="Personalizado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5"/>
          <p:cNvSpPr/>
          <p:nvPr/>
        </p:nvSpPr>
        <p:spPr>
          <a:xfrm>
            <a:off x="179294" y="170329"/>
            <a:ext cx="11833412" cy="65173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55"/>
          <p:cNvSpPr>
            <a:spLocks noGrp="1"/>
          </p:cNvSpPr>
          <p:nvPr>
            <p:ph type="pic" idx="2"/>
          </p:nvPr>
        </p:nvSpPr>
        <p:spPr>
          <a:xfrm>
            <a:off x="6508886" y="573932"/>
            <a:ext cx="5075676" cy="571013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com Legenda">
  <p:cSld name="Foto com Legenda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6"/>
          <p:cNvSpPr/>
          <p:nvPr/>
        </p:nvSpPr>
        <p:spPr>
          <a:xfrm>
            <a:off x="179294" y="170329"/>
            <a:ext cx="11833412" cy="65173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56"/>
          <p:cNvSpPr>
            <a:spLocks noGrp="1"/>
          </p:cNvSpPr>
          <p:nvPr>
            <p:ph type="pic" idx="2"/>
          </p:nvPr>
        </p:nvSpPr>
        <p:spPr>
          <a:xfrm>
            <a:off x="1960096" y="170329"/>
            <a:ext cx="3773715" cy="651734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7"/>
          <p:cNvSpPr>
            <a:spLocks noGrp="1"/>
          </p:cNvSpPr>
          <p:nvPr>
            <p:ph type="pic" idx="2"/>
          </p:nvPr>
        </p:nvSpPr>
        <p:spPr>
          <a:xfrm>
            <a:off x="179294" y="170328"/>
            <a:ext cx="11833412" cy="65173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38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18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8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600"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600"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100" b="1"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600"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100" b="1"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600"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7803958-E5D3-4EBB-8155-0F5A63F94CE0}"/>
              </a:ext>
            </a:extLst>
          </p:cNvPr>
          <p:cNvGrpSpPr/>
          <p:nvPr/>
        </p:nvGrpSpPr>
        <p:grpSpPr>
          <a:xfrm>
            <a:off x="324059" y="0"/>
            <a:ext cx="11543882" cy="6625797"/>
            <a:chOff x="324059" y="0"/>
            <a:chExt cx="11543882" cy="6625797"/>
          </a:xfrm>
        </p:grpSpPr>
        <p:sp>
          <p:nvSpPr>
            <p:cNvPr id="19" name="Google Shape;139;p6">
              <a:extLst>
                <a:ext uri="{FF2B5EF4-FFF2-40B4-BE49-F238E27FC236}">
                  <a16:creationId xmlns:a16="http://schemas.microsoft.com/office/drawing/2014/main" id="{495A0BD5-9D3A-41E3-AA1B-6677BE714674}"/>
                </a:ext>
              </a:extLst>
            </p:cNvPr>
            <p:cNvSpPr/>
            <p:nvPr/>
          </p:nvSpPr>
          <p:spPr>
            <a:xfrm>
              <a:off x="324059" y="384023"/>
              <a:ext cx="11543882" cy="6241774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533400" y="0"/>
              <a:ext cx="8058150" cy="17032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931404" y="0"/>
              <a:ext cx="5526337" cy="4438649"/>
            </a:xfrm>
            <a:prstGeom prst="rect">
              <a:avLst/>
            </a:prstGeom>
            <a:noFill/>
            <a:ln w="38100" cap="flat" cmpd="sng">
              <a:solidFill>
                <a:srgbClr val="92D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4"/>
            <p:cNvSpPr txBox="1"/>
            <p:nvPr/>
          </p:nvSpPr>
          <p:spPr>
            <a:xfrm>
              <a:off x="1582009" y="2421793"/>
              <a:ext cx="5133471" cy="15696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600"/>
                <a:buFont typeface="Arial"/>
                <a:buNone/>
              </a:pPr>
              <a:r>
                <a:rPr lang="pt-BR" sz="9600" b="1" i="0" u="none" strike="noStrike" cap="none" dirty="0" err="1">
                  <a:solidFill>
                    <a:schemeClr val="lt1"/>
                  </a:solidFill>
                  <a:latin typeface="Palatino Linotype" panose="02040502050505030304" pitchFamily="18" charset="0"/>
                  <a:ea typeface="Libre Franklin"/>
                  <a:cs typeface="Libre Franklin"/>
                  <a:sym typeface="Libre Franklin"/>
                </a:rPr>
                <a:t>Pitch</a:t>
              </a:r>
              <a:endParaRPr sz="1400" b="0" i="0" u="none" strike="noStrike" cap="none" dirty="0">
                <a:solidFill>
                  <a:srgbClr val="000000"/>
                </a:solidFill>
                <a:latin typeface="Palatino Linotype" panose="02040502050505030304" pitchFamily="18" charset="0"/>
                <a:sym typeface="Arial"/>
              </a:endParaRPr>
            </a:p>
          </p:txBody>
        </p:sp>
        <p:sp>
          <p:nvSpPr>
            <p:cNvPr id="94" name="Google Shape;94;p4"/>
            <p:cNvSpPr txBox="1"/>
            <p:nvPr/>
          </p:nvSpPr>
          <p:spPr>
            <a:xfrm>
              <a:off x="1632566" y="3756983"/>
              <a:ext cx="4063174" cy="4154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pt-BR" sz="2100" b="1" i="0" u="none" strike="noStrike" cap="none" dirty="0">
                  <a:solidFill>
                    <a:schemeClr val="lt1"/>
                  </a:solidFill>
                  <a:latin typeface="Palatino Linotype" panose="02040502050505030304" pitchFamily="18" charset="0"/>
                  <a:ea typeface="Libre Franklin Medium"/>
                  <a:cs typeface="Libre Franklin Medium"/>
                  <a:sym typeface="Libre Franklin Medium"/>
                </a:rPr>
                <a:t>PROJETO APLICADO</a:t>
              </a:r>
              <a:endParaRPr sz="1400" b="1" i="0" u="none" strike="noStrike" cap="none" dirty="0">
                <a:solidFill>
                  <a:srgbClr val="000000"/>
                </a:solidFill>
                <a:latin typeface="Palatino Linotype" panose="02040502050505030304" pitchFamily="18" charset="0"/>
                <a:sym typeface="Arial"/>
              </a:endParaRPr>
            </a:p>
          </p:txBody>
        </p:sp>
        <p:pic>
          <p:nvPicPr>
            <p:cNvPr id="95" name="Google Shape;95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25771" y="696692"/>
              <a:ext cx="1495280" cy="4668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" name="Google Shape;96;p4"/>
            <p:cNvSpPr txBox="1"/>
            <p:nvPr/>
          </p:nvSpPr>
          <p:spPr>
            <a:xfrm>
              <a:off x="1632565" y="4625927"/>
              <a:ext cx="4546561" cy="8309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>
                <a:buSzPts val="2000"/>
              </a:pPr>
              <a:r>
                <a:rPr lang="pt-BR" sz="2400" b="1" dirty="0">
                  <a:solidFill>
                    <a:srgbClr val="92D050"/>
                  </a:solidFill>
                  <a:latin typeface="Palatino Linotype" panose="02040502050505030304" pitchFamily="18" charset="0"/>
                  <a:ea typeface="Libre Franklin Medium"/>
                  <a:cs typeface="Libre Franklin Medium"/>
                  <a:sym typeface="Libre Franklin Medium"/>
                </a:rPr>
                <a:t>DATA LAKE UTILIZANDO O ECOSSISTEMA HADOOP</a:t>
              </a:r>
              <a:endParaRPr sz="2400" b="1" i="0" u="none" strike="noStrike" cap="none" dirty="0">
                <a:solidFill>
                  <a:srgbClr val="92D050"/>
                </a:solidFill>
                <a:latin typeface="Palatino Linotype" panose="02040502050505030304" pitchFamily="18" charset="0"/>
                <a:sym typeface="Arial"/>
              </a:endParaRPr>
            </a:p>
          </p:txBody>
        </p:sp>
        <p:grpSp>
          <p:nvGrpSpPr>
            <p:cNvPr id="14" name="Google Shape;602;p37">
              <a:extLst>
                <a:ext uri="{FF2B5EF4-FFF2-40B4-BE49-F238E27FC236}">
                  <a16:creationId xmlns:a16="http://schemas.microsoft.com/office/drawing/2014/main" id="{3EB9F3EC-5D64-41B0-8772-8EBAB4E5DBEA}"/>
                </a:ext>
              </a:extLst>
            </p:cNvPr>
            <p:cNvGrpSpPr/>
            <p:nvPr/>
          </p:nvGrpSpPr>
          <p:grpSpPr>
            <a:xfrm>
              <a:off x="1194868" y="4742559"/>
              <a:ext cx="406400" cy="464344"/>
              <a:chOff x="9162373" y="3045147"/>
              <a:chExt cx="406400" cy="464344"/>
            </a:xfrm>
            <a:solidFill>
              <a:srgbClr val="92D050"/>
            </a:solidFill>
          </p:grpSpPr>
          <p:sp>
            <p:nvSpPr>
              <p:cNvPr id="15" name="Google Shape;603;p37">
                <a:extLst>
                  <a:ext uri="{FF2B5EF4-FFF2-40B4-BE49-F238E27FC236}">
                    <a16:creationId xmlns:a16="http://schemas.microsoft.com/office/drawing/2014/main" id="{EAF958FF-F51F-433D-8EB1-1C66E50B1FE8}"/>
                  </a:ext>
                </a:extLst>
              </p:cNvPr>
              <p:cNvSpPr/>
              <p:nvPr/>
            </p:nvSpPr>
            <p:spPr>
              <a:xfrm>
                <a:off x="9162373" y="3045147"/>
                <a:ext cx="406400" cy="464344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800" y="7425"/>
                    </a:moveTo>
                    <a:cubicBezTo>
                      <a:pt x="5687" y="7425"/>
                      <a:pt x="1542" y="6064"/>
                      <a:pt x="1542" y="4387"/>
                    </a:cubicBezTo>
                    <a:cubicBezTo>
                      <a:pt x="1542" y="2709"/>
                      <a:pt x="5687" y="1350"/>
                      <a:pt x="10800" y="1350"/>
                    </a:cubicBezTo>
                    <a:cubicBezTo>
                      <a:pt x="15912" y="1350"/>
                      <a:pt x="20057" y="2709"/>
                      <a:pt x="20057" y="4387"/>
                    </a:cubicBezTo>
                    <a:cubicBezTo>
                      <a:pt x="20057" y="6064"/>
                      <a:pt x="15912" y="7425"/>
                      <a:pt x="10800" y="7425"/>
                    </a:cubicBezTo>
                    <a:moveTo>
                      <a:pt x="20057" y="9112"/>
                    </a:moveTo>
                    <a:lnTo>
                      <a:pt x="20054" y="9112"/>
                    </a:lnTo>
                    <a:cubicBezTo>
                      <a:pt x="20054" y="9119"/>
                      <a:pt x="20057" y="9127"/>
                      <a:pt x="20057" y="9133"/>
                    </a:cubicBezTo>
                    <a:cubicBezTo>
                      <a:pt x="20057" y="10800"/>
                      <a:pt x="15912" y="12150"/>
                      <a:pt x="10800" y="12150"/>
                    </a:cubicBezTo>
                    <a:cubicBezTo>
                      <a:pt x="5687" y="12150"/>
                      <a:pt x="1542" y="10800"/>
                      <a:pt x="1542" y="9133"/>
                    </a:cubicBezTo>
                    <a:cubicBezTo>
                      <a:pt x="1542" y="9127"/>
                      <a:pt x="1545" y="9119"/>
                      <a:pt x="1545" y="9112"/>
                    </a:cubicBezTo>
                    <a:lnTo>
                      <a:pt x="1542" y="9112"/>
                    </a:lnTo>
                    <a:lnTo>
                      <a:pt x="1542" y="6793"/>
                    </a:lnTo>
                    <a:cubicBezTo>
                      <a:pt x="3564" y="8140"/>
                      <a:pt x="7271" y="8774"/>
                      <a:pt x="10800" y="8774"/>
                    </a:cubicBezTo>
                    <a:cubicBezTo>
                      <a:pt x="14328" y="8774"/>
                      <a:pt x="18035" y="8140"/>
                      <a:pt x="20057" y="6793"/>
                    </a:cubicBezTo>
                    <a:cubicBezTo>
                      <a:pt x="20057" y="6793"/>
                      <a:pt x="20057" y="9112"/>
                      <a:pt x="20057" y="9112"/>
                    </a:cubicBezTo>
                    <a:close/>
                    <a:moveTo>
                      <a:pt x="20057" y="13162"/>
                    </a:moveTo>
                    <a:lnTo>
                      <a:pt x="20054" y="13162"/>
                    </a:lnTo>
                    <a:cubicBezTo>
                      <a:pt x="20054" y="13169"/>
                      <a:pt x="20057" y="13177"/>
                      <a:pt x="20057" y="13183"/>
                    </a:cubicBezTo>
                    <a:cubicBezTo>
                      <a:pt x="20057" y="14850"/>
                      <a:pt x="15912" y="16200"/>
                      <a:pt x="10800" y="16200"/>
                    </a:cubicBezTo>
                    <a:cubicBezTo>
                      <a:pt x="5687" y="16200"/>
                      <a:pt x="1542" y="14850"/>
                      <a:pt x="1542" y="13183"/>
                    </a:cubicBezTo>
                    <a:cubicBezTo>
                      <a:pt x="1542" y="13177"/>
                      <a:pt x="1545" y="13169"/>
                      <a:pt x="1545" y="13162"/>
                    </a:cubicBezTo>
                    <a:lnTo>
                      <a:pt x="1542" y="13162"/>
                    </a:lnTo>
                    <a:lnTo>
                      <a:pt x="1542" y="10640"/>
                    </a:lnTo>
                    <a:cubicBezTo>
                      <a:pt x="3136" y="12077"/>
                      <a:pt x="6982" y="12825"/>
                      <a:pt x="10800" y="12825"/>
                    </a:cubicBezTo>
                    <a:cubicBezTo>
                      <a:pt x="14617" y="12825"/>
                      <a:pt x="18463" y="12077"/>
                      <a:pt x="20057" y="10640"/>
                    </a:cubicBezTo>
                    <a:cubicBezTo>
                      <a:pt x="20057" y="10640"/>
                      <a:pt x="20057" y="13162"/>
                      <a:pt x="20057" y="13162"/>
                    </a:cubicBezTo>
                    <a:close/>
                    <a:moveTo>
                      <a:pt x="20057" y="17212"/>
                    </a:moveTo>
                    <a:cubicBezTo>
                      <a:pt x="20057" y="18889"/>
                      <a:pt x="15912" y="20249"/>
                      <a:pt x="10800" y="20249"/>
                    </a:cubicBezTo>
                    <a:cubicBezTo>
                      <a:pt x="5687" y="20249"/>
                      <a:pt x="1542" y="18889"/>
                      <a:pt x="1542" y="17212"/>
                    </a:cubicBezTo>
                    <a:lnTo>
                      <a:pt x="1542" y="14690"/>
                    </a:lnTo>
                    <a:cubicBezTo>
                      <a:pt x="3136" y="16127"/>
                      <a:pt x="6982" y="16875"/>
                      <a:pt x="10800" y="16875"/>
                    </a:cubicBezTo>
                    <a:cubicBezTo>
                      <a:pt x="14617" y="16875"/>
                      <a:pt x="18463" y="16127"/>
                      <a:pt x="20057" y="14690"/>
                    </a:cubicBezTo>
                    <a:cubicBezTo>
                      <a:pt x="20057" y="14690"/>
                      <a:pt x="20057" y="17212"/>
                      <a:pt x="20057" y="17212"/>
                    </a:cubicBezTo>
                    <a:close/>
                    <a:moveTo>
                      <a:pt x="10800" y="0"/>
                    </a:moveTo>
                    <a:cubicBezTo>
                      <a:pt x="5598" y="0"/>
                      <a:pt x="0" y="1372"/>
                      <a:pt x="0" y="4387"/>
                    </a:cubicBezTo>
                    <a:lnTo>
                      <a:pt x="0" y="17212"/>
                    </a:lnTo>
                    <a:cubicBezTo>
                      <a:pt x="0" y="20226"/>
                      <a:pt x="5598" y="21599"/>
                      <a:pt x="10800" y="21599"/>
                    </a:cubicBezTo>
                    <a:cubicBezTo>
                      <a:pt x="16001" y="21599"/>
                      <a:pt x="21599" y="20226"/>
                      <a:pt x="21599" y="17212"/>
                    </a:cubicBezTo>
                    <a:lnTo>
                      <a:pt x="21599" y="4387"/>
                    </a:lnTo>
                    <a:cubicBezTo>
                      <a:pt x="21599" y="1372"/>
                      <a:pt x="1600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9050" tIns="19050" rIns="19050" bIns="190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6" name="Google Shape;604;p37">
                <a:extLst>
                  <a:ext uri="{FF2B5EF4-FFF2-40B4-BE49-F238E27FC236}">
                    <a16:creationId xmlns:a16="http://schemas.microsoft.com/office/drawing/2014/main" id="{E61BB58B-3663-451A-80A9-938422F10116}"/>
                  </a:ext>
                </a:extLst>
              </p:cNvPr>
              <p:cNvSpPr/>
              <p:nvPr/>
            </p:nvSpPr>
            <p:spPr>
              <a:xfrm>
                <a:off x="9481460" y="3407890"/>
                <a:ext cx="29369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800" y="21599"/>
                    </a:move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30"/>
                      <a:pt x="16769" y="0"/>
                      <a:pt x="10800" y="0"/>
                    </a:cubicBezTo>
                    <a:cubicBezTo>
                      <a:pt x="4830" y="0"/>
                      <a:pt x="0" y="4830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9050" tIns="19050" rIns="19050" bIns="190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7" name="Google Shape;605;p37">
                <a:extLst>
                  <a:ext uri="{FF2B5EF4-FFF2-40B4-BE49-F238E27FC236}">
                    <a16:creationId xmlns:a16="http://schemas.microsoft.com/office/drawing/2014/main" id="{8EAE40A2-D809-4479-A871-014989BCFC09}"/>
                  </a:ext>
                </a:extLst>
              </p:cNvPr>
              <p:cNvSpPr/>
              <p:nvPr/>
            </p:nvSpPr>
            <p:spPr>
              <a:xfrm>
                <a:off x="9481460" y="3320578"/>
                <a:ext cx="29369" cy="29369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800" y="21599"/>
                    </a:move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30"/>
                      <a:pt x="16769" y="0"/>
                      <a:pt x="10800" y="0"/>
                    </a:cubicBezTo>
                    <a:cubicBezTo>
                      <a:pt x="4830" y="0"/>
                      <a:pt x="0" y="4830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9050" tIns="19050" rIns="19050" bIns="190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8" name="Google Shape;606;p37">
                <a:extLst>
                  <a:ext uri="{FF2B5EF4-FFF2-40B4-BE49-F238E27FC236}">
                    <a16:creationId xmlns:a16="http://schemas.microsoft.com/office/drawing/2014/main" id="{0D249ECF-F0CD-40CB-A582-078571729674}"/>
                  </a:ext>
                </a:extLst>
              </p:cNvPr>
              <p:cNvSpPr/>
              <p:nvPr/>
            </p:nvSpPr>
            <p:spPr>
              <a:xfrm>
                <a:off x="9481460" y="3233265"/>
                <a:ext cx="29369" cy="29369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800" y="21599"/>
                    </a:move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30"/>
                      <a:pt x="16769" y="0"/>
                      <a:pt x="10800" y="0"/>
                    </a:cubicBezTo>
                    <a:cubicBezTo>
                      <a:pt x="4830" y="0"/>
                      <a:pt x="0" y="4830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9050" tIns="19050" rIns="19050" bIns="190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/>
          <p:nvPr/>
        </p:nvSpPr>
        <p:spPr>
          <a:xfrm>
            <a:off x="8309234" y="4431790"/>
            <a:ext cx="3156216" cy="19104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"/>
          <p:cNvSpPr/>
          <p:nvPr/>
        </p:nvSpPr>
        <p:spPr>
          <a:xfrm>
            <a:off x="8309234" y="515767"/>
            <a:ext cx="3156216" cy="19104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5"/>
          <p:cNvSpPr txBox="1"/>
          <p:nvPr/>
        </p:nvSpPr>
        <p:spPr>
          <a:xfrm>
            <a:off x="837792" y="1534664"/>
            <a:ext cx="3473727" cy="812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0" i="0" u="none" strike="noStrike" cap="none" dirty="0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</a:t>
            </a:r>
            <a:r>
              <a:rPr lang="pt-BR" sz="3600" b="1" i="0" u="sng" strike="noStrike" cap="none" dirty="0">
                <a:solidFill>
                  <a:srgbClr val="92D05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Sumário</a:t>
            </a:r>
            <a:endParaRPr sz="3600" b="1" i="0" u="sng" strike="noStrike" cap="none" dirty="0">
              <a:solidFill>
                <a:srgbClr val="92D050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04" name="Google Shape;104;p5"/>
          <p:cNvSpPr txBox="1"/>
          <p:nvPr/>
        </p:nvSpPr>
        <p:spPr>
          <a:xfrm>
            <a:off x="4976325" y="1228400"/>
            <a:ext cx="2236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 dirty="0">
                <a:solidFill>
                  <a:srgbClr val="00206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APRESENTAÇÃO</a:t>
            </a:r>
            <a:endParaRPr sz="1400" b="0" i="0" u="none" strike="noStrike" cap="none" dirty="0">
              <a:solidFill>
                <a:srgbClr val="002060"/>
              </a:solidFill>
              <a:sym typeface="Arial"/>
            </a:endParaRPr>
          </a:p>
        </p:txBody>
      </p:sp>
      <p:sp>
        <p:nvSpPr>
          <p:cNvPr id="105" name="Google Shape;105;p5"/>
          <p:cNvSpPr txBox="1"/>
          <p:nvPr/>
        </p:nvSpPr>
        <p:spPr>
          <a:xfrm>
            <a:off x="4976325" y="1534664"/>
            <a:ext cx="2434321" cy="35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Quem sou eu?</a:t>
            </a:r>
            <a:endParaRPr sz="14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5"/>
          <p:cNvSpPr/>
          <p:nvPr/>
        </p:nvSpPr>
        <p:spPr>
          <a:xfrm>
            <a:off x="4976325" y="638472"/>
            <a:ext cx="99422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200" b="0" i="0" u="none" strike="noStrike" cap="none" dirty="0">
                <a:solidFill>
                  <a:srgbClr val="00206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01.</a:t>
            </a:r>
            <a:endParaRPr sz="1400" b="0" i="0" u="none" strike="noStrike" cap="none" dirty="0">
              <a:solidFill>
                <a:srgbClr val="002060"/>
              </a:solidFill>
              <a:sym typeface="Arial"/>
            </a:endParaRPr>
          </a:p>
        </p:txBody>
      </p:sp>
      <p:sp>
        <p:nvSpPr>
          <p:cNvPr id="107" name="Google Shape;107;p5"/>
          <p:cNvSpPr/>
          <p:nvPr/>
        </p:nvSpPr>
        <p:spPr>
          <a:xfrm>
            <a:off x="4599855" y="2473457"/>
            <a:ext cx="3156216" cy="19104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5"/>
          <p:cNvSpPr txBox="1"/>
          <p:nvPr/>
        </p:nvSpPr>
        <p:spPr>
          <a:xfrm>
            <a:off x="4976325" y="3225650"/>
            <a:ext cx="2337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 dirty="0">
                <a:solidFill>
                  <a:srgbClr val="00206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PROBLEMA</a:t>
            </a:r>
            <a:endParaRPr sz="1400" b="0" i="0" u="none" strike="noStrike" cap="none" dirty="0">
              <a:solidFill>
                <a:srgbClr val="002060"/>
              </a:solidFill>
              <a:sym typeface="Arial"/>
            </a:endParaRPr>
          </a:p>
        </p:txBody>
      </p:sp>
      <p:sp>
        <p:nvSpPr>
          <p:cNvPr id="109" name="Google Shape;109;p5"/>
          <p:cNvSpPr txBox="1"/>
          <p:nvPr/>
        </p:nvSpPr>
        <p:spPr>
          <a:xfrm>
            <a:off x="4976325" y="3531906"/>
            <a:ext cx="2434321" cy="35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Qual é a dor?</a:t>
            </a:r>
            <a:endParaRPr sz="14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5"/>
          <p:cNvSpPr/>
          <p:nvPr/>
        </p:nvSpPr>
        <p:spPr>
          <a:xfrm>
            <a:off x="4976325" y="2635714"/>
            <a:ext cx="99422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pt-BR" sz="3200" b="0" i="0" u="none" strike="noStrike" cap="none" dirty="0">
                <a:solidFill>
                  <a:srgbClr val="92D05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02.</a:t>
            </a:r>
            <a:endParaRPr sz="1400" b="0" i="0" u="none" strike="noStrike" cap="none" dirty="0">
              <a:solidFill>
                <a:srgbClr val="92D050"/>
              </a:solidFill>
              <a:sym typeface="Arial"/>
            </a:endParaRPr>
          </a:p>
        </p:txBody>
      </p:sp>
      <p:sp>
        <p:nvSpPr>
          <p:cNvPr id="111" name="Google Shape;111;p5"/>
          <p:cNvSpPr txBox="1"/>
          <p:nvPr/>
        </p:nvSpPr>
        <p:spPr>
          <a:xfrm>
            <a:off x="4976325" y="5156200"/>
            <a:ext cx="2337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 dirty="0">
                <a:solidFill>
                  <a:srgbClr val="00206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SOLUÇÃO</a:t>
            </a:r>
            <a:endParaRPr sz="1400" b="0" i="0" u="none" strike="noStrike" cap="none" dirty="0">
              <a:solidFill>
                <a:srgbClr val="002060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12" name="Google Shape;112;p5"/>
          <p:cNvSpPr txBox="1"/>
          <p:nvPr/>
        </p:nvSpPr>
        <p:spPr>
          <a:xfrm>
            <a:off x="4976325" y="5462468"/>
            <a:ext cx="2434321" cy="35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 que eu proponho?</a:t>
            </a:r>
            <a:endParaRPr sz="14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"/>
          <p:cNvSpPr/>
          <p:nvPr/>
        </p:nvSpPr>
        <p:spPr>
          <a:xfrm>
            <a:off x="4976325" y="4566276"/>
            <a:ext cx="99422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200" b="0" i="0" u="none" strike="noStrike" cap="none" dirty="0">
                <a:solidFill>
                  <a:srgbClr val="00206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03.</a:t>
            </a:r>
            <a:endParaRPr sz="1400" b="0" i="0" u="none" strike="noStrike" cap="none" dirty="0">
              <a:solidFill>
                <a:srgbClr val="002060"/>
              </a:solidFill>
              <a:sym typeface="Arial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8685698" y="1228400"/>
            <a:ext cx="1939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 dirty="0">
                <a:solidFill>
                  <a:srgbClr val="00206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DIFERENCIAL</a:t>
            </a:r>
            <a:endParaRPr sz="1400" b="0" i="0" u="none" strike="noStrike" cap="none" dirty="0">
              <a:solidFill>
                <a:srgbClr val="002060"/>
              </a:solidFill>
              <a:sym typeface="Arial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8685703" y="1534664"/>
            <a:ext cx="2434321" cy="609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 que a sua solução tem de especial?</a:t>
            </a:r>
            <a:endParaRPr sz="14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"/>
          <p:cNvSpPr/>
          <p:nvPr/>
        </p:nvSpPr>
        <p:spPr>
          <a:xfrm>
            <a:off x="8685703" y="638472"/>
            <a:ext cx="99422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pt-BR" sz="3200" b="0" i="0" u="none" strike="noStrike" cap="none" dirty="0">
                <a:solidFill>
                  <a:srgbClr val="92D05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04.</a:t>
            </a:r>
            <a:endParaRPr sz="1400" b="0" i="0" u="none" strike="noStrike" cap="none" dirty="0">
              <a:solidFill>
                <a:srgbClr val="92D050"/>
              </a:solidFill>
              <a:sym typeface="Arial"/>
            </a:endParaRPr>
          </a:p>
        </p:txBody>
      </p:sp>
      <p:sp>
        <p:nvSpPr>
          <p:cNvPr id="117" name="Google Shape;117;p5"/>
          <p:cNvSpPr txBox="1"/>
          <p:nvPr/>
        </p:nvSpPr>
        <p:spPr>
          <a:xfrm>
            <a:off x="8685696" y="3225650"/>
            <a:ext cx="2141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 dirty="0">
                <a:solidFill>
                  <a:srgbClr val="00206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IMPACTO</a:t>
            </a:r>
            <a:endParaRPr sz="1400" b="0" i="0" u="none" strike="noStrike" cap="none" dirty="0">
              <a:solidFill>
                <a:srgbClr val="002060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18" name="Google Shape;118;p5"/>
          <p:cNvSpPr txBox="1"/>
          <p:nvPr/>
        </p:nvSpPr>
        <p:spPr>
          <a:xfrm>
            <a:off x="8685703" y="3531906"/>
            <a:ext cx="2434321" cy="60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Quais são os impactos da minha solução?</a:t>
            </a:r>
            <a:endParaRPr sz="12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5"/>
          <p:cNvSpPr/>
          <p:nvPr/>
        </p:nvSpPr>
        <p:spPr>
          <a:xfrm>
            <a:off x="8685703" y="2635714"/>
            <a:ext cx="99422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200" b="0" i="0" u="none" strike="noStrike" cap="none" dirty="0">
                <a:solidFill>
                  <a:srgbClr val="00206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05.</a:t>
            </a:r>
            <a:endParaRPr sz="1400" b="0" i="0" u="none" strike="noStrike" cap="none" dirty="0">
              <a:solidFill>
                <a:srgbClr val="002060"/>
              </a:solidFill>
              <a:sym typeface="Arial"/>
            </a:endParaRPr>
          </a:p>
        </p:txBody>
      </p:sp>
      <p:sp>
        <p:nvSpPr>
          <p:cNvPr id="120" name="Google Shape;120;p5"/>
          <p:cNvSpPr txBox="1"/>
          <p:nvPr/>
        </p:nvSpPr>
        <p:spPr>
          <a:xfrm>
            <a:off x="8685698" y="5156200"/>
            <a:ext cx="2935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 dirty="0">
                <a:solidFill>
                  <a:srgbClr val="00206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PRÓXIMOS PASSOS</a:t>
            </a:r>
            <a:endParaRPr sz="1400" b="0" i="0" u="none" strike="noStrike" cap="none" dirty="0">
              <a:solidFill>
                <a:srgbClr val="002060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21" name="Google Shape;121;p5"/>
          <p:cNvSpPr txBox="1"/>
          <p:nvPr/>
        </p:nvSpPr>
        <p:spPr>
          <a:xfrm>
            <a:off x="8685703" y="5462468"/>
            <a:ext cx="2434321" cy="60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Qual a sua visão para o futuro da solução?</a:t>
            </a:r>
            <a:endParaRPr sz="12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8685703" y="4566276"/>
            <a:ext cx="99422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pt-BR" sz="3200" b="0" i="0" u="none" strike="noStrike" cap="none" dirty="0">
                <a:solidFill>
                  <a:srgbClr val="92D05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06.</a:t>
            </a:r>
            <a:endParaRPr sz="1400" b="0" i="0" u="none" strike="noStrike" cap="none" dirty="0">
              <a:solidFill>
                <a:srgbClr val="92D050"/>
              </a:solidFill>
              <a:sym typeface="Arial"/>
            </a:endParaRPr>
          </a:p>
        </p:txBody>
      </p:sp>
      <p:pic>
        <p:nvPicPr>
          <p:cNvPr id="123" name="Google Shape;12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7540" y="436192"/>
            <a:ext cx="1295911" cy="40456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755;p45">
            <a:extLst>
              <a:ext uri="{FF2B5EF4-FFF2-40B4-BE49-F238E27FC236}">
                <a16:creationId xmlns:a16="http://schemas.microsoft.com/office/drawing/2014/main" id="{7162AA3A-F226-402C-9630-6354155017D6}"/>
              </a:ext>
            </a:extLst>
          </p:cNvPr>
          <p:cNvSpPr/>
          <p:nvPr/>
        </p:nvSpPr>
        <p:spPr>
          <a:xfrm>
            <a:off x="3030407" y="1885489"/>
            <a:ext cx="225837" cy="223890"/>
          </a:xfrm>
          <a:custGeom>
            <a:avLst/>
            <a:gdLst/>
            <a:ahLst/>
            <a:cxnLst/>
            <a:rect l="l" t="t" r="r" b="b"/>
            <a:pathLst>
              <a:path w="116" h="115" extrusionOk="0">
                <a:moveTo>
                  <a:pt x="54" y="52"/>
                </a:moveTo>
                <a:lnTo>
                  <a:pt x="0" y="52"/>
                </a:lnTo>
                <a:lnTo>
                  <a:pt x="0" y="0"/>
                </a:lnTo>
                <a:lnTo>
                  <a:pt x="54" y="0"/>
                </a:lnTo>
                <a:lnTo>
                  <a:pt x="54" y="52"/>
                </a:lnTo>
                <a:close/>
                <a:moveTo>
                  <a:pt x="54" y="115"/>
                </a:moveTo>
                <a:lnTo>
                  <a:pt x="0" y="115"/>
                </a:lnTo>
                <a:lnTo>
                  <a:pt x="0" y="63"/>
                </a:lnTo>
                <a:lnTo>
                  <a:pt x="54" y="63"/>
                </a:lnTo>
                <a:lnTo>
                  <a:pt x="54" y="115"/>
                </a:lnTo>
                <a:close/>
                <a:moveTo>
                  <a:pt x="43" y="42"/>
                </a:moveTo>
                <a:lnTo>
                  <a:pt x="43" y="9"/>
                </a:lnTo>
                <a:lnTo>
                  <a:pt x="10" y="9"/>
                </a:lnTo>
                <a:lnTo>
                  <a:pt x="10" y="42"/>
                </a:lnTo>
                <a:lnTo>
                  <a:pt x="43" y="42"/>
                </a:lnTo>
                <a:close/>
                <a:moveTo>
                  <a:pt x="43" y="104"/>
                </a:moveTo>
                <a:lnTo>
                  <a:pt x="43" y="74"/>
                </a:lnTo>
                <a:lnTo>
                  <a:pt x="10" y="74"/>
                </a:lnTo>
                <a:lnTo>
                  <a:pt x="10" y="104"/>
                </a:lnTo>
                <a:lnTo>
                  <a:pt x="43" y="104"/>
                </a:lnTo>
                <a:close/>
                <a:moveTo>
                  <a:pt x="32" y="31"/>
                </a:moveTo>
                <a:lnTo>
                  <a:pt x="21" y="31"/>
                </a:lnTo>
                <a:lnTo>
                  <a:pt x="21" y="20"/>
                </a:lnTo>
                <a:lnTo>
                  <a:pt x="32" y="20"/>
                </a:lnTo>
                <a:lnTo>
                  <a:pt x="32" y="31"/>
                </a:lnTo>
                <a:close/>
                <a:moveTo>
                  <a:pt x="32" y="94"/>
                </a:moveTo>
                <a:lnTo>
                  <a:pt x="21" y="94"/>
                </a:lnTo>
                <a:lnTo>
                  <a:pt x="21" y="83"/>
                </a:lnTo>
                <a:lnTo>
                  <a:pt x="32" y="83"/>
                </a:lnTo>
                <a:lnTo>
                  <a:pt x="32" y="94"/>
                </a:lnTo>
                <a:close/>
                <a:moveTo>
                  <a:pt x="116" y="52"/>
                </a:moveTo>
                <a:lnTo>
                  <a:pt x="65" y="52"/>
                </a:lnTo>
                <a:lnTo>
                  <a:pt x="65" y="0"/>
                </a:lnTo>
                <a:lnTo>
                  <a:pt x="116" y="0"/>
                </a:lnTo>
                <a:lnTo>
                  <a:pt x="116" y="52"/>
                </a:lnTo>
                <a:close/>
                <a:moveTo>
                  <a:pt x="116" y="94"/>
                </a:moveTo>
                <a:lnTo>
                  <a:pt x="84" y="94"/>
                </a:lnTo>
                <a:lnTo>
                  <a:pt x="84" y="83"/>
                </a:lnTo>
                <a:lnTo>
                  <a:pt x="73" y="83"/>
                </a:lnTo>
                <a:lnTo>
                  <a:pt x="73" y="115"/>
                </a:lnTo>
                <a:lnTo>
                  <a:pt x="65" y="115"/>
                </a:lnTo>
                <a:lnTo>
                  <a:pt x="65" y="63"/>
                </a:lnTo>
                <a:lnTo>
                  <a:pt x="95" y="63"/>
                </a:lnTo>
                <a:lnTo>
                  <a:pt x="95" y="74"/>
                </a:lnTo>
                <a:lnTo>
                  <a:pt x="106" y="74"/>
                </a:lnTo>
                <a:lnTo>
                  <a:pt x="106" y="63"/>
                </a:lnTo>
                <a:lnTo>
                  <a:pt x="116" y="63"/>
                </a:lnTo>
                <a:lnTo>
                  <a:pt x="116" y="94"/>
                </a:lnTo>
                <a:close/>
                <a:moveTo>
                  <a:pt x="106" y="42"/>
                </a:moveTo>
                <a:lnTo>
                  <a:pt x="106" y="9"/>
                </a:lnTo>
                <a:lnTo>
                  <a:pt x="73" y="9"/>
                </a:lnTo>
                <a:lnTo>
                  <a:pt x="73" y="42"/>
                </a:lnTo>
                <a:lnTo>
                  <a:pt x="106" y="42"/>
                </a:lnTo>
                <a:close/>
                <a:moveTo>
                  <a:pt x="95" y="31"/>
                </a:moveTo>
                <a:lnTo>
                  <a:pt x="84" y="31"/>
                </a:lnTo>
                <a:lnTo>
                  <a:pt x="84" y="20"/>
                </a:lnTo>
                <a:lnTo>
                  <a:pt x="95" y="20"/>
                </a:lnTo>
                <a:lnTo>
                  <a:pt x="95" y="31"/>
                </a:lnTo>
                <a:close/>
                <a:moveTo>
                  <a:pt x="95" y="115"/>
                </a:moveTo>
                <a:lnTo>
                  <a:pt x="84" y="115"/>
                </a:lnTo>
                <a:lnTo>
                  <a:pt x="84" y="104"/>
                </a:lnTo>
                <a:lnTo>
                  <a:pt x="95" y="104"/>
                </a:lnTo>
                <a:lnTo>
                  <a:pt x="95" y="115"/>
                </a:lnTo>
                <a:close/>
                <a:moveTo>
                  <a:pt x="116" y="115"/>
                </a:moveTo>
                <a:lnTo>
                  <a:pt x="106" y="115"/>
                </a:lnTo>
                <a:lnTo>
                  <a:pt x="106" y="104"/>
                </a:lnTo>
                <a:lnTo>
                  <a:pt x="116" y="104"/>
                </a:lnTo>
                <a:lnTo>
                  <a:pt x="116" y="115"/>
                </a:lnTo>
                <a:close/>
              </a:path>
            </a:pathLst>
          </a:cu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b801bba70_0_92"/>
          <p:cNvSpPr/>
          <p:nvPr/>
        </p:nvSpPr>
        <p:spPr>
          <a:xfrm flipH="1">
            <a:off x="5538280" y="661482"/>
            <a:ext cx="1115440" cy="13618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F4CC9E-E0A8-463E-AE95-0564B9508817}"/>
              </a:ext>
            </a:extLst>
          </p:cNvPr>
          <p:cNvGrpSpPr/>
          <p:nvPr/>
        </p:nvGrpSpPr>
        <p:grpSpPr>
          <a:xfrm>
            <a:off x="904787" y="1473440"/>
            <a:ext cx="11093732" cy="4849467"/>
            <a:chOff x="904787" y="1689646"/>
            <a:chExt cx="11093732" cy="484946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4B6EBBB-2C8C-4509-92BF-07EA833FB04C}"/>
                </a:ext>
              </a:extLst>
            </p:cNvPr>
            <p:cNvGrpSpPr/>
            <p:nvPr/>
          </p:nvGrpSpPr>
          <p:grpSpPr>
            <a:xfrm>
              <a:off x="7078375" y="1744859"/>
              <a:ext cx="4920144" cy="4794254"/>
              <a:chOff x="7094703" y="1872017"/>
              <a:chExt cx="4920144" cy="4794254"/>
            </a:xfrm>
          </p:grpSpPr>
          <p:sp>
            <p:nvSpPr>
              <p:cNvPr id="128" name="Google Shape;128;g6b801bba70_0_92"/>
              <p:cNvSpPr txBox="1"/>
              <p:nvPr/>
            </p:nvSpPr>
            <p:spPr>
              <a:xfrm>
                <a:off x="7094703" y="1872017"/>
                <a:ext cx="4208833" cy="1200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600"/>
                  <a:buFont typeface="Arial"/>
                  <a:buNone/>
                </a:pPr>
                <a:r>
                  <a:rPr lang="pt-BR" sz="3600" b="0" i="0" u="none" strike="noStrike" cap="none" dirty="0">
                    <a:solidFill>
                      <a:srgbClr val="92D050"/>
                    </a:solidFill>
                    <a:latin typeface="Libre Franklin Medium"/>
                    <a:ea typeface="Libre Franklin Medium"/>
                    <a:cs typeface="Libre Franklin Medium"/>
                    <a:sym typeface="Libre Franklin Medium"/>
                  </a:rPr>
                  <a:t>01.</a:t>
                </a:r>
                <a:endParaRPr sz="1400" b="0" i="0" u="none" strike="noStrike" cap="none" dirty="0">
                  <a:solidFill>
                    <a:srgbClr val="92D050"/>
                  </a:solidFill>
                  <a:sym typeface="Arial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600"/>
                  <a:buFont typeface="Arial"/>
                  <a:buNone/>
                </a:pPr>
                <a:r>
                  <a:rPr lang="pt-BR" sz="3600" b="1" i="0" u="none" strike="noStrike" cap="none" dirty="0">
                    <a:solidFill>
                      <a:srgbClr val="002060"/>
                    </a:solidFill>
                    <a:latin typeface="Palatino Linotype" panose="02040502050505030304" pitchFamily="18" charset="0"/>
                    <a:ea typeface="Libre Franklin Medium"/>
                    <a:cs typeface="Libre Franklin Medium"/>
                    <a:sym typeface="Libre Franklin Medium"/>
                  </a:rPr>
                  <a:t>Apresentação</a:t>
                </a:r>
                <a:endParaRPr sz="1400" b="1" i="0" u="none" strike="noStrike" cap="none" dirty="0">
                  <a:solidFill>
                    <a:srgbClr val="002060"/>
                  </a:solidFill>
                  <a:latin typeface="Palatino Linotype" panose="02040502050505030304" pitchFamily="18" charset="0"/>
                  <a:sym typeface="Arial"/>
                </a:endParaRPr>
              </a:p>
            </p:txBody>
          </p:sp>
          <p:sp>
            <p:nvSpPr>
              <p:cNvPr id="129" name="Google Shape;129;g6b801bba70_0_92"/>
              <p:cNvSpPr txBox="1"/>
              <p:nvPr/>
            </p:nvSpPr>
            <p:spPr>
              <a:xfrm>
                <a:off x="7166920" y="3026873"/>
                <a:ext cx="1545930" cy="6924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pt-BR" sz="1600" b="1" i="0" u="sng" strike="noStrike" cap="none" dirty="0">
                    <a:solidFill>
                      <a:srgbClr val="002060"/>
                    </a:solidFill>
                    <a:latin typeface="Palatino Linotype" panose="02040502050505030304" pitchFamily="18" charset="0"/>
                    <a:ea typeface="Libre Franklin Medium"/>
                    <a:cs typeface="Libre Franklin Medium"/>
                    <a:sym typeface="Libre Franklin Medium"/>
                  </a:rPr>
                  <a:t>Quem sou eu?</a:t>
                </a:r>
                <a:endParaRPr sz="1600" b="1" i="0" u="sng" strike="noStrike" cap="none" dirty="0">
                  <a:solidFill>
                    <a:srgbClr val="002060"/>
                  </a:solidFill>
                  <a:latin typeface="Palatino Linotype" panose="02040502050505030304" pitchFamily="18" charset="0"/>
                  <a:ea typeface="Libre Franklin Medium"/>
                  <a:cs typeface="Libre Franklin Medium"/>
                  <a:sym typeface="Libre Franklin Medium"/>
                </a:endParaRPr>
              </a:p>
              <a:p>
                <a:pPr marL="0" marR="0" lvl="0" indent="0" algn="l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endParaRPr>
              </a:p>
            </p:txBody>
          </p:sp>
          <p:sp>
            <p:nvSpPr>
              <p:cNvPr id="130" name="Google Shape;130;g6b801bba70_0_92"/>
              <p:cNvSpPr txBox="1"/>
              <p:nvPr/>
            </p:nvSpPr>
            <p:spPr>
              <a:xfrm>
                <a:off x="7094703" y="3373102"/>
                <a:ext cx="4920144" cy="32931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>
                  <a:lnSpc>
                    <a:spcPct val="130000"/>
                  </a:lnSpc>
                  <a:buSzPts val="1200"/>
                </a:pPr>
                <a:r>
                  <a:rPr lang="pt-BR" sz="1600" b="1" dirty="0">
                    <a:solidFill>
                      <a:srgbClr val="002060"/>
                    </a:solidFill>
                    <a:latin typeface="Palatino Linotype" panose="02040502050505030304" pitchFamily="18" charset="0"/>
                  </a:rPr>
                  <a:t>Graduado em Engenharia de Produção pela Pontifícia Universidade Católica do Rio de Janeiro, PUC-RJ. Mestrando em Business Intelligence, Sistemas Inteligentes de Apoio à Decisão, pela PUC-RJ. Pós Graduando em Engenharia de Dados pelo Instituto de Gestão em Tecnologia da Informação – IGTI. Membro da Articulação Brasileira pela Economia de Francisco e Clara, ABEFC, e da Vila Energia e Pobreza da Economia de Francisco. Membro do </a:t>
                </a:r>
                <a:r>
                  <a:rPr lang="pt-BR" sz="1600" b="1" dirty="0" err="1">
                    <a:solidFill>
                      <a:srgbClr val="002060"/>
                    </a:solidFill>
                    <a:latin typeface="Palatino Linotype" panose="02040502050505030304" pitchFamily="18" charset="0"/>
                  </a:rPr>
                  <a:t>Climate</a:t>
                </a:r>
                <a:r>
                  <a:rPr lang="pt-BR" sz="1600" b="1" dirty="0">
                    <a:solidFill>
                      <a:srgbClr val="002060"/>
                    </a:solidFill>
                    <a:latin typeface="Palatino Linotype" panose="02040502050505030304" pitchFamily="18" charset="0"/>
                  </a:rPr>
                  <a:t> Reality Project. </a:t>
                </a:r>
                <a:endParaRPr sz="1600" b="1" i="0" u="none" strike="noStrike" cap="none" dirty="0">
                  <a:solidFill>
                    <a:srgbClr val="002060"/>
                  </a:solidFill>
                  <a:latin typeface="Palatino Linotype" panose="02040502050505030304" pitchFamily="18" charset="0"/>
                  <a:sym typeface="Arial"/>
                </a:endParaRPr>
              </a:p>
            </p:txBody>
          </p:sp>
        </p:grpSp>
        <p:pic>
          <p:nvPicPr>
            <p:cNvPr id="3" name="Picture 2" descr="A picture containing sky, person, person, outdoor&#10;&#10;Description automatically generated">
              <a:extLst>
                <a:ext uri="{FF2B5EF4-FFF2-40B4-BE49-F238E27FC236}">
                  <a16:creationId xmlns:a16="http://schemas.microsoft.com/office/drawing/2014/main" id="{4EB7C082-BEA5-4971-A052-6B743BDA2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4787" y="1689646"/>
              <a:ext cx="4849467" cy="4849467"/>
            </a:xfrm>
            <a:prstGeom prst="rect">
              <a:avLst/>
            </a:prstGeom>
          </p:spPr>
        </p:pic>
      </p:grpSp>
      <p:cxnSp>
        <p:nvCxnSpPr>
          <p:cNvPr id="12" name="Google Shape;142;p6">
            <a:extLst>
              <a:ext uri="{FF2B5EF4-FFF2-40B4-BE49-F238E27FC236}">
                <a16:creationId xmlns:a16="http://schemas.microsoft.com/office/drawing/2014/main" id="{E18C6C86-F42B-4B60-97F8-9C0887B55BB5}"/>
              </a:ext>
            </a:extLst>
          </p:cNvPr>
          <p:cNvCxnSpPr/>
          <p:nvPr/>
        </p:nvCxnSpPr>
        <p:spPr>
          <a:xfrm>
            <a:off x="7149934" y="2093573"/>
            <a:ext cx="596347" cy="0"/>
          </a:xfrm>
          <a:prstGeom prst="straightConnector1">
            <a:avLst/>
          </a:prstGeom>
          <a:noFill/>
          <a:ln w="381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Google Shape;1879;p45">
            <a:extLst>
              <a:ext uri="{FF2B5EF4-FFF2-40B4-BE49-F238E27FC236}">
                <a16:creationId xmlns:a16="http://schemas.microsoft.com/office/drawing/2014/main" id="{0D5E220D-887F-49B2-95E1-568DF69A934E}"/>
              </a:ext>
            </a:extLst>
          </p:cNvPr>
          <p:cNvSpPr/>
          <p:nvPr/>
        </p:nvSpPr>
        <p:spPr>
          <a:xfrm>
            <a:off x="8696522" y="2774372"/>
            <a:ext cx="366012" cy="245306"/>
          </a:xfrm>
          <a:custGeom>
            <a:avLst/>
            <a:gdLst/>
            <a:ahLst/>
            <a:cxnLst/>
            <a:rect l="l" t="t" r="r" b="b"/>
            <a:pathLst>
              <a:path w="87" h="58" extrusionOk="0">
                <a:moveTo>
                  <a:pt x="86" y="15"/>
                </a:moveTo>
                <a:cubicBezTo>
                  <a:pt x="44" y="29"/>
                  <a:pt x="44" y="29"/>
                  <a:pt x="44" y="29"/>
                </a:cubicBezTo>
                <a:cubicBezTo>
                  <a:pt x="44" y="29"/>
                  <a:pt x="44" y="29"/>
                  <a:pt x="43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18" y="21"/>
                  <a:pt x="18" y="21"/>
                  <a:pt x="18" y="21"/>
                </a:cubicBezTo>
                <a:cubicBezTo>
                  <a:pt x="16" y="23"/>
                  <a:pt x="15" y="27"/>
                  <a:pt x="14" y="32"/>
                </a:cubicBezTo>
                <a:cubicBezTo>
                  <a:pt x="16" y="33"/>
                  <a:pt x="17" y="34"/>
                  <a:pt x="17" y="36"/>
                </a:cubicBezTo>
                <a:cubicBezTo>
                  <a:pt x="17" y="38"/>
                  <a:pt x="16" y="39"/>
                  <a:pt x="15" y="40"/>
                </a:cubicBezTo>
                <a:cubicBezTo>
                  <a:pt x="17" y="56"/>
                  <a:pt x="17" y="56"/>
                  <a:pt x="17" y="56"/>
                </a:cubicBezTo>
                <a:cubicBezTo>
                  <a:pt x="17" y="57"/>
                  <a:pt x="17" y="57"/>
                  <a:pt x="16" y="57"/>
                </a:cubicBezTo>
                <a:cubicBezTo>
                  <a:pt x="16" y="58"/>
                  <a:pt x="16" y="58"/>
                  <a:pt x="16" y="58"/>
                </a:cubicBezTo>
                <a:cubicBezTo>
                  <a:pt x="8" y="58"/>
                  <a:pt x="8" y="58"/>
                  <a:pt x="8" y="58"/>
                </a:cubicBezTo>
                <a:cubicBezTo>
                  <a:pt x="8" y="58"/>
                  <a:pt x="8" y="58"/>
                  <a:pt x="7" y="57"/>
                </a:cubicBezTo>
                <a:cubicBezTo>
                  <a:pt x="7" y="57"/>
                  <a:pt x="7" y="57"/>
                  <a:pt x="7" y="56"/>
                </a:cubicBezTo>
                <a:cubicBezTo>
                  <a:pt x="9" y="40"/>
                  <a:pt x="9" y="40"/>
                  <a:pt x="9" y="40"/>
                </a:cubicBezTo>
                <a:cubicBezTo>
                  <a:pt x="8" y="39"/>
                  <a:pt x="7" y="38"/>
                  <a:pt x="7" y="36"/>
                </a:cubicBezTo>
                <a:cubicBezTo>
                  <a:pt x="7" y="34"/>
                  <a:pt x="8" y="33"/>
                  <a:pt x="10" y="32"/>
                </a:cubicBezTo>
                <a:cubicBezTo>
                  <a:pt x="10" y="27"/>
                  <a:pt x="11" y="23"/>
                  <a:pt x="13" y="19"/>
                </a:cubicBezTo>
                <a:cubicBezTo>
                  <a:pt x="1" y="15"/>
                  <a:pt x="1" y="15"/>
                  <a:pt x="1" y="15"/>
                </a:cubicBezTo>
                <a:cubicBezTo>
                  <a:pt x="0" y="15"/>
                  <a:pt x="0" y="15"/>
                  <a:pt x="0" y="14"/>
                </a:cubicBezTo>
                <a:cubicBezTo>
                  <a:pt x="0" y="14"/>
                  <a:pt x="0" y="13"/>
                  <a:pt x="1" y="13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86" y="13"/>
                  <a:pt x="86" y="13"/>
                  <a:pt x="86" y="13"/>
                </a:cubicBezTo>
                <a:cubicBezTo>
                  <a:pt x="87" y="13"/>
                  <a:pt x="87" y="14"/>
                  <a:pt x="87" y="14"/>
                </a:cubicBezTo>
                <a:cubicBezTo>
                  <a:pt x="87" y="15"/>
                  <a:pt x="87" y="15"/>
                  <a:pt x="86" y="15"/>
                </a:cubicBezTo>
                <a:close/>
                <a:moveTo>
                  <a:pt x="68" y="38"/>
                </a:moveTo>
                <a:cubicBezTo>
                  <a:pt x="68" y="44"/>
                  <a:pt x="57" y="48"/>
                  <a:pt x="43" y="48"/>
                </a:cubicBezTo>
                <a:cubicBezTo>
                  <a:pt x="30" y="48"/>
                  <a:pt x="19" y="44"/>
                  <a:pt x="19" y="38"/>
                </a:cubicBezTo>
                <a:cubicBezTo>
                  <a:pt x="20" y="26"/>
                  <a:pt x="20" y="26"/>
                  <a:pt x="20" y="26"/>
                </a:cubicBezTo>
                <a:cubicBezTo>
                  <a:pt x="42" y="33"/>
                  <a:pt x="42" y="33"/>
                  <a:pt x="42" y="33"/>
                </a:cubicBezTo>
                <a:cubicBezTo>
                  <a:pt x="42" y="33"/>
                  <a:pt x="43" y="34"/>
                  <a:pt x="43" y="34"/>
                </a:cubicBezTo>
                <a:cubicBezTo>
                  <a:pt x="44" y="34"/>
                  <a:pt x="45" y="33"/>
                  <a:pt x="45" y="33"/>
                </a:cubicBezTo>
                <a:cubicBezTo>
                  <a:pt x="67" y="26"/>
                  <a:pt x="67" y="26"/>
                  <a:pt x="67" y="26"/>
                </a:cubicBezTo>
                <a:lnTo>
                  <a:pt x="68" y="3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/>
          <p:nvPr/>
        </p:nvSpPr>
        <p:spPr>
          <a:xfrm>
            <a:off x="810987" y="685134"/>
            <a:ext cx="10570026" cy="548773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sng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6"/>
          <p:cNvSpPr txBox="1"/>
          <p:nvPr/>
        </p:nvSpPr>
        <p:spPr>
          <a:xfrm>
            <a:off x="1532136" y="2274838"/>
            <a:ext cx="3391556" cy="1692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pt-BR" sz="3800" b="0" i="0" u="none" strike="noStrike" cap="none" dirty="0">
                <a:solidFill>
                  <a:srgbClr val="92D05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02.</a:t>
            </a:r>
            <a:endParaRPr sz="1400" b="0" i="0" u="none" strike="noStrike" cap="none" dirty="0">
              <a:solidFill>
                <a:srgbClr val="92D050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pt-BR" sz="3800" b="1" i="0" u="none" strike="noStrike" cap="none" dirty="0">
                <a:solidFill>
                  <a:schemeClr val="lt1"/>
                </a:solidFill>
                <a:latin typeface="Palatino Linotype" panose="02040502050505030304" pitchFamily="18" charset="0"/>
                <a:ea typeface="Libre Franklin Medium"/>
                <a:cs typeface="Libre Franklin Medium"/>
                <a:sym typeface="Libre Franklin Medium"/>
              </a:rPr>
              <a:t>Problema</a:t>
            </a:r>
            <a:endParaRPr sz="1400" b="1" i="0" u="none" strike="noStrike" cap="none" dirty="0">
              <a:solidFill>
                <a:srgbClr val="000000"/>
              </a:solidFill>
              <a:latin typeface="Palatino Linotype" panose="020405020505050303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sng" strike="noStrike" cap="none" dirty="0">
                <a:solidFill>
                  <a:schemeClr val="bg1"/>
                </a:solidFill>
                <a:latin typeface="Palatino Linotype" panose="02040502050505030304" pitchFamily="18" charset="0"/>
                <a:ea typeface="Libre Franklin Medium"/>
                <a:cs typeface="Libre Franklin Medium"/>
                <a:sym typeface="Libre Franklin Medium"/>
              </a:rPr>
              <a:t>Qual é a dor?</a:t>
            </a:r>
            <a:endParaRPr sz="1400" b="1" i="0" u="sng" strike="noStrike" cap="none" dirty="0">
              <a:solidFill>
                <a:schemeClr val="bg1"/>
              </a:solidFill>
              <a:latin typeface="Palatino Linotype" panose="020405020505050303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A9B6B6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41" name="Google Shape;141;p6"/>
          <p:cNvSpPr txBox="1"/>
          <p:nvPr/>
        </p:nvSpPr>
        <p:spPr>
          <a:xfrm>
            <a:off x="4697730" y="1262273"/>
            <a:ext cx="6346632" cy="4333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lnSpc>
                <a:spcPct val="130000"/>
              </a:lnSpc>
              <a:buSzPts val="1200"/>
            </a:pPr>
            <a:r>
              <a:rPr lang="pt-BR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          </a:t>
            </a:r>
            <a:r>
              <a:rPr lang="pt-BR" sz="18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Um centro de pesquisas tem a demanda de gerir o grande volume de dados não estruturados relacionados aos impactos da Pandemia no país gerados através das grandes mídias e mídias sociais, assim como, pelas pesquisas que estão desenvolvendo para lidar com os diversos problemas sociais e psicológicos causadas devido ao estado de emergência global e local com a quarentena imposta;</a:t>
            </a:r>
            <a:r>
              <a:rPr lang="en-US" sz="18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 o </a:t>
            </a:r>
            <a:r>
              <a:rPr lang="pt-BR" sz="18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medo de ficar doente, morrer ou perder algum ente querido; auxiliar as comunidades mais carentes e minorias;</a:t>
            </a:r>
            <a:r>
              <a:rPr lang="en-US" sz="18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 </a:t>
            </a:r>
            <a:r>
              <a:rPr lang="pt-BR" sz="18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confortar a perda de pessoas queridas e desenvolver uma solução para a Pandemia e inépcia do Governo.</a:t>
            </a:r>
            <a:endParaRPr lang="en-US" sz="1800" b="1" dirty="0">
              <a:solidFill>
                <a:schemeClr val="bg1"/>
              </a:solidFill>
              <a:latin typeface="Palatino Linotype" panose="02040502050505030304" pitchFamily="18" charset="0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2" name="Google Shape;142;p6"/>
          <p:cNvCxnSpPr/>
          <p:nvPr/>
        </p:nvCxnSpPr>
        <p:spPr>
          <a:xfrm>
            <a:off x="1628010" y="2891807"/>
            <a:ext cx="596347" cy="0"/>
          </a:xfrm>
          <a:prstGeom prst="straightConnector1">
            <a:avLst/>
          </a:prstGeom>
          <a:noFill/>
          <a:ln w="381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Google Shape;1795;p45">
            <a:extLst>
              <a:ext uri="{FF2B5EF4-FFF2-40B4-BE49-F238E27FC236}">
                <a16:creationId xmlns:a16="http://schemas.microsoft.com/office/drawing/2014/main" id="{6AEEA26F-6152-4882-A787-A2D9EE12A9A4}"/>
              </a:ext>
            </a:extLst>
          </p:cNvPr>
          <p:cNvSpPr/>
          <p:nvPr/>
        </p:nvSpPr>
        <p:spPr>
          <a:xfrm>
            <a:off x="2486507" y="2520386"/>
            <a:ext cx="292031" cy="266721"/>
          </a:xfrm>
          <a:custGeom>
            <a:avLst/>
            <a:gdLst/>
            <a:ahLst/>
            <a:cxnLst/>
            <a:rect l="l" t="t" r="r" b="b"/>
            <a:pathLst>
              <a:path w="69" h="63" extrusionOk="0">
                <a:moveTo>
                  <a:pt x="68" y="56"/>
                </a:moveTo>
                <a:cubicBezTo>
                  <a:pt x="69" y="57"/>
                  <a:pt x="69" y="59"/>
                  <a:pt x="68" y="60"/>
                </a:cubicBezTo>
                <a:cubicBezTo>
                  <a:pt x="67" y="62"/>
                  <a:pt x="65" y="63"/>
                  <a:pt x="64" y="63"/>
                </a:cubicBezTo>
                <a:cubicBezTo>
                  <a:pt x="5" y="63"/>
                  <a:pt x="5" y="63"/>
                  <a:pt x="5" y="63"/>
                </a:cubicBezTo>
                <a:cubicBezTo>
                  <a:pt x="4" y="63"/>
                  <a:pt x="2" y="62"/>
                  <a:pt x="1" y="60"/>
                </a:cubicBezTo>
                <a:cubicBezTo>
                  <a:pt x="0" y="59"/>
                  <a:pt x="0" y="57"/>
                  <a:pt x="1" y="56"/>
                </a:cubicBezTo>
                <a:cubicBezTo>
                  <a:pt x="30" y="2"/>
                  <a:pt x="30" y="2"/>
                  <a:pt x="30" y="2"/>
                </a:cubicBezTo>
                <a:cubicBezTo>
                  <a:pt x="31" y="1"/>
                  <a:pt x="33" y="0"/>
                  <a:pt x="34" y="0"/>
                </a:cubicBezTo>
                <a:cubicBezTo>
                  <a:pt x="36" y="0"/>
                  <a:pt x="38" y="1"/>
                  <a:pt x="39" y="2"/>
                </a:cubicBezTo>
                <a:lnTo>
                  <a:pt x="68" y="56"/>
                </a:lnTo>
                <a:close/>
                <a:moveTo>
                  <a:pt x="40" y="20"/>
                </a:moveTo>
                <a:cubicBezTo>
                  <a:pt x="40" y="20"/>
                  <a:pt x="40" y="20"/>
                  <a:pt x="40" y="20"/>
                </a:cubicBezTo>
                <a:cubicBezTo>
                  <a:pt x="39" y="19"/>
                  <a:pt x="39" y="19"/>
                  <a:pt x="39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29" y="20"/>
                </a:cubicBezTo>
                <a:cubicBezTo>
                  <a:pt x="29" y="20"/>
                  <a:pt x="29" y="20"/>
                  <a:pt x="29" y="20"/>
                </a:cubicBezTo>
                <a:cubicBezTo>
                  <a:pt x="30" y="38"/>
                  <a:pt x="30" y="38"/>
                  <a:pt x="30" y="38"/>
                </a:cubicBezTo>
                <a:cubicBezTo>
                  <a:pt x="30" y="38"/>
                  <a:pt x="30" y="39"/>
                  <a:pt x="31" y="39"/>
                </a:cubicBezTo>
                <a:cubicBezTo>
                  <a:pt x="38" y="39"/>
                  <a:pt x="38" y="39"/>
                  <a:pt x="38" y="39"/>
                </a:cubicBezTo>
                <a:cubicBezTo>
                  <a:pt x="39" y="39"/>
                  <a:pt x="39" y="38"/>
                  <a:pt x="39" y="38"/>
                </a:cubicBezTo>
                <a:lnTo>
                  <a:pt x="40" y="20"/>
                </a:lnTo>
                <a:close/>
                <a:moveTo>
                  <a:pt x="39" y="45"/>
                </a:moveTo>
                <a:cubicBezTo>
                  <a:pt x="39" y="44"/>
                  <a:pt x="39" y="43"/>
                  <a:pt x="38" y="43"/>
                </a:cubicBezTo>
                <a:cubicBezTo>
                  <a:pt x="31" y="43"/>
                  <a:pt x="31" y="43"/>
                  <a:pt x="31" y="43"/>
                </a:cubicBezTo>
                <a:cubicBezTo>
                  <a:pt x="30" y="43"/>
                  <a:pt x="30" y="44"/>
                  <a:pt x="30" y="45"/>
                </a:cubicBezTo>
                <a:cubicBezTo>
                  <a:pt x="30" y="52"/>
                  <a:pt x="30" y="52"/>
                  <a:pt x="30" y="52"/>
                </a:cubicBezTo>
                <a:cubicBezTo>
                  <a:pt x="30" y="53"/>
                  <a:pt x="30" y="53"/>
                  <a:pt x="31" y="53"/>
                </a:cubicBezTo>
                <a:cubicBezTo>
                  <a:pt x="38" y="53"/>
                  <a:pt x="38" y="53"/>
                  <a:pt x="38" y="53"/>
                </a:cubicBezTo>
                <a:cubicBezTo>
                  <a:pt x="39" y="53"/>
                  <a:pt x="39" y="53"/>
                  <a:pt x="39" y="52"/>
                </a:cubicBezTo>
                <a:lnTo>
                  <a:pt x="39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wheel, fabric, gear&#10;&#10;Description automatically generated">
            <a:extLst>
              <a:ext uri="{FF2B5EF4-FFF2-40B4-BE49-F238E27FC236}">
                <a16:creationId xmlns:a16="http://schemas.microsoft.com/office/drawing/2014/main" id="{CD8597C7-10B0-4849-B50F-D8EB486F36C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 rot="16200000">
            <a:off x="5666267" y="1162374"/>
            <a:ext cx="6857998" cy="4533253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A1AF720-B69C-4E71-9D81-2C50BA7DD28F}"/>
              </a:ext>
            </a:extLst>
          </p:cNvPr>
          <p:cNvGrpSpPr/>
          <p:nvPr/>
        </p:nvGrpSpPr>
        <p:grpSpPr>
          <a:xfrm>
            <a:off x="1000663" y="675961"/>
            <a:ext cx="5511183" cy="5471555"/>
            <a:chOff x="927624" y="1603896"/>
            <a:chExt cx="4973955" cy="547155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BB93CD6-C388-4A19-A002-36EC447B85B2}"/>
                </a:ext>
              </a:extLst>
            </p:cNvPr>
            <p:cNvGrpSpPr/>
            <p:nvPr/>
          </p:nvGrpSpPr>
          <p:grpSpPr>
            <a:xfrm>
              <a:off x="927624" y="1603896"/>
              <a:ext cx="4973955" cy="5471555"/>
              <a:chOff x="927624" y="1603896"/>
              <a:chExt cx="4973955" cy="5471555"/>
            </a:xfrm>
          </p:grpSpPr>
          <p:sp>
            <p:nvSpPr>
              <p:cNvPr id="148" name="Google Shape;148;p19"/>
              <p:cNvSpPr txBox="1"/>
              <p:nvPr/>
            </p:nvSpPr>
            <p:spPr>
              <a:xfrm>
                <a:off x="1083012" y="1603896"/>
                <a:ext cx="4208833" cy="15326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600"/>
                  <a:buFont typeface="Arial"/>
                  <a:buNone/>
                </a:pPr>
                <a:r>
                  <a:rPr lang="pt-BR" sz="3600" b="0" i="0" u="none" strike="noStrike" cap="none" dirty="0">
                    <a:solidFill>
                      <a:srgbClr val="92D050"/>
                    </a:solidFill>
                    <a:latin typeface="Libre Franklin Medium"/>
                    <a:ea typeface="Libre Franklin Medium"/>
                    <a:cs typeface="Libre Franklin Medium"/>
                    <a:sym typeface="Libre Franklin Medium"/>
                  </a:rPr>
                  <a:t>03.</a:t>
                </a:r>
                <a:endParaRPr sz="1400" b="0" i="0" u="none" strike="noStrike" cap="none" dirty="0">
                  <a:solidFill>
                    <a:srgbClr val="92D050"/>
                  </a:solidFill>
                  <a:sym typeface="Arial"/>
                </a:endParaRPr>
              </a:p>
              <a:p>
                <a:pPr marL="0" marR="0" lvl="0" indent="0" algn="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600"/>
                  <a:buFont typeface="Arial"/>
                  <a:buNone/>
                </a:pPr>
                <a:r>
                  <a:rPr lang="pt-BR" sz="3600" b="1" i="0" u="none" strike="noStrike" cap="none" dirty="0">
                    <a:solidFill>
                      <a:srgbClr val="002060"/>
                    </a:solidFill>
                    <a:latin typeface="Palatino Linotype" panose="02040502050505030304" pitchFamily="18" charset="0"/>
                    <a:ea typeface="Libre Franklin Medium"/>
                    <a:cs typeface="Libre Franklin Medium"/>
                    <a:sym typeface="Libre Franklin Medium"/>
                  </a:rPr>
                  <a:t>Solução</a:t>
                </a:r>
                <a:endParaRPr sz="1400" b="1" i="0" u="none" strike="noStrike" cap="none" dirty="0">
                  <a:solidFill>
                    <a:srgbClr val="002060"/>
                  </a:solidFill>
                  <a:latin typeface="Palatino Linotype" panose="02040502050505030304" pitchFamily="18" charset="0"/>
                  <a:sym typeface="Arial"/>
                </a:endParaRPr>
              </a:p>
            </p:txBody>
          </p:sp>
          <p:sp>
            <p:nvSpPr>
              <p:cNvPr id="149" name="Google Shape;149;p19"/>
              <p:cNvSpPr txBox="1"/>
              <p:nvPr/>
            </p:nvSpPr>
            <p:spPr>
              <a:xfrm>
                <a:off x="1083012" y="3263911"/>
                <a:ext cx="4208834" cy="3723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pt-BR" b="1" i="0" u="sng" strike="noStrike" cap="none" dirty="0">
                    <a:solidFill>
                      <a:srgbClr val="002060"/>
                    </a:solidFill>
                    <a:latin typeface="Palatino Linotype" panose="02040502050505030304" pitchFamily="18" charset="0"/>
                    <a:ea typeface="Libre Franklin Medium"/>
                    <a:cs typeface="Libre Franklin Medium"/>
                    <a:sym typeface="Libre Franklin Medium"/>
                  </a:rPr>
                  <a:t>O que eu proponho?</a:t>
                </a:r>
                <a:endParaRPr b="1" i="0" u="sng" strike="noStrike" cap="none" dirty="0">
                  <a:solidFill>
                    <a:srgbClr val="002060"/>
                  </a:solidFill>
                  <a:latin typeface="Palatino Linotype" panose="02040502050505030304" pitchFamily="18" charset="0"/>
                  <a:sym typeface="Arial"/>
                </a:endParaRP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3320FA1-C2DD-48CE-8BE4-18493C6808FA}"/>
                  </a:ext>
                </a:extLst>
              </p:cNvPr>
              <p:cNvSpPr txBox="1"/>
              <p:nvPr/>
            </p:nvSpPr>
            <p:spPr>
              <a:xfrm>
                <a:off x="927624" y="4292060"/>
                <a:ext cx="4973955" cy="27833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pt-BR" sz="1800" b="1" dirty="0">
                    <a:solidFill>
                      <a:srgbClr val="002060"/>
                    </a:solidFill>
                    <a:latin typeface="Palatino Linotype" panose="02040502050505030304" pitchFamily="18" charset="0"/>
                    <a:cs typeface="Libre Franklin Medium"/>
                  </a:rPr>
                  <a:t>Estruturar um Data Lake para poder gerir os dados relacionados com a Pandemia do SARS-COVID-2 utilizando o Ecossistema Hadoop.</a:t>
                </a:r>
              </a:p>
              <a:p>
                <a:pPr algn="just">
                  <a:lnSpc>
                    <a:spcPts val="1600"/>
                  </a:lnSpc>
                  <a:spcAft>
                    <a:spcPts val="800"/>
                  </a:spcAft>
                </a:pPr>
                <a:r>
                  <a:rPr lang="pt-BR" sz="1800" b="1" dirty="0">
                    <a:solidFill>
                      <a:srgbClr val="002060"/>
                    </a:solidFill>
                    <a:latin typeface="Palatino Linotype" panose="02040502050505030304" pitchFamily="18" charset="0"/>
                    <a:cs typeface="Libre Franklin Medium"/>
                  </a:rPr>
                  <a:t>	1. </a:t>
                </a:r>
                <a:r>
                  <a:rPr lang="pt-BR" sz="1800" b="1" u="sng" dirty="0">
                    <a:solidFill>
                      <a:srgbClr val="002060"/>
                    </a:solidFill>
                    <a:latin typeface="Palatino Linotype" panose="02040502050505030304" pitchFamily="18" charset="0"/>
                    <a:cs typeface="Libre Franklin Medium"/>
                  </a:rPr>
                  <a:t>Organizar</a:t>
                </a:r>
                <a:r>
                  <a:rPr lang="pt-BR" sz="1800" b="1" dirty="0">
                    <a:solidFill>
                      <a:srgbClr val="002060"/>
                    </a:solidFill>
                    <a:latin typeface="Palatino Linotype" panose="02040502050505030304" pitchFamily="18" charset="0"/>
                    <a:cs typeface="Libre Franklin Medium"/>
                  </a:rPr>
                  <a:t> o acesso aos dados;</a:t>
                </a:r>
                <a:endParaRPr lang="en-US" sz="1800" b="1" dirty="0">
                  <a:solidFill>
                    <a:srgbClr val="002060"/>
                  </a:solidFill>
                  <a:latin typeface="Palatino Linotype" panose="02040502050505030304" pitchFamily="18" charset="0"/>
                  <a:cs typeface="Libre Franklin Medium"/>
                </a:endParaRPr>
              </a:p>
              <a:p>
                <a:pPr algn="just">
                  <a:lnSpc>
                    <a:spcPts val="1600"/>
                  </a:lnSpc>
                  <a:spcAft>
                    <a:spcPts val="800"/>
                  </a:spcAft>
                </a:pPr>
                <a:r>
                  <a:rPr lang="en-US" sz="1800" b="1" dirty="0">
                    <a:solidFill>
                      <a:srgbClr val="002060"/>
                    </a:solidFill>
                    <a:latin typeface="Palatino Linotype" panose="02040502050505030304" pitchFamily="18" charset="0"/>
                    <a:cs typeface="Libre Franklin Medium"/>
                  </a:rPr>
                  <a:t>	2. </a:t>
                </a:r>
                <a:r>
                  <a:rPr lang="en-US" sz="1800" b="1" u="sng" dirty="0">
                    <a:solidFill>
                      <a:srgbClr val="002060"/>
                    </a:solidFill>
                    <a:latin typeface="Palatino Linotype" panose="02040502050505030304" pitchFamily="18" charset="0"/>
                    <a:cs typeface="Libre Franklin Medium"/>
                  </a:rPr>
                  <a:t>R</a:t>
                </a:r>
                <a:r>
                  <a:rPr lang="pt-BR" sz="1800" b="1" u="sng" dirty="0" err="1">
                    <a:solidFill>
                      <a:srgbClr val="002060"/>
                    </a:solidFill>
                    <a:latin typeface="Palatino Linotype" panose="02040502050505030304" pitchFamily="18" charset="0"/>
                    <a:cs typeface="Libre Franklin Medium"/>
                  </a:rPr>
                  <a:t>eduzir</a:t>
                </a:r>
                <a:r>
                  <a:rPr lang="pt-BR" sz="1800" b="1" dirty="0">
                    <a:solidFill>
                      <a:srgbClr val="002060"/>
                    </a:solidFill>
                    <a:latin typeface="Palatino Linotype" panose="02040502050505030304" pitchFamily="18" charset="0"/>
                    <a:cs typeface="Libre Franklin Medium"/>
                  </a:rPr>
                  <a:t> o tempo de acesso; </a:t>
                </a:r>
              </a:p>
              <a:p>
                <a:pPr algn="just">
                  <a:lnSpc>
                    <a:spcPts val="1600"/>
                  </a:lnSpc>
                  <a:spcAft>
                    <a:spcPts val="800"/>
                  </a:spcAft>
                </a:pPr>
                <a:r>
                  <a:rPr lang="pt-BR" sz="1800" b="1" dirty="0">
                    <a:solidFill>
                      <a:srgbClr val="002060"/>
                    </a:solidFill>
                    <a:latin typeface="Palatino Linotype" panose="02040502050505030304" pitchFamily="18" charset="0"/>
                    <a:cs typeface="Libre Franklin Medium"/>
                  </a:rPr>
                  <a:t>	3. </a:t>
                </a:r>
                <a:r>
                  <a:rPr lang="en-US" sz="1800" b="1" u="sng" dirty="0" err="1">
                    <a:solidFill>
                      <a:srgbClr val="002060"/>
                    </a:solidFill>
                    <a:latin typeface="Palatino Linotype" panose="02040502050505030304" pitchFamily="18" charset="0"/>
                    <a:cs typeface="Libre Franklin Medium"/>
                  </a:rPr>
                  <a:t>Centralizar</a:t>
                </a:r>
                <a:r>
                  <a:rPr lang="en-US" sz="1800" b="1" dirty="0">
                    <a:solidFill>
                      <a:srgbClr val="002060"/>
                    </a:solidFill>
                    <a:latin typeface="Palatino Linotype" panose="02040502050505030304" pitchFamily="18" charset="0"/>
                    <a:cs typeface="Libre Franklin Medium"/>
                  </a:rPr>
                  <a:t> </a:t>
                </a:r>
                <a:r>
                  <a:rPr lang="pt-BR" sz="1800" b="1" dirty="0">
                    <a:solidFill>
                      <a:srgbClr val="002060"/>
                    </a:solidFill>
                    <a:latin typeface="Palatino Linotype" panose="02040502050505030304" pitchFamily="18" charset="0"/>
                    <a:cs typeface="Libre Franklin Medium"/>
                  </a:rPr>
                  <a:t>as diversas fontes de dados;</a:t>
                </a:r>
                <a:endParaRPr lang="en-US" sz="1800" b="1" dirty="0">
                  <a:solidFill>
                    <a:srgbClr val="002060"/>
                  </a:solidFill>
                  <a:latin typeface="Palatino Linotype" panose="02040502050505030304" pitchFamily="18" charset="0"/>
                  <a:cs typeface="Libre Franklin Medium"/>
                </a:endParaRPr>
              </a:p>
              <a:p>
                <a:pPr algn="just">
                  <a:lnSpc>
                    <a:spcPts val="1600"/>
                  </a:lnSpc>
                  <a:spcAft>
                    <a:spcPts val="800"/>
                  </a:spcAft>
                </a:pPr>
                <a:r>
                  <a:rPr lang="en-US" sz="1800" b="1" dirty="0">
                    <a:solidFill>
                      <a:srgbClr val="002060"/>
                    </a:solidFill>
                    <a:latin typeface="Palatino Linotype" panose="02040502050505030304" pitchFamily="18" charset="0"/>
                    <a:cs typeface="Libre Franklin Medium"/>
                  </a:rPr>
                  <a:t>	4. </a:t>
                </a:r>
                <a:r>
                  <a:rPr lang="en-US" sz="1800" b="1" u="sng" dirty="0" err="1">
                    <a:solidFill>
                      <a:srgbClr val="002060"/>
                    </a:solidFill>
                    <a:latin typeface="Palatino Linotype" panose="02040502050505030304" pitchFamily="18" charset="0"/>
                    <a:cs typeface="Libre Franklin Medium"/>
                  </a:rPr>
                  <a:t>Sanar</a:t>
                </a:r>
                <a:r>
                  <a:rPr lang="en-US" sz="1800" b="1" dirty="0">
                    <a:solidFill>
                      <a:srgbClr val="002060"/>
                    </a:solidFill>
                    <a:latin typeface="Palatino Linotype" panose="02040502050505030304" pitchFamily="18" charset="0"/>
                    <a:cs typeface="Libre Franklin Medium"/>
                  </a:rPr>
                  <a:t> a </a:t>
                </a:r>
                <a:r>
                  <a:rPr lang="pt-BR" sz="1800" b="1" dirty="0">
                    <a:solidFill>
                      <a:srgbClr val="002060"/>
                    </a:solidFill>
                    <a:latin typeface="Palatino Linotype" panose="02040502050505030304" pitchFamily="18" charset="0"/>
                    <a:cs typeface="Libre Franklin Medium"/>
                  </a:rPr>
                  <a:t>necessidade de um repositório para o Big Data;</a:t>
                </a:r>
                <a:endParaRPr lang="en-US" dirty="0"/>
              </a:p>
            </p:txBody>
          </p:sp>
          <p:cxnSp>
            <p:nvCxnSpPr>
              <p:cNvPr id="10" name="Google Shape;142;p6">
                <a:extLst>
                  <a:ext uri="{FF2B5EF4-FFF2-40B4-BE49-F238E27FC236}">
                    <a16:creationId xmlns:a16="http://schemas.microsoft.com/office/drawing/2014/main" id="{8CE3BF3F-BC7F-452E-B828-6C964F3AC68B}"/>
                  </a:ext>
                </a:extLst>
              </p:cNvPr>
              <p:cNvCxnSpPr/>
              <p:nvPr/>
            </p:nvCxnSpPr>
            <p:spPr>
              <a:xfrm>
                <a:off x="4591248" y="2274674"/>
                <a:ext cx="596347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92D05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pic>
          <p:nvPicPr>
            <p:cNvPr id="9" name="Picture 8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DCCD3B6E-1E2B-48A2-B399-6CD2BDAEA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91852" y="1810766"/>
              <a:ext cx="1810516" cy="1810516"/>
            </a:xfrm>
            <a:prstGeom prst="rect">
              <a:avLst/>
            </a:prstGeom>
          </p:spPr>
        </p:pic>
        <p:sp>
          <p:nvSpPr>
            <p:cNvPr id="11" name="Google Shape;1129;p40">
              <a:extLst>
                <a:ext uri="{FF2B5EF4-FFF2-40B4-BE49-F238E27FC236}">
                  <a16:creationId xmlns:a16="http://schemas.microsoft.com/office/drawing/2014/main" id="{3CE3B30B-6D4D-42C2-9D31-E602E4BB69BC}"/>
                </a:ext>
              </a:extLst>
            </p:cNvPr>
            <p:cNvSpPr/>
            <p:nvPr/>
          </p:nvSpPr>
          <p:spPr>
            <a:xfrm>
              <a:off x="4105186" y="1926367"/>
              <a:ext cx="298660" cy="268794"/>
            </a:xfrm>
            <a:custGeom>
              <a:avLst/>
              <a:gdLst/>
              <a:ahLst/>
              <a:cxnLst/>
              <a:rect l="l" t="t" r="r" b="b"/>
              <a:pathLst>
                <a:path w="498" h="445" extrusionOk="0">
                  <a:moveTo>
                    <a:pt x="80" y="151"/>
                  </a:moveTo>
                  <a:lnTo>
                    <a:pt x="80" y="151"/>
                  </a:lnTo>
                  <a:cubicBezTo>
                    <a:pt x="97" y="134"/>
                    <a:pt x="116" y="143"/>
                    <a:pt x="142" y="169"/>
                  </a:cubicBezTo>
                  <a:cubicBezTo>
                    <a:pt x="151" y="178"/>
                    <a:pt x="151" y="169"/>
                    <a:pt x="151" y="169"/>
                  </a:cubicBezTo>
                  <a:cubicBezTo>
                    <a:pt x="160" y="169"/>
                    <a:pt x="186" y="134"/>
                    <a:pt x="195" y="134"/>
                  </a:cubicBezTo>
                  <a:cubicBezTo>
                    <a:pt x="195" y="134"/>
                    <a:pt x="195" y="134"/>
                    <a:pt x="195" y="125"/>
                  </a:cubicBezTo>
                  <a:cubicBezTo>
                    <a:pt x="186" y="125"/>
                    <a:pt x="178" y="116"/>
                    <a:pt x="178" y="107"/>
                  </a:cubicBezTo>
                  <a:cubicBezTo>
                    <a:pt x="133" y="45"/>
                    <a:pt x="301" y="10"/>
                    <a:pt x="275" y="10"/>
                  </a:cubicBezTo>
                  <a:cubicBezTo>
                    <a:pt x="257" y="0"/>
                    <a:pt x="204" y="0"/>
                    <a:pt x="195" y="0"/>
                  </a:cubicBezTo>
                  <a:cubicBezTo>
                    <a:pt x="169" y="10"/>
                    <a:pt x="125" y="36"/>
                    <a:pt x="107" y="54"/>
                  </a:cubicBezTo>
                  <a:cubicBezTo>
                    <a:pt x="80" y="72"/>
                    <a:pt x="72" y="81"/>
                    <a:pt x="72" y="81"/>
                  </a:cubicBezTo>
                  <a:cubicBezTo>
                    <a:pt x="62" y="89"/>
                    <a:pt x="72" y="107"/>
                    <a:pt x="53" y="116"/>
                  </a:cubicBezTo>
                  <a:cubicBezTo>
                    <a:pt x="36" y="125"/>
                    <a:pt x="27" y="116"/>
                    <a:pt x="18" y="125"/>
                  </a:cubicBezTo>
                  <a:cubicBezTo>
                    <a:pt x="18" y="134"/>
                    <a:pt x="9" y="134"/>
                    <a:pt x="0" y="143"/>
                  </a:cubicBezTo>
                  <a:lnTo>
                    <a:pt x="0" y="151"/>
                  </a:lnTo>
                  <a:lnTo>
                    <a:pt x="36" y="187"/>
                  </a:lnTo>
                  <a:cubicBezTo>
                    <a:pt x="36" y="196"/>
                    <a:pt x="44" y="196"/>
                    <a:pt x="53" y="196"/>
                  </a:cubicBezTo>
                  <a:cubicBezTo>
                    <a:pt x="53" y="187"/>
                    <a:pt x="62" y="178"/>
                    <a:pt x="72" y="178"/>
                  </a:cubicBezTo>
                  <a:cubicBezTo>
                    <a:pt x="72" y="178"/>
                    <a:pt x="72" y="151"/>
                    <a:pt x="80" y="151"/>
                  </a:cubicBezTo>
                  <a:close/>
                  <a:moveTo>
                    <a:pt x="222" y="160"/>
                  </a:moveTo>
                  <a:lnTo>
                    <a:pt x="222" y="160"/>
                  </a:lnTo>
                  <a:cubicBezTo>
                    <a:pt x="213" y="160"/>
                    <a:pt x="213" y="160"/>
                    <a:pt x="213" y="160"/>
                  </a:cubicBezTo>
                  <a:cubicBezTo>
                    <a:pt x="178" y="187"/>
                    <a:pt x="178" y="187"/>
                    <a:pt x="178" y="187"/>
                  </a:cubicBezTo>
                  <a:cubicBezTo>
                    <a:pt x="169" y="196"/>
                    <a:pt x="169" y="196"/>
                    <a:pt x="169" y="204"/>
                  </a:cubicBezTo>
                  <a:cubicBezTo>
                    <a:pt x="381" y="435"/>
                    <a:pt x="381" y="435"/>
                    <a:pt x="381" y="435"/>
                  </a:cubicBezTo>
                  <a:cubicBezTo>
                    <a:pt x="381" y="444"/>
                    <a:pt x="391" y="444"/>
                    <a:pt x="399" y="435"/>
                  </a:cubicBezTo>
                  <a:cubicBezTo>
                    <a:pt x="426" y="417"/>
                    <a:pt x="426" y="417"/>
                    <a:pt x="426" y="417"/>
                  </a:cubicBezTo>
                  <a:cubicBezTo>
                    <a:pt x="426" y="408"/>
                    <a:pt x="426" y="400"/>
                    <a:pt x="426" y="400"/>
                  </a:cubicBezTo>
                  <a:lnTo>
                    <a:pt x="222" y="160"/>
                  </a:lnTo>
                  <a:close/>
                  <a:moveTo>
                    <a:pt x="497" y="63"/>
                  </a:moveTo>
                  <a:lnTo>
                    <a:pt x="497" y="63"/>
                  </a:lnTo>
                  <a:cubicBezTo>
                    <a:pt x="488" y="45"/>
                    <a:pt x="488" y="54"/>
                    <a:pt x="479" y="54"/>
                  </a:cubicBezTo>
                  <a:cubicBezTo>
                    <a:pt x="479" y="63"/>
                    <a:pt x="461" y="81"/>
                    <a:pt x="461" y="89"/>
                  </a:cubicBezTo>
                  <a:cubicBezTo>
                    <a:pt x="452" y="107"/>
                    <a:pt x="435" y="125"/>
                    <a:pt x="408" y="107"/>
                  </a:cubicBezTo>
                  <a:cubicBezTo>
                    <a:pt x="381" y="81"/>
                    <a:pt x="391" y="72"/>
                    <a:pt x="399" y="63"/>
                  </a:cubicBezTo>
                  <a:cubicBezTo>
                    <a:pt x="399" y="54"/>
                    <a:pt x="417" y="28"/>
                    <a:pt x="417" y="19"/>
                  </a:cubicBezTo>
                  <a:cubicBezTo>
                    <a:pt x="426" y="19"/>
                    <a:pt x="417" y="10"/>
                    <a:pt x="408" y="10"/>
                  </a:cubicBezTo>
                  <a:cubicBezTo>
                    <a:pt x="399" y="19"/>
                    <a:pt x="346" y="36"/>
                    <a:pt x="337" y="72"/>
                  </a:cubicBezTo>
                  <a:cubicBezTo>
                    <a:pt x="328" y="98"/>
                    <a:pt x="346" y="125"/>
                    <a:pt x="319" y="151"/>
                  </a:cubicBezTo>
                  <a:cubicBezTo>
                    <a:pt x="284" y="187"/>
                    <a:pt x="284" y="187"/>
                    <a:pt x="284" y="187"/>
                  </a:cubicBezTo>
                  <a:cubicBezTo>
                    <a:pt x="319" y="231"/>
                    <a:pt x="319" y="231"/>
                    <a:pt x="319" y="231"/>
                  </a:cubicBezTo>
                  <a:cubicBezTo>
                    <a:pt x="364" y="187"/>
                    <a:pt x="364" y="187"/>
                    <a:pt x="364" y="187"/>
                  </a:cubicBezTo>
                  <a:cubicBezTo>
                    <a:pt x="372" y="178"/>
                    <a:pt x="391" y="169"/>
                    <a:pt x="408" y="178"/>
                  </a:cubicBezTo>
                  <a:cubicBezTo>
                    <a:pt x="452" y="187"/>
                    <a:pt x="470" y="169"/>
                    <a:pt x="488" y="143"/>
                  </a:cubicBezTo>
                  <a:cubicBezTo>
                    <a:pt x="497" y="116"/>
                    <a:pt x="497" y="72"/>
                    <a:pt x="497" y="63"/>
                  </a:cubicBezTo>
                  <a:close/>
                  <a:moveTo>
                    <a:pt x="72" y="400"/>
                  </a:moveTo>
                  <a:lnTo>
                    <a:pt x="72" y="400"/>
                  </a:lnTo>
                  <a:cubicBezTo>
                    <a:pt x="62" y="408"/>
                    <a:pt x="62" y="417"/>
                    <a:pt x="72" y="417"/>
                  </a:cubicBezTo>
                  <a:cubicBezTo>
                    <a:pt x="89" y="444"/>
                    <a:pt x="89" y="444"/>
                    <a:pt x="89" y="444"/>
                  </a:cubicBezTo>
                  <a:cubicBezTo>
                    <a:pt x="97" y="444"/>
                    <a:pt x="107" y="444"/>
                    <a:pt x="107" y="435"/>
                  </a:cubicBezTo>
                  <a:cubicBezTo>
                    <a:pt x="231" y="320"/>
                    <a:pt x="231" y="320"/>
                    <a:pt x="231" y="320"/>
                  </a:cubicBezTo>
                  <a:cubicBezTo>
                    <a:pt x="195" y="275"/>
                    <a:pt x="195" y="275"/>
                    <a:pt x="195" y="275"/>
                  </a:cubicBezTo>
                  <a:lnTo>
                    <a:pt x="72" y="400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</p:spPr>
          <p:txBody>
            <a:bodyPr spcFirstLastPara="1" wrap="square" lIns="34275" tIns="17125" rIns="34275" bIns="171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0"/>
          <p:cNvSpPr/>
          <p:nvPr/>
        </p:nvSpPr>
        <p:spPr>
          <a:xfrm rot="5400000" flipH="1">
            <a:off x="-446049" y="3360907"/>
            <a:ext cx="1115440" cy="13618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21B3A7E-576B-4F96-BC78-BC9E90F62E1D}"/>
              </a:ext>
            </a:extLst>
          </p:cNvPr>
          <p:cNvGrpSpPr/>
          <p:nvPr/>
        </p:nvGrpSpPr>
        <p:grpSpPr>
          <a:xfrm>
            <a:off x="7429322" y="144601"/>
            <a:ext cx="4411697" cy="5619263"/>
            <a:chOff x="6524161" y="749270"/>
            <a:chExt cx="4798273" cy="5619263"/>
          </a:xfrm>
        </p:grpSpPr>
        <p:sp>
          <p:nvSpPr>
            <p:cNvPr id="159" name="Google Shape;159;p20"/>
            <p:cNvSpPr txBox="1"/>
            <p:nvPr/>
          </p:nvSpPr>
          <p:spPr>
            <a:xfrm>
              <a:off x="6524162" y="749270"/>
              <a:ext cx="4208833" cy="15326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pt-BR" sz="3600" b="0" i="0" u="none" strike="noStrike" cap="none" dirty="0">
                  <a:solidFill>
                    <a:srgbClr val="92D050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04.</a:t>
              </a:r>
              <a:endParaRPr sz="1400" b="0" i="0" u="none" strike="noStrike" cap="none" dirty="0">
                <a:solidFill>
                  <a:srgbClr val="92D050"/>
                </a:solidFill>
                <a:sym typeface="Arial"/>
              </a:endParaRPr>
            </a:p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pt-BR" sz="3600" b="1" i="0" u="none" strike="noStrike" cap="none" dirty="0">
                  <a:solidFill>
                    <a:schemeClr val="lt1"/>
                  </a:solidFill>
                  <a:latin typeface="Palatino Linotype" panose="02040502050505030304" pitchFamily="18" charset="0"/>
                  <a:ea typeface="Libre Franklin Medium"/>
                  <a:cs typeface="Libre Franklin Medium"/>
                  <a:sym typeface="Libre Franklin Medium"/>
                </a:rPr>
                <a:t>Diferencial</a:t>
              </a:r>
              <a:endParaRPr sz="1400" b="1" i="0" u="none" strike="noStrike" cap="none" dirty="0">
                <a:solidFill>
                  <a:srgbClr val="000000"/>
                </a:solidFill>
                <a:latin typeface="Palatino Linotype" panose="02040502050505030304" pitchFamily="18" charset="0"/>
                <a:sym typeface="Arial"/>
              </a:endParaRPr>
            </a:p>
          </p:txBody>
        </p:sp>
        <p:sp>
          <p:nvSpPr>
            <p:cNvPr id="160" name="Google Shape;160;p20"/>
            <p:cNvSpPr txBox="1"/>
            <p:nvPr/>
          </p:nvSpPr>
          <p:spPr>
            <a:xfrm>
              <a:off x="6524161" y="2192394"/>
              <a:ext cx="4208835" cy="372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pt-BR" sz="1400" b="1" i="0" u="sng" strike="noStrike" cap="none" dirty="0">
                  <a:solidFill>
                    <a:schemeClr val="lt1"/>
                  </a:solidFill>
                  <a:latin typeface="Palatino Linotype" panose="02040502050505030304" pitchFamily="18" charset="0"/>
                  <a:ea typeface="Libre Franklin Medium"/>
                  <a:cs typeface="Libre Franklin Medium"/>
                  <a:sym typeface="Libre Franklin Medium"/>
                </a:rPr>
                <a:t>O que a sua solução tem de especial?</a:t>
              </a:r>
              <a:endParaRPr sz="1400" b="1" i="0" u="sng" strike="noStrike" cap="none" dirty="0">
                <a:solidFill>
                  <a:srgbClr val="000000"/>
                </a:solidFill>
                <a:latin typeface="Palatino Linotype" panose="02040502050505030304" pitchFamily="18" charset="0"/>
                <a:sym typeface="Arial"/>
              </a:endParaRPr>
            </a:p>
          </p:txBody>
        </p:sp>
        <p:sp>
          <p:nvSpPr>
            <p:cNvPr id="161" name="Google Shape;161;p20"/>
            <p:cNvSpPr txBox="1"/>
            <p:nvPr/>
          </p:nvSpPr>
          <p:spPr>
            <a:xfrm>
              <a:off x="6524161" y="2475200"/>
              <a:ext cx="4798273" cy="38933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just"/>
              <a:r>
                <a:rPr lang="pt-BR" sz="13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            O também chamado Apache Software </a:t>
              </a:r>
              <a:r>
                <a:rPr lang="pt-BR" sz="1300" b="1" dirty="0" err="1">
                  <a:solidFill>
                    <a:schemeClr val="bg1"/>
                  </a:solidFill>
                  <a:latin typeface="Palatino Linotype" panose="02040502050505030304" pitchFamily="18" charset="0"/>
                </a:rPr>
                <a:t>Hadoop</a:t>
              </a:r>
              <a:r>
                <a:rPr lang="pt-BR" sz="13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 é um ecossistema completo para computação para comportar o processamento de muitos dados em alta velocidade. A razão de ser desse conjunto de ferramentas que compõem o </a:t>
              </a:r>
              <a:r>
                <a:rPr lang="pt-BR" sz="1300" b="1" dirty="0" err="1">
                  <a:solidFill>
                    <a:schemeClr val="bg1"/>
                  </a:solidFill>
                  <a:latin typeface="Palatino Linotype" panose="02040502050505030304" pitchFamily="18" charset="0"/>
                </a:rPr>
                <a:t>Hadoop</a:t>
              </a:r>
              <a:r>
                <a:rPr lang="pt-BR" sz="13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 é permitir o processamento e o armazenamento de grandes quantidades de dados de forma distribuída, ou seja, utilizando clusters de computadores, de baixo custo e tolerantes a falhas. É Open-</a:t>
              </a:r>
              <a:r>
                <a:rPr lang="pt-BR" sz="1300" b="1" dirty="0" err="1">
                  <a:solidFill>
                    <a:schemeClr val="bg1"/>
                  </a:solidFill>
                  <a:latin typeface="Palatino Linotype" panose="02040502050505030304" pitchFamily="18" charset="0"/>
                </a:rPr>
                <a:t>Source</a:t>
              </a:r>
              <a:r>
                <a:rPr lang="pt-BR" sz="13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 e contém módulos construídos em Java. Esse processamento é dividido em vários nós ou clusters, para maximizar o poder computacional. Essa </a:t>
              </a:r>
              <a:r>
                <a:rPr lang="pt-BR" sz="1300" b="1" dirty="0" err="1">
                  <a:solidFill>
                    <a:schemeClr val="bg1"/>
                  </a:solidFill>
                  <a:latin typeface="Palatino Linotype" panose="02040502050505030304" pitchFamily="18" charset="0"/>
                </a:rPr>
                <a:t>clusterização</a:t>
              </a:r>
              <a:r>
                <a:rPr lang="pt-BR" sz="13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 é necessária porque um único servidor não conseguiria processar tantos dados. Dessa forma, é possível oferecer armazenamento, processamento, acesso, segurança, operação e governança. Se fôssemos resumir a plataforma </a:t>
              </a:r>
              <a:r>
                <a:rPr lang="pt-BR" sz="1300" b="1" dirty="0" err="1">
                  <a:solidFill>
                    <a:schemeClr val="bg1"/>
                  </a:solidFill>
                  <a:latin typeface="Palatino Linotype" panose="02040502050505030304" pitchFamily="18" charset="0"/>
                </a:rPr>
                <a:t>Hadoop</a:t>
              </a:r>
              <a:r>
                <a:rPr lang="pt-BR" sz="13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 veríamos que é uma ferramenta robusta e confiável para tratamento de dados, que pode ser adotada por empresas de todos os ramos e portes.</a:t>
              </a:r>
              <a:endParaRPr lang="en-US" sz="1300" dirty="0">
                <a:solidFill>
                  <a:schemeClr val="bg1"/>
                </a:solidFill>
                <a:latin typeface="Palatino Linotype" panose="02040502050505030304" pitchFamily="18" charset="0"/>
              </a:endParaRPr>
            </a:p>
          </p:txBody>
        </p:sp>
        <p:cxnSp>
          <p:nvCxnSpPr>
            <p:cNvPr id="11" name="Google Shape;142;p6">
              <a:extLst>
                <a:ext uri="{FF2B5EF4-FFF2-40B4-BE49-F238E27FC236}">
                  <a16:creationId xmlns:a16="http://schemas.microsoft.com/office/drawing/2014/main" id="{4C053AA3-BBE0-4ABC-92C8-C0181CA4E33C}"/>
                </a:ext>
              </a:extLst>
            </p:cNvPr>
            <p:cNvCxnSpPr/>
            <p:nvPr/>
          </p:nvCxnSpPr>
          <p:spPr>
            <a:xfrm>
              <a:off x="6622796" y="1416969"/>
              <a:ext cx="596347" cy="0"/>
            </a:xfrm>
            <a:prstGeom prst="straightConnector1">
              <a:avLst/>
            </a:prstGeom>
            <a:noFill/>
            <a:ln w="38100" cap="flat" cmpd="sng">
              <a:solidFill>
                <a:srgbClr val="92D05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15" name="Picture 1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28769B4-0D60-478D-A79B-57A86A71B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42" y="1108127"/>
            <a:ext cx="7106978" cy="464174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3F176EB-3A2C-4F0B-8FF2-313E8513D564}"/>
              </a:ext>
            </a:extLst>
          </p:cNvPr>
          <p:cNvGrpSpPr/>
          <p:nvPr/>
        </p:nvGrpSpPr>
        <p:grpSpPr>
          <a:xfrm>
            <a:off x="1789321" y="2670402"/>
            <a:ext cx="8884654" cy="1046544"/>
            <a:chOff x="1789321" y="2769792"/>
            <a:chExt cx="8884654" cy="1046544"/>
          </a:xfrm>
        </p:grpSpPr>
        <p:sp>
          <p:nvSpPr>
            <p:cNvPr id="171" name="Google Shape;171;p21"/>
            <p:cNvSpPr/>
            <p:nvPr/>
          </p:nvSpPr>
          <p:spPr>
            <a:xfrm>
              <a:off x="1789321" y="2841558"/>
              <a:ext cx="511696" cy="511696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pt-BR" sz="1800" b="0" i="0" u="none" strike="noStrike" cap="none" dirty="0">
                  <a:solidFill>
                    <a:schemeClr val="lt1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1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1"/>
            <p:cNvSpPr txBox="1"/>
            <p:nvPr/>
          </p:nvSpPr>
          <p:spPr>
            <a:xfrm>
              <a:off x="2530188" y="2769792"/>
              <a:ext cx="3890489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pt-BR" sz="1800" b="1" i="0" u="sng" strike="noStrike" cap="none" dirty="0" err="1">
                  <a:solidFill>
                    <a:srgbClr val="92D050"/>
                  </a:solidFill>
                  <a:latin typeface="Palatino Linotype" panose="02040502050505030304" pitchFamily="18" charset="0"/>
                  <a:sym typeface="Arial"/>
                </a:rPr>
                <a:t>Hadoop</a:t>
              </a:r>
              <a:r>
                <a:rPr lang="pt-BR" sz="1800" b="1" i="0" u="none" strike="noStrike" cap="none" dirty="0">
                  <a:solidFill>
                    <a:srgbClr val="92D050"/>
                  </a:solidFill>
                  <a:latin typeface="Palatino Linotype" panose="02040502050505030304" pitchFamily="18" charset="0"/>
                  <a:sym typeface="Arial"/>
                </a:rPr>
                <a:t> </a:t>
              </a:r>
              <a:r>
                <a:rPr lang="pt-BR" sz="1800" b="1" i="0" u="sng" strike="noStrike" cap="none" dirty="0" err="1">
                  <a:solidFill>
                    <a:srgbClr val="92D050"/>
                  </a:solidFill>
                  <a:latin typeface="Palatino Linotype" panose="02040502050505030304" pitchFamily="18" charset="0"/>
                  <a:sym typeface="Arial"/>
                </a:rPr>
                <a:t>Distributed</a:t>
              </a:r>
              <a:r>
                <a:rPr lang="pt-BR" sz="1800" b="1" i="0" u="none" strike="noStrike" cap="none" dirty="0">
                  <a:solidFill>
                    <a:srgbClr val="92D050"/>
                  </a:solidFill>
                  <a:latin typeface="Palatino Linotype" panose="02040502050505030304" pitchFamily="18" charset="0"/>
                  <a:sym typeface="Arial"/>
                </a:rPr>
                <a:t> </a:t>
              </a:r>
              <a:r>
                <a:rPr lang="pt-BR" sz="1800" b="1" i="0" u="sng" strike="noStrike" cap="none" dirty="0">
                  <a:solidFill>
                    <a:srgbClr val="92D050"/>
                  </a:solidFill>
                  <a:latin typeface="Palatino Linotype" panose="02040502050505030304" pitchFamily="18" charset="0"/>
                  <a:sym typeface="Arial"/>
                </a:rPr>
                <a:t>File</a:t>
              </a:r>
              <a:r>
                <a:rPr lang="pt-BR" sz="1800" b="1" i="0" u="none" strike="noStrike" cap="none" dirty="0">
                  <a:solidFill>
                    <a:srgbClr val="92D050"/>
                  </a:solidFill>
                  <a:latin typeface="Palatino Linotype" panose="02040502050505030304" pitchFamily="18" charset="0"/>
                  <a:sym typeface="Arial"/>
                </a:rPr>
                <a:t> </a:t>
              </a:r>
              <a:r>
                <a:rPr lang="pt-BR" sz="1800" b="1" i="0" u="sng" strike="noStrike" cap="none" dirty="0">
                  <a:solidFill>
                    <a:srgbClr val="92D050"/>
                  </a:solidFill>
                  <a:latin typeface="Palatino Linotype" panose="02040502050505030304" pitchFamily="18" charset="0"/>
                  <a:sym typeface="Arial"/>
                </a:rPr>
                <a:t>System</a:t>
              </a:r>
              <a:endParaRPr sz="1800" b="1" i="0" u="sng" strike="noStrike" cap="none" dirty="0">
                <a:solidFill>
                  <a:srgbClr val="92D050"/>
                </a:solidFill>
                <a:latin typeface="Palatino Linotype" panose="02040502050505030304" pitchFamily="18" charset="0"/>
                <a:sym typeface="Arial"/>
              </a:endParaRPr>
            </a:p>
          </p:txBody>
        </p:sp>
        <p:sp>
          <p:nvSpPr>
            <p:cNvPr id="173" name="Google Shape;173;p21"/>
            <p:cNvSpPr txBox="1"/>
            <p:nvPr/>
          </p:nvSpPr>
          <p:spPr>
            <a:xfrm>
              <a:off x="2530189" y="3077713"/>
              <a:ext cx="8143786" cy="7386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pt-BR" b="1" dirty="0">
                  <a:latin typeface="Palatino Linotype" panose="02040502050505030304" pitchFamily="18" charset="0"/>
                </a:rPr>
                <a:t>O HDFS é responsável pelo armazenamento distribuído e pela </a:t>
              </a:r>
              <a:r>
                <a:rPr lang="pt-BR" b="1" dirty="0" err="1">
                  <a:latin typeface="Palatino Linotype" panose="02040502050505030304" pitchFamily="18" charset="0"/>
                </a:rPr>
                <a:t>clusterização</a:t>
              </a:r>
              <a:r>
                <a:rPr lang="pt-BR" b="1" dirty="0">
                  <a:latin typeface="Palatino Linotype" panose="02040502050505030304" pitchFamily="18" charset="0"/>
                </a:rPr>
                <a:t> de</a:t>
              </a:r>
            </a:p>
            <a:p>
              <a:r>
                <a:rPr lang="pt-BR" b="1" dirty="0">
                  <a:latin typeface="Palatino Linotype" panose="02040502050505030304" pitchFamily="18" charset="0"/>
                </a:rPr>
                <a:t>computadores que suportarão a guarda dos dados, utilizando grandes blocos de</a:t>
              </a:r>
            </a:p>
            <a:p>
              <a:r>
                <a:rPr lang="en-US" b="1" dirty="0" err="1">
                  <a:latin typeface="Palatino Linotype" panose="02040502050505030304" pitchFamily="18" charset="0"/>
                </a:rPr>
                <a:t>memória</a:t>
              </a:r>
              <a:r>
                <a:rPr lang="en-US" b="1" dirty="0">
                  <a:latin typeface="Palatino Linotype" panose="02040502050505030304" pitchFamily="18" charset="0"/>
                </a:rPr>
                <a:t>.</a:t>
              </a:r>
              <a:endParaRPr sz="1200" b="1" i="0" u="none" strike="noStrike" cap="none" dirty="0">
                <a:solidFill>
                  <a:srgbClr val="1A1F20"/>
                </a:solidFill>
                <a:latin typeface="Palatino Linotype" panose="02040502050505030304" pitchFamily="18" charset="0"/>
                <a:sym typeface="Arial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EEBE936-C6FE-4652-826F-C8FA90610D6A}"/>
              </a:ext>
            </a:extLst>
          </p:cNvPr>
          <p:cNvGrpSpPr/>
          <p:nvPr/>
        </p:nvGrpSpPr>
        <p:grpSpPr>
          <a:xfrm>
            <a:off x="1789321" y="3964199"/>
            <a:ext cx="8884654" cy="1261988"/>
            <a:chOff x="1789321" y="3964199"/>
            <a:chExt cx="8884654" cy="1261988"/>
          </a:xfrm>
        </p:grpSpPr>
        <p:sp>
          <p:nvSpPr>
            <p:cNvPr id="169" name="Google Shape;169;p21"/>
            <p:cNvSpPr/>
            <p:nvPr/>
          </p:nvSpPr>
          <p:spPr>
            <a:xfrm>
              <a:off x="1789321" y="4045120"/>
              <a:ext cx="511696" cy="511696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pt-BR" sz="1800" b="0" i="0" u="none" strike="noStrike" cap="none">
                  <a:solidFill>
                    <a:schemeClr val="lt1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1"/>
            <p:cNvSpPr txBox="1"/>
            <p:nvPr/>
          </p:nvSpPr>
          <p:spPr>
            <a:xfrm>
              <a:off x="2530189" y="3964199"/>
              <a:ext cx="2888478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pt-BR" sz="1800" b="1" i="0" u="sng" strike="noStrike" cap="none" dirty="0" err="1">
                  <a:solidFill>
                    <a:srgbClr val="92D050"/>
                  </a:solidFill>
                  <a:latin typeface="Palatino Linotype" panose="02040502050505030304" pitchFamily="18" charset="0"/>
                  <a:sym typeface="Arial"/>
                </a:rPr>
                <a:t>Yarn</a:t>
              </a:r>
              <a:r>
                <a:rPr lang="pt-BR" sz="1800" b="1" i="0" u="none" strike="noStrike" cap="none" dirty="0">
                  <a:solidFill>
                    <a:srgbClr val="92D050"/>
                  </a:solidFill>
                  <a:latin typeface="Palatino Linotype" panose="02040502050505030304" pitchFamily="18" charset="0"/>
                  <a:sym typeface="Arial"/>
                </a:rPr>
                <a:t> / </a:t>
              </a:r>
              <a:r>
                <a:rPr lang="pt-BR" sz="1800" b="1" i="0" u="sng" strike="noStrike" cap="none" dirty="0" err="1">
                  <a:solidFill>
                    <a:srgbClr val="92D050"/>
                  </a:solidFill>
                  <a:latin typeface="Palatino Linotype" panose="02040502050505030304" pitchFamily="18" charset="0"/>
                  <a:sym typeface="Arial"/>
                </a:rPr>
                <a:t>MapReduce</a:t>
              </a:r>
              <a:r>
                <a:rPr lang="pt-BR" sz="1800" b="1" i="0" u="sng" strike="noStrike" cap="none" dirty="0">
                  <a:solidFill>
                    <a:srgbClr val="92D050"/>
                  </a:solidFill>
                  <a:latin typeface="Palatino Linotype" panose="02040502050505030304" pitchFamily="18" charset="0"/>
                  <a:sym typeface="Arial"/>
                </a:rPr>
                <a:t> </a:t>
              </a:r>
              <a:endParaRPr sz="1400" b="1" i="0" u="sng" strike="noStrike" cap="none" dirty="0">
                <a:solidFill>
                  <a:srgbClr val="92D050"/>
                </a:solidFill>
                <a:latin typeface="Palatino Linotype" panose="02040502050505030304" pitchFamily="18" charset="0"/>
                <a:sym typeface="Arial"/>
              </a:endParaRPr>
            </a:p>
          </p:txBody>
        </p:sp>
        <p:sp>
          <p:nvSpPr>
            <p:cNvPr id="175" name="Google Shape;175;p21"/>
            <p:cNvSpPr txBox="1"/>
            <p:nvPr/>
          </p:nvSpPr>
          <p:spPr>
            <a:xfrm>
              <a:off x="2530189" y="4272120"/>
              <a:ext cx="8143786" cy="9540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pt-BR" b="1" dirty="0">
                  <a:latin typeface="Palatino Linotype" panose="02040502050505030304" pitchFamily="18" charset="0"/>
                </a:rPr>
                <a:t>Gerencia o processamento dos dados em ambiente de cluster. É um modelo de</a:t>
              </a:r>
            </a:p>
            <a:p>
              <a:r>
                <a:rPr lang="pt-BR" b="1" dirty="0">
                  <a:latin typeface="Palatino Linotype" panose="02040502050505030304" pitchFamily="18" charset="0"/>
                </a:rPr>
                <a:t>programação desenvolvido para processar em larga escala, tendo como bases o</a:t>
              </a:r>
            </a:p>
            <a:p>
              <a:r>
                <a:rPr lang="pt-BR" b="1" dirty="0">
                  <a:latin typeface="Palatino Linotype" panose="02040502050505030304" pitchFamily="18" charset="0"/>
                </a:rPr>
                <a:t>mapeamento (</a:t>
              </a:r>
              <a:r>
                <a:rPr lang="pt-BR" b="1" dirty="0" err="1">
                  <a:latin typeface="Palatino Linotype" panose="02040502050505030304" pitchFamily="18" charset="0"/>
                </a:rPr>
                <a:t>map</a:t>
              </a:r>
              <a:r>
                <a:rPr lang="pt-BR" b="1" dirty="0">
                  <a:latin typeface="Palatino Linotype" panose="02040502050505030304" pitchFamily="18" charset="0"/>
                </a:rPr>
                <a:t>) e a redução (</a:t>
              </a:r>
              <a:r>
                <a:rPr lang="pt-BR" b="1" dirty="0" err="1">
                  <a:latin typeface="Palatino Linotype" panose="02040502050505030304" pitchFamily="18" charset="0"/>
                </a:rPr>
                <a:t>reduce</a:t>
              </a:r>
              <a:r>
                <a:rPr lang="pt-BR" b="1" dirty="0">
                  <a:latin typeface="Palatino Linotype" panose="02040502050505030304" pitchFamily="18" charset="0"/>
                </a:rPr>
                <a:t>) dos dados com flexibilidade para processar os diferentes tipos e formatos.</a:t>
              </a:r>
              <a:endParaRPr sz="1200" b="1" i="0" u="none" strike="noStrike" cap="none" dirty="0">
                <a:solidFill>
                  <a:srgbClr val="1A1F20"/>
                </a:solidFill>
                <a:latin typeface="Palatino Linotype" panose="02040502050505030304" pitchFamily="18" charset="0"/>
                <a:sym typeface="Arial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ED13CB9-D0B4-4A18-A1DA-869A963BCDAB}"/>
              </a:ext>
            </a:extLst>
          </p:cNvPr>
          <p:cNvGrpSpPr/>
          <p:nvPr/>
        </p:nvGrpSpPr>
        <p:grpSpPr>
          <a:xfrm>
            <a:off x="1789323" y="5348072"/>
            <a:ext cx="8884654" cy="831101"/>
            <a:chOff x="1789323" y="5248682"/>
            <a:chExt cx="8884654" cy="831101"/>
          </a:xfrm>
        </p:grpSpPr>
        <p:sp>
          <p:nvSpPr>
            <p:cNvPr id="170" name="Google Shape;170;p21"/>
            <p:cNvSpPr/>
            <p:nvPr/>
          </p:nvSpPr>
          <p:spPr>
            <a:xfrm>
              <a:off x="1789323" y="5332558"/>
              <a:ext cx="511696" cy="511696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pt-BR" sz="1800" b="0" i="0" u="none" strike="noStrike" cap="none" dirty="0">
                  <a:solidFill>
                    <a:schemeClr val="lt1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3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1"/>
            <p:cNvSpPr txBox="1"/>
            <p:nvPr/>
          </p:nvSpPr>
          <p:spPr>
            <a:xfrm>
              <a:off x="2530190" y="5248682"/>
              <a:ext cx="2888477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pt-BR" sz="1800" b="1" i="0" u="sng" strike="noStrike" cap="none" dirty="0" err="1">
                  <a:solidFill>
                    <a:srgbClr val="92D050"/>
                  </a:solidFill>
                  <a:latin typeface="Palatino Linotype" panose="02040502050505030304" pitchFamily="18" charset="0"/>
                  <a:sym typeface="Arial"/>
                </a:rPr>
                <a:t>Ambari</a:t>
              </a:r>
              <a:endParaRPr sz="1400" b="1" i="0" u="sng" strike="noStrike" cap="none" dirty="0">
                <a:solidFill>
                  <a:srgbClr val="92D050"/>
                </a:solidFill>
                <a:latin typeface="Palatino Linotype" panose="02040502050505030304" pitchFamily="18" charset="0"/>
                <a:sym typeface="Arial"/>
              </a:endParaRPr>
            </a:p>
          </p:txBody>
        </p:sp>
        <p:sp>
          <p:nvSpPr>
            <p:cNvPr id="177" name="Google Shape;177;p21"/>
            <p:cNvSpPr txBox="1"/>
            <p:nvPr/>
          </p:nvSpPr>
          <p:spPr>
            <a:xfrm>
              <a:off x="2530191" y="5556603"/>
              <a:ext cx="8143786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pt-BR" b="1" dirty="0">
                  <a:latin typeface="Palatino Linotype" panose="02040502050505030304" pitchFamily="18" charset="0"/>
                </a:rPr>
                <a:t>Objetiva tornar o gerenciamento </a:t>
              </a:r>
              <a:r>
                <a:rPr lang="pt-BR" b="1" dirty="0" err="1">
                  <a:latin typeface="Palatino Linotype" panose="02040502050505030304" pitchFamily="18" charset="0"/>
                </a:rPr>
                <a:t>Hadoop</a:t>
              </a:r>
              <a:r>
                <a:rPr lang="pt-BR" b="1" dirty="0">
                  <a:latin typeface="Palatino Linotype" panose="02040502050505030304" pitchFamily="18" charset="0"/>
                </a:rPr>
                <a:t> mais simples. Fornece uma interface de</a:t>
              </a:r>
            </a:p>
            <a:p>
              <a:r>
                <a:rPr lang="pt-BR" b="1" dirty="0">
                  <a:latin typeface="Palatino Linotype" panose="02040502050505030304" pitchFamily="18" charset="0"/>
                </a:rPr>
                <a:t>usuário web intuitiva e fácil de usar no monitoramento de clusters.</a:t>
              </a:r>
              <a:endParaRPr sz="1200" b="1" i="0" u="none" strike="noStrike" cap="none" dirty="0">
                <a:solidFill>
                  <a:srgbClr val="1A1F20"/>
                </a:solidFill>
                <a:latin typeface="Palatino Linotype" panose="02040502050505030304" pitchFamily="18" charset="0"/>
                <a:sym typeface="Arial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4B93463-A321-4998-BE08-07FABB79FF3A}"/>
              </a:ext>
            </a:extLst>
          </p:cNvPr>
          <p:cNvGrpSpPr/>
          <p:nvPr/>
        </p:nvGrpSpPr>
        <p:grpSpPr>
          <a:xfrm>
            <a:off x="1789320" y="531442"/>
            <a:ext cx="3030329" cy="1477328"/>
            <a:chOff x="1789320" y="531442"/>
            <a:chExt cx="3030329" cy="1477328"/>
          </a:xfrm>
        </p:grpSpPr>
        <p:sp>
          <p:nvSpPr>
            <p:cNvPr id="178" name="Google Shape;178;p21"/>
            <p:cNvSpPr txBox="1"/>
            <p:nvPr/>
          </p:nvSpPr>
          <p:spPr>
            <a:xfrm>
              <a:off x="1789320" y="531442"/>
              <a:ext cx="3030329" cy="14773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800"/>
                <a:buFont typeface="Arial"/>
                <a:buNone/>
              </a:pPr>
              <a:r>
                <a:rPr lang="pt-BR" sz="3800" b="0" i="0" u="none" strike="noStrike" cap="none" dirty="0">
                  <a:solidFill>
                    <a:srgbClr val="92D050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05.</a:t>
              </a:r>
              <a:endParaRPr sz="1400" b="0" i="0" u="none" strike="noStrike" cap="none" dirty="0">
                <a:solidFill>
                  <a:srgbClr val="92D050"/>
                </a:solidFill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800"/>
                <a:buFont typeface="Arial"/>
                <a:buNone/>
              </a:pPr>
              <a:r>
                <a:rPr lang="pt-BR" sz="3800" b="1" i="0" u="none" strike="noStrike" cap="none" dirty="0">
                  <a:solidFill>
                    <a:srgbClr val="002060"/>
                  </a:solidFill>
                  <a:latin typeface="Palatino Linotype" panose="02040502050505030304" pitchFamily="18" charset="0"/>
                  <a:ea typeface="Libre Franklin Medium"/>
                  <a:cs typeface="Libre Franklin Medium"/>
                  <a:sym typeface="Libre Franklin Medium"/>
                </a:rPr>
                <a:t>Impacto</a:t>
              </a:r>
              <a:endParaRPr sz="3800" b="1" i="0" u="none" strike="noStrike" cap="none" dirty="0">
                <a:solidFill>
                  <a:srgbClr val="002060"/>
                </a:solidFill>
                <a:latin typeface="Palatino Linotype" panose="02040502050505030304" pitchFamily="18" charset="0"/>
                <a:ea typeface="Libre Franklin Medium"/>
                <a:cs typeface="Libre Franklin Medium"/>
                <a:sym typeface="Libre Franklin Medium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pt-BR" sz="1400" b="1" i="0" u="none" strike="noStrike" cap="none" dirty="0">
                  <a:solidFill>
                    <a:srgbClr val="002060"/>
                  </a:solidFill>
                  <a:latin typeface="Palatino Linotype" panose="02040502050505030304" pitchFamily="18" charset="0"/>
                  <a:ea typeface="Libre Franklin Medium"/>
                  <a:cs typeface="Libre Franklin Medium"/>
                  <a:sym typeface="Libre Franklin Medium"/>
                </a:rPr>
                <a:t>Como funciona o seu produto?</a:t>
              </a:r>
              <a:endParaRPr sz="1400" b="1" i="0" u="none" strike="noStrike" cap="none" dirty="0">
                <a:solidFill>
                  <a:srgbClr val="002060"/>
                </a:solidFill>
                <a:latin typeface="Palatino Linotype" panose="02040502050505030304" pitchFamily="18" charset="0"/>
                <a:ea typeface="Libre Franklin Medium"/>
                <a:cs typeface="Libre Franklin Medium"/>
                <a:sym typeface="Libre Franklin Medium"/>
              </a:endParaRPr>
            </a:p>
          </p:txBody>
        </p:sp>
        <p:sp>
          <p:nvSpPr>
            <p:cNvPr id="5" name="Google Shape;1140;p40">
              <a:extLst>
                <a:ext uri="{FF2B5EF4-FFF2-40B4-BE49-F238E27FC236}">
                  <a16:creationId xmlns:a16="http://schemas.microsoft.com/office/drawing/2014/main" id="{D1D4D83D-F7C9-4B07-BEDC-1D0E05A4F263}"/>
                </a:ext>
              </a:extLst>
            </p:cNvPr>
            <p:cNvSpPr/>
            <p:nvPr/>
          </p:nvSpPr>
          <p:spPr>
            <a:xfrm>
              <a:off x="3834697" y="1337420"/>
              <a:ext cx="279461" cy="294393"/>
            </a:xfrm>
            <a:custGeom>
              <a:avLst/>
              <a:gdLst/>
              <a:ahLst/>
              <a:cxnLst/>
              <a:rect l="l" t="t" r="r" b="b"/>
              <a:pathLst>
                <a:path w="462" h="488" extrusionOk="0">
                  <a:moveTo>
                    <a:pt x="443" y="301"/>
                  </a:moveTo>
                  <a:lnTo>
                    <a:pt x="443" y="301"/>
                  </a:lnTo>
                  <a:cubicBezTo>
                    <a:pt x="408" y="266"/>
                    <a:pt x="408" y="266"/>
                    <a:pt x="408" y="266"/>
                  </a:cubicBezTo>
                  <a:cubicBezTo>
                    <a:pt x="390" y="248"/>
                    <a:pt x="390" y="230"/>
                    <a:pt x="408" y="221"/>
                  </a:cubicBezTo>
                  <a:cubicBezTo>
                    <a:pt x="443" y="186"/>
                    <a:pt x="443" y="186"/>
                    <a:pt x="443" y="186"/>
                  </a:cubicBezTo>
                  <a:cubicBezTo>
                    <a:pt x="461" y="168"/>
                    <a:pt x="452" y="160"/>
                    <a:pt x="443" y="160"/>
                  </a:cubicBezTo>
                  <a:cubicBezTo>
                    <a:pt x="381" y="151"/>
                    <a:pt x="381" y="151"/>
                    <a:pt x="381" y="151"/>
                  </a:cubicBezTo>
                  <a:cubicBezTo>
                    <a:pt x="364" y="151"/>
                    <a:pt x="355" y="142"/>
                    <a:pt x="364" y="124"/>
                  </a:cubicBezTo>
                  <a:cubicBezTo>
                    <a:pt x="390" y="36"/>
                    <a:pt x="390" y="36"/>
                    <a:pt x="390" y="36"/>
                  </a:cubicBezTo>
                  <a:cubicBezTo>
                    <a:pt x="399" y="27"/>
                    <a:pt x="390" y="17"/>
                    <a:pt x="381" y="27"/>
                  </a:cubicBezTo>
                  <a:cubicBezTo>
                    <a:pt x="311" y="71"/>
                    <a:pt x="311" y="71"/>
                    <a:pt x="311" y="71"/>
                  </a:cubicBezTo>
                  <a:cubicBezTo>
                    <a:pt x="292" y="80"/>
                    <a:pt x="275" y="71"/>
                    <a:pt x="267" y="53"/>
                  </a:cubicBezTo>
                  <a:cubicBezTo>
                    <a:pt x="248" y="17"/>
                    <a:pt x="248" y="17"/>
                    <a:pt x="248" y="17"/>
                  </a:cubicBezTo>
                  <a:cubicBezTo>
                    <a:pt x="239" y="0"/>
                    <a:pt x="222" y="0"/>
                    <a:pt x="213" y="17"/>
                  </a:cubicBezTo>
                  <a:cubicBezTo>
                    <a:pt x="195" y="53"/>
                    <a:pt x="195" y="53"/>
                    <a:pt x="195" y="53"/>
                  </a:cubicBezTo>
                  <a:cubicBezTo>
                    <a:pt x="186" y="71"/>
                    <a:pt x="169" y="71"/>
                    <a:pt x="151" y="71"/>
                  </a:cubicBezTo>
                  <a:cubicBezTo>
                    <a:pt x="116" y="53"/>
                    <a:pt x="116" y="53"/>
                    <a:pt x="116" y="53"/>
                  </a:cubicBezTo>
                  <a:cubicBezTo>
                    <a:pt x="98" y="45"/>
                    <a:pt x="80" y="53"/>
                    <a:pt x="89" y="71"/>
                  </a:cubicBezTo>
                  <a:cubicBezTo>
                    <a:pt x="89" y="106"/>
                    <a:pt x="89" y="106"/>
                    <a:pt x="89" y="106"/>
                  </a:cubicBezTo>
                  <a:cubicBezTo>
                    <a:pt x="89" y="124"/>
                    <a:pt x="80" y="142"/>
                    <a:pt x="63" y="142"/>
                  </a:cubicBezTo>
                  <a:cubicBezTo>
                    <a:pt x="18" y="160"/>
                    <a:pt x="18" y="160"/>
                    <a:pt x="18" y="160"/>
                  </a:cubicBezTo>
                  <a:cubicBezTo>
                    <a:pt x="9" y="160"/>
                    <a:pt x="0" y="168"/>
                    <a:pt x="18" y="186"/>
                  </a:cubicBezTo>
                  <a:cubicBezTo>
                    <a:pt x="63" y="221"/>
                    <a:pt x="63" y="221"/>
                    <a:pt x="63" y="221"/>
                  </a:cubicBezTo>
                  <a:cubicBezTo>
                    <a:pt x="71" y="230"/>
                    <a:pt x="71" y="248"/>
                    <a:pt x="63" y="266"/>
                  </a:cubicBezTo>
                  <a:cubicBezTo>
                    <a:pt x="18" y="301"/>
                    <a:pt x="18" y="301"/>
                    <a:pt x="18" y="301"/>
                  </a:cubicBezTo>
                  <a:cubicBezTo>
                    <a:pt x="0" y="311"/>
                    <a:pt x="9" y="319"/>
                    <a:pt x="27" y="319"/>
                  </a:cubicBezTo>
                  <a:cubicBezTo>
                    <a:pt x="71" y="328"/>
                    <a:pt x="71" y="328"/>
                    <a:pt x="71" y="328"/>
                  </a:cubicBezTo>
                  <a:cubicBezTo>
                    <a:pt x="89" y="328"/>
                    <a:pt x="98" y="346"/>
                    <a:pt x="98" y="364"/>
                  </a:cubicBezTo>
                  <a:cubicBezTo>
                    <a:pt x="71" y="443"/>
                    <a:pt x="71" y="443"/>
                    <a:pt x="71" y="443"/>
                  </a:cubicBezTo>
                  <a:cubicBezTo>
                    <a:pt x="63" y="461"/>
                    <a:pt x="71" y="461"/>
                    <a:pt x="89" y="461"/>
                  </a:cubicBezTo>
                  <a:cubicBezTo>
                    <a:pt x="142" y="425"/>
                    <a:pt x="142" y="425"/>
                    <a:pt x="142" y="425"/>
                  </a:cubicBezTo>
                  <a:cubicBezTo>
                    <a:pt x="160" y="417"/>
                    <a:pt x="177" y="417"/>
                    <a:pt x="186" y="434"/>
                  </a:cubicBezTo>
                  <a:cubicBezTo>
                    <a:pt x="213" y="470"/>
                    <a:pt x="213" y="470"/>
                    <a:pt x="213" y="470"/>
                  </a:cubicBezTo>
                  <a:cubicBezTo>
                    <a:pt x="222" y="487"/>
                    <a:pt x="239" y="478"/>
                    <a:pt x="248" y="470"/>
                  </a:cubicBezTo>
                  <a:cubicBezTo>
                    <a:pt x="267" y="425"/>
                    <a:pt x="267" y="425"/>
                    <a:pt x="267" y="425"/>
                  </a:cubicBezTo>
                  <a:cubicBezTo>
                    <a:pt x="275" y="408"/>
                    <a:pt x="292" y="408"/>
                    <a:pt x="311" y="408"/>
                  </a:cubicBezTo>
                  <a:cubicBezTo>
                    <a:pt x="355" y="434"/>
                    <a:pt x="355" y="434"/>
                    <a:pt x="355" y="434"/>
                  </a:cubicBezTo>
                  <a:cubicBezTo>
                    <a:pt x="364" y="443"/>
                    <a:pt x="381" y="434"/>
                    <a:pt x="373" y="417"/>
                  </a:cubicBezTo>
                  <a:cubicBezTo>
                    <a:pt x="373" y="372"/>
                    <a:pt x="373" y="372"/>
                    <a:pt x="373" y="372"/>
                  </a:cubicBezTo>
                  <a:cubicBezTo>
                    <a:pt x="373" y="364"/>
                    <a:pt x="390" y="346"/>
                    <a:pt x="399" y="337"/>
                  </a:cubicBezTo>
                  <a:cubicBezTo>
                    <a:pt x="443" y="328"/>
                    <a:pt x="443" y="328"/>
                    <a:pt x="443" y="328"/>
                  </a:cubicBezTo>
                  <a:cubicBezTo>
                    <a:pt x="452" y="319"/>
                    <a:pt x="461" y="311"/>
                    <a:pt x="443" y="301"/>
                  </a:cubicBezTo>
                  <a:close/>
                  <a:moveTo>
                    <a:pt x="257" y="346"/>
                  </a:moveTo>
                  <a:lnTo>
                    <a:pt x="257" y="346"/>
                  </a:lnTo>
                  <a:cubicBezTo>
                    <a:pt x="204" y="346"/>
                    <a:pt x="204" y="346"/>
                    <a:pt x="204" y="346"/>
                  </a:cubicBezTo>
                  <a:cubicBezTo>
                    <a:pt x="204" y="292"/>
                    <a:pt x="204" y="292"/>
                    <a:pt x="204" y="292"/>
                  </a:cubicBezTo>
                  <a:cubicBezTo>
                    <a:pt x="257" y="292"/>
                    <a:pt x="257" y="292"/>
                    <a:pt x="257" y="292"/>
                  </a:cubicBezTo>
                  <a:lnTo>
                    <a:pt x="257" y="346"/>
                  </a:lnTo>
                  <a:close/>
                  <a:moveTo>
                    <a:pt x="257" y="266"/>
                  </a:moveTo>
                  <a:lnTo>
                    <a:pt x="257" y="266"/>
                  </a:lnTo>
                  <a:cubicBezTo>
                    <a:pt x="204" y="266"/>
                    <a:pt x="204" y="266"/>
                    <a:pt x="204" y="266"/>
                  </a:cubicBezTo>
                  <a:cubicBezTo>
                    <a:pt x="204" y="133"/>
                    <a:pt x="204" y="133"/>
                    <a:pt x="204" y="133"/>
                  </a:cubicBezTo>
                  <a:cubicBezTo>
                    <a:pt x="257" y="133"/>
                    <a:pt x="257" y="133"/>
                    <a:pt x="257" y="133"/>
                  </a:cubicBezTo>
                  <a:lnTo>
                    <a:pt x="257" y="266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34275" tIns="17125" rIns="34275" bIns="171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CA845B4-F012-4F07-8838-910AA7A74B1B}"/>
              </a:ext>
            </a:extLst>
          </p:cNvPr>
          <p:cNvSpPr/>
          <p:nvPr/>
        </p:nvSpPr>
        <p:spPr>
          <a:xfrm>
            <a:off x="78154" y="0"/>
            <a:ext cx="12192000" cy="6858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497F2848-E653-4CB5-8C56-85123A298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598" y="3808080"/>
            <a:ext cx="4427734" cy="214827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85" name="Google Shape;185;p22"/>
          <p:cNvSpPr txBox="1"/>
          <p:nvPr/>
        </p:nvSpPr>
        <p:spPr>
          <a:xfrm>
            <a:off x="1039973" y="765556"/>
            <a:ext cx="3706732" cy="1846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pt-BR" sz="3800" b="0" i="0" u="none" strike="noStrike" cap="none" dirty="0">
                <a:solidFill>
                  <a:srgbClr val="92D05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06.</a:t>
            </a:r>
            <a:endParaRPr sz="1400" b="0" i="0" u="none" strike="noStrike" cap="none" dirty="0">
              <a:solidFill>
                <a:srgbClr val="92D050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pt-BR" sz="3800" b="1" i="0" u="none" strike="noStrike" cap="none" dirty="0">
                <a:solidFill>
                  <a:srgbClr val="92D050"/>
                </a:solidFill>
                <a:latin typeface="Palatino Linotype" panose="02040502050505030304" pitchFamily="18" charset="0"/>
                <a:ea typeface="Libre Franklin Medium"/>
                <a:cs typeface="Libre Franklin Medium"/>
                <a:sym typeface="Libre Franklin Medium"/>
              </a:rPr>
              <a:t>Próximos Passos</a:t>
            </a:r>
            <a:endParaRPr sz="3800" b="1" i="0" u="none" strike="noStrike" cap="none" dirty="0">
              <a:solidFill>
                <a:srgbClr val="92D050"/>
              </a:solidFill>
              <a:latin typeface="Palatino Linotype" panose="02040502050505030304" pitchFamily="18" charset="0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86" name="Google Shape;186;p22"/>
          <p:cNvSpPr txBox="1"/>
          <p:nvPr/>
        </p:nvSpPr>
        <p:spPr>
          <a:xfrm>
            <a:off x="1082980" y="2645693"/>
            <a:ext cx="4172832" cy="412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600" b="1" i="0" u="sng" strike="noStrike" cap="none" dirty="0">
                <a:solidFill>
                  <a:schemeClr val="bg1"/>
                </a:solidFill>
                <a:latin typeface="Palatino Linotype" panose="02040502050505030304" pitchFamily="18" charset="0"/>
                <a:sym typeface="Arial"/>
              </a:rPr>
              <a:t>Qual a sua visão para o futuro da solução?</a:t>
            </a:r>
            <a:endParaRPr sz="1600" b="1" i="0" u="sng" strike="noStrike" cap="none" dirty="0">
              <a:solidFill>
                <a:schemeClr val="bg1"/>
              </a:solidFill>
              <a:latin typeface="Palatino Linotype" panose="02040502050505030304" pitchFamily="18" charset="0"/>
              <a:sym typeface="Arial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1082979" y="3199706"/>
            <a:ext cx="4005855" cy="3293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          </a:t>
            </a:r>
            <a:r>
              <a:rPr lang="pt-BR" sz="1600" b="1" i="0" u="none" strike="noStrike" cap="none" dirty="0">
                <a:solidFill>
                  <a:schemeClr val="bg1"/>
                </a:solidFill>
                <a:latin typeface="Palatino Linotype" panose="02040502050505030304" pitchFamily="18" charset="0"/>
                <a:sym typeface="Arial"/>
              </a:rPr>
              <a:t>Com a perda de dois Sprints por questões de saúde (alergia e </a:t>
            </a:r>
            <a:r>
              <a:rPr lang="pt-BR" sz="1600" b="1" i="0" u="none" strike="noStrike" cap="none" dirty="0" err="1">
                <a:solidFill>
                  <a:schemeClr val="bg1"/>
                </a:solidFill>
                <a:latin typeface="Palatino Linotype" panose="02040502050505030304" pitchFamily="18" charset="0"/>
                <a:sym typeface="Arial"/>
              </a:rPr>
              <a:t>Covid</a:t>
            </a:r>
            <a:r>
              <a:rPr lang="pt-BR" sz="16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) o projeto está atrasado e, provavelmente, irei precisar </a:t>
            </a:r>
            <a:r>
              <a:rPr lang="pt-BR" sz="1600" b="1" dirty="0" err="1">
                <a:solidFill>
                  <a:schemeClr val="bg1"/>
                </a:solidFill>
                <a:latin typeface="Palatino Linotype" panose="02040502050505030304" pitchFamily="18" charset="0"/>
              </a:rPr>
              <a:t>extender</a:t>
            </a:r>
            <a:r>
              <a:rPr lang="pt-BR" sz="16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 a data final de entrega.</a:t>
            </a:r>
          </a:p>
          <a:p>
            <a:pPr marL="0" marR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pt-BR" sz="1600" b="1" dirty="0">
              <a:solidFill>
                <a:schemeClr val="bg1"/>
              </a:solidFill>
              <a:latin typeface="Palatino Linotype" panose="02040502050505030304" pitchFamily="18" charset="0"/>
            </a:endParaRPr>
          </a:p>
          <a:p>
            <a:pPr marL="0" marR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6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          O IGTI tem sido importante ao passar o conhecimento técnico e o material necessário o para o desenvolvimento do projeto aplicado. </a:t>
            </a:r>
            <a:r>
              <a:rPr lang="pt-BR" sz="1600" b="1" i="0" u="none" strike="noStrike" cap="none" dirty="0">
                <a:solidFill>
                  <a:schemeClr val="bg1"/>
                </a:solidFill>
                <a:latin typeface="Palatino Linotype" panose="02040502050505030304" pitchFamily="18" charset="0"/>
                <a:sym typeface="Arial"/>
              </a:rPr>
              <a:t> </a:t>
            </a:r>
            <a:endParaRPr sz="1600" b="1" i="0" u="none" strike="noStrike" cap="none" dirty="0">
              <a:solidFill>
                <a:schemeClr val="bg1"/>
              </a:solidFill>
              <a:latin typeface="Palatino Linotype" panose="02040502050505030304" pitchFamily="18" charset="0"/>
              <a:sym typeface="Arial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61736DE-8B23-4E0E-B414-D16657C15AA6}"/>
              </a:ext>
            </a:extLst>
          </p:cNvPr>
          <p:cNvGrpSpPr/>
          <p:nvPr/>
        </p:nvGrpSpPr>
        <p:grpSpPr>
          <a:xfrm>
            <a:off x="6565785" y="460390"/>
            <a:ext cx="4715128" cy="783964"/>
            <a:chOff x="6565785" y="423446"/>
            <a:chExt cx="4715128" cy="783964"/>
          </a:xfrm>
        </p:grpSpPr>
        <p:sp>
          <p:nvSpPr>
            <p:cNvPr id="190" name="Google Shape;190;p22"/>
            <p:cNvSpPr/>
            <p:nvPr/>
          </p:nvSpPr>
          <p:spPr>
            <a:xfrm>
              <a:off x="6565785" y="495212"/>
              <a:ext cx="511696" cy="511696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pt-BR" sz="2400" b="0" i="0" u="none" strike="noStrike" cap="none" dirty="0">
                  <a:solidFill>
                    <a:schemeClr val="bg1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1</a:t>
              </a:r>
              <a:endParaRPr sz="1400" b="0" i="0" u="none" strike="noStrike" cap="none" dirty="0">
                <a:solidFill>
                  <a:schemeClr val="bg1"/>
                </a:solidFill>
                <a:sym typeface="Arial"/>
              </a:endParaRPr>
            </a:p>
          </p:txBody>
        </p:sp>
        <p:sp>
          <p:nvSpPr>
            <p:cNvPr id="191" name="Google Shape;191;p22"/>
            <p:cNvSpPr txBox="1"/>
            <p:nvPr/>
          </p:nvSpPr>
          <p:spPr>
            <a:xfrm>
              <a:off x="7306653" y="423446"/>
              <a:ext cx="1626812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pt-BR" sz="1600" b="1" i="0" u="none" strike="noStrike" cap="none" dirty="0">
                  <a:solidFill>
                    <a:srgbClr val="92D050"/>
                  </a:solidFill>
                  <a:latin typeface="Palatino Linotype" panose="02040502050505030304" pitchFamily="18" charset="0"/>
                  <a:ea typeface="Trebuchet MS"/>
                  <a:cs typeface="Trebuchet MS"/>
                  <a:sym typeface="Trebuchet MS"/>
                </a:rPr>
                <a:t>SPRINT 4, 5 e 6</a:t>
              </a:r>
              <a:endParaRPr sz="1400" b="1" i="0" u="none" strike="noStrike" cap="none" dirty="0">
                <a:solidFill>
                  <a:srgbClr val="92D050"/>
                </a:solidFill>
                <a:latin typeface="Palatino Linotype" panose="02040502050505030304" pitchFamily="18" charset="0"/>
                <a:sym typeface="Arial"/>
              </a:endParaRPr>
            </a:p>
          </p:txBody>
        </p:sp>
        <p:sp>
          <p:nvSpPr>
            <p:cNvPr id="192" name="Google Shape;192;p22"/>
            <p:cNvSpPr txBox="1"/>
            <p:nvPr/>
          </p:nvSpPr>
          <p:spPr>
            <a:xfrm>
              <a:off x="7306653" y="598053"/>
              <a:ext cx="3974260" cy="6093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pt-BR" sz="1200" b="1" i="0" u="none" strike="noStrike" cap="none" dirty="0">
                  <a:solidFill>
                    <a:schemeClr val="bg1"/>
                  </a:solidFill>
                  <a:latin typeface="Palatino Linotype" panose="02040502050505030304" pitchFamily="18" charset="0"/>
                  <a:sym typeface="Arial"/>
                </a:rPr>
                <a:t>Desenvolvimento do </a:t>
              </a:r>
              <a:r>
                <a:rPr lang="pt-BR" sz="1200" b="1" i="0" u="none" cap="none" dirty="0" err="1">
                  <a:solidFill>
                    <a:schemeClr val="bg1"/>
                  </a:solidFill>
                  <a:latin typeface="Palatino Linotype" panose="02040502050505030304" pitchFamily="18" charset="0"/>
                  <a:sym typeface="Arial"/>
                </a:rPr>
                <a:t>Hive</a:t>
              </a:r>
              <a:r>
                <a:rPr lang="pt-BR" sz="1200" b="1" i="0" u="none" cap="none" dirty="0">
                  <a:solidFill>
                    <a:schemeClr val="bg1"/>
                  </a:solidFill>
                  <a:latin typeface="Palatino Linotype" panose="02040502050505030304" pitchFamily="18" charset="0"/>
                  <a:sym typeface="Arial"/>
                </a:rPr>
                <a:t> </a:t>
              </a:r>
              <a:r>
                <a:rPr lang="pt-BR" sz="1200" b="1" i="0" u="none" strike="noStrike" cap="none" dirty="0">
                  <a:solidFill>
                    <a:schemeClr val="bg1"/>
                  </a:solidFill>
                  <a:latin typeface="Palatino Linotype" panose="02040502050505030304" pitchFamily="18" charset="0"/>
                  <a:sym typeface="Arial"/>
                </a:rPr>
                <a:t>+ </a:t>
              </a:r>
              <a:r>
                <a:rPr lang="pt-BR" sz="1200" b="1" i="0" u="none" strike="noStrike" cap="none" dirty="0" err="1">
                  <a:solidFill>
                    <a:schemeClr val="bg1"/>
                  </a:solidFill>
                  <a:latin typeface="Palatino Linotype" panose="02040502050505030304" pitchFamily="18" charset="0"/>
                  <a:sym typeface="Arial"/>
                </a:rPr>
                <a:t>HBase</a:t>
              </a:r>
              <a:r>
                <a:rPr lang="pt-BR" sz="1200" b="1" i="0" u="none" strike="noStrike" cap="none" dirty="0">
                  <a:solidFill>
                    <a:schemeClr val="bg1"/>
                  </a:solidFill>
                  <a:latin typeface="Palatino Linotype" panose="02040502050505030304" pitchFamily="18" charset="0"/>
                  <a:sym typeface="Arial"/>
                </a:rPr>
                <a:t> + </a:t>
              </a:r>
              <a:r>
                <a:rPr lang="pt-BR" sz="1200" b="1" i="0" u="none" strike="noStrike" cap="none" dirty="0" err="1">
                  <a:solidFill>
                    <a:schemeClr val="bg1"/>
                  </a:solidFill>
                  <a:latin typeface="Palatino Linotype" panose="02040502050505030304" pitchFamily="18" charset="0"/>
                  <a:sym typeface="Arial"/>
                </a:rPr>
                <a:t>Flume</a:t>
              </a:r>
              <a:r>
                <a:rPr lang="pt-BR" sz="1200" b="1" i="0" u="none" strike="noStrike" cap="none" dirty="0">
                  <a:solidFill>
                    <a:schemeClr val="bg1"/>
                  </a:solidFill>
                  <a:latin typeface="Palatino Linotype" panose="02040502050505030304" pitchFamily="18" charset="0"/>
                  <a:sym typeface="Arial"/>
                </a:rPr>
                <a:t> + </a:t>
              </a:r>
              <a:r>
                <a:rPr lang="pt-BR" sz="1200" b="1" i="0" u="none" strike="noStrike" cap="none" dirty="0" err="1">
                  <a:solidFill>
                    <a:schemeClr val="bg1"/>
                  </a:solidFill>
                  <a:latin typeface="Palatino Linotype" panose="02040502050505030304" pitchFamily="18" charset="0"/>
                  <a:sym typeface="Arial"/>
                </a:rPr>
                <a:t>Sqoop</a:t>
              </a:r>
              <a:r>
                <a:rPr lang="pt-BR" sz="1200" b="1" i="0" u="none" strike="noStrike" cap="none" dirty="0">
                  <a:solidFill>
                    <a:schemeClr val="bg1"/>
                  </a:solidFill>
                  <a:latin typeface="Palatino Linotype" panose="02040502050505030304" pitchFamily="18" charset="0"/>
                  <a:sym typeface="Arial"/>
                </a:rPr>
                <a:t> </a:t>
              </a:r>
              <a:br>
                <a:rPr lang="pt-BR" sz="1200" b="1" i="0" u="none" strike="noStrike" cap="none" dirty="0">
                  <a:solidFill>
                    <a:schemeClr val="bg1"/>
                  </a:solidFill>
                  <a:latin typeface="Palatino Linotype" panose="02040502050505030304" pitchFamily="18" charset="0"/>
                  <a:sym typeface="Arial"/>
                </a:rPr>
              </a:br>
              <a:r>
                <a:rPr lang="pt-BR" sz="1200" b="1" i="0" u="none" strike="noStrike" cap="none" dirty="0">
                  <a:solidFill>
                    <a:schemeClr val="bg1"/>
                  </a:solidFill>
                  <a:latin typeface="Palatino Linotype" panose="02040502050505030304" pitchFamily="18" charset="0"/>
                  <a:sym typeface="Arial"/>
                </a:rPr>
                <a:t>+ </a:t>
              </a:r>
              <a:r>
                <a:rPr lang="pt-BR" sz="1200" b="1" i="0" u="none" strike="noStrike" cap="none" dirty="0" err="1">
                  <a:solidFill>
                    <a:schemeClr val="bg1"/>
                  </a:solidFill>
                  <a:latin typeface="Palatino Linotype" panose="02040502050505030304" pitchFamily="18" charset="0"/>
                  <a:sym typeface="Arial"/>
                </a:rPr>
                <a:t>Zookeeper</a:t>
              </a:r>
              <a:r>
                <a:rPr lang="pt-BR" sz="1200" b="1" i="0" u="none" strike="noStrike" cap="none" dirty="0">
                  <a:solidFill>
                    <a:schemeClr val="bg1"/>
                  </a:solidFill>
                  <a:latin typeface="Palatino Linotype" panose="02040502050505030304" pitchFamily="18" charset="0"/>
                  <a:sym typeface="Arial"/>
                </a:rPr>
                <a:t> ;</a:t>
              </a:r>
              <a:endParaRPr lang="pt-BR" sz="1400" b="1" i="0" u="none" strike="noStrike" cap="none" dirty="0">
                <a:solidFill>
                  <a:schemeClr val="bg1"/>
                </a:solidFill>
                <a:latin typeface="Palatino Linotype" panose="02040502050505030304" pitchFamily="18" charset="0"/>
                <a:sym typeface="Arial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AFE629D-734D-4BE5-B372-25BA13B5222E}"/>
              </a:ext>
            </a:extLst>
          </p:cNvPr>
          <p:cNvGrpSpPr/>
          <p:nvPr/>
        </p:nvGrpSpPr>
        <p:grpSpPr>
          <a:xfrm>
            <a:off x="6565785" y="1519341"/>
            <a:ext cx="4447600" cy="778634"/>
            <a:chOff x="6565785" y="1831399"/>
            <a:chExt cx="4447600" cy="778634"/>
          </a:xfrm>
        </p:grpSpPr>
        <p:sp>
          <p:nvSpPr>
            <p:cNvPr id="188" name="Google Shape;188;p22"/>
            <p:cNvSpPr/>
            <p:nvPr/>
          </p:nvSpPr>
          <p:spPr>
            <a:xfrm>
              <a:off x="6565785" y="1912320"/>
              <a:ext cx="511696" cy="511696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pt-BR" sz="2400" b="0" i="0" u="none" strike="noStrike" cap="none" dirty="0">
                  <a:solidFill>
                    <a:schemeClr val="bg1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2</a:t>
              </a:r>
              <a:endParaRPr sz="1400" b="0" i="0" u="none" strike="noStrike" cap="none" dirty="0">
                <a:solidFill>
                  <a:schemeClr val="bg1"/>
                </a:solidFill>
                <a:sym typeface="Arial"/>
              </a:endParaRPr>
            </a:p>
          </p:txBody>
        </p:sp>
        <p:sp>
          <p:nvSpPr>
            <p:cNvPr id="193" name="Google Shape;193;p22"/>
            <p:cNvSpPr txBox="1"/>
            <p:nvPr/>
          </p:nvSpPr>
          <p:spPr>
            <a:xfrm>
              <a:off x="7306653" y="1831399"/>
              <a:ext cx="1626812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pt-BR" sz="1600" b="1" i="0" u="none" strike="noStrike" cap="none" dirty="0">
                  <a:solidFill>
                    <a:srgbClr val="92D050"/>
                  </a:solidFill>
                  <a:latin typeface="Palatino Linotype" panose="02040502050505030304" pitchFamily="18" charset="0"/>
                  <a:ea typeface="Trebuchet MS"/>
                  <a:cs typeface="Trebuchet MS"/>
                  <a:sym typeface="Trebuchet MS"/>
                </a:rPr>
                <a:t>SPRINT 7</a:t>
              </a:r>
              <a:endParaRPr sz="1400" b="1" i="0" u="none" strike="noStrike" cap="none" dirty="0">
                <a:solidFill>
                  <a:srgbClr val="92D050"/>
                </a:solidFill>
                <a:latin typeface="Palatino Linotype" panose="02040502050505030304" pitchFamily="18" charset="0"/>
                <a:sym typeface="Arial"/>
              </a:endParaRPr>
            </a:p>
          </p:txBody>
        </p:sp>
        <p:sp>
          <p:nvSpPr>
            <p:cNvPr id="194" name="Google Shape;194;p22"/>
            <p:cNvSpPr txBox="1"/>
            <p:nvPr/>
          </p:nvSpPr>
          <p:spPr>
            <a:xfrm>
              <a:off x="7306653" y="2000676"/>
              <a:ext cx="3706732" cy="6093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pt-BR" sz="1200" b="1" i="0" u="none" strike="noStrike" cap="none" dirty="0">
                  <a:solidFill>
                    <a:schemeClr val="bg1"/>
                  </a:solidFill>
                  <a:latin typeface="Palatino Linotype" panose="02040502050505030304" pitchFamily="18" charset="0"/>
                  <a:sym typeface="Arial"/>
                </a:rPr>
                <a:t>Desenvolvimento do </a:t>
              </a:r>
              <a:r>
                <a:rPr lang="pt-BR" sz="1200" b="1" i="0" u="none" strike="noStrike" cap="none" dirty="0" err="1">
                  <a:solidFill>
                    <a:schemeClr val="bg1"/>
                  </a:solidFill>
                  <a:latin typeface="Palatino Linotype" panose="02040502050505030304" pitchFamily="18" charset="0"/>
                  <a:sym typeface="Arial"/>
                </a:rPr>
                <a:t>Pig</a:t>
              </a:r>
              <a:r>
                <a:rPr lang="pt-BR" sz="1200" b="1" i="0" u="none" strike="noStrike" cap="none" dirty="0">
                  <a:solidFill>
                    <a:schemeClr val="bg1"/>
                  </a:solidFill>
                  <a:latin typeface="Palatino Linotype" panose="02040502050505030304" pitchFamily="18" charset="0"/>
                  <a:sym typeface="Arial"/>
                </a:rPr>
                <a:t> + </a:t>
              </a:r>
              <a:r>
                <a:rPr lang="pt-BR" sz="1200" b="1" i="0" u="none" strike="noStrike" cap="none" dirty="0" err="1">
                  <a:solidFill>
                    <a:schemeClr val="bg1"/>
                  </a:solidFill>
                  <a:latin typeface="Palatino Linotype" panose="02040502050505030304" pitchFamily="18" charset="0"/>
                  <a:sym typeface="Arial"/>
                </a:rPr>
                <a:t>Mahout</a:t>
              </a:r>
              <a:r>
                <a:rPr lang="pt-BR" sz="1200" b="1" i="0" u="none" strike="noStrike" cap="none" dirty="0">
                  <a:solidFill>
                    <a:schemeClr val="bg1"/>
                  </a:solidFill>
                  <a:latin typeface="Palatino Linotype" panose="02040502050505030304" pitchFamily="18" charset="0"/>
                  <a:sym typeface="Arial"/>
                </a:rPr>
                <a:t> + R </a:t>
              </a:r>
              <a:r>
                <a:rPr lang="pt-BR" sz="1200" b="1" i="0" u="none" strike="noStrike" cap="none" dirty="0" err="1">
                  <a:solidFill>
                    <a:schemeClr val="bg1"/>
                  </a:solidFill>
                  <a:latin typeface="Palatino Linotype" panose="02040502050505030304" pitchFamily="18" charset="0"/>
                  <a:sym typeface="Arial"/>
                </a:rPr>
                <a:t>Connectors</a:t>
              </a:r>
              <a:r>
                <a:rPr lang="pt-BR" sz="1200" b="1" i="0" u="none" strike="noStrike" cap="none" dirty="0">
                  <a:solidFill>
                    <a:schemeClr val="bg1"/>
                  </a:solidFill>
                  <a:latin typeface="Palatino Linotype" panose="02040502050505030304" pitchFamily="18" charset="0"/>
                  <a:sym typeface="Arial"/>
                </a:rPr>
                <a:t> + </a:t>
              </a:r>
              <a:r>
                <a:rPr lang="pt-BR" sz="1200" b="1" i="0" u="none" strike="noStrike" cap="none" dirty="0" err="1">
                  <a:solidFill>
                    <a:schemeClr val="bg1"/>
                  </a:solidFill>
                  <a:latin typeface="Palatino Linotype" panose="02040502050505030304" pitchFamily="18" charset="0"/>
                  <a:sym typeface="Arial"/>
                </a:rPr>
                <a:t>Ozzie</a:t>
              </a:r>
              <a:r>
                <a:rPr lang="pt-BR" sz="1200" b="1" i="0" u="none" strike="noStrike" cap="none" dirty="0">
                  <a:solidFill>
                    <a:schemeClr val="bg1"/>
                  </a:solidFill>
                  <a:latin typeface="Palatino Linotype" panose="02040502050505030304" pitchFamily="18" charset="0"/>
                  <a:sym typeface="Arial"/>
                </a:rPr>
                <a:t> + </a:t>
              </a:r>
              <a:r>
                <a:rPr lang="pt-BR" sz="1200" b="1" i="0" u="none" strike="noStrike" cap="none" dirty="0" err="1">
                  <a:solidFill>
                    <a:schemeClr val="bg1"/>
                  </a:solidFill>
                  <a:latin typeface="Palatino Linotype" panose="02040502050505030304" pitchFamily="18" charset="0"/>
                  <a:sym typeface="Arial"/>
                </a:rPr>
                <a:t>Ambari</a:t>
              </a:r>
              <a:r>
                <a:rPr lang="pt-BR" sz="12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;</a:t>
              </a:r>
              <a:endParaRPr sz="1400" b="1" i="0" u="none" strike="noStrike" cap="none" dirty="0">
                <a:solidFill>
                  <a:schemeClr val="bg1"/>
                </a:solidFill>
                <a:latin typeface="Palatino Linotype" panose="02040502050505030304" pitchFamily="18" charset="0"/>
                <a:sym typeface="Arial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9C90747-6C16-411C-9270-6E48B16BC0F2}"/>
              </a:ext>
            </a:extLst>
          </p:cNvPr>
          <p:cNvGrpSpPr/>
          <p:nvPr/>
        </p:nvGrpSpPr>
        <p:grpSpPr>
          <a:xfrm>
            <a:off x="6565785" y="2624836"/>
            <a:ext cx="3758338" cy="511696"/>
            <a:chOff x="6565785" y="3316705"/>
            <a:chExt cx="3758338" cy="511696"/>
          </a:xfrm>
        </p:grpSpPr>
        <p:sp>
          <p:nvSpPr>
            <p:cNvPr id="189" name="Google Shape;189;p22"/>
            <p:cNvSpPr/>
            <p:nvPr/>
          </p:nvSpPr>
          <p:spPr>
            <a:xfrm>
              <a:off x="6565785" y="3316705"/>
              <a:ext cx="511696" cy="511696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pt-BR" sz="2400" b="0" i="0" u="none" strike="noStrike" cap="none" dirty="0">
                  <a:solidFill>
                    <a:schemeClr val="bg1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3</a:t>
              </a:r>
              <a:endParaRPr sz="1400" b="0" i="0" u="none" strike="noStrike" cap="none" dirty="0">
                <a:solidFill>
                  <a:schemeClr val="bg1"/>
                </a:solidFill>
                <a:sym typeface="Arial"/>
              </a:endParaRPr>
            </a:p>
          </p:txBody>
        </p:sp>
        <p:sp>
          <p:nvSpPr>
            <p:cNvPr id="195" name="Google Shape;195;p22"/>
            <p:cNvSpPr txBox="1"/>
            <p:nvPr/>
          </p:nvSpPr>
          <p:spPr>
            <a:xfrm>
              <a:off x="7306653" y="3403276"/>
              <a:ext cx="3017470" cy="338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pt-BR" sz="1600" b="1" i="0" u="none" strike="noStrike" cap="none" dirty="0">
                  <a:solidFill>
                    <a:srgbClr val="92D050"/>
                  </a:solidFill>
                  <a:latin typeface="Palatino Linotype" panose="02040502050505030304" pitchFamily="18" charset="0"/>
                  <a:ea typeface="Trebuchet MS"/>
                  <a:cs typeface="Trebuchet MS"/>
                  <a:sym typeface="Trebuchet MS"/>
                </a:rPr>
                <a:t>DELIVERY TO THE BOARD</a:t>
              </a:r>
              <a:endParaRPr sz="1400" b="1" i="0" u="none" strike="noStrike" cap="none" dirty="0">
                <a:solidFill>
                  <a:srgbClr val="92D050"/>
                </a:solidFill>
                <a:latin typeface="Palatino Linotype" panose="02040502050505030304" pitchFamily="18" charset="0"/>
                <a:sym typeface="Arial"/>
              </a:endParaRPr>
            </a:p>
          </p:txBody>
        </p:sp>
      </p:grpSp>
      <p:pic>
        <p:nvPicPr>
          <p:cNvPr id="197" name="Google Shape;197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9973" y="194808"/>
            <a:ext cx="1495280" cy="46680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969;p46">
            <a:extLst>
              <a:ext uri="{FF2B5EF4-FFF2-40B4-BE49-F238E27FC236}">
                <a16:creationId xmlns:a16="http://schemas.microsoft.com/office/drawing/2014/main" id="{1E7B1519-3FAC-44E8-9817-BDF9AC2E7C5B}"/>
              </a:ext>
            </a:extLst>
          </p:cNvPr>
          <p:cNvSpPr/>
          <p:nvPr/>
        </p:nvSpPr>
        <p:spPr>
          <a:xfrm>
            <a:off x="1879136" y="973449"/>
            <a:ext cx="319754" cy="291374"/>
          </a:xfrm>
          <a:custGeom>
            <a:avLst/>
            <a:gdLst/>
            <a:ahLst/>
            <a:cxnLst/>
            <a:rect l="l" t="t" r="r" b="b"/>
            <a:pathLst>
              <a:path w="78" h="71" extrusionOk="0">
                <a:moveTo>
                  <a:pt x="52" y="39"/>
                </a:moveTo>
                <a:cubicBezTo>
                  <a:pt x="52" y="40"/>
                  <a:pt x="51" y="40"/>
                  <a:pt x="51" y="40"/>
                </a:cubicBezTo>
                <a:cubicBezTo>
                  <a:pt x="45" y="41"/>
                  <a:pt x="45" y="41"/>
                  <a:pt x="45" y="41"/>
                </a:cubicBezTo>
                <a:cubicBezTo>
                  <a:pt x="44" y="42"/>
                  <a:pt x="44" y="43"/>
                  <a:pt x="43" y="44"/>
                </a:cubicBezTo>
                <a:cubicBezTo>
                  <a:pt x="45" y="46"/>
                  <a:pt x="46" y="47"/>
                  <a:pt x="47" y="49"/>
                </a:cubicBezTo>
                <a:cubicBezTo>
                  <a:pt x="47" y="49"/>
                  <a:pt x="47" y="49"/>
                  <a:pt x="47" y="50"/>
                </a:cubicBezTo>
                <a:cubicBezTo>
                  <a:pt x="47" y="50"/>
                  <a:pt x="47" y="50"/>
                  <a:pt x="47" y="50"/>
                </a:cubicBezTo>
                <a:cubicBezTo>
                  <a:pt x="46" y="52"/>
                  <a:pt x="42" y="56"/>
                  <a:pt x="41" y="56"/>
                </a:cubicBezTo>
                <a:cubicBezTo>
                  <a:pt x="40" y="56"/>
                  <a:pt x="40" y="56"/>
                  <a:pt x="40" y="56"/>
                </a:cubicBezTo>
                <a:cubicBezTo>
                  <a:pt x="35" y="53"/>
                  <a:pt x="35" y="53"/>
                  <a:pt x="35" y="53"/>
                </a:cubicBezTo>
                <a:cubicBezTo>
                  <a:pt x="34" y="53"/>
                  <a:pt x="33" y="53"/>
                  <a:pt x="32" y="54"/>
                </a:cubicBezTo>
                <a:cubicBezTo>
                  <a:pt x="32" y="56"/>
                  <a:pt x="32" y="58"/>
                  <a:pt x="31" y="60"/>
                </a:cubicBezTo>
                <a:cubicBezTo>
                  <a:pt x="31" y="61"/>
                  <a:pt x="30" y="61"/>
                  <a:pt x="30" y="61"/>
                </a:cubicBezTo>
                <a:cubicBezTo>
                  <a:pt x="22" y="61"/>
                  <a:pt x="22" y="61"/>
                  <a:pt x="22" y="61"/>
                </a:cubicBezTo>
                <a:cubicBezTo>
                  <a:pt x="22" y="61"/>
                  <a:pt x="21" y="61"/>
                  <a:pt x="21" y="60"/>
                </a:cubicBezTo>
                <a:cubicBezTo>
                  <a:pt x="20" y="54"/>
                  <a:pt x="20" y="54"/>
                  <a:pt x="20" y="54"/>
                </a:cubicBezTo>
                <a:cubicBezTo>
                  <a:pt x="19" y="54"/>
                  <a:pt x="18" y="53"/>
                  <a:pt x="17" y="53"/>
                </a:cubicBezTo>
                <a:cubicBezTo>
                  <a:pt x="13" y="56"/>
                  <a:pt x="13" y="56"/>
                  <a:pt x="13" y="56"/>
                </a:cubicBezTo>
                <a:cubicBezTo>
                  <a:pt x="12" y="56"/>
                  <a:pt x="12" y="56"/>
                  <a:pt x="12" y="56"/>
                </a:cubicBezTo>
                <a:cubicBezTo>
                  <a:pt x="11" y="56"/>
                  <a:pt x="11" y="56"/>
                  <a:pt x="11" y="56"/>
                </a:cubicBezTo>
                <a:cubicBezTo>
                  <a:pt x="10" y="55"/>
                  <a:pt x="5" y="51"/>
                  <a:pt x="5" y="50"/>
                </a:cubicBezTo>
                <a:cubicBezTo>
                  <a:pt x="5" y="49"/>
                  <a:pt x="5" y="49"/>
                  <a:pt x="5" y="49"/>
                </a:cubicBezTo>
                <a:cubicBezTo>
                  <a:pt x="7" y="47"/>
                  <a:pt x="8" y="46"/>
                  <a:pt x="9" y="44"/>
                </a:cubicBezTo>
                <a:cubicBezTo>
                  <a:pt x="8" y="43"/>
                  <a:pt x="8" y="42"/>
                  <a:pt x="8" y="41"/>
                </a:cubicBezTo>
                <a:cubicBezTo>
                  <a:pt x="1" y="40"/>
                  <a:pt x="1" y="40"/>
                  <a:pt x="1" y="40"/>
                </a:cubicBezTo>
                <a:cubicBezTo>
                  <a:pt x="1" y="40"/>
                  <a:pt x="0" y="40"/>
                  <a:pt x="0" y="39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1"/>
                  <a:pt x="1" y="30"/>
                  <a:pt x="1" y="30"/>
                </a:cubicBezTo>
                <a:cubicBezTo>
                  <a:pt x="8" y="29"/>
                  <a:pt x="8" y="29"/>
                  <a:pt x="8" y="29"/>
                </a:cubicBezTo>
                <a:cubicBezTo>
                  <a:pt x="8" y="28"/>
                  <a:pt x="8" y="27"/>
                  <a:pt x="9" y="26"/>
                </a:cubicBezTo>
                <a:cubicBezTo>
                  <a:pt x="8" y="25"/>
                  <a:pt x="7" y="23"/>
                  <a:pt x="5" y="22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0"/>
                  <a:pt x="5" y="20"/>
                </a:cubicBezTo>
                <a:cubicBezTo>
                  <a:pt x="6" y="19"/>
                  <a:pt x="11" y="14"/>
                  <a:pt x="12" y="14"/>
                </a:cubicBezTo>
                <a:cubicBezTo>
                  <a:pt x="12" y="14"/>
                  <a:pt x="12" y="14"/>
                  <a:pt x="13" y="14"/>
                </a:cubicBezTo>
                <a:cubicBezTo>
                  <a:pt x="17" y="18"/>
                  <a:pt x="17" y="18"/>
                  <a:pt x="17" y="18"/>
                </a:cubicBezTo>
                <a:cubicBezTo>
                  <a:pt x="18" y="18"/>
                  <a:pt x="19" y="17"/>
                  <a:pt x="20" y="17"/>
                </a:cubicBezTo>
                <a:cubicBezTo>
                  <a:pt x="21" y="15"/>
                  <a:pt x="21" y="13"/>
                  <a:pt x="21" y="11"/>
                </a:cubicBezTo>
                <a:cubicBezTo>
                  <a:pt x="21" y="10"/>
                  <a:pt x="22" y="10"/>
                  <a:pt x="22" y="10"/>
                </a:cubicBezTo>
                <a:cubicBezTo>
                  <a:pt x="30" y="10"/>
                  <a:pt x="30" y="10"/>
                  <a:pt x="30" y="10"/>
                </a:cubicBezTo>
                <a:cubicBezTo>
                  <a:pt x="30" y="10"/>
                  <a:pt x="31" y="10"/>
                  <a:pt x="31" y="11"/>
                </a:cubicBezTo>
                <a:cubicBezTo>
                  <a:pt x="32" y="17"/>
                  <a:pt x="32" y="17"/>
                  <a:pt x="32" y="17"/>
                </a:cubicBezTo>
                <a:cubicBezTo>
                  <a:pt x="33" y="17"/>
                  <a:pt x="34" y="18"/>
                  <a:pt x="35" y="18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40" y="14"/>
                  <a:pt x="41" y="14"/>
                </a:cubicBezTo>
                <a:cubicBezTo>
                  <a:pt x="41" y="14"/>
                  <a:pt x="41" y="14"/>
                  <a:pt x="41" y="14"/>
                </a:cubicBezTo>
                <a:cubicBezTo>
                  <a:pt x="42" y="15"/>
                  <a:pt x="47" y="20"/>
                  <a:pt x="47" y="21"/>
                </a:cubicBezTo>
                <a:cubicBezTo>
                  <a:pt x="47" y="21"/>
                  <a:pt x="47" y="21"/>
                  <a:pt x="47" y="22"/>
                </a:cubicBezTo>
                <a:cubicBezTo>
                  <a:pt x="46" y="23"/>
                  <a:pt x="45" y="25"/>
                  <a:pt x="43" y="26"/>
                </a:cubicBezTo>
                <a:cubicBezTo>
                  <a:pt x="44" y="27"/>
                  <a:pt x="44" y="28"/>
                  <a:pt x="45" y="30"/>
                </a:cubicBezTo>
                <a:cubicBezTo>
                  <a:pt x="51" y="30"/>
                  <a:pt x="51" y="30"/>
                  <a:pt x="51" y="30"/>
                </a:cubicBezTo>
                <a:cubicBezTo>
                  <a:pt x="51" y="31"/>
                  <a:pt x="52" y="31"/>
                  <a:pt x="52" y="32"/>
                </a:cubicBezTo>
                <a:lnTo>
                  <a:pt x="52" y="39"/>
                </a:lnTo>
                <a:close/>
                <a:moveTo>
                  <a:pt x="26" y="25"/>
                </a:moveTo>
                <a:cubicBezTo>
                  <a:pt x="21" y="25"/>
                  <a:pt x="16" y="30"/>
                  <a:pt x="16" y="35"/>
                </a:cubicBezTo>
                <a:cubicBezTo>
                  <a:pt x="16" y="41"/>
                  <a:pt x="21" y="46"/>
                  <a:pt x="26" y="46"/>
                </a:cubicBezTo>
                <a:cubicBezTo>
                  <a:pt x="32" y="46"/>
                  <a:pt x="36" y="41"/>
                  <a:pt x="36" y="35"/>
                </a:cubicBezTo>
                <a:cubicBezTo>
                  <a:pt x="36" y="30"/>
                  <a:pt x="32" y="25"/>
                  <a:pt x="26" y="25"/>
                </a:cubicBezTo>
                <a:close/>
                <a:moveTo>
                  <a:pt x="78" y="18"/>
                </a:moveTo>
                <a:cubicBezTo>
                  <a:pt x="78" y="18"/>
                  <a:pt x="72" y="19"/>
                  <a:pt x="72" y="19"/>
                </a:cubicBezTo>
                <a:cubicBezTo>
                  <a:pt x="71" y="20"/>
                  <a:pt x="71" y="20"/>
                  <a:pt x="70" y="21"/>
                </a:cubicBezTo>
                <a:cubicBezTo>
                  <a:pt x="71" y="22"/>
                  <a:pt x="72" y="26"/>
                  <a:pt x="72" y="26"/>
                </a:cubicBezTo>
                <a:cubicBezTo>
                  <a:pt x="72" y="27"/>
                  <a:pt x="72" y="27"/>
                  <a:pt x="72" y="27"/>
                </a:cubicBezTo>
                <a:cubicBezTo>
                  <a:pt x="72" y="27"/>
                  <a:pt x="68" y="30"/>
                  <a:pt x="67" y="30"/>
                </a:cubicBezTo>
                <a:cubicBezTo>
                  <a:pt x="67" y="30"/>
                  <a:pt x="64" y="26"/>
                  <a:pt x="63" y="25"/>
                </a:cubicBezTo>
                <a:cubicBezTo>
                  <a:pt x="63" y="25"/>
                  <a:pt x="63" y="25"/>
                  <a:pt x="62" y="25"/>
                </a:cubicBezTo>
                <a:cubicBezTo>
                  <a:pt x="62" y="25"/>
                  <a:pt x="61" y="25"/>
                  <a:pt x="61" y="25"/>
                </a:cubicBezTo>
                <a:cubicBezTo>
                  <a:pt x="61" y="26"/>
                  <a:pt x="58" y="30"/>
                  <a:pt x="57" y="30"/>
                </a:cubicBezTo>
                <a:cubicBezTo>
                  <a:pt x="57" y="30"/>
                  <a:pt x="53" y="27"/>
                  <a:pt x="52" y="27"/>
                </a:cubicBezTo>
                <a:cubicBezTo>
                  <a:pt x="52" y="27"/>
                  <a:pt x="52" y="27"/>
                  <a:pt x="52" y="26"/>
                </a:cubicBezTo>
                <a:cubicBezTo>
                  <a:pt x="52" y="26"/>
                  <a:pt x="54" y="22"/>
                  <a:pt x="54" y="21"/>
                </a:cubicBezTo>
                <a:cubicBezTo>
                  <a:pt x="53" y="20"/>
                  <a:pt x="53" y="20"/>
                  <a:pt x="53" y="19"/>
                </a:cubicBezTo>
                <a:cubicBezTo>
                  <a:pt x="52" y="19"/>
                  <a:pt x="47" y="18"/>
                  <a:pt x="47" y="18"/>
                </a:cubicBezTo>
                <a:cubicBezTo>
                  <a:pt x="47" y="12"/>
                  <a:pt x="47" y="12"/>
                  <a:pt x="47" y="12"/>
                </a:cubicBezTo>
                <a:cubicBezTo>
                  <a:pt x="47" y="11"/>
                  <a:pt x="52" y="11"/>
                  <a:pt x="53" y="11"/>
                </a:cubicBezTo>
                <a:cubicBezTo>
                  <a:pt x="53" y="10"/>
                  <a:pt x="53" y="9"/>
                  <a:pt x="54" y="9"/>
                </a:cubicBezTo>
                <a:cubicBezTo>
                  <a:pt x="54" y="8"/>
                  <a:pt x="52" y="4"/>
                  <a:pt x="52" y="3"/>
                </a:cubicBezTo>
                <a:cubicBezTo>
                  <a:pt x="52" y="3"/>
                  <a:pt x="52" y="3"/>
                  <a:pt x="52" y="3"/>
                </a:cubicBezTo>
                <a:cubicBezTo>
                  <a:pt x="53" y="3"/>
                  <a:pt x="57" y="0"/>
                  <a:pt x="57" y="0"/>
                </a:cubicBezTo>
                <a:cubicBezTo>
                  <a:pt x="58" y="0"/>
                  <a:pt x="61" y="4"/>
                  <a:pt x="61" y="5"/>
                </a:cubicBezTo>
                <a:cubicBezTo>
                  <a:pt x="61" y="4"/>
                  <a:pt x="62" y="4"/>
                  <a:pt x="62" y="4"/>
                </a:cubicBezTo>
                <a:cubicBezTo>
                  <a:pt x="63" y="4"/>
                  <a:pt x="63" y="4"/>
                  <a:pt x="63" y="5"/>
                </a:cubicBezTo>
                <a:cubicBezTo>
                  <a:pt x="64" y="3"/>
                  <a:pt x="66" y="1"/>
                  <a:pt x="67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68" y="0"/>
                  <a:pt x="72" y="2"/>
                  <a:pt x="72" y="3"/>
                </a:cubicBezTo>
                <a:cubicBezTo>
                  <a:pt x="72" y="3"/>
                  <a:pt x="72" y="3"/>
                  <a:pt x="72" y="3"/>
                </a:cubicBezTo>
                <a:cubicBezTo>
                  <a:pt x="72" y="4"/>
                  <a:pt x="71" y="8"/>
                  <a:pt x="70" y="9"/>
                </a:cubicBezTo>
                <a:cubicBezTo>
                  <a:pt x="71" y="9"/>
                  <a:pt x="71" y="10"/>
                  <a:pt x="72" y="11"/>
                </a:cubicBezTo>
                <a:cubicBezTo>
                  <a:pt x="72" y="11"/>
                  <a:pt x="78" y="11"/>
                  <a:pt x="78" y="12"/>
                </a:cubicBezTo>
                <a:lnTo>
                  <a:pt x="78" y="18"/>
                </a:lnTo>
                <a:close/>
                <a:moveTo>
                  <a:pt x="78" y="59"/>
                </a:moveTo>
                <a:cubicBezTo>
                  <a:pt x="78" y="59"/>
                  <a:pt x="72" y="60"/>
                  <a:pt x="72" y="60"/>
                </a:cubicBezTo>
                <a:cubicBezTo>
                  <a:pt x="71" y="61"/>
                  <a:pt x="71" y="61"/>
                  <a:pt x="70" y="62"/>
                </a:cubicBezTo>
                <a:cubicBezTo>
                  <a:pt x="71" y="63"/>
                  <a:pt x="72" y="67"/>
                  <a:pt x="72" y="68"/>
                </a:cubicBezTo>
                <a:cubicBezTo>
                  <a:pt x="72" y="68"/>
                  <a:pt x="72" y="68"/>
                  <a:pt x="72" y="68"/>
                </a:cubicBezTo>
                <a:cubicBezTo>
                  <a:pt x="72" y="68"/>
                  <a:pt x="68" y="71"/>
                  <a:pt x="67" y="71"/>
                </a:cubicBezTo>
                <a:cubicBezTo>
                  <a:pt x="67" y="71"/>
                  <a:pt x="64" y="67"/>
                  <a:pt x="63" y="66"/>
                </a:cubicBezTo>
                <a:cubicBezTo>
                  <a:pt x="63" y="66"/>
                  <a:pt x="63" y="66"/>
                  <a:pt x="62" y="66"/>
                </a:cubicBezTo>
                <a:cubicBezTo>
                  <a:pt x="62" y="66"/>
                  <a:pt x="61" y="66"/>
                  <a:pt x="61" y="66"/>
                </a:cubicBezTo>
                <a:cubicBezTo>
                  <a:pt x="61" y="67"/>
                  <a:pt x="58" y="71"/>
                  <a:pt x="57" y="71"/>
                </a:cubicBezTo>
                <a:cubicBezTo>
                  <a:pt x="57" y="71"/>
                  <a:pt x="53" y="68"/>
                  <a:pt x="52" y="68"/>
                </a:cubicBezTo>
                <a:cubicBezTo>
                  <a:pt x="52" y="68"/>
                  <a:pt x="52" y="68"/>
                  <a:pt x="52" y="68"/>
                </a:cubicBezTo>
                <a:cubicBezTo>
                  <a:pt x="52" y="67"/>
                  <a:pt x="54" y="63"/>
                  <a:pt x="54" y="62"/>
                </a:cubicBezTo>
                <a:cubicBezTo>
                  <a:pt x="53" y="61"/>
                  <a:pt x="53" y="61"/>
                  <a:pt x="53" y="60"/>
                </a:cubicBezTo>
                <a:cubicBezTo>
                  <a:pt x="52" y="60"/>
                  <a:pt x="47" y="59"/>
                  <a:pt x="47" y="59"/>
                </a:cubicBezTo>
                <a:cubicBezTo>
                  <a:pt x="47" y="53"/>
                  <a:pt x="47" y="53"/>
                  <a:pt x="47" y="53"/>
                </a:cubicBezTo>
                <a:cubicBezTo>
                  <a:pt x="47" y="52"/>
                  <a:pt x="52" y="52"/>
                  <a:pt x="53" y="52"/>
                </a:cubicBezTo>
                <a:cubicBezTo>
                  <a:pt x="53" y="51"/>
                  <a:pt x="53" y="50"/>
                  <a:pt x="54" y="50"/>
                </a:cubicBezTo>
                <a:cubicBezTo>
                  <a:pt x="54" y="49"/>
                  <a:pt x="52" y="45"/>
                  <a:pt x="52" y="44"/>
                </a:cubicBezTo>
                <a:cubicBezTo>
                  <a:pt x="52" y="44"/>
                  <a:pt x="52" y="44"/>
                  <a:pt x="52" y="44"/>
                </a:cubicBezTo>
                <a:cubicBezTo>
                  <a:pt x="53" y="44"/>
                  <a:pt x="57" y="41"/>
                  <a:pt x="57" y="41"/>
                </a:cubicBezTo>
                <a:cubicBezTo>
                  <a:pt x="58" y="41"/>
                  <a:pt x="61" y="45"/>
                  <a:pt x="61" y="46"/>
                </a:cubicBezTo>
                <a:cubicBezTo>
                  <a:pt x="61" y="46"/>
                  <a:pt x="62" y="46"/>
                  <a:pt x="62" y="46"/>
                </a:cubicBezTo>
                <a:cubicBezTo>
                  <a:pt x="63" y="46"/>
                  <a:pt x="63" y="46"/>
                  <a:pt x="63" y="46"/>
                </a:cubicBezTo>
                <a:cubicBezTo>
                  <a:pt x="64" y="44"/>
                  <a:pt x="66" y="43"/>
                  <a:pt x="67" y="41"/>
                </a:cubicBezTo>
                <a:cubicBezTo>
                  <a:pt x="67" y="41"/>
                  <a:pt x="67" y="41"/>
                  <a:pt x="67" y="41"/>
                </a:cubicBezTo>
                <a:cubicBezTo>
                  <a:pt x="68" y="41"/>
                  <a:pt x="72" y="44"/>
                  <a:pt x="72" y="44"/>
                </a:cubicBezTo>
                <a:cubicBezTo>
                  <a:pt x="72" y="44"/>
                  <a:pt x="72" y="44"/>
                  <a:pt x="72" y="44"/>
                </a:cubicBezTo>
                <a:cubicBezTo>
                  <a:pt x="72" y="45"/>
                  <a:pt x="71" y="49"/>
                  <a:pt x="70" y="50"/>
                </a:cubicBezTo>
                <a:cubicBezTo>
                  <a:pt x="71" y="50"/>
                  <a:pt x="71" y="51"/>
                  <a:pt x="72" y="52"/>
                </a:cubicBezTo>
                <a:cubicBezTo>
                  <a:pt x="72" y="52"/>
                  <a:pt x="78" y="52"/>
                  <a:pt x="78" y="53"/>
                </a:cubicBezTo>
                <a:lnTo>
                  <a:pt x="78" y="59"/>
                </a:lnTo>
                <a:close/>
                <a:moveTo>
                  <a:pt x="62" y="10"/>
                </a:moveTo>
                <a:cubicBezTo>
                  <a:pt x="59" y="10"/>
                  <a:pt x="57" y="12"/>
                  <a:pt x="57" y="15"/>
                </a:cubicBezTo>
                <a:cubicBezTo>
                  <a:pt x="57" y="18"/>
                  <a:pt x="59" y="20"/>
                  <a:pt x="62" y="20"/>
                </a:cubicBezTo>
                <a:cubicBezTo>
                  <a:pt x="65" y="20"/>
                  <a:pt x="67" y="18"/>
                  <a:pt x="67" y="15"/>
                </a:cubicBezTo>
                <a:cubicBezTo>
                  <a:pt x="67" y="12"/>
                  <a:pt x="65" y="10"/>
                  <a:pt x="62" y="10"/>
                </a:cubicBezTo>
                <a:close/>
                <a:moveTo>
                  <a:pt x="62" y="51"/>
                </a:moveTo>
                <a:cubicBezTo>
                  <a:pt x="59" y="51"/>
                  <a:pt x="57" y="53"/>
                  <a:pt x="57" y="56"/>
                </a:cubicBezTo>
                <a:cubicBezTo>
                  <a:pt x="57" y="59"/>
                  <a:pt x="59" y="61"/>
                  <a:pt x="62" y="61"/>
                </a:cubicBezTo>
                <a:cubicBezTo>
                  <a:pt x="65" y="61"/>
                  <a:pt x="67" y="59"/>
                  <a:pt x="67" y="56"/>
                </a:cubicBezTo>
                <a:cubicBezTo>
                  <a:pt x="67" y="53"/>
                  <a:pt x="65" y="51"/>
                  <a:pt x="62" y="51"/>
                </a:cubicBezTo>
                <a:close/>
              </a:path>
            </a:pathLst>
          </a:cu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/>
          <p:nvPr/>
        </p:nvSpPr>
        <p:spPr>
          <a:xfrm>
            <a:off x="179294" y="170328"/>
            <a:ext cx="11833412" cy="651734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3"/>
          <p:cNvSpPr/>
          <p:nvPr/>
        </p:nvSpPr>
        <p:spPr>
          <a:xfrm>
            <a:off x="6593278" y="1271237"/>
            <a:ext cx="4587515" cy="4287543"/>
          </a:xfrm>
          <a:prstGeom prst="rect">
            <a:avLst/>
          </a:prstGeom>
          <a:noFill/>
          <a:ln w="381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3"/>
          <p:cNvSpPr txBox="1"/>
          <p:nvPr/>
        </p:nvSpPr>
        <p:spPr>
          <a:xfrm>
            <a:off x="6593278" y="4438881"/>
            <a:ext cx="4297711" cy="972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i="0" u="none" strike="noStrike" cap="none" dirty="0">
                <a:solidFill>
                  <a:schemeClr val="lt1"/>
                </a:solidFill>
                <a:latin typeface="Palatino Linotype" panose="02040502050505030304" pitchFamily="18" charset="0"/>
                <a:ea typeface="Libre Franklin Medium"/>
                <a:cs typeface="Libre Franklin Medium"/>
                <a:sym typeface="Libre Franklin Medium"/>
              </a:rPr>
              <a:t>Obrigado!</a:t>
            </a:r>
            <a:endParaRPr sz="4400" b="1" i="0" u="none" strike="noStrike" cap="none" dirty="0">
              <a:solidFill>
                <a:schemeClr val="accent1"/>
              </a:solidFill>
              <a:latin typeface="Palatino Linotype" panose="02040502050505030304" pitchFamily="18" charset="0"/>
              <a:ea typeface="Libre Franklin Medium"/>
              <a:cs typeface="Libre Franklin Medium"/>
              <a:sym typeface="Libre Franklin Medium"/>
            </a:endParaRPr>
          </a:p>
        </p:txBody>
      </p:sp>
      <p:pic>
        <p:nvPicPr>
          <p:cNvPr id="205" name="Google Shape;20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7564" y="556227"/>
            <a:ext cx="1495280" cy="466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434A74-2905-48E1-8AA1-5BFFAA90E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923" y="1271237"/>
            <a:ext cx="4876800" cy="487680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IGTI">
      <a:dk1>
        <a:srgbClr val="353F40"/>
      </a:dk1>
      <a:lt1>
        <a:srgbClr val="FFFFFF"/>
      </a:lt1>
      <a:dk2>
        <a:srgbClr val="003C58"/>
      </a:dk2>
      <a:lt2>
        <a:srgbClr val="F3FBFB"/>
      </a:lt2>
      <a:accent1>
        <a:srgbClr val="00BDB3"/>
      </a:accent1>
      <a:accent2>
        <a:srgbClr val="6B48FF"/>
      </a:accent2>
      <a:accent3>
        <a:srgbClr val="6B7480"/>
      </a:accent3>
      <a:accent4>
        <a:srgbClr val="FFA500"/>
      </a:accent4>
      <a:accent5>
        <a:srgbClr val="007285"/>
      </a:accent5>
      <a:accent6>
        <a:srgbClr val="1975FF"/>
      </a:accent6>
      <a:hlink>
        <a:srgbClr val="6B48FF"/>
      </a:hlink>
      <a:folHlink>
        <a:srgbClr val="6B48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737</Words>
  <Application>Microsoft Office PowerPoint</Application>
  <PresentationFormat>Widescreen</PresentationFormat>
  <Paragraphs>74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Arial</vt:lpstr>
      <vt:lpstr>Calibri</vt:lpstr>
      <vt:lpstr>Gill Sans</vt:lpstr>
      <vt:lpstr>Libre Franklin Medium</vt:lpstr>
      <vt:lpstr>Trebuchet MS</vt:lpstr>
      <vt:lpstr>Palatino Linotype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lucas.fonseca@igti.edu.br</dc:creator>
  <cp:lastModifiedBy>Ivan Oliveira</cp:lastModifiedBy>
  <cp:revision>110</cp:revision>
  <dcterms:created xsi:type="dcterms:W3CDTF">2019-09-06T18:34:24Z</dcterms:created>
  <dcterms:modified xsi:type="dcterms:W3CDTF">2020-12-02T14:33:35Z</dcterms:modified>
</cp:coreProperties>
</file>