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" panose="020B0604020202020204" charset="0"/>
      <p:regular r:id="rId16"/>
      <p:bold r:id="rId17"/>
    </p:embeddedFont>
    <p:embeddedFont>
      <p:font typeface="Libre Franklin Medium" panose="020B0604020202020204" charset="0"/>
      <p:regular r:id="rId18"/>
      <p:bold r:id="rId19"/>
      <p:italic r:id="rId20"/>
      <p:boldItalic r:id="rId21"/>
    </p:embeddedFont>
    <p:embeddedFont>
      <p:font typeface="Palatino Linotype" panose="02040502050505030304" pitchFamily="18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8" roundtripDataSignature="AMtx7mgKX6QbVZGEskgC/OSIQa07QcGO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GTI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59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68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632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22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801bba7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6b801bba7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410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9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819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57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059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61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768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com Background">
  <p:cSld name="Slide com Background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na esquerda">
  <p:cSld name="Foto na esquerd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4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5916706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izado">
  <p:cSld name="Personalizad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5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5"/>
          <p:cNvSpPr>
            <a:spLocks noGrp="1"/>
          </p:cNvSpPr>
          <p:nvPr>
            <p:ph type="pic" idx="2"/>
          </p:nvPr>
        </p:nvSpPr>
        <p:spPr>
          <a:xfrm>
            <a:off x="6508886" y="573932"/>
            <a:ext cx="5075676" cy="5710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com Legenda">
  <p:cSld name="Foto com Legenda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6"/>
          <p:cNvSpPr>
            <a:spLocks noGrp="1"/>
          </p:cNvSpPr>
          <p:nvPr>
            <p:ph type="pic" idx="2"/>
          </p:nvPr>
        </p:nvSpPr>
        <p:spPr>
          <a:xfrm>
            <a:off x="1960096" y="170329"/>
            <a:ext cx="3773715" cy="65173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803958-E5D3-4EBB-8155-0F5A63F94CE0}"/>
              </a:ext>
            </a:extLst>
          </p:cNvPr>
          <p:cNvGrpSpPr/>
          <p:nvPr/>
        </p:nvGrpSpPr>
        <p:grpSpPr>
          <a:xfrm>
            <a:off x="324059" y="0"/>
            <a:ext cx="11543882" cy="6625797"/>
            <a:chOff x="324059" y="0"/>
            <a:chExt cx="11543882" cy="6625797"/>
          </a:xfrm>
        </p:grpSpPr>
        <p:sp>
          <p:nvSpPr>
            <p:cNvPr id="19" name="Google Shape;139;p6">
              <a:extLst>
                <a:ext uri="{FF2B5EF4-FFF2-40B4-BE49-F238E27FC236}">
                  <a16:creationId xmlns:a16="http://schemas.microsoft.com/office/drawing/2014/main" id="{495A0BD5-9D3A-41E3-AA1B-6677BE714674}"/>
                </a:ext>
              </a:extLst>
            </p:cNvPr>
            <p:cNvSpPr/>
            <p:nvPr/>
          </p:nvSpPr>
          <p:spPr>
            <a:xfrm>
              <a:off x="324059" y="384023"/>
              <a:ext cx="11543882" cy="624177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33400" y="0"/>
              <a:ext cx="8058150" cy="1703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931404" y="0"/>
              <a:ext cx="5526337" cy="4438649"/>
            </a:xfrm>
            <a:prstGeom prst="rect">
              <a:avLst/>
            </a:prstGeom>
            <a:noFill/>
            <a:ln w="3810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 txBox="1"/>
            <p:nvPr/>
          </p:nvSpPr>
          <p:spPr>
            <a:xfrm>
              <a:off x="1582009" y="2421793"/>
              <a:ext cx="513347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600"/>
                <a:buFont typeface="Arial"/>
                <a:buNone/>
              </a:pPr>
              <a:r>
                <a:rPr lang="pt-BR" sz="9600" b="1" i="0" u="none" strike="noStrike" cap="none" dirty="0" err="1">
                  <a:solidFill>
                    <a:schemeClr val="lt1"/>
                  </a:solidFill>
                  <a:latin typeface="Palatino Linotype" panose="02040502050505030304" pitchFamily="18" charset="0"/>
                  <a:ea typeface="Libre Franklin"/>
                  <a:cs typeface="Libre Franklin"/>
                  <a:sym typeface="Libre Franklin"/>
                </a:rPr>
                <a:t>Pitch</a:t>
              </a:r>
              <a:endParaRPr sz="1400" b="0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94" name="Google Shape;94;p4"/>
            <p:cNvSpPr txBox="1"/>
            <p:nvPr/>
          </p:nvSpPr>
          <p:spPr>
            <a:xfrm>
              <a:off x="1632566" y="3756983"/>
              <a:ext cx="4063174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pt-BR" sz="2100" b="1" i="0" u="none" strike="noStrike" cap="none" dirty="0">
                  <a:solidFill>
                    <a:schemeClr val="lt1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PROJETO APLICADO</a:t>
              </a:r>
              <a:endParaRPr sz="1400" b="1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pic>
          <p:nvPicPr>
            <p:cNvPr id="95" name="Google Shape;9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25771" y="696692"/>
              <a:ext cx="1495280" cy="466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4"/>
            <p:cNvSpPr txBox="1"/>
            <p:nvPr/>
          </p:nvSpPr>
          <p:spPr>
            <a:xfrm>
              <a:off x="1632565" y="4625927"/>
              <a:ext cx="454656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>
                <a:buSzPts val="2000"/>
              </a:pPr>
              <a:r>
                <a:rPr lang="pt-BR" sz="2400" b="1" dirty="0">
                  <a:solidFill>
                    <a:srgbClr val="92D050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DATA LAKE UTILIZANDO O ECOSSISTEMA HADOOP</a:t>
              </a:r>
              <a:endParaRPr sz="2400" b="1" i="0" u="none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grpSp>
          <p:nvGrpSpPr>
            <p:cNvPr id="14" name="Google Shape;602;p37">
              <a:extLst>
                <a:ext uri="{FF2B5EF4-FFF2-40B4-BE49-F238E27FC236}">
                  <a16:creationId xmlns:a16="http://schemas.microsoft.com/office/drawing/2014/main" id="{3EB9F3EC-5D64-41B0-8772-8EBAB4E5DBEA}"/>
                </a:ext>
              </a:extLst>
            </p:cNvPr>
            <p:cNvGrpSpPr/>
            <p:nvPr/>
          </p:nvGrpSpPr>
          <p:grpSpPr>
            <a:xfrm>
              <a:off x="1194868" y="4742559"/>
              <a:ext cx="406400" cy="464344"/>
              <a:chOff x="9162373" y="3045147"/>
              <a:chExt cx="406400" cy="464344"/>
            </a:xfrm>
            <a:solidFill>
              <a:srgbClr val="92D050"/>
            </a:solidFill>
          </p:grpSpPr>
          <p:sp>
            <p:nvSpPr>
              <p:cNvPr id="15" name="Google Shape;603;p37">
                <a:extLst>
                  <a:ext uri="{FF2B5EF4-FFF2-40B4-BE49-F238E27FC236}">
                    <a16:creationId xmlns:a16="http://schemas.microsoft.com/office/drawing/2014/main" id="{EAF958FF-F51F-433D-8EB1-1C66E50B1FE8}"/>
                  </a:ext>
                </a:extLst>
              </p:cNvPr>
              <p:cNvSpPr/>
              <p:nvPr/>
            </p:nvSpPr>
            <p:spPr>
              <a:xfrm>
                <a:off x="9162373" y="3045147"/>
                <a:ext cx="406400" cy="46434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" name="Google Shape;604;p37">
                <a:extLst>
                  <a:ext uri="{FF2B5EF4-FFF2-40B4-BE49-F238E27FC236}">
                    <a16:creationId xmlns:a16="http://schemas.microsoft.com/office/drawing/2014/main" id="{E61BB58B-3663-451A-80A9-938422F10116}"/>
                  </a:ext>
                </a:extLst>
              </p:cNvPr>
              <p:cNvSpPr/>
              <p:nvPr/>
            </p:nvSpPr>
            <p:spPr>
              <a:xfrm>
                <a:off x="9481460" y="3407890"/>
                <a:ext cx="29369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" name="Google Shape;605;p37">
                <a:extLst>
                  <a:ext uri="{FF2B5EF4-FFF2-40B4-BE49-F238E27FC236}">
                    <a16:creationId xmlns:a16="http://schemas.microsoft.com/office/drawing/2014/main" id="{8EAE40A2-D809-4479-A871-014989BCFC09}"/>
                  </a:ext>
                </a:extLst>
              </p:cNvPr>
              <p:cNvSpPr/>
              <p:nvPr/>
            </p:nvSpPr>
            <p:spPr>
              <a:xfrm>
                <a:off x="9481460" y="3320578"/>
                <a:ext cx="29369" cy="2936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8" name="Google Shape;606;p37">
                <a:extLst>
                  <a:ext uri="{FF2B5EF4-FFF2-40B4-BE49-F238E27FC236}">
                    <a16:creationId xmlns:a16="http://schemas.microsoft.com/office/drawing/2014/main" id="{0D249ECF-F0CD-40CB-A582-078571729674}"/>
                  </a:ext>
                </a:extLst>
              </p:cNvPr>
              <p:cNvSpPr/>
              <p:nvPr/>
            </p:nvSpPr>
            <p:spPr>
              <a:xfrm>
                <a:off x="9481460" y="3233265"/>
                <a:ext cx="29369" cy="2936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>
            <a:off x="8309234" y="4431790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8309234" y="515767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837792" y="1534664"/>
            <a:ext cx="3473727" cy="81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pt-BR" sz="3600" b="1" i="0" u="sng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Sumário</a:t>
            </a:r>
            <a:endParaRPr sz="3600" b="1" i="0" u="sng" strike="noStrike" cap="none" dirty="0">
              <a:solidFill>
                <a:srgbClr val="92D05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976325" y="1228400"/>
            <a:ext cx="223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APRESENTAÇÃO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4976325" y="1534664"/>
            <a:ext cx="2434321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Quem sou eu?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4976325" y="638472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01.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4599855" y="2473457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4976325" y="3225650"/>
            <a:ext cx="233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PROBLEMA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4976325" y="3531906"/>
            <a:ext cx="2434321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Qual é a dor?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4976325" y="2635714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4976325" y="5156200"/>
            <a:ext cx="233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SOLUÇÃO</a:t>
            </a:r>
            <a:endParaRPr sz="1400" b="0" i="0" u="none" strike="noStrike" cap="none" dirty="0">
              <a:solidFill>
                <a:srgbClr val="00206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4976325" y="5462468"/>
            <a:ext cx="2434321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que eu proponho?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4976325" y="4566276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03.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8685698" y="1228400"/>
            <a:ext cx="193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DIFERENCIAL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8685703" y="1534664"/>
            <a:ext cx="2434321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que a sua solução tem de especial?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8685703" y="638472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04.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685696" y="3225650"/>
            <a:ext cx="214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IMPACTO</a:t>
            </a:r>
            <a:endParaRPr sz="1400" b="0" i="0" u="none" strike="noStrike" cap="none" dirty="0">
              <a:solidFill>
                <a:srgbClr val="00206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8685703" y="3531906"/>
            <a:ext cx="2434321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Quais são os impactos da minha solução?</a:t>
            </a:r>
            <a:endParaRPr sz="12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8685703" y="2635714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05.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8685698" y="5156200"/>
            <a:ext cx="293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PRÓXIMOS PASSOS</a:t>
            </a:r>
            <a:endParaRPr sz="1400" b="0" i="0" u="none" strike="noStrike" cap="none" dirty="0">
              <a:solidFill>
                <a:srgbClr val="00206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8685703" y="5462468"/>
            <a:ext cx="2434321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Qual a sua visão para o futuro da solução?</a:t>
            </a:r>
            <a:endParaRPr sz="12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8685703" y="4566276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06.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540" y="436192"/>
            <a:ext cx="1295911" cy="4045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55;p45">
            <a:extLst>
              <a:ext uri="{FF2B5EF4-FFF2-40B4-BE49-F238E27FC236}">
                <a16:creationId xmlns:a16="http://schemas.microsoft.com/office/drawing/2014/main" id="{7162AA3A-F226-402C-9630-6354155017D6}"/>
              </a:ext>
            </a:extLst>
          </p:cNvPr>
          <p:cNvSpPr/>
          <p:nvPr/>
        </p:nvSpPr>
        <p:spPr>
          <a:xfrm>
            <a:off x="3030407" y="1885489"/>
            <a:ext cx="225837" cy="223890"/>
          </a:xfrm>
          <a:custGeom>
            <a:avLst/>
            <a:gdLst/>
            <a:ahLst/>
            <a:cxnLst/>
            <a:rect l="l" t="t" r="r" b="b"/>
            <a:pathLst>
              <a:path w="116" h="115" extrusionOk="0">
                <a:moveTo>
                  <a:pt x="54" y="52"/>
                </a:moveTo>
                <a:lnTo>
                  <a:pt x="0" y="52"/>
                </a:lnTo>
                <a:lnTo>
                  <a:pt x="0" y="0"/>
                </a:lnTo>
                <a:lnTo>
                  <a:pt x="54" y="0"/>
                </a:lnTo>
                <a:lnTo>
                  <a:pt x="54" y="52"/>
                </a:lnTo>
                <a:close/>
                <a:moveTo>
                  <a:pt x="54" y="115"/>
                </a:moveTo>
                <a:lnTo>
                  <a:pt x="0" y="115"/>
                </a:lnTo>
                <a:lnTo>
                  <a:pt x="0" y="63"/>
                </a:lnTo>
                <a:lnTo>
                  <a:pt x="54" y="63"/>
                </a:lnTo>
                <a:lnTo>
                  <a:pt x="54" y="115"/>
                </a:lnTo>
                <a:close/>
                <a:moveTo>
                  <a:pt x="43" y="42"/>
                </a:moveTo>
                <a:lnTo>
                  <a:pt x="43" y="9"/>
                </a:lnTo>
                <a:lnTo>
                  <a:pt x="10" y="9"/>
                </a:lnTo>
                <a:lnTo>
                  <a:pt x="10" y="42"/>
                </a:lnTo>
                <a:lnTo>
                  <a:pt x="43" y="42"/>
                </a:lnTo>
                <a:close/>
                <a:moveTo>
                  <a:pt x="43" y="104"/>
                </a:moveTo>
                <a:lnTo>
                  <a:pt x="43" y="74"/>
                </a:lnTo>
                <a:lnTo>
                  <a:pt x="10" y="74"/>
                </a:lnTo>
                <a:lnTo>
                  <a:pt x="10" y="104"/>
                </a:lnTo>
                <a:lnTo>
                  <a:pt x="43" y="104"/>
                </a:lnTo>
                <a:close/>
                <a:moveTo>
                  <a:pt x="32" y="31"/>
                </a:moveTo>
                <a:lnTo>
                  <a:pt x="21" y="31"/>
                </a:lnTo>
                <a:lnTo>
                  <a:pt x="21" y="20"/>
                </a:lnTo>
                <a:lnTo>
                  <a:pt x="32" y="20"/>
                </a:lnTo>
                <a:lnTo>
                  <a:pt x="32" y="31"/>
                </a:lnTo>
                <a:close/>
                <a:moveTo>
                  <a:pt x="32" y="94"/>
                </a:moveTo>
                <a:lnTo>
                  <a:pt x="21" y="94"/>
                </a:lnTo>
                <a:lnTo>
                  <a:pt x="21" y="83"/>
                </a:lnTo>
                <a:lnTo>
                  <a:pt x="32" y="83"/>
                </a:lnTo>
                <a:lnTo>
                  <a:pt x="32" y="94"/>
                </a:lnTo>
                <a:close/>
                <a:moveTo>
                  <a:pt x="116" y="52"/>
                </a:moveTo>
                <a:lnTo>
                  <a:pt x="65" y="52"/>
                </a:lnTo>
                <a:lnTo>
                  <a:pt x="65" y="0"/>
                </a:lnTo>
                <a:lnTo>
                  <a:pt x="116" y="0"/>
                </a:lnTo>
                <a:lnTo>
                  <a:pt x="116" y="52"/>
                </a:lnTo>
                <a:close/>
                <a:moveTo>
                  <a:pt x="116" y="94"/>
                </a:moveTo>
                <a:lnTo>
                  <a:pt x="84" y="94"/>
                </a:lnTo>
                <a:lnTo>
                  <a:pt x="84" y="83"/>
                </a:lnTo>
                <a:lnTo>
                  <a:pt x="73" y="83"/>
                </a:lnTo>
                <a:lnTo>
                  <a:pt x="73" y="115"/>
                </a:lnTo>
                <a:lnTo>
                  <a:pt x="65" y="115"/>
                </a:lnTo>
                <a:lnTo>
                  <a:pt x="65" y="63"/>
                </a:lnTo>
                <a:lnTo>
                  <a:pt x="95" y="63"/>
                </a:lnTo>
                <a:lnTo>
                  <a:pt x="95" y="74"/>
                </a:lnTo>
                <a:lnTo>
                  <a:pt x="106" y="74"/>
                </a:lnTo>
                <a:lnTo>
                  <a:pt x="106" y="63"/>
                </a:lnTo>
                <a:lnTo>
                  <a:pt x="116" y="63"/>
                </a:lnTo>
                <a:lnTo>
                  <a:pt x="116" y="94"/>
                </a:lnTo>
                <a:close/>
                <a:moveTo>
                  <a:pt x="106" y="42"/>
                </a:moveTo>
                <a:lnTo>
                  <a:pt x="106" y="9"/>
                </a:lnTo>
                <a:lnTo>
                  <a:pt x="73" y="9"/>
                </a:lnTo>
                <a:lnTo>
                  <a:pt x="73" y="42"/>
                </a:lnTo>
                <a:lnTo>
                  <a:pt x="106" y="42"/>
                </a:lnTo>
                <a:close/>
                <a:moveTo>
                  <a:pt x="95" y="31"/>
                </a:moveTo>
                <a:lnTo>
                  <a:pt x="84" y="31"/>
                </a:lnTo>
                <a:lnTo>
                  <a:pt x="84" y="20"/>
                </a:lnTo>
                <a:lnTo>
                  <a:pt x="95" y="20"/>
                </a:lnTo>
                <a:lnTo>
                  <a:pt x="95" y="31"/>
                </a:lnTo>
                <a:close/>
                <a:moveTo>
                  <a:pt x="95" y="115"/>
                </a:moveTo>
                <a:lnTo>
                  <a:pt x="84" y="115"/>
                </a:lnTo>
                <a:lnTo>
                  <a:pt x="84" y="104"/>
                </a:lnTo>
                <a:lnTo>
                  <a:pt x="95" y="104"/>
                </a:lnTo>
                <a:lnTo>
                  <a:pt x="95" y="115"/>
                </a:lnTo>
                <a:close/>
                <a:moveTo>
                  <a:pt x="116" y="115"/>
                </a:moveTo>
                <a:lnTo>
                  <a:pt x="106" y="115"/>
                </a:lnTo>
                <a:lnTo>
                  <a:pt x="106" y="104"/>
                </a:lnTo>
                <a:lnTo>
                  <a:pt x="116" y="104"/>
                </a:lnTo>
                <a:lnTo>
                  <a:pt x="116" y="115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801bba70_0_92"/>
          <p:cNvSpPr/>
          <p:nvPr/>
        </p:nvSpPr>
        <p:spPr>
          <a:xfrm flipH="1">
            <a:off x="5538280" y="661482"/>
            <a:ext cx="1115440" cy="1361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4CC9E-E0A8-463E-AE95-0564B9508817}"/>
              </a:ext>
            </a:extLst>
          </p:cNvPr>
          <p:cNvGrpSpPr/>
          <p:nvPr/>
        </p:nvGrpSpPr>
        <p:grpSpPr>
          <a:xfrm>
            <a:off x="904787" y="1473440"/>
            <a:ext cx="11093732" cy="4849467"/>
            <a:chOff x="904787" y="1689646"/>
            <a:chExt cx="11093732" cy="48494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B6EBBB-2C8C-4509-92BF-07EA833FB04C}"/>
                </a:ext>
              </a:extLst>
            </p:cNvPr>
            <p:cNvGrpSpPr/>
            <p:nvPr/>
          </p:nvGrpSpPr>
          <p:grpSpPr>
            <a:xfrm>
              <a:off x="7078375" y="1744859"/>
              <a:ext cx="4920144" cy="4794254"/>
              <a:chOff x="7094703" y="1872017"/>
              <a:chExt cx="4920144" cy="4794254"/>
            </a:xfrm>
          </p:grpSpPr>
          <p:sp>
            <p:nvSpPr>
              <p:cNvPr id="128" name="Google Shape;128;g6b801bba70_0_92"/>
              <p:cNvSpPr txBox="1"/>
              <p:nvPr/>
            </p:nvSpPr>
            <p:spPr>
              <a:xfrm>
                <a:off x="7094703" y="1872017"/>
                <a:ext cx="4208833" cy="1200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pt-BR" sz="3600" b="0" i="0" u="none" strike="noStrike" cap="none" dirty="0">
                    <a:solidFill>
                      <a:srgbClr val="92D050"/>
                    </a:solidFill>
                    <a:latin typeface="Libre Franklin Medium"/>
                    <a:ea typeface="Libre Franklin Medium"/>
                    <a:cs typeface="Libre Franklin Medium"/>
                    <a:sym typeface="Libre Franklin Medium"/>
                  </a:rPr>
                  <a:t>01.</a:t>
                </a:r>
                <a:endParaRPr sz="1400" b="0" i="0" u="none" strike="noStrike" cap="none" dirty="0">
                  <a:solidFill>
                    <a:srgbClr val="92D050"/>
                  </a:solidFill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pt-BR" sz="3600" b="1" i="0" u="none" strike="noStrike" cap="none" dirty="0">
                    <a:solidFill>
                      <a:srgbClr val="002060"/>
                    </a:solidFill>
                    <a:latin typeface="Palatino Linotype" panose="02040502050505030304" pitchFamily="18" charset="0"/>
                    <a:ea typeface="Libre Franklin Medium"/>
                    <a:cs typeface="Libre Franklin Medium"/>
                    <a:sym typeface="Libre Franklin Medium"/>
                  </a:rPr>
                  <a:t>Apresentação</a:t>
                </a:r>
                <a:endParaRPr sz="14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sym typeface="Arial"/>
                </a:endParaRPr>
              </a:p>
            </p:txBody>
          </p:sp>
          <p:sp>
            <p:nvSpPr>
              <p:cNvPr id="129" name="Google Shape;129;g6b801bba70_0_92"/>
              <p:cNvSpPr txBox="1"/>
              <p:nvPr/>
            </p:nvSpPr>
            <p:spPr>
              <a:xfrm>
                <a:off x="7166920" y="3026873"/>
                <a:ext cx="1545930" cy="6924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sz="1600" b="1" i="0" u="sng" strike="noStrike" cap="none" dirty="0">
                    <a:solidFill>
                      <a:srgbClr val="002060"/>
                    </a:solidFill>
                    <a:latin typeface="Palatino Linotype" panose="02040502050505030304" pitchFamily="18" charset="0"/>
                    <a:ea typeface="Libre Franklin Medium"/>
                    <a:cs typeface="Libre Franklin Medium"/>
                    <a:sym typeface="Libre Franklin Medium"/>
                  </a:rPr>
                  <a:t>Quem sou eu?</a:t>
                </a:r>
                <a:endParaRPr sz="1600" b="1" i="0" u="sng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endParaRPr>
              </a:p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endParaRPr>
              </a:p>
            </p:txBody>
          </p:sp>
          <p:sp>
            <p:nvSpPr>
              <p:cNvPr id="130" name="Google Shape;130;g6b801bba70_0_92"/>
              <p:cNvSpPr txBox="1"/>
              <p:nvPr/>
            </p:nvSpPr>
            <p:spPr>
              <a:xfrm>
                <a:off x="7094703" y="3373102"/>
                <a:ext cx="4920144" cy="3293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30000"/>
                  </a:lnSpc>
                  <a:buSzPts val="1200"/>
                </a:pPr>
                <a:r>
                  <a:rPr lang="pt-BR" sz="16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Graduado em Engenharia de Produção pela Pontifícia Universidade Católica do Rio de Janeiro, PUC-RJ. Mestrando em Business Intelligence, Sistemas Inteligentes de Apoio à Decisão, pela PUC-RJ. Pós Graduando em Engenharia de Dados pelo Instituto de Gestão em Tecnologia da Informação – IGTI. Membro da Articulação Brasileira pela Economia de Francisco e Clara, ABEFC, e da Vila Energia e Pobreza da Economia de Francisco. Membro do </a:t>
                </a:r>
                <a:r>
                  <a:rPr lang="pt-BR" sz="1600" b="1" dirty="0" err="1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Climate</a:t>
                </a:r>
                <a:r>
                  <a:rPr lang="pt-BR" sz="1600" b="1" dirty="0">
                    <a:solidFill>
                      <a:srgbClr val="002060"/>
                    </a:solidFill>
                    <a:latin typeface="Palatino Linotype" panose="02040502050505030304" pitchFamily="18" charset="0"/>
                  </a:rPr>
                  <a:t> Reality Project. </a:t>
                </a:r>
                <a:endParaRPr sz="16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sym typeface="Arial"/>
                </a:endParaRPr>
              </a:p>
            </p:txBody>
          </p:sp>
        </p:grpSp>
        <p:pic>
          <p:nvPicPr>
            <p:cNvPr id="3" name="Picture 2" descr="A picture containing sky, person, person, outdoor&#10;&#10;Description automatically generated">
              <a:extLst>
                <a:ext uri="{FF2B5EF4-FFF2-40B4-BE49-F238E27FC236}">
                  <a16:creationId xmlns:a16="http://schemas.microsoft.com/office/drawing/2014/main" id="{4EB7C082-BEA5-4971-A052-6B743BDA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787" y="1689646"/>
              <a:ext cx="4849467" cy="4849467"/>
            </a:xfrm>
            <a:prstGeom prst="rect">
              <a:avLst/>
            </a:prstGeom>
          </p:spPr>
        </p:pic>
      </p:grpSp>
      <p:cxnSp>
        <p:nvCxnSpPr>
          <p:cNvPr id="12" name="Google Shape;142;p6">
            <a:extLst>
              <a:ext uri="{FF2B5EF4-FFF2-40B4-BE49-F238E27FC236}">
                <a16:creationId xmlns:a16="http://schemas.microsoft.com/office/drawing/2014/main" id="{E18C6C86-F42B-4B60-97F8-9C0887B55BB5}"/>
              </a:ext>
            </a:extLst>
          </p:cNvPr>
          <p:cNvCxnSpPr/>
          <p:nvPr/>
        </p:nvCxnSpPr>
        <p:spPr>
          <a:xfrm>
            <a:off x="7149934" y="2093573"/>
            <a:ext cx="596347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879;p45">
            <a:extLst>
              <a:ext uri="{FF2B5EF4-FFF2-40B4-BE49-F238E27FC236}">
                <a16:creationId xmlns:a16="http://schemas.microsoft.com/office/drawing/2014/main" id="{0D5E220D-887F-49B2-95E1-568DF69A934E}"/>
              </a:ext>
            </a:extLst>
          </p:cNvPr>
          <p:cNvSpPr/>
          <p:nvPr/>
        </p:nvSpPr>
        <p:spPr>
          <a:xfrm>
            <a:off x="8696522" y="2774372"/>
            <a:ext cx="366012" cy="245306"/>
          </a:xfrm>
          <a:custGeom>
            <a:avLst/>
            <a:gdLst/>
            <a:ahLst/>
            <a:cxnLst/>
            <a:rect l="l" t="t" r="r" b="b"/>
            <a:pathLst>
              <a:path w="87" h="58" extrusionOk="0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6" y="2274838"/>
            <a:ext cx="3391556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1" i="0" u="none" strike="noStrike" cap="none" dirty="0">
                <a:solidFill>
                  <a:schemeClr val="lt1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rPr>
              <a:t>Problema</a:t>
            </a:r>
            <a:endParaRPr sz="1400" b="1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rPr>
              <a:t>Qual é a dor?</a:t>
            </a:r>
            <a:endParaRPr sz="1400" b="1" i="0" u="sng" strike="noStrike" cap="none" dirty="0">
              <a:solidFill>
                <a:schemeClr val="bg1"/>
              </a:solidFill>
              <a:latin typeface="Palatino Linotype" panose="0204050205050503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A9B6B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4697730" y="1262273"/>
            <a:ext cx="6346632" cy="433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30000"/>
              </a:lnSpc>
              <a:buSzPts val="1200"/>
            </a:pPr>
            <a:r>
              <a:rPr lang="pt-BR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         </a:t>
            </a:r>
            <a:r>
              <a:rPr lang="pt-BR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Um centro de pesquisas tem a demanda de gerir o grande volume de dados não estruturados relacionados aos impactos da Pandemia no país gerados através das grandes mídias e mídias sociais, assim como, pelas pesquisas que estão desenvolvendo para lidar com os diversos problemas sociais e psicológicos causadas devido ao estado de emergência global e local com a quarentena imposta;</a:t>
            </a:r>
            <a:r>
              <a:rPr lang="en-US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o </a:t>
            </a:r>
            <a:r>
              <a:rPr lang="pt-BR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medo de ficar doente, morrer ou perder algum ente querido; auxiliar as comunidades mais carentes e minorias;</a:t>
            </a:r>
            <a:r>
              <a:rPr lang="en-US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pt-BR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confortar a perda de pessoas queridas e desenvolver uma solução para a Pandemia e inépcia do Governo.</a:t>
            </a:r>
            <a:endParaRPr lang="en-US" sz="18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1628010" y="2891807"/>
            <a:ext cx="596347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795;p45">
            <a:extLst>
              <a:ext uri="{FF2B5EF4-FFF2-40B4-BE49-F238E27FC236}">
                <a16:creationId xmlns:a16="http://schemas.microsoft.com/office/drawing/2014/main" id="{6AEEA26F-6152-4882-A787-A2D9EE12A9A4}"/>
              </a:ext>
            </a:extLst>
          </p:cNvPr>
          <p:cNvSpPr/>
          <p:nvPr/>
        </p:nvSpPr>
        <p:spPr>
          <a:xfrm>
            <a:off x="2486507" y="2520386"/>
            <a:ext cx="292031" cy="266721"/>
          </a:xfrm>
          <a:custGeom>
            <a:avLst/>
            <a:gdLst/>
            <a:ahLst/>
            <a:cxnLst/>
            <a:rect l="l" t="t" r="r" b="b"/>
            <a:pathLst>
              <a:path w="69" h="63" extrusionOk="0">
                <a:moveTo>
                  <a:pt x="68" y="56"/>
                </a:moveTo>
                <a:cubicBezTo>
                  <a:pt x="69" y="57"/>
                  <a:pt x="69" y="59"/>
                  <a:pt x="68" y="60"/>
                </a:cubicBezTo>
                <a:cubicBezTo>
                  <a:pt x="67" y="62"/>
                  <a:pt x="65" y="63"/>
                  <a:pt x="64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4" y="63"/>
                  <a:pt x="2" y="62"/>
                  <a:pt x="1" y="60"/>
                </a:cubicBezTo>
                <a:cubicBezTo>
                  <a:pt x="0" y="59"/>
                  <a:pt x="0" y="57"/>
                  <a:pt x="1" y="56"/>
                </a:cubicBezTo>
                <a:cubicBezTo>
                  <a:pt x="30" y="2"/>
                  <a:pt x="30" y="2"/>
                  <a:pt x="30" y="2"/>
                </a:cubicBezTo>
                <a:cubicBezTo>
                  <a:pt x="31" y="1"/>
                  <a:pt x="33" y="0"/>
                  <a:pt x="34" y="0"/>
                </a:cubicBezTo>
                <a:cubicBezTo>
                  <a:pt x="36" y="0"/>
                  <a:pt x="38" y="1"/>
                  <a:pt x="39" y="2"/>
                </a:cubicBezTo>
                <a:lnTo>
                  <a:pt x="68" y="56"/>
                </a:lnTo>
                <a:close/>
                <a:moveTo>
                  <a:pt x="40" y="20"/>
                </a:moveTo>
                <a:cubicBezTo>
                  <a:pt x="40" y="20"/>
                  <a:pt x="40" y="20"/>
                  <a:pt x="40" y="20"/>
                </a:cubicBezTo>
                <a:cubicBezTo>
                  <a:pt x="39" y="19"/>
                  <a:pt x="39" y="19"/>
                  <a:pt x="39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8"/>
                  <a:pt x="30" y="39"/>
                  <a:pt x="31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39"/>
                  <a:pt x="39" y="38"/>
                  <a:pt x="39" y="38"/>
                </a:cubicBezTo>
                <a:lnTo>
                  <a:pt x="40" y="20"/>
                </a:lnTo>
                <a:close/>
                <a:moveTo>
                  <a:pt x="39" y="45"/>
                </a:moveTo>
                <a:cubicBezTo>
                  <a:pt x="39" y="44"/>
                  <a:pt x="39" y="43"/>
                  <a:pt x="38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30" y="44"/>
                  <a:pt x="30" y="45"/>
                </a:cubicBezTo>
                <a:cubicBezTo>
                  <a:pt x="30" y="52"/>
                  <a:pt x="30" y="52"/>
                  <a:pt x="30" y="52"/>
                </a:cubicBezTo>
                <a:cubicBezTo>
                  <a:pt x="30" y="53"/>
                  <a:pt x="30" y="53"/>
                  <a:pt x="31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9" y="53"/>
                  <a:pt x="39" y="53"/>
                  <a:pt x="39" y="52"/>
                </a:cubicBezTo>
                <a:lnTo>
                  <a:pt x="39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wheel, fabric, gear&#10;&#10;Description automatically generated">
            <a:extLst>
              <a:ext uri="{FF2B5EF4-FFF2-40B4-BE49-F238E27FC236}">
                <a16:creationId xmlns:a16="http://schemas.microsoft.com/office/drawing/2014/main" id="{CD8597C7-10B0-4849-B50F-D8EB486F36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6200000">
            <a:off x="5666267" y="1162374"/>
            <a:ext cx="6857998" cy="453325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A1AF720-B69C-4E71-9D81-2C50BA7DD28F}"/>
              </a:ext>
            </a:extLst>
          </p:cNvPr>
          <p:cNvGrpSpPr/>
          <p:nvPr/>
        </p:nvGrpSpPr>
        <p:grpSpPr>
          <a:xfrm>
            <a:off x="985032" y="675961"/>
            <a:ext cx="5511183" cy="5506077"/>
            <a:chOff x="913517" y="1603896"/>
            <a:chExt cx="4973955" cy="55060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B93CD6-C388-4A19-A002-36EC447B85B2}"/>
                </a:ext>
              </a:extLst>
            </p:cNvPr>
            <p:cNvGrpSpPr/>
            <p:nvPr/>
          </p:nvGrpSpPr>
          <p:grpSpPr>
            <a:xfrm>
              <a:off x="913517" y="1603896"/>
              <a:ext cx="4973955" cy="5506077"/>
              <a:chOff x="913517" y="1603896"/>
              <a:chExt cx="4973955" cy="5506077"/>
            </a:xfrm>
          </p:grpSpPr>
          <p:sp>
            <p:nvSpPr>
              <p:cNvPr id="148" name="Google Shape;148;p19"/>
              <p:cNvSpPr txBox="1"/>
              <p:nvPr/>
            </p:nvSpPr>
            <p:spPr>
              <a:xfrm>
                <a:off x="1083012" y="1603896"/>
                <a:ext cx="4208833" cy="1532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pt-BR" sz="3600" b="0" i="0" u="none" strike="noStrike" cap="none" dirty="0">
                    <a:solidFill>
                      <a:srgbClr val="92D050"/>
                    </a:solidFill>
                    <a:latin typeface="Libre Franklin Medium"/>
                    <a:ea typeface="Libre Franklin Medium"/>
                    <a:cs typeface="Libre Franklin Medium"/>
                    <a:sym typeface="Libre Franklin Medium"/>
                  </a:rPr>
                  <a:t>03.</a:t>
                </a:r>
                <a:endParaRPr sz="1400" b="0" i="0" u="none" strike="noStrike" cap="none" dirty="0">
                  <a:solidFill>
                    <a:srgbClr val="92D050"/>
                  </a:solidFill>
                  <a:sym typeface="Arial"/>
                </a:endParaRPr>
              </a:p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pt-BR" sz="3600" b="1" i="0" u="none" strike="noStrike" cap="none" dirty="0">
                    <a:solidFill>
                      <a:srgbClr val="002060"/>
                    </a:solidFill>
                    <a:latin typeface="Palatino Linotype" panose="02040502050505030304" pitchFamily="18" charset="0"/>
                    <a:ea typeface="Libre Franklin Medium"/>
                    <a:cs typeface="Libre Franklin Medium"/>
                    <a:sym typeface="Libre Franklin Medium"/>
                  </a:rPr>
                  <a:t>Solução</a:t>
                </a:r>
                <a:endParaRPr sz="14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sym typeface="Arial"/>
                </a:endParaRPr>
              </a:p>
            </p:txBody>
          </p:sp>
          <p:sp>
            <p:nvSpPr>
              <p:cNvPr id="149" name="Google Shape;149;p19"/>
              <p:cNvSpPr txBox="1"/>
              <p:nvPr/>
            </p:nvSpPr>
            <p:spPr>
              <a:xfrm>
                <a:off x="1083012" y="3263911"/>
                <a:ext cx="4208834" cy="372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b="1" i="0" u="sng" strike="noStrike" cap="none" dirty="0">
                    <a:solidFill>
                      <a:srgbClr val="002060"/>
                    </a:solidFill>
                    <a:latin typeface="Palatino Linotype" panose="02040502050505030304" pitchFamily="18" charset="0"/>
                    <a:ea typeface="Libre Franklin Medium"/>
                    <a:cs typeface="Libre Franklin Medium"/>
                    <a:sym typeface="Libre Franklin Medium"/>
                  </a:rPr>
                  <a:t>O que eu proponho?</a:t>
                </a:r>
                <a:endParaRPr b="1" i="0" u="sng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sym typeface="Arial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320FA1-C2DD-48CE-8BE4-18493C6808FA}"/>
                  </a:ext>
                </a:extLst>
              </p:cNvPr>
              <p:cNvSpPr txBox="1"/>
              <p:nvPr/>
            </p:nvSpPr>
            <p:spPr>
              <a:xfrm>
                <a:off x="913517" y="3808492"/>
                <a:ext cx="4973955" cy="3301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Estruturar um Data Lake para poder gerir os dados relacionados com a Pandemia do SARS-COV-2 utilizando o Ecossistema Hadoop.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pt-BR" sz="1800" b="1" dirty="0">
                  <a:solidFill>
                    <a:srgbClr val="002060"/>
                  </a:solidFill>
                  <a:latin typeface="Palatino Linotype" panose="02040502050505030304" pitchFamily="18" charset="0"/>
                  <a:cs typeface="Libre Franklin Medium"/>
                </a:endParaRPr>
              </a:p>
              <a:p>
                <a:pPr algn="just"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	1. </a:t>
                </a:r>
                <a:r>
                  <a:rPr lang="pt-BR" sz="1800" b="1" u="sng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Organizar</a:t>
                </a: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 o acesso aos dados;</a:t>
                </a:r>
                <a:endParaRPr lang="en-US" sz="1800" b="1" dirty="0">
                  <a:solidFill>
                    <a:srgbClr val="002060"/>
                  </a:solidFill>
                  <a:latin typeface="Palatino Linotype" panose="02040502050505030304" pitchFamily="18" charset="0"/>
                  <a:cs typeface="Libre Franklin Medium"/>
                </a:endParaRPr>
              </a:p>
              <a:p>
                <a:pPr algn="just"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	2. </a:t>
                </a:r>
                <a:r>
                  <a:rPr lang="en-US" sz="1800" b="1" u="sng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R</a:t>
                </a:r>
                <a:r>
                  <a:rPr lang="pt-BR" sz="1800" b="1" u="sng" dirty="0" err="1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eduzir</a:t>
                </a: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 o tempo de acesso; </a:t>
                </a:r>
              </a:p>
              <a:p>
                <a:pPr algn="just"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	3. </a:t>
                </a:r>
                <a:r>
                  <a:rPr lang="en-US" sz="1800" b="1" u="sng" dirty="0" err="1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Centralizar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 </a:t>
                </a: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as diversas fontes de dados;</a:t>
                </a:r>
                <a:endParaRPr lang="en-US" sz="1800" b="1" dirty="0">
                  <a:solidFill>
                    <a:srgbClr val="002060"/>
                  </a:solidFill>
                  <a:latin typeface="Palatino Linotype" panose="02040502050505030304" pitchFamily="18" charset="0"/>
                  <a:cs typeface="Libre Franklin Medium"/>
                </a:endParaRPr>
              </a:p>
              <a:p>
                <a:pPr algn="just"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	4. </a:t>
                </a:r>
                <a:r>
                  <a:rPr lang="en-US" sz="1800" b="1" u="sng" dirty="0" err="1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Sanar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 a </a:t>
                </a: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necessidade de um repositório para o Big Data;</a:t>
                </a:r>
                <a:endParaRPr lang="en-US" dirty="0"/>
              </a:p>
            </p:txBody>
          </p:sp>
          <p:cxnSp>
            <p:nvCxnSpPr>
              <p:cNvPr id="10" name="Google Shape;142;p6">
                <a:extLst>
                  <a:ext uri="{FF2B5EF4-FFF2-40B4-BE49-F238E27FC236}">
                    <a16:creationId xmlns:a16="http://schemas.microsoft.com/office/drawing/2014/main" id="{8CE3BF3F-BC7F-452E-B828-6C964F3AC68B}"/>
                  </a:ext>
                </a:extLst>
              </p:cNvPr>
              <p:cNvCxnSpPr/>
              <p:nvPr/>
            </p:nvCxnSpPr>
            <p:spPr>
              <a:xfrm>
                <a:off x="4591248" y="2274674"/>
                <a:ext cx="596347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9" name="Picture 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DCCD3B6E-1E2B-48A2-B399-6CD2BDAE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91852" y="1810766"/>
              <a:ext cx="1810516" cy="1810516"/>
            </a:xfrm>
            <a:prstGeom prst="rect">
              <a:avLst/>
            </a:prstGeom>
          </p:spPr>
        </p:pic>
        <p:sp>
          <p:nvSpPr>
            <p:cNvPr id="11" name="Google Shape;1129;p40">
              <a:extLst>
                <a:ext uri="{FF2B5EF4-FFF2-40B4-BE49-F238E27FC236}">
                  <a16:creationId xmlns:a16="http://schemas.microsoft.com/office/drawing/2014/main" id="{3CE3B30B-6D4D-42C2-9D31-E602E4BB69BC}"/>
                </a:ext>
              </a:extLst>
            </p:cNvPr>
            <p:cNvSpPr/>
            <p:nvPr/>
          </p:nvSpPr>
          <p:spPr>
            <a:xfrm>
              <a:off x="4105186" y="1926367"/>
              <a:ext cx="298660" cy="268794"/>
            </a:xfrm>
            <a:custGeom>
              <a:avLst/>
              <a:gdLst/>
              <a:ahLst/>
              <a:cxnLst/>
              <a:rect l="l" t="t" r="r" b="b"/>
              <a:pathLst>
                <a:path w="498" h="445" extrusionOk="0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/>
          <p:nvPr/>
        </p:nvSpPr>
        <p:spPr>
          <a:xfrm rot="5400000" flipH="1">
            <a:off x="-446049" y="3360907"/>
            <a:ext cx="1115440" cy="1361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1B3A7E-576B-4F96-BC78-BC9E90F62E1D}"/>
              </a:ext>
            </a:extLst>
          </p:cNvPr>
          <p:cNvGrpSpPr/>
          <p:nvPr/>
        </p:nvGrpSpPr>
        <p:grpSpPr>
          <a:xfrm>
            <a:off x="7429322" y="144601"/>
            <a:ext cx="4411697" cy="5619263"/>
            <a:chOff x="6524161" y="749270"/>
            <a:chExt cx="4798273" cy="5619263"/>
          </a:xfrm>
        </p:grpSpPr>
        <p:sp>
          <p:nvSpPr>
            <p:cNvPr id="159" name="Google Shape;159;p20"/>
            <p:cNvSpPr txBox="1"/>
            <p:nvPr/>
          </p:nvSpPr>
          <p:spPr>
            <a:xfrm>
              <a:off x="6524162" y="749270"/>
              <a:ext cx="4208833" cy="1532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pt-BR" sz="3600" b="0" i="0" u="none" strike="noStrike" cap="none" dirty="0">
                  <a:solidFill>
                    <a:srgbClr val="92D05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04.</a:t>
              </a:r>
              <a:endParaRPr sz="1400" b="0" i="0" u="none" strike="noStrike" cap="none" dirty="0">
                <a:solidFill>
                  <a:srgbClr val="92D050"/>
                </a:solidFill>
                <a:sym typeface="Arial"/>
              </a:endParaRP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pt-BR" sz="3600" b="1" i="0" u="none" strike="noStrike" cap="none" dirty="0">
                  <a:solidFill>
                    <a:schemeClr val="lt1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Diferencial</a:t>
              </a:r>
              <a:endParaRPr sz="1400" b="1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24161" y="2192394"/>
              <a:ext cx="4208835" cy="37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sng" strike="noStrike" cap="none" dirty="0">
                  <a:solidFill>
                    <a:schemeClr val="lt1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O que a sua solução tem de especial?</a:t>
              </a:r>
              <a:endParaRPr sz="1400" b="1" i="0" u="sng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6524161" y="2475200"/>
              <a:ext cx="4798273" cy="3893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/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           O também chamado Apache Software </a:t>
              </a:r>
              <a:r>
                <a:rPr lang="pt-BR" sz="1300" b="1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Hadoop</a:t>
              </a:r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é um ecossistema completo para computação para comportar o processamento de muitos dados em alta velocidade. A razão de ser desse conjunto de ferramentas que compõem o </a:t>
              </a:r>
              <a:r>
                <a:rPr lang="pt-BR" sz="1300" b="1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Hadoop</a:t>
              </a:r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é permitir o processamento e o armazenamento de grandes quantidades de dados de forma distribuída, ou seja, utilizando clusters de computadores, de baixo custo e tolerantes a falhas. É Open-</a:t>
              </a:r>
              <a:r>
                <a:rPr lang="pt-BR" sz="1300" b="1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Source</a:t>
              </a:r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e contém módulos construídos em Java. Esse processamento é dividido em vários nós ou clusters, para maximizar o poder computacional. Essa </a:t>
              </a:r>
              <a:r>
                <a:rPr lang="pt-BR" sz="1300" b="1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clusterização</a:t>
              </a:r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é necessária porque um único servidor não conseguiria processar tantos dados. Dessa forma, é possível oferecer armazenamento, processamento, acesso, segurança, operação e governança. Se fôssemos resumir a plataforma </a:t>
              </a:r>
              <a:r>
                <a:rPr lang="pt-BR" sz="1300" b="1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Hadoop</a:t>
              </a:r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veríamos que é uma ferramenta robusta e confiável para tratamento de dados, que pode ser adotada por empresas de todos os ramos e portes.</a:t>
              </a:r>
              <a:endParaRPr lang="en-US" sz="1300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11" name="Google Shape;142;p6">
              <a:extLst>
                <a:ext uri="{FF2B5EF4-FFF2-40B4-BE49-F238E27FC236}">
                  <a16:creationId xmlns:a16="http://schemas.microsoft.com/office/drawing/2014/main" id="{4C053AA3-BBE0-4ABC-92C8-C0181CA4E33C}"/>
                </a:ext>
              </a:extLst>
            </p:cNvPr>
            <p:cNvCxnSpPr/>
            <p:nvPr/>
          </p:nvCxnSpPr>
          <p:spPr>
            <a:xfrm>
              <a:off x="6622796" y="1416969"/>
              <a:ext cx="596347" cy="0"/>
            </a:xfrm>
            <a:prstGeom prst="straightConnector1">
              <a:avLst/>
            </a:prstGeom>
            <a:noFill/>
            <a:ln w="3810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8769B4-0D60-478D-A79B-57A86A71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2" y="1108127"/>
            <a:ext cx="7106978" cy="464174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F176EB-3A2C-4F0B-8FF2-313E8513D564}"/>
              </a:ext>
            </a:extLst>
          </p:cNvPr>
          <p:cNvGrpSpPr/>
          <p:nvPr/>
        </p:nvGrpSpPr>
        <p:grpSpPr>
          <a:xfrm>
            <a:off x="1789321" y="2670402"/>
            <a:ext cx="8884654" cy="1046544"/>
            <a:chOff x="1789321" y="2769792"/>
            <a:chExt cx="8884654" cy="1046544"/>
          </a:xfrm>
        </p:grpSpPr>
        <p:sp>
          <p:nvSpPr>
            <p:cNvPr id="171" name="Google Shape;171;p21"/>
            <p:cNvSpPr/>
            <p:nvPr/>
          </p:nvSpPr>
          <p:spPr>
            <a:xfrm>
              <a:off x="1789321" y="2841558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 dirty="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2530188" y="2769792"/>
              <a:ext cx="389048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i="0" u="sng" strike="noStrike" cap="none" dirty="0" err="1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Hadoop</a:t>
              </a:r>
              <a:r>
                <a:rPr lang="pt-BR" sz="18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 </a:t>
              </a:r>
              <a:r>
                <a:rPr lang="pt-BR" sz="1800" b="1" i="0" u="sng" strike="noStrike" cap="none" dirty="0" err="1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Distributed</a:t>
              </a:r>
              <a:r>
                <a:rPr lang="pt-BR" sz="18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 </a:t>
              </a:r>
              <a:r>
                <a:rPr lang="pt-BR" sz="1800" b="1" i="0" u="sng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File</a:t>
              </a:r>
              <a:r>
                <a:rPr lang="pt-BR" sz="18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 </a:t>
              </a:r>
              <a:r>
                <a:rPr lang="pt-BR" sz="1800" b="1" i="0" u="sng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System</a:t>
              </a:r>
              <a:endParaRPr sz="1800" b="1" i="0" u="sng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2530189" y="3077713"/>
              <a:ext cx="8143786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pt-BR" b="1" dirty="0">
                  <a:latin typeface="Palatino Linotype" panose="02040502050505030304" pitchFamily="18" charset="0"/>
                </a:rPr>
                <a:t>O HDFS é responsável pelo armazenamento distribuído e pela </a:t>
              </a:r>
              <a:r>
                <a:rPr lang="pt-BR" b="1" dirty="0" err="1">
                  <a:latin typeface="Palatino Linotype" panose="02040502050505030304" pitchFamily="18" charset="0"/>
                </a:rPr>
                <a:t>clusterização</a:t>
              </a:r>
              <a:r>
                <a:rPr lang="pt-BR" b="1" dirty="0">
                  <a:latin typeface="Palatino Linotype" panose="02040502050505030304" pitchFamily="18" charset="0"/>
                </a:rPr>
                <a:t> de</a:t>
              </a:r>
            </a:p>
            <a:p>
              <a:r>
                <a:rPr lang="pt-BR" b="1" dirty="0">
                  <a:latin typeface="Palatino Linotype" panose="02040502050505030304" pitchFamily="18" charset="0"/>
                </a:rPr>
                <a:t>computadores que suportarão a guarda dos dados, utilizando grandes blocos de</a:t>
              </a:r>
            </a:p>
            <a:p>
              <a:r>
                <a:rPr lang="en-US" b="1" dirty="0" err="1">
                  <a:latin typeface="Palatino Linotype" panose="02040502050505030304" pitchFamily="18" charset="0"/>
                </a:rPr>
                <a:t>memória</a:t>
              </a:r>
              <a:r>
                <a:rPr lang="en-US" b="1" dirty="0">
                  <a:latin typeface="Palatino Linotype" panose="02040502050505030304" pitchFamily="18" charset="0"/>
                </a:rPr>
                <a:t>.</a:t>
              </a:r>
              <a:endParaRPr sz="1200" b="1" i="0" u="none" strike="noStrike" cap="none" dirty="0">
                <a:solidFill>
                  <a:srgbClr val="1A1F2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EBE936-C6FE-4652-826F-C8FA90610D6A}"/>
              </a:ext>
            </a:extLst>
          </p:cNvPr>
          <p:cNvGrpSpPr/>
          <p:nvPr/>
        </p:nvGrpSpPr>
        <p:grpSpPr>
          <a:xfrm>
            <a:off x="1789321" y="3964199"/>
            <a:ext cx="8884654" cy="1261988"/>
            <a:chOff x="1789321" y="3964199"/>
            <a:chExt cx="8884654" cy="1261988"/>
          </a:xfrm>
        </p:grpSpPr>
        <p:sp>
          <p:nvSpPr>
            <p:cNvPr id="169" name="Google Shape;169;p21"/>
            <p:cNvSpPr/>
            <p:nvPr/>
          </p:nvSpPr>
          <p:spPr>
            <a:xfrm>
              <a:off x="1789321" y="4045120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2530189" y="3964199"/>
              <a:ext cx="288847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i="0" u="sng" strike="noStrike" cap="none" dirty="0" err="1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Yarn</a:t>
              </a:r>
              <a:r>
                <a:rPr lang="pt-BR" sz="18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 / </a:t>
              </a:r>
              <a:r>
                <a:rPr lang="pt-BR" sz="1800" b="1" i="0" u="sng" strike="noStrike" cap="none" dirty="0" err="1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MapReduce</a:t>
              </a:r>
              <a:endParaRPr sz="1400" b="1" i="0" u="sng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2530189" y="4272120"/>
              <a:ext cx="8143786" cy="95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pt-BR" b="1" dirty="0">
                  <a:latin typeface="Palatino Linotype" panose="02040502050505030304" pitchFamily="18" charset="0"/>
                </a:rPr>
                <a:t>Gerencia o processamento dos dados em ambiente de cluster. É um modelo de</a:t>
              </a:r>
            </a:p>
            <a:p>
              <a:r>
                <a:rPr lang="pt-BR" b="1" dirty="0">
                  <a:latin typeface="Palatino Linotype" panose="02040502050505030304" pitchFamily="18" charset="0"/>
                </a:rPr>
                <a:t>programação desenvolvido para processar em larga escala, tendo como bases o</a:t>
              </a:r>
            </a:p>
            <a:p>
              <a:r>
                <a:rPr lang="pt-BR" b="1" dirty="0">
                  <a:latin typeface="Palatino Linotype" panose="02040502050505030304" pitchFamily="18" charset="0"/>
                </a:rPr>
                <a:t>mapeamento (</a:t>
              </a:r>
              <a:r>
                <a:rPr lang="pt-BR" b="1" dirty="0" err="1">
                  <a:latin typeface="Palatino Linotype" panose="02040502050505030304" pitchFamily="18" charset="0"/>
                </a:rPr>
                <a:t>map</a:t>
              </a:r>
              <a:r>
                <a:rPr lang="pt-BR" b="1" dirty="0">
                  <a:latin typeface="Palatino Linotype" panose="02040502050505030304" pitchFamily="18" charset="0"/>
                </a:rPr>
                <a:t>) e a redução (</a:t>
              </a:r>
              <a:r>
                <a:rPr lang="pt-BR" b="1" dirty="0" err="1">
                  <a:latin typeface="Palatino Linotype" panose="02040502050505030304" pitchFamily="18" charset="0"/>
                </a:rPr>
                <a:t>reduce</a:t>
              </a:r>
              <a:r>
                <a:rPr lang="pt-BR" b="1" dirty="0">
                  <a:latin typeface="Palatino Linotype" panose="02040502050505030304" pitchFamily="18" charset="0"/>
                </a:rPr>
                <a:t>) dos dados com flexibilidade para processar os diferentes tipos e formatos.</a:t>
              </a:r>
              <a:endParaRPr sz="1200" b="1" i="0" u="none" strike="noStrike" cap="none" dirty="0">
                <a:solidFill>
                  <a:srgbClr val="1A1F2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D13CB9-D0B4-4A18-A1DA-869A963BCDAB}"/>
              </a:ext>
            </a:extLst>
          </p:cNvPr>
          <p:cNvGrpSpPr/>
          <p:nvPr/>
        </p:nvGrpSpPr>
        <p:grpSpPr>
          <a:xfrm>
            <a:off x="1789323" y="5348072"/>
            <a:ext cx="8884654" cy="831101"/>
            <a:chOff x="1789323" y="5248682"/>
            <a:chExt cx="8884654" cy="831101"/>
          </a:xfrm>
        </p:grpSpPr>
        <p:sp>
          <p:nvSpPr>
            <p:cNvPr id="170" name="Google Shape;170;p21"/>
            <p:cNvSpPr/>
            <p:nvPr/>
          </p:nvSpPr>
          <p:spPr>
            <a:xfrm>
              <a:off x="1789323" y="5332558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 dirty="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2530190" y="5248682"/>
              <a:ext cx="288847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i="0" u="sng" strike="noStrike" cap="none" dirty="0" err="1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Ambari</a:t>
              </a:r>
              <a:endParaRPr sz="1400" b="1" i="0" u="sng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2530191" y="5556603"/>
              <a:ext cx="814378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pt-BR" b="1" dirty="0">
                  <a:latin typeface="Palatino Linotype" panose="02040502050505030304" pitchFamily="18" charset="0"/>
                </a:rPr>
                <a:t>Objetiva tornar o gerenciamento </a:t>
              </a:r>
              <a:r>
                <a:rPr lang="pt-BR" b="1" dirty="0" err="1">
                  <a:latin typeface="Palatino Linotype" panose="02040502050505030304" pitchFamily="18" charset="0"/>
                </a:rPr>
                <a:t>Hadoop</a:t>
              </a:r>
              <a:r>
                <a:rPr lang="pt-BR" b="1" dirty="0">
                  <a:latin typeface="Palatino Linotype" panose="02040502050505030304" pitchFamily="18" charset="0"/>
                </a:rPr>
                <a:t> mais simples. Fornece uma interface de</a:t>
              </a:r>
            </a:p>
            <a:p>
              <a:r>
                <a:rPr lang="pt-BR" b="1" dirty="0">
                  <a:latin typeface="Palatino Linotype" panose="02040502050505030304" pitchFamily="18" charset="0"/>
                </a:rPr>
                <a:t>usuário web intuitiva e fácil de usar no monitoramento de clusters.</a:t>
              </a:r>
              <a:endParaRPr sz="1200" b="1" i="0" u="none" strike="noStrike" cap="none" dirty="0">
                <a:solidFill>
                  <a:srgbClr val="1A1F2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B93463-A321-4998-BE08-07FABB79FF3A}"/>
              </a:ext>
            </a:extLst>
          </p:cNvPr>
          <p:cNvGrpSpPr/>
          <p:nvPr/>
        </p:nvGrpSpPr>
        <p:grpSpPr>
          <a:xfrm>
            <a:off x="1789320" y="531442"/>
            <a:ext cx="3030329" cy="1477328"/>
            <a:chOff x="1789320" y="531442"/>
            <a:chExt cx="3030329" cy="1477328"/>
          </a:xfrm>
        </p:grpSpPr>
        <p:sp>
          <p:nvSpPr>
            <p:cNvPr id="178" name="Google Shape;178;p21"/>
            <p:cNvSpPr txBox="1"/>
            <p:nvPr/>
          </p:nvSpPr>
          <p:spPr>
            <a:xfrm>
              <a:off x="1789320" y="531442"/>
              <a:ext cx="303032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pt-BR" sz="3800" b="0" i="0" u="none" strike="noStrike" cap="none" dirty="0">
                  <a:solidFill>
                    <a:srgbClr val="92D05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05.</a:t>
              </a:r>
              <a:endParaRPr sz="1400" b="0" i="0" u="none" strike="noStrike" cap="none" dirty="0">
                <a:solidFill>
                  <a:srgbClr val="92D050"/>
                </a:solidFill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pt-BR" sz="38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Impacto</a:t>
              </a:r>
              <a:endParaRPr sz="3800" b="1" i="0" u="none" strike="noStrike" cap="none" dirty="0">
                <a:solidFill>
                  <a:srgbClr val="002060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Como funciona o seu produto?</a:t>
              </a:r>
              <a:endParaRPr sz="1400" b="1" i="0" u="none" strike="noStrike" cap="none" dirty="0">
                <a:solidFill>
                  <a:srgbClr val="002060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5" name="Google Shape;1140;p40">
              <a:extLst>
                <a:ext uri="{FF2B5EF4-FFF2-40B4-BE49-F238E27FC236}">
                  <a16:creationId xmlns:a16="http://schemas.microsoft.com/office/drawing/2014/main" id="{D1D4D83D-F7C9-4B07-BEDC-1D0E05A4F263}"/>
                </a:ext>
              </a:extLst>
            </p:cNvPr>
            <p:cNvSpPr/>
            <p:nvPr/>
          </p:nvSpPr>
          <p:spPr>
            <a:xfrm>
              <a:off x="3834697" y="1337420"/>
              <a:ext cx="279461" cy="294393"/>
            </a:xfrm>
            <a:custGeom>
              <a:avLst/>
              <a:gdLst/>
              <a:ahLst/>
              <a:cxnLst/>
              <a:rect l="l" t="t" r="r" b="b"/>
              <a:pathLst>
                <a:path w="462" h="488" extrusionOk="0">
                  <a:moveTo>
                    <a:pt x="443" y="301"/>
                  </a:moveTo>
                  <a:lnTo>
                    <a:pt x="443" y="301"/>
                  </a:lnTo>
                  <a:cubicBezTo>
                    <a:pt x="408" y="266"/>
                    <a:pt x="408" y="266"/>
                    <a:pt x="408" y="266"/>
                  </a:cubicBezTo>
                  <a:cubicBezTo>
                    <a:pt x="390" y="248"/>
                    <a:pt x="390" y="230"/>
                    <a:pt x="408" y="221"/>
                  </a:cubicBezTo>
                  <a:cubicBezTo>
                    <a:pt x="443" y="186"/>
                    <a:pt x="443" y="186"/>
                    <a:pt x="443" y="186"/>
                  </a:cubicBezTo>
                  <a:cubicBezTo>
                    <a:pt x="461" y="168"/>
                    <a:pt x="452" y="160"/>
                    <a:pt x="443" y="160"/>
                  </a:cubicBezTo>
                  <a:cubicBezTo>
                    <a:pt x="381" y="151"/>
                    <a:pt x="381" y="151"/>
                    <a:pt x="381" y="151"/>
                  </a:cubicBezTo>
                  <a:cubicBezTo>
                    <a:pt x="364" y="151"/>
                    <a:pt x="355" y="142"/>
                    <a:pt x="364" y="124"/>
                  </a:cubicBezTo>
                  <a:cubicBezTo>
                    <a:pt x="390" y="36"/>
                    <a:pt x="390" y="36"/>
                    <a:pt x="390" y="36"/>
                  </a:cubicBezTo>
                  <a:cubicBezTo>
                    <a:pt x="399" y="27"/>
                    <a:pt x="390" y="17"/>
                    <a:pt x="381" y="27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292" y="80"/>
                    <a:pt x="275" y="71"/>
                    <a:pt x="267" y="53"/>
                  </a:cubicBezTo>
                  <a:cubicBezTo>
                    <a:pt x="248" y="17"/>
                    <a:pt x="248" y="17"/>
                    <a:pt x="248" y="17"/>
                  </a:cubicBezTo>
                  <a:cubicBezTo>
                    <a:pt x="239" y="0"/>
                    <a:pt x="222" y="0"/>
                    <a:pt x="213" y="17"/>
                  </a:cubicBezTo>
                  <a:cubicBezTo>
                    <a:pt x="195" y="53"/>
                    <a:pt x="195" y="53"/>
                    <a:pt x="195" y="53"/>
                  </a:cubicBezTo>
                  <a:cubicBezTo>
                    <a:pt x="186" y="71"/>
                    <a:pt x="169" y="71"/>
                    <a:pt x="151" y="71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98" y="45"/>
                    <a:pt x="80" y="53"/>
                    <a:pt x="89" y="71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9" y="124"/>
                    <a:pt x="80" y="142"/>
                    <a:pt x="63" y="14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9" y="160"/>
                    <a:pt x="0" y="168"/>
                    <a:pt x="18" y="186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71" y="230"/>
                    <a:pt x="71" y="248"/>
                    <a:pt x="63" y="266"/>
                  </a:cubicBezTo>
                  <a:cubicBezTo>
                    <a:pt x="18" y="301"/>
                    <a:pt x="18" y="301"/>
                    <a:pt x="18" y="301"/>
                  </a:cubicBezTo>
                  <a:cubicBezTo>
                    <a:pt x="0" y="311"/>
                    <a:pt x="9" y="319"/>
                    <a:pt x="27" y="319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89" y="328"/>
                    <a:pt x="98" y="346"/>
                    <a:pt x="98" y="364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63" y="461"/>
                    <a:pt x="71" y="461"/>
                    <a:pt x="89" y="461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60" y="417"/>
                    <a:pt x="177" y="417"/>
                    <a:pt x="186" y="434"/>
                  </a:cubicBezTo>
                  <a:cubicBezTo>
                    <a:pt x="213" y="470"/>
                    <a:pt x="213" y="470"/>
                    <a:pt x="213" y="470"/>
                  </a:cubicBezTo>
                  <a:cubicBezTo>
                    <a:pt x="222" y="487"/>
                    <a:pt x="239" y="478"/>
                    <a:pt x="248" y="470"/>
                  </a:cubicBezTo>
                  <a:cubicBezTo>
                    <a:pt x="267" y="425"/>
                    <a:pt x="267" y="425"/>
                    <a:pt x="267" y="425"/>
                  </a:cubicBezTo>
                  <a:cubicBezTo>
                    <a:pt x="275" y="408"/>
                    <a:pt x="292" y="408"/>
                    <a:pt x="311" y="408"/>
                  </a:cubicBezTo>
                  <a:cubicBezTo>
                    <a:pt x="355" y="434"/>
                    <a:pt x="355" y="434"/>
                    <a:pt x="355" y="434"/>
                  </a:cubicBezTo>
                  <a:cubicBezTo>
                    <a:pt x="364" y="443"/>
                    <a:pt x="381" y="434"/>
                    <a:pt x="373" y="417"/>
                  </a:cubicBezTo>
                  <a:cubicBezTo>
                    <a:pt x="373" y="372"/>
                    <a:pt x="373" y="372"/>
                    <a:pt x="373" y="372"/>
                  </a:cubicBezTo>
                  <a:cubicBezTo>
                    <a:pt x="373" y="364"/>
                    <a:pt x="390" y="346"/>
                    <a:pt x="399" y="337"/>
                  </a:cubicBezTo>
                  <a:cubicBezTo>
                    <a:pt x="443" y="328"/>
                    <a:pt x="443" y="328"/>
                    <a:pt x="443" y="328"/>
                  </a:cubicBezTo>
                  <a:cubicBezTo>
                    <a:pt x="452" y="319"/>
                    <a:pt x="461" y="311"/>
                    <a:pt x="443" y="301"/>
                  </a:cubicBezTo>
                  <a:close/>
                  <a:moveTo>
                    <a:pt x="257" y="346"/>
                  </a:moveTo>
                  <a:lnTo>
                    <a:pt x="257" y="346"/>
                  </a:lnTo>
                  <a:cubicBezTo>
                    <a:pt x="204" y="346"/>
                    <a:pt x="204" y="346"/>
                    <a:pt x="204" y="346"/>
                  </a:cubicBezTo>
                  <a:cubicBezTo>
                    <a:pt x="204" y="292"/>
                    <a:pt x="204" y="292"/>
                    <a:pt x="204" y="292"/>
                  </a:cubicBezTo>
                  <a:cubicBezTo>
                    <a:pt x="257" y="292"/>
                    <a:pt x="257" y="292"/>
                    <a:pt x="257" y="292"/>
                  </a:cubicBezTo>
                  <a:lnTo>
                    <a:pt x="257" y="346"/>
                  </a:lnTo>
                  <a:close/>
                  <a:moveTo>
                    <a:pt x="257" y="266"/>
                  </a:moveTo>
                  <a:lnTo>
                    <a:pt x="257" y="266"/>
                  </a:lnTo>
                  <a:cubicBezTo>
                    <a:pt x="204" y="266"/>
                    <a:pt x="204" y="266"/>
                    <a:pt x="204" y="266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57" y="133"/>
                    <a:pt x="257" y="133"/>
                    <a:pt x="257" y="133"/>
                  </a:cubicBezTo>
                  <a:lnTo>
                    <a:pt x="257" y="26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A845B4-F012-4F07-8838-910AA7A74B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97F2848-E653-4CB5-8C56-85123A29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715" y="3902060"/>
            <a:ext cx="5143500" cy="24955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85" name="Google Shape;185;p22"/>
          <p:cNvSpPr txBox="1"/>
          <p:nvPr/>
        </p:nvSpPr>
        <p:spPr>
          <a:xfrm>
            <a:off x="1039973" y="765556"/>
            <a:ext cx="3706732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06.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1" i="0" u="none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rPr>
              <a:t>Próximos Passos</a:t>
            </a:r>
            <a:endParaRPr sz="3800" b="1" i="0" u="none" strike="noStrike" cap="none" dirty="0">
              <a:solidFill>
                <a:srgbClr val="92D050"/>
              </a:solidFill>
              <a:latin typeface="Palatino Linotype" panose="02040502050505030304" pitchFamily="18" charset="0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082980" y="2645693"/>
            <a:ext cx="4172832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 b="1" i="0" u="sng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sym typeface="Arial"/>
              </a:rPr>
              <a:t>Qual a sua visão para o futuro da solução?</a:t>
            </a:r>
            <a:endParaRPr sz="1600" b="1" i="0" u="sng" strike="noStrike" cap="none" dirty="0">
              <a:solidFill>
                <a:schemeClr val="bg1"/>
              </a:solidFill>
              <a:latin typeface="Palatino Linotype" panose="02040502050505030304" pitchFamily="18" charset="0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082979" y="3199706"/>
            <a:ext cx="4005855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         </a:t>
            </a:r>
            <a:r>
              <a:rPr lang="pt-BR" sz="1600" b="1" i="0" u="none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sym typeface="Arial"/>
              </a:rPr>
              <a:t>Com a perda de dois Sprints por questões de saúde (alergia e </a:t>
            </a:r>
            <a:r>
              <a:rPr lang="pt-BR" sz="1600" b="1" i="0" u="none" strike="noStrike" cap="none" dirty="0" err="1">
                <a:solidFill>
                  <a:schemeClr val="bg1"/>
                </a:solidFill>
                <a:latin typeface="Palatino Linotype" panose="02040502050505030304" pitchFamily="18" charset="0"/>
                <a:sym typeface="Arial"/>
              </a:rPr>
              <a:t>Covid</a:t>
            </a:r>
            <a:r>
              <a:rPr lang="pt-BR" sz="16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) o projeto está atrasado e, provavelmente, irei precisar </a:t>
            </a:r>
            <a:r>
              <a:rPr lang="pt-BR" sz="16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extender</a:t>
            </a:r>
            <a:r>
              <a:rPr lang="pt-BR" sz="16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a data final de entrega.</a:t>
            </a: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pt-BR" sz="16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6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         O IGTI tem sido importante ao passar o conhecimento técnico e o material necessário o para o desenvolvimento do projeto aplicado. </a:t>
            </a:r>
            <a:r>
              <a:rPr lang="pt-BR" sz="1600" b="1" i="0" u="none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sym typeface="Arial"/>
              </a:rPr>
              <a:t> </a:t>
            </a:r>
            <a:endParaRPr sz="1600" b="1" i="0" u="none" strike="noStrike" cap="none" dirty="0">
              <a:solidFill>
                <a:schemeClr val="bg1"/>
              </a:solidFill>
              <a:latin typeface="Palatino Linotype" panose="02040502050505030304" pitchFamily="18" charset="0"/>
              <a:sym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1736DE-8B23-4E0E-B414-D16657C15AA6}"/>
              </a:ext>
            </a:extLst>
          </p:cNvPr>
          <p:cNvGrpSpPr/>
          <p:nvPr/>
        </p:nvGrpSpPr>
        <p:grpSpPr>
          <a:xfrm>
            <a:off x="6565785" y="460390"/>
            <a:ext cx="4715128" cy="658746"/>
            <a:chOff x="6565785" y="423446"/>
            <a:chExt cx="4715128" cy="658746"/>
          </a:xfrm>
        </p:grpSpPr>
        <p:sp>
          <p:nvSpPr>
            <p:cNvPr id="190" name="Google Shape;190;p22"/>
            <p:cNvSpPr/>
            <p:nvPr/>
          </p:nvSpPr>
          <p:spPr>
            <a:xfrm>
              <a:off x="6565785" y="495212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1</a:t>
              </a:r>
              <a:endParaRPr sz="1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7306653" y="423446"/>
              <a:ext cx="1626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6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ea typeface="Trebuchet MS"/>
                  <a:cs typeface="Trebuchet MS"/>
                  <a:sym typeface="Trebuchet MS"/>
                </a:rPr>
                <a:t>SPRINT 4, 5 e 6</a:t>
              </a:r>
              <a:endParaRPr sz="1400" b="1" i="0" u="none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7306653" y="731367"/>
              <a:ext cx="3974260" cy="350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Desenvolvimento do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MapReduce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/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Yarn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 + SPARK;</a:t>
              </a:r>
              <a:endParaRPr sz="1400" b="1" i="0" u="none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FE629D-734D-4BE5-B372-25BA13B5222E}"/>
              </a:ext>
            </a:extLst>
          </p:cNvPr>
          <p:cNvGrpSpPr/>
          <p:nvPr/>
        </p:nvGrpSpPr>
        <p:grpSpPr>
          <a:xfrm>
            <a:off x="6565785" y="1519341"/>
            <a:ext cx="4146910" cy="658746"/>
            <a:chOff x="6565785" y="1831399"/>
            <a:chExt cx="4146910" cy="658746"/>
          </a:xfrm>
        </p:grpSpPr>
        <p:sp>
          <p:nvSpPr>
            <p:cNvPr id="188" name="Google Shape;188;p22"/>
            <p:cNvSpPr/>
            <p:nvPr/>
          </p:nvSpPr>
          <p:spPr>
            <a:xfrm>
              <a:off x="6565785" y="1912320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2</a:t>
              </a:r>
              <a:endParaRPr sz="1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7306653" y="1831399"/>
              <a:ext cx="1626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6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ea typeface="Trebuchet MS"/>
                  <a:cs typeface="Trebuchet MS"/>
                  <a:sym typeface="Trebuchet MS"/>
                </a:rPr>
                <a:t>SPRINT 4, 5 e 6</a:t>
              </a:r>
              <a:endParaRPr sz="1400" b="1" i="0" u="none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7306653" y="2139320"/>
              <a:ext cx="3406042" cy="350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Desenvolvimento do </a:t>
              </a:r>
              <a:r>
                <a:rPr lang="pt-BR" sz="1200" b="1" i="0" u="none" strike="sng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HIVE 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+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HBase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 +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Oozie</a:t>
              </a:r>
              <a:r>
                <a:rPr lang="pt-BR" sz="12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;</a:t>
              </a:r>
              <a:endParaRPr sz="1400" b="1" i="0" u="none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C90747-6C16-411C-9270-6E48B16BC0F2}"/>
              </a:ext>
            </a:extLst>
          </p:cNvPr>
          <p:cNvGrpSpPr/>
          <p:nvPr/>
        </p:nvGrpSpPr>
        <p:grpSpPr>
          <a:xfrm>
            <a:off x="6565785" y="2540960"/>
            <a:ext cx="5102754" cy="658746"/>
            <a:chOff x="6565785" y="3232829"/>
            <a:chExt cx="5102754" cy="658746"/>
          </a:xfrm>
        </p:grpSpPr>
        <p:sp>
          <p:nvSpPr>
            <p:cNvPr id="189" name="Google Shape;189;p22"/>
            <p:cNvSpPr/>
            <p:nvPr/>
          </p:nvSpPr>
          <p:spPr>
            <a:xfrm>
              <a:off x="6565785" y="3316705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3</a:t>
              </a:r>
              <a:endParaRPr sz="1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  <p:sp>
          <p:nvSpPr>
            <p:cNvPr id="195" name="Google Shape;195;p22"/>
            <p:cNvSpPr txBox="1"/>
            <p:nvPr/>
          </p:nvSpPr>
          <p:spPr>
            <a:xfrm>
              <a:off x="7306653" y="3232829"/>
              <a:ext cx="16268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6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ea typeface="Trebuchet MS"/>
                  <a:cs typeface="Trebuchet MS"/>
                  <a:sym typeface="Trebuchet MS"/>
                </a:rPr>
                <a:t>SPRINT </a:t>
              </a:r>
              <a:r>
                <a:rPr lang="pt-BR" sz="1600" b="1" dirty="0">
                  <a:solidFill>
                    <a:srgbClr val="92D050"/>
                  </a:solidFill>
                  <a:latin typeface="Palatino Linotype" panose="02040502050505030304" pitchFamily="18" charset="0"/>
                  <a:ea typeface="Trebuchet MS"/>
                  <a:cs typeface="Trebuchet MS"/>
                  <a:sym typeface="Trebuchet MS"/>
                </a:rPr>
                <a:t>7</a:t>
              </a:r>
              <a:endParaRPr sz="1400" b="1" i="0" u="none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7306653" y="3540750"/>
              <a:ext cx="4361886" cy="350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Desenvolvimento do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Sqoop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 +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Flume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 +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Zookeeper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 + </a:t>
              </a:r>
              <a:r>
                <a:rPr lang="pt-BR" sz="1200" b="1" i="0" u="none" strike="noStrike" cap="none" dirty="0" err="1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Ambari</a:t>
              </a:r>
              <a:r>
                <a:rPr lang="pt-BR" sz="1200" b="1" i="0" u="none" strike="noStrike" cap="none" dirty="0">
                  <a:solidFill>
                    <a:schemeClr val="bg1"/>
                  </a:solidFill>
                  <a:latin typeface="Palatino Linotype" panose="02040502050505030304" pitchFamily="18" charset="0"/>
                  <a:sym typeface="Arial"/>
                </a:rPr>
                <a:t>.</a:t>
              </a:r>
              <a:endParaRPr sz="1400" b="1" i="0" u="none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9973" y="194808"/>
            <a:ext cx="1495280" cy="4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969;p46">
            <a:extLst>
              <a:ext uri="{FF2B5EF4-FFF2-40B4-BE49-F238E27FC236}">
                <a16:creationId xmlns:a16="http://schemas.microsoft.com/office/drawing/2014/main" id="{1E7B1519-3FAC-44E8-9817-BDF9AC2E7C5B}"/>
              </a:ext>
            </a:extLst>
          </p:cNvPr>
          <p:cNvSpPr/>
          <p:nvPr/>
        </p:nvSpPr>
        <p:spPr>
          <a:xfrm>
            <a:off x="1879136" y="973449"/>
            <a:ext cx="319754" cy="291374"/>
          </a:xfrm>
          <a:custGeom>
            <a:avLst/>
            <a:gdLst/>
            <a:ahLst/>
            <a:cxnLst/>
            <a:rect l="l" t="t" r="r" b="b"/>
            <a:pathLst>
              <a:path w="78" h="71" extrusionOk="0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593278" y="1271237"/>
            <a:ext cx="4587515" cy="4287543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593278" y="4438881"/>
            <a:ext cx="4297711" cy="9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 dirty="0">
                <a:solidFill>
                  <a:schemeClr val="lt1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rPr>
              <a:t>Obrigado!</a:t>
            </a:r>
            <a:endParaRPr sz="4400" b="1" i="0" u="none" strike="noStrike" cap="none" dirty="0">
              <a:solidFill>
                <a:schemeClr val="accent1"/>
              </a:solidFill>
              <a:latin typeface="Palatino Linotype" panose="02040502050505030304" pitchFamily="18" charset="0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564" y="556227"/>
            <a:ext cx="1495280" cy="4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434A74-2905-48E1-8AA1-5BFFAA90E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23" y="1271237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IGTI">
      <a:dk1>
        <a:srgbClr val="353F40"/>
      </a:dk1>
      <a:lt1>
        <a:srgbClr val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739</Words>
  <Application>Microsoft Office PowerPoint</Application>
  <PresentationFormat>Widescreen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Libre Franklin Medium</vt:lpstr>
      <vt:lpstr>Trebuchet MS</vt:lpstr>
      <vt:lpstr>Palatino Linotype</vt:lpstr>
      <vt:lpstr>Gill Sans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lucas.fonseca@igti.edu.br</dc:creator>
  <cp:lastModifiedBy>Ivan Oliveira</cp:lastModifiedBy>
  <cp:revision>106</cp:revision>
  <dcterms:created xsi:type="dcterms:W3CDTF">2019-09-06T18:34:24Z</dcterms:created>
  <dcterms:modified xsi:type="dcterms:W3CDTF">2020-12-03T00:54:11Z</dcterms:modified>
</cp:coreProperties>
</file>