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16437A-314A-3B41-AC9E-E981C9D0747B}" v="242" dt="2024-04-24T14:51:42.0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19"/>
  </p:normalViewPr>
  <p:slideViewPr>
    <p:cSldViewPr snapToGrid="0">
      <p:cViewPr>
        <p:scale>
          <a:sx n="110" d="100"/>
          <a:sy n="110" d="100"/>
        </p:scale>
        <p:origin x="632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43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14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80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35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51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46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4/23/24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99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98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96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19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82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4/23/24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084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50" r:id="rId6"/>
    <p:sldLayoutId id="2147483745" r:id="rId7"/>
    <p:sldLayoutId id="2147483746" r:id="rId8"/>
    <p:sldLayoutId id="2147483747" r:id="rId9"/>
    <p:sldLayoutId id="2147483749" r:id="rId10"/>
    <p:sldLayoutId id="214748374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C33D14-2894-4D0B-A680-525CBB7899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7F13A46-6183-476D-B2BA-073C0E3225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F7481D1-4DD3-45A2-B071-3900DD9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AE7E168-B525-479D-B0B0-55103E5E9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7DD39E2-1720-4DA0-8AE6-88F24C073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993677B-437F-4E88-BB63-A5E81FC5C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69BDB73-647A-4675-9946-A08137AA4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F7E0BD3-0A11-410E-82BA-FE1FDEFAEF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A433527-1B36-4601-BA50-08897583E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4D3F476-1743-4F27-8525-899DE7AA3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1427650-9C5D-4857-877B-F692E0A16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EE06038-8E2F-47A8-A48A-082A4688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62AAFFB-4BBF-44E9-A93D-73CD69B0A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C1BDC0F-1D22-4FCC-856C-8F05157BE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06CA872-1012-4E50-B09E-2A4FFAA4E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67515C6-F35A-4FF0-AFE5-F30AFB104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CC5328A-88E7-42E6-846C-79E3C42A3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2B67772-4CFC-47D4-B340-24F59A06E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2934457-5F3A-4072-8613-28DE1C6C3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709EABD-4ED9-4105-B031-A926D15E90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137950-C684-4026-B3A8-3C12C5B9DC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9BBA354-F5F6-49B0-986C-663E7490A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8A2891B-1902-4128-9EA2-9E47C63F1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468D001-CACA-4602-A2C8-6709DFEAD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8074E4F-FCD6-4115-ADF3-537D13889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91D549D-527D-4E04-8657-660799439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697C9FB-9333-4050-AA15-D78E19053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5C3AE99-7B8F-4399-B82E-42898B805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610BEF6-D2AC-4950-932D-80D5BD793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1A455F1-3220-4A1F-9C4C-FE1289BF2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D1D9888-DBC1-4392-913C-E8F84BB63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021C553-8CED-4BC0-98A5-730C4D043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6437F9A-1CDA-0153-9C61-F96784BED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170167"/>
            <a:ext cx="10495904" cy="13958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dirty="0"/>
              <a:t>Fitbit vs. Apple Watch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44FC8B-1EC2-161E-3DD8-F9046AF590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1800355"/>
            <a:ext cx="5398649" cy="1643320"/>
          </a:xfrm>
        </p:spPr>
        <p:txBody>
          <a:bodyPr>
            <a:normAutofit/>
          </a:bodyPr>
          <a:lstStyle/>
          <a:p>
            <a:r>
              <a:rPr lang="en-US" dirty="0"/>
              <a:t>By Olivia Phillips</a:t>
            </a:r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33F2B4F9-421B-46F9-A5C1-235873782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94999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C79975-56B5-A7AA-7E34-D9A9D14FCA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809" r="2" b="34013"/>
          <a:stretch/>
        </p:blipFill>
        <p:spPr>
          <a:xfrm>
            <a:off x="1" y="3271957"/>
            <a:ext cx="12198212" cy="3599364"/>
          </a:xfrm>
          <a:custGeom>
            <a:avLst/>
            <a:gdLst/>
            <a:ahLst/>
            <a:cxnLst/>
            <a:rect l="l" t="t" r="r" b="b"/>
            <a:pathLst>
              <a:path w="12178449" h="3424057">
                <a:moveTo>
                  <a:pt x="8778628" y="0"/>
                </a:moveTo>
                <a:lnTo>
                  <a:pt x="9096995" y="0"/>
                </a:lnTo>
                <a:lnTo>
                  <a:pt x="9540073" y="10341"/>
                </a:lnTo>
                <a:cubicBezTo>
                  <a:pt x="10154127" y="37036"/>
                  <a:pt x="10847400" y="104023"/>
                  <a:pt x="11653844" y="224215"/>
                </a:cubicBezTo>
                <a:lnTo>
                  <a:pt x="12178449" y="307575"/>
                </a:lnTo>
                <a:lnTo>
                  <a:pt x="12178449" y="3424056"/>
                </a:lnTo>
                <a:lnTo>
                  <a:pt x="0" y="3424057"/>
                </a:lnTo>
                <a:lnTo>
                  <a:pt x="0" y="1093185"/>
                </a:lnTo>
                <a:lnTo>
                  <a:pt x="851945" y="1080793"/>
                </a:lnTo>
                <a:cubicBezTo>
                  <a:pt x="4637202" y="967650"/>
                  <a:pt x="5848483" y="115490"/>
                  <a:pt x="8385751" y="774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06359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D4E55-9D3D-872F-64E1-74534FD86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80" y="725951"/>
            <a:ext cx="2680770" cy="2931649"/>
          </a:xfrm>
        </p:spPr>
        <p:txBody>
          <a:bodyPr>
            <a:normAutofit/>
          </a:bodyPr>
          <a:lstStyle/>
          <a:p>
            <a:r>
              <a:rPr lang="en-US" dirty="0"/>
              <a:t>Summary Statistics for Calories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AC637F0-4B05-3F16-127A-55846E5991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092236"/>
              </p:ext>
            </p:extLst>
          </p:nvPr>
        </p:nvGraphicFramePr>
        <p:xfrm>
          <a:off x="644798" y="5004912"/>
          <a:ext cx="10533717" cy="1324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239">
                  <a:extLst>
                    <a:ext uri="{9D8B030D-6E8A-4147-A177-3AD203B41FA5}">
                      <a16:colId xmlns:a16="http://schemas.microsoft.com/office/drawing/2014/main" val="2394160457"/>
                    </a:ext>
                  </a:extLst>
                </a:gridCol>
                <a:gridCol w="3511239">
                  <a:extLst>
                    <a:ext uri="{9D8B030D-6E8A-4147-A177-3AD203B41FA5}">
                      <a16:colId xmlns:a16="http://schemas.microsoft.com/office/drawing/2014/main" val="2923940567"/>
                    </a:ext>
                  </a:extLst>
                </a:gridCol>
                <a:gridCol w="3511239">
                  <a:extLst>
                    <a:ext uri="{9D8B030D-6E8A-4147-A177-3AD203B41FA5}">
                      <a16:colId xmlns:a16="http://schemas.microsoft.com/office/drawing/2014/main" val="1978590015"/>
                    </a:ext>
                  </a:extLst>
                </a:gridCol>
              </a:tblGrid>
              <a:tr h="446568">
                <a:tc>
                  <a:txBody>
                    <a:bodyPr/>
                    <a:lstStyle/>
                    <a:p>
                      <a:r>
                        <a:rPr lang="en-US" dirty="0"/>
                        <a:t>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Standard Deviation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348657"/>
                  </a:ext>
                </a:extLst>
              </a:tr>
              <a:tr h="438829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Apple Watch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2185.786</a:t>
                      </a: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130.6034</a:t>
                      </a: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2119827952"/>
                  </a:ext>
                </a:extLst>
              </a:tr>
              <a:tr h="438829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Fitbit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2340.357</a:t>
                      </a:r>
                      <a:endParaRPr lang="en-US" sz="1800" dirty="0">
                        <a:effectLst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293.5480</a:t>
                      </a: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908353274"/>
                  </a:ext>
                </a:extLst>
              </a:tr>
            </a:tbl>
          </a:graphicData>
        </a:graphic>
      </p:graphicFrame>
      <p:pic>
        <p:nvPicPr>
          <p:cNvPr id="4" name="Picture 3" descr="A graph of a graph showing the number of days and days&#10;&#10;Description automatically generated with medium confidence">
            <a:extLst>
              <a:ext uri="{FF2B5EF4-FFF2-40B4-BE49-F238E27FC236}">
                <a16:creationId xmlns:a16="http://schemas.microsoft.com/office/drawing/2014/main" id="{E371BB2A-4EEE-A2DB-6D4B-6A8D8B0C7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281" y="115747"/>
            <a:ext cx="7772400" cy="480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891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D4E55-9D3D-872F-64E1-74534FD86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80" y="725951"/>
            <a:ext cx="2680770" cy="2931649"/>
          </a:xfrm>
        </p:spPr>
        <p:txBody>
          <a:bodyPr>
            <a:normAutofit/>
          </a:bodyPr>
          <a:lstStyle/>
          <a:p>
            <a:r>
              <a:rPr lang="en-US" dirty="0"/>
              <a:t>Summary Statistics for Flights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AC637F0-4B05-3F16-127A-55846E5991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511139"/>
              </p:ext>
            </p:extLst>
          </p:nvPr>
        </p:nvGraphicFramePr>
        <p:xfrm>
          <a:off x="644798" y="5004912"/>
          <a:ext cx="10533717" cy="1324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239">
                  <a:extLst>
                    <a:ext uri="{9D8B030D-6E8A-4147-A177-3AD203B41FA5}">
                      <a16:colId xmlns:a16="http://schemas.microsoft.com/office/drawing/2014/main" val="2394160457"/>
                    </a:ext>
                  </a:extLst>
                </a:gridCol>
                <a:gridCol w="3511239">
                  <a:extLst>
                    <a:ext uri="{9D8B030D-6E8A-4147-A177-3AD203B41FA5}">
                      <a16:colId xmlns:a16="http://schemas.microsoft.com/office/drawing/2014/main" val="2923940567"/>
                    </a:ext>
                  </a:extLst>
                </a:gridCol>
                <a:gridCol w="3511239">
                  <a:extLst>
                    <a:ext uri="{9D8B030D-6E8A-4147-A177-3AD203B41FA5}">
                      <a16:colId xmlns:a16="http://schemas.microsoft.com/office/drawing/2014/main" val="1978590015"/>
                    </a:ext>
                  </a:extLst>
                </a:gridCol>
              </a:tblGrid>
              <a:tr h="446568">
                <a:tc>
                  <a:txBody>
                    <a:bodyPr/>
                    <a:lstStyle/>
                    <a:p>
                      <a:r>
                        <a:rPr lang="en-US" dirty="0"/>
                        <a:t>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Standard Deviation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348657"/>
                  </a:ext>
                </a:extLst>
              </a:tr>
              <a:tr h="438829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Apple Watch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19.00000</a:t>
                      </a: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5.974304</a:t>
                      </a: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2119827952"/>
                  </a:ext>
                </a:extLst>
              </a:tr>
              <a:tr h="438829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Fitbit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32.14286</a:t>
                      </a: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13.137481</a:t>
                      </a: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908353274"/>
                  </a:ext>
                </a:extLst>
              </a:tr>
            </a:tbl>
          </a:graphicData>
        </a:graphic>
      </p:graphicFrame>
      <p:pic>
        <p:nvPicPr>
          <p:cNvPr id="5" name="Picture 4" descr="A graph showing a number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6FCEBACF-1C20-711F-CD1D-A84AF8081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5480" y="116872"/>
            <a:ext cx="7772400" cy="480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555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B8949-5647-DC21-287C-DB6E1DE6E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560049"/>
          </a:xfrm>
        </p:spPr>
        <p:txBody>
          <a:bodyPr>
            <a:normAutofit/>
          </a:bodyPr>
          <a:lstStyle/>
          <a:p>
            <a:r>
              <a:rPr lang="en-US" dirty="0"/>
              <a:t>Does an Apple Watch track fewer steps than a Fitbit does?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DA3E5-15EC-53AE-215F-C46F4F810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753833"/>
            <a:ext cx="10325000" cy="315073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How I tracked the data:</a:t>
            </a:r>
          </a:p>
          <a:p>
            <a:r>
              <a:rPr lang="en-US" dirty="0"/>
              <a:t>Wore both watches every day for 2 weeks to track my fitness data.</a:t>
            </a:r>
          </a:p>
          <a:p>
            <a:r>
              <a:rPr lang="en-US" dirty="0"/>
              <a:t>Alternated which watch was worn on each wrist every day.</a:t>
            </a:r>
          </a:p>
          <a:p>
            <a:r>
              <a:rPr lang="en-US" dirty="0"/>
              <a:t>If I needed to take one watch off for any reason, I took the other watch off too.</a:t>
            </a:r>
          </a:p>
          <a:p>
            <a:r>
              <a:rPr lang="en-US" dirty="0"/>
              <a:t>Charged both watches for two hours each night.</a:t>
            </a:r>
          </a:p>
        </p:txBody>
      </p:sp>
    </p:spTree>
    <p:extLst>
      <p:ext uri="{BB962C8B-B14F-4D97-AF65-F5344CB8AC3E}">
        <p14:creationId xmlns:p14="http://schemas.microsoft.com/office/powerpoint/2010/main" val="184928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91A4A5-C00F-4B45-9735-FD2841BF3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A16FDB6-C8B8-4BB9-B5F6-C9E7D1549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65D67BC-2831-45D1-804D-2B848B7FF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3254059-39EC-48CC-B948-9EE6B0551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F3E0572-7D5E-4FAA-B67C-23A9C6D71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5F1231-CF22-4258-B764-592B6CB8D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B2C5387-42A2-4464-BF18-E70B0227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926F39D-AFC8-4FF6-9211-84AA77717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D812696-9AF7-4D2B-A041-80C015F33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E6CB557-1E5B-4D2D-9330-8EB4AF730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03A4B30-3A15-4294-9BED-E7317857F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E7B8343-CDF9-4023-9FBF-F4ADE601B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BB30BD5-639D-4F53-BC6C-2A8D0FFFE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D7E1947-04B8-4F0B-9E3C-FC4E26D61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3EDB6D6-D309-48D4-87F4-AAED7C57C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F2E163F-B043-43B7-85CE-36F2136B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F6CB03C-E3B1-4D22-ABA3-986CC09FB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9B41E31-EE5F-423F-8B88-3B56009A3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59D4FE6-B271-4427-8273-0B80EF1366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F7D26D0-83A1-41B0-82E3-FB5D3E9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7E47C02-EBB8-4368-815C-FEDA2336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E61DA55-8618-4048-A65A-41E072D9F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DFC058B-6608-4509-92E1-D4D0D5BD5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E3652A3-36D6-4E0C-B7FB-52CD69E9C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BF82BE6-B2D5-4FA1-98B4-1E0072C39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ECA553C-C7B8-4353-BC4C-D622087D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F802227-5CA9-40B4-870E-495C7899C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1A19F9E-BB49-4808-8481-77F848C2F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53A57BE-F139-4C31-8201-477E20DD2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9F800EC-2D85-47C7-BFB8-B146DD929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478BA6D-3F48-40B1-8227-830029B62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21E6C45-0A76-456E-BDD6-3DCB66126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3C541D4F-11C2-4F36-B2A3-AB9028F2A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0590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AC2B70-C934-E8F6-C01B-58FE55568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515134"/>
            <a:ext cx="4038652" cy="914047"/>
          </a:xfrm>
        </p:spPr>
        <p:txBody>
          <a:bodyPr>
            <a:norm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0E9CA-B118-A41F-6BA1-4963CC410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600896"/>
            <a:ext cx="4038652" cy="45620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Variables recorded:</a:t>
            </a:r>
          </a:p>
          <a:p>
            <a:r>
              <a:rPr lang="en-US" b="1" dirty="0"/>
              <a:t>Steps</a:t>
            </a:r>
            <a:r>
              <a:rPr lang="en-US" dirty="0"/>
              <a:t>: total number of steps tracked for a given day.</a:t>
            </a:r>
          </a:p>
          <a:p>
            <a:r>
              <a:rPr lang="en-US" b="1" dirty="0"/>
              <a:t>Distance</a:t>
            </a:r>
            <a:r>
              <a:rPr lang="en-US" dirty="0"/>
              <a:t>: total distance walked in miles for a given day.</a:t>
            </a:r>
          </a:p>
          <a:p>
            <a:r>
              <a:rPr lang="en-US" b="1" dirty="0"/>
              <a:t>HR</a:t>
            </a:r>
            <a:r>
              <a:rPr lang="en-US" dirty="0"/>
              <a:t>: average resting heart rate for a given day.</a:t>
            </a:r>
          </a:p>
          <a:p>
            <a:r>
              <a:rPr lang="en-US" b="1" dirty="0"/>
              <a:t>Calories</a:t>
            </a:r>
            <a:r>
              <a:rPr lang="en-US" dirty="0"/>
              <a:t>: total calories burned for a given day.</a:t>
            </a:r>
          </a:p>
          <a:p>
            <a:r>
              <a:rPr lang="en-US" b="1" dirty="0"/>
              <a:t>Flights</a:t>
            </a:r>
            <a:r>
              <a:rPr lang="en-US" dirty="0"/>
              <a:t>: total flights of stairs climbed for a given day.</a:t>
            </a:r>
          </a:p>
          <a:p>
            <a:endParaRPr lang="en-US" dirty="0"/>
          </a:p>
        </p:txBody>
      </p:sp>
      <p:pic>
        <p:nvPicPr>
          <p:cNvPr id="5" name="Picture 4" descr="A table with numbers and a number of calories&#10;&#10;Description automatically generated with medium confidence">
            <a:extLst>
              <a:ext uri="{FF2B5EF4-FFF2-40B4-BE49-F238E27FC236}">
                <a16:creationId xmlns:a16="http://schemas.microsoft.com/office/drawing/2014/main" id="{B4D8D376-0295-6F9B-DC20-ED40B0816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333" y="1275888"/>
            <a:ext cx="6401443" cy="432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091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591A4A5-C00F-4B45-9735-FD2841BF3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16FDB6-C8B8-4BB9-B5F6-C9E7D1549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65D67BC-2831-45D1-804D-2B848B7FF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3254059-39EC-48CC-B948-9EE6B0551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F3E0572-7D5E-4FAA-B67C-23A9C6D71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C5F1231-CF22-4258-B764-592B6CB8D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B2C5387-42A2-4464-BF18-E70B0227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926F39D-AFC8-4FF6-9211-84AA77717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D812696-9AF7-4D2B-A041-80C015F33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E6CB557-1E5B-4D2D-9330-8EB4AF730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03A4B30-3A15-4294-9BED-E7317857F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E7B8343-CDF9-4023-9FBF-F4ADE601B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BB30BD5-639D-4F53-BC6C-2A8D0FFFE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D7E1947-04B8-4F0B-9E3C-FC4E26D61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EDB6D6-D309-48D4-87F4-AAED7C57C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F2E163F-B043-43B7-85CE-36F2136B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F6CB03C-E3B1-4D22-ABA3-986CC09FB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9B41E31-EE5F-423F-8B88-3B56009A3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59D4FE6-B271-4427-8273-0B80EF1366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F7D26D0-83A1-41B0-82E3-FB5D3E9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7C02-EBB8-4368-815C-FEDA2336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E61DA55-8618-4048-A65A-41E072D9F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DFC058B-6608-4509-92E1-D4D0D5BD5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E3652A3-36D6-4E0C-B7FB-52CD69E9C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BF82BE6-B2D5-4FA1-98B4-1E0072C39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ECA553C-C7B8-4353-BC4C-D622087D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F802227-5CA9-40B4-870E-495C7899C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1A19F9E-BB49-4808-8481-77F848C2F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53A57BE-F139-4C31-8201-477E20DD2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9F800EC-2D85-47C7-BFB8-B146DD929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478BA6D-3F48-40B1-8227-830029B62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21E6C45-0A76-456E-BDD6-3DCB66126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3C541D4F-11C2-4F36-B2A3-AB9028F2A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0590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5F7FCC-5957-2FCF-65E9-381723679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74" y="905860"/>
            <a:ext cx="4038652" cy="1074400"/>
          </a:xfrm>
        </p:spPr>
        <p:txBody>
          <a:bodyPr>
            <a:normAutofit/>
          </a:bodyPr>
          <a:lstStyle/>
          <a:p>
            <a:r>
              <a:rPr lang="en-US" dirty="0"/>
              <a:t>Visualization:</a:t>
            </a:r>
          </a:p>
        </p:txBody>
      </p:sp>
      <p:pic>
        <p:nvPicPr>
          <p:cNvPr id="7" name="Content Placeholder 6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53F667D8-2A9E-6B46-5300-0F7BA2CBA7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0562" y="2883034"/>
            <a:ext cx="4712339" cy="2872066"/>
          </a:xfrm>
        </p:spPr>
      </p:pic>
      <p:pic>
        <p:nvPicPr>
          <p:cNvPr id="5" name="Content Placeholder 4" descr="A graph with blue and red lines&#10;&#10;Description automatically generated">
            <a:extLst>
              <a:ext uri="{FF2B5EF4-FFF2-40B4-BE49-F238E27FC236}">
                <a16:creationId xmlns:a16="http://schemas.microsoft.com/office/drawing/2014/main" id="{F811535F-9D15-6136-5B44-A0F4CE892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9266" y="1313659"/>
            <a:ext cx="6401443" cy="404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582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2C48F5-1ED5-70E5-A2D1-0664C7A99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4927425" cy="1441342"/>
          </a:xfrm>
        </p:spPr>
        <p:txBody>
          <a:bodyPr>
            <a:normAutofit/>
          </a:bodyPr>
          <a:lstStyle/>
          <a:p>
            <a:r>
              <a:rPr lang="en-US" dirty="0"/>
              <a:t>Claim and Hypotheses</a:t>
            </a:r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20640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868B77-1C42-ADD5-C9A9-E021C025EC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1079" y="2514950"/>
                <a:ext cx="4927425" cy="3764529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700" b="1" dirty="0"/>
                  <a:t>Claim: </a:t>
                </a:r>
                <a:r>
                  <a:rPr lang="en-US" sz="1700" dirty="0"/>
                  <a:t>The mean number of steps an Apple Watch SE tracks per day is less than the average number of steps a Fitbit Sense tracks per day.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17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7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1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sz="1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700" b="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700" i="1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1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sz="1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sz="1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1700" dirty="0">
                    <a:ea typeface="Cambria Math" panose="02040503050406030204" pitchFamily="18" charset="0"/>
                  </a:rPr>
                  <a:t>: The mean number of steps an Apple Watch SE tracks per day.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sz="1700" dirty="0">
                    <a:ea typeface="Cambria Math" panose="02040503050406030204" pitchFamily="18" charset="0"/>
                  </a:rPr>
                  <a:t>: The mean number of steps a Fitbit Sense tracks per day.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700" dirty="0"/>
                  <a:t>A paired t-test with a significance level of 5% was used to test this claim.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868B77-1C42-ADD5-C9A9-E021C025EC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1079" y="2514950"/>
                <a:ext cx="4927425" cy="3764529"/>
              </a:xfrm>
              <a:blipFill>
                <a:blip r:embed="rId2"/>
                <a:stretch>
                  <a:fillRect l="-771" t="-673" r="-1799" b="-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3D9A7CD2-421D-255C-77B8-BBCFD1274D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617" r="-1" b="-1"/>
          <a:stretch/>
        </p:blipFill>
        <p:spPr>
          <a:xfrm>
            <a:off x="6303096" y="-4231"/>
            <a:ext cx="5899302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65797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985F7-E073-8407-E332-D1FEB0215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911463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8E4B02-EBE0-3DC9-BD7E-25B52744FC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1079" y="1796902"/>
                <a:ext cx="10325000" cy="43351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Test Statistic = -2.4916</a:t>
                </a:r>
              </a:p>
              <a:p>
                <a:pPr marL="0" indent="0">
                  <a:buNone/>
                </a:pPr>
                <a:r>
                  <a:rPr lang="en-US" dirty="0"/>
                  <a:t>P-value = 0.00998</a:t>
                </a:r>
              </a:p>
              <a:p>
                <a:pPr marL="0" indent="0">
                  <a:buNone/>
                </a:pPr>
                <a:r>
                  <a:rPr lang="en-US" dirty="0"/>
                  <a:t>Significance Level = 0.05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P-value = 0.00998 &lt; Significance Level = 0.05</a:t>
                </a:r>
              </a:p>
              <a:p>
                <a:pPr marL="0" indent="0">
                  <a:buNone/>
                </a:pPr>
                <a:r>
                  <a:rPr lang="en-US" dirty="0"/>
                  <a:t>Since the p-value is less than the significance level, we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in favor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There is evidence from this data to support the claim that the </a:t>
                </a:r>
                <a:r>
                  <a:rPr lang="en-US" sz="2000" dirty="0"/>
                  <a:t>mean number of steps an Apple Watch SE tracks per day is less than the average number of steps a Fitbit Sense tracks per day.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8E4B02-EBE0-3DC9-BD7E-25B52744FC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1079" y="1796902"/>
                <a:ext cx="10325000" cy="4335147"/>
              </a:xfrm>
              <a:blipFill>
                <a:blip r:embed="rId2"/>
                <a:stretch>
                  <a:fillRect l="-614" t="-585" b="-2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9158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D4E55-9D3D-872F-64E1-74534FD86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80" y="725951"/>
            <a:ext cx="2680770" cy="2931649"/>
          </a:xfrm>
        </p:spPr>
        <p:txBody>
          <a:bodyPr>
            <a:normAutofit/>
          </a:bodyPr>
          <a:lstStyle/>
          <a:p>
            <a:r>
              <a:rPr lang="en-US" dirty="0"/>
              <a:t>Summary Statistics for Steps</a:t>
            </a:r>
          </a:p>
        </p:txBody>
      </p:sp>
      <p:pic>
        <p:nvPicPr>
          <p:cNvPr id="5" name="Content Placeholder 4" descr="A graph with blue and red lines&#10;&#10;Description automatically generated">
            <a:extLst>
              <a:ext uri="{FF2B5EF4-FFF2-40B4-BE49-F238E27FC236}">
                <a16:creationId xmlns:a16="http://schemas.microsoft.com/office/drawing/2014/main" id="{69E60679-10B4-4047-FF24-298C86D876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2251" y="41369"/>
            <a:ext cx="7843845" cy="4963543"/>
          </a:xfr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AC637F0-4B05-3F16-127A-55846E5991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87211"/>
              </p:ext>
            </p:extLst>
          </p:nvPr>
        </p:nvGraphicFramePr>
        <p:xfrm>
          <a:off x="644798" y="5004912"/>
          <a:ext cx="10533717" cy="1324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239">
                  <a:extLst>
                    <a:ext uri="{9D8B030D-6E8A-4147-A177-3AD203B41FA5}">
                      <a16:colId xmlns:a16="http://schemas.microsoft.com/office/drawing/2014/main" val="2394160457"/>
                    </a:ext>
                  </a:extLst>
                </a:gridCol>
                <a:gridCol w="3511239">
                  <a:extLst>
                    <a:ext uri="{9D8B030D-6E8A-4147-A177-3AD203B41FA5}">
                      <a16:colId xmlns:a16="http://schemas.microsoft.com/office/drawing/2014/main" val="2923940567"/>
                    </a:ext>
                  </a:extLst>
                </a:gridCol>
                <a:gridCol w="3511239">
                  <a:extLst>
                    <a:ext uri="{9D8B030D-6E8A-4147-A177-3AD203B41FA5}">
                      <a16:colId xmlns:a16="http://schemas.microsoft.com/office/drawing/2014/main" val="1978590015"/>
                    </a:ext>
                  </a:extLst>
                </a:gridCol>
              </a:tblGrid>
              <a:tr h="446568">
                <a:tc>
                  <a:txBody>
                    <a:bodyPr/>
                    <a:lstStyle/>
                    <a:p>
                      <a:r>
                        <a:rPr lang="en-US" dirty="0"/>
                        <a:t>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Standard Deviation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348657"/>
                  </a:ext>
                </a:extLst>
              </a:tr>
              <a:tr h="438829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Apple Watch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10,253.21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3004.11</a:t>
                      </a: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2119827952"/>
                  </a:ext>
                </a:extLst>
              </a:tr>
              <a:tr h="438829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Fitbit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13571.43</a:t>
                      </a: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3975.58</a:t>
                      </a: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908353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9166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D4E55-9D3D-872F-64E1-74534FD86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80" y="725951"/>
            <a:ext cx="2680770" cy="2931649"/>
          </a:xfrm>
        </p:spPr>
        <p:txBody>
          <a:bodyPr>
            <a:normAutofit/>
          </a:bodyPr>
          <a:lstStyle/>
          <a:p>
            <a:r>
              <a:rPr lang="en-US" dirty="0"/>
              <a:t>Summary Statistics for Distance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AC637F0-4B05-3F16-127A-55846E5991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122333"/>
              </p:ext>
            </p:extLst>
          </p:nvPr>
        </p:nvGraphicFramePr>
        <p:xfrm>
          <a:off x="644798" y="5004912"/>
          <a:ext cx="10533717" cy="1324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239">
                  <a:extLst>
                    <a:ext uri="{9D8B030D-6E8A-4147-A177-3AD203B41FA5}">
                      <a16:colId xmlns:a16="http://schemas.microsoft.com/office/drawing/2014/main" val="2394160457"/>
                    </a:ext>
                  </a:extLst>
                </a:gridCol>
                <a:gridCol w="3511239">
                  <a:extLst>
                    <a:ext uri="{9D8B030D-6E8A-4147-A177-3AD203B41FA5}">
                      <a16:colId xmlns:a16="http://schemas.microsoft.com/office/drawing/2014/main" val="2923940567"/>
                    </a:ext>
                  </a:extLst>
                </a:gridCol>
                <a:gridCol w="3511239">
                  <a:extLst>
                    <a:ext uri="{9D8B030D-6E8A-4147-A177-3AD203B41FA5}">
                      <a16:colId xmlns:a16="http://schemas.microsoft.com/office/drawing/2014/main" val="1978590015"/>
                    </a:ext>
                  </a:extLst>
                </a:gridCol>
              </a:tblGrid>
              <a:tr h="446568">
                <a:tc>
                  <a:txBody>
                    <a:bodyPr/>
                    <a:lstStyle/>
                    <a:p>
                      <a:r>
                        <a:rPr lang="en-US" dirty="0"/>
                        <a:t>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Standard Deviation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348657"/>
                  </a:ext>
                </a:extLst>
              </a:tr>
              <a:tr h="438829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Apple Watch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4.807857</a:t>
                      </a: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1.454527</a:t>
                      </a:r>
                      <a:endParaRPr lang="en-US" sz="1800" dirty="0">
                        <a:effectLst/>
                      </a:endParaRP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2119827952"/>
                  </a:ext>
                </a:extLst>
              </a:tr>
              <a:tr h="438829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Fitbit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5.710000</a:t>
                      </a: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1.698017</a:t>
                      </a: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908353274"/>
                  </a:ext>
                </a:extLst>
              </a:tr>
            </a:tbl>
          </a:graphicData>
        </a:graphic>
      </p:graphicFrame>
      <p:pic>
        <p:nvPicPr>
          <p:cNvPr id="4" name="Picture 3" descr="A graph showing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A233E384-F7C1-6170-3FB1-1DAFEE457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553" y="133477"/>
            <a:ext cx="7545348" cy="477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556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D4E55-9D3D-872F-64E1-74534FD86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80" y="725951"/>
            <a:ext cx="2680770" cy="2931649"/>
          </a:xfrm>
        </p:spPr>
        <p:txBody>
          <a:bodyPr>
            <a:normAutofit/>
          </a:bodyPr>
          <a:lstStyle/>
          <a:p>
            <a:r>
              <a:rPr lang="en-US" dirty="0"/>
              <a:t>Summary Statistics for Heart Rate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AC637F0-4B05-3F16-127A-55846E5991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940835"/>
              </p:ext>
            </p:extLst>
          </p:nvPr>
        </p:nvGraphicFramePr>
        <p:xfrm>
          <a:off x="644798" y="5004912"/>
          <a:ext cx="10533717" cy="1324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239">
                  <a:extLst>
                    <a:ext uri="{9D8B030D-6E8A-4147-A177-3AD203B41FA5}">
                      <a16:colId xmlns:a16="http://schemas.microsoft.com/office/drawing/2014/main" val="2394160457"/>
                    </a:ext>
                  </a:extLst>
                </a:gridCol>
                <a:gridCol w="3511239">
                  <a:extLst>
                    <a:ext uri="{9D8B030D-6E8A-4147-A177-3AD203B41FA5}">
                      <a16:colId xmlns:a16="http://schemas.microsoft.com/office/drawing/2014/main" val="2923940567"/>
                    </a:ext>
                  </a:extLst>
                </a:gridCol>
                <a:gridCol w="3511239">
                  <a:extLst>
                    <a:ext uri="{9D8B030D-6E8A-4147-A177-3AD203B41FA5}">
                      <a16:colId xmlns:a16="http://schemas.microsoft.com/office/drawing/2014/main" val="1978590015"/>
                    </a:ext>
                  </a:extLst>
                </a:gridCol>
              </a:tblGrid>
              <a:tr h="446568">
                <a:tc>
                  <a:txBody>
                    <a:bodyPr/>
                    <a:lstStyle/>
                    <a:p>
                      <a:r>
                        <a:rPr lang="en-US" dirty="0"/>
                        <a:t>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Standard Deviation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348657"/>
                  </a:ext>
                </a:extLst>
              </a:tr>
              <a:tr h="438829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Apple Watch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61.42857</a:t>
                      </a: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4.602914</a:t>
                      </a: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2119827952"/>
                  </a:ext>
                </a:extLst>
              </a:tr>
              <a:tr h="438829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Fitbit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62.92857</a:t>
                      </a: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1.491735</a:t>
                      </a:r>
                      <a:endParaRPr lang="en-US" sz="1800" dirty="0">
                        <a:effectLst/>
                      </a:endParaRP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908353274"/>
                  </a:ext>
                </a:extLst>
              </a:tr>
            </a:tbl>
          </a:graphicData>
        </a:graphic>
      </p:graphicFrame>
      <p:pic>
        <p:nvPicPr>
          <p:cNvPr id="5" name="Picture 4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503A5514-E0E7-25B1-5B96-DDB19832B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754" y="150470"/>
            <a:ext cx="7621849" cy="476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415783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LightSeedRightStep">
      <a:dk1>
        <a:srgbClr val="000000"/>
      </a:dk1>
      <a:lt1>
        <a:srgbClr val="FFFFFF"/>
      </a:lt1>
      <a:dk2>
        <a:srgbClr val="242941"/>
      </a:dk2>
      <a:lt2>
        <a:srgbClr val="E8E2E2"/>
      </a:lt2>
      <a:accent1>
        <a:srgbClr val="4DB0B2"/>
      </a:accent1>
      <a:accent2>
        <a:srgbClr val="59A5E0"/>
      </a:accent2>
      <a:accent3>
        <a:srgbClr val="7787E5"/>
      </a:accent3>
      <a:accent4>
        <a:srgbClr val="7D59E0"/>
      </a:accent4>
      <a:accent5>
        <a:srgbClr val="C377E5"/>
      </a:accent5>
      <a:accent6>
        <a:srgbClr val="E059D2"/>
      </a:accent6>
      <a:hlink>
        <a:srgbClr val="AE6B69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</TotalTime>
  <Words>388</Words>
  <Application>Microsoft Macintosh PowerPoint</Application>
  <PresentationFormat>Widescreen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Cambria Math</vt:lpstr>
      <vt:lpstr>Grandview</vt:lpstr>
      <vt:lpstr>Wingdings</vt:lpstr>
      <vt:lpstr>CosineVTI</vt:lpstr>
      <vt:lpstr>Fitbit vs. Apple Watch</vt:lpstr>
      <vt:lpstr>Does an Apple Watch track fewer steps than a Fitbit does?</vt:lpstr>
      <vt:lpstr>Data</vt:lpstr>
      <vt:lpstr>Visualization:</vt:lpstr>
      <vt:lpstr>Claim and Hypotheses</vt:lpstr>
      <vt:lpstr>Conclusion</vt:lpstr>
      <vt:lpstr>Summary Statistics for Steps</vt:lpstr>
      <vt:lpstr>Summary Statistics for Distance</vt:lpstr>
      <vt:lpstr>Summary Statistics for Heart Rate</vt:lpstr>
      <vt:lpstr>Summary Statistics for Calories</vt:lpstr>
      <vt:lpstr>Summary Statistics for Flights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 Bit vs. Apple Watch</dc:title>
  <dc:creator>Phillips, Olivia V</dc:creator>
  <cp:lastModifiedBy>Phillips, Olivia V</cp:lastModifiedBy>
  <cp:revision>2</cp:revision>
  <dcterms:created xsi:type="dcterms:W3CDTF">2024-04-24T01:16:43Z</dcterms:created>
  <dcterms:modified xsi:type="dcterms:W3CDTF">2024-04-24T14:59:09Z</dcterms:modified>
</cp:coreProperties>
</file>