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3.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4.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15.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60" r:id="rId4"/>
    <p:sldId id="258" r:id="rId5"/>
    <p:sldId id="261" r:id="rId6"/>
    <p:sldId id="262" r:id="rId7"/>
    <p:sldId id="263" r:id="rId8"/>
    <p:sldId id="264" r:id="rId9"/>
    <p:sldId id="282" r:id="rId10"/>
    <p:sldId id="266" r:id="rId11"/>
    <p:sldId id="267" r:id="rId12"/>
    <p:sldId id="285" r:id="rId13"/>
    <p:sldId id="286" r:id="rId14"/>
    <p:sldId id="287" r:id="rId15"/>
    <p:sldId id="288" r:id="rId16"/>
    <p:sldId id="268" r:id="rId17"/>
    <p:sldId id="269" r:id="rId18"/>
    <p:sldId id="276" r:id="rId19"/>
    <p:sldId id="277" r:id="rId20"/>
    <p:sldId id="278" r:id="rId21"/>
    <p:sldId id="279" r:id="rId22"/>
    <p:sldId id="280" r:id="rId23"/>
    <p:sldId id="281" r:id="rId24"/>
    <p:sldId id="270" r:id="rId25"/>
    <p:sldId id="271" r:id="rId26"/>
    <p:sldId id="291" r:id="rId27"/>
    <p:sldId id="292" r:id="rId28"/>
    <p:sldId id="272" r:id="rId29"/>
    <p:sldId id="289" r:id="rId30"/>
    <p:sldId id="290" r:id="rId31"/>
    <p:sldId id="273" r:id="rId32"/>
    <p:sldId id="274" r:id="rId33"/>
    <p:sldId id="275" r:id="rId3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7F00"/>
    <a:srgbClr val="487E0B"/>
    <a:srgbClr val="FF8AD8"/>
    <a:srgbClr val="497E00"/>
    <a:srgbClr val="538A00"/>
    <a:srgbClr val="6A924F"/>
    <a:srgbClr val="759E54"/>
    <a:srgbClr val="4A8000"/>
    <a:srgbClr val="69A245"/>
    <a:srgbClr val="4A74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llanmörkt format 2 - Dekorfärg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Format med tema 1 - dekorfärg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llanmörkt format 1 - Dekorfärg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5702"/>
  </p:normalViewPr>
  <p:slideViewPr>
    <p:cSldViewPr snapToGrid="0" snapToObjects="1">
      <p:cViewPr varScale="1">
        <p:scale>
          <a:sx n="60" d="100"/>
          <a:sy n="60" d="100"/>
        </p:scale>
        <p:origin x="9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alin:Desktop:Resultat%20och%20balans%202017%20isu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alin:Desktop:Resultat%20och%20balans%202017%20isu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alin:Desktop:Resultat%20och%20balans%202017%20isun.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alin:Desktop:Resultat%20och%20balans%202017%20isu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Malin:Desktop:Resultat%20och%20balans%202017%20isun.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Macintosh%20HD:Users:Malin:Desktop:Resultat%20och%20balans%202017%20isun.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Macintosh%20HD:Users:Malin:Desktop:Resultat%20och%20balans%202017%20isun.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Macintosh%20HD:Users:Malin:Desktop:Resultat%20och%20balans%202017%20isu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2190317195325542"/>
          <c:y val="2.5316455696202531E-2"/>
          <c:w val="0.45409015025041738"/>
          <c:h val="0.86075949367088611"/>
        </c:manualLayout>
      </c:layout>
      <c:pieChart>
        <c:varyColors val="1"/>
        <c:ser>
          <c:idx val="0"/>
          <c:order val="0"/>
          <c:cat>
            <c:strRef>
              <c:f>Blad2!$A$2:$A$4</c:f>
              <c:strCache>
                <c:ptCount val="3"/>
                <c:pt idx="0">
                  <c:v>Spelar avgifter:</c:v>
                </c:pt>
                <c:pt idx="1">
                  <c:v>Bidrag;</c:v>
                </c:pt>
                <c:pt idx="2">
                  <c:v>Återföring deposition:</c:v>
                </c:pt>
              </c:strCache>
            </c:strRef>
          </c:cat>
          <c:val>
            <c:numRef>
              <c:f>Blad2!$B$2:$B$4</c:f>
              <c:numCache>
                <c:formatCode>General</c:formatCode>
                <c:ptCount val="3"/>
                <c:pt idx="0">
                  <c:v>42680.17</c:v>
                </c:pt>
                <c:pt idx="1">
                  <c:v>5538</c:v>
                </c:pt>
                <c:pt idx="2">
                  <c:v>5000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70536142915357603"/>
          <c:y val="0.118678859762783"/>
          <c:w val="0.267927385537576"/>
          <c:h val="0.68669291338582705"/>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pieChart>
        <c:varyColors val="1"/>
        <c:ser>
          <c:idx val="0"/>
          <c:order val="0"/>
          <c:cat>
            <c:strRef>
              <c:f>Blad2!$A$11:$A$18</c:f>
              <c:strCache>
                <c:ptCount val="8"/>
                <c:pt idx="0">
                  <c:v>KOSTNADER:</c:v>
                </c:pt>
                <c:pt idx="1">
                  <c:v>Matchställ:</c:v>
                </c:pt>
                <c:pt idx="2">
                  <c:v>Kläder:</c:v>
                </c:pt>
                <c:pt idx="3">
                  <c:v>Övrigt:</c:v>
                </c:pt>
                <c:pt idx="4">
                  <c:v>PLANHYROR:</c:v>
                </c:pt>
                <c:pt idx="5">
                  <c:v>ÅRSAVGIFTER:</c:v>
                </c:pt>
                <c:pt idx="6">
                  <c:v>SPELARÖVERGÅNG:</c:v>
                </c:pt>
                <c:pt idx="7">
                  <c:v>LÖN TILL DOMARE:</c:v>
                </c:pt>
              </c:strCache>
            </c:strRef>
          </c:cat>
          <c:val>
            <c:numRef>
              <c:f>Blad2!$B$11:$B$18</c:f>
              <c:numCache>
                <c:formatCode>General</c:formatCode>
                <c:ptCount val="8"/>
                <c:pt idx="1">
                  <c:v>9980</c:v>
                </c:pt>
                <c:pt idx="2">
                  <c:v>13116</c:v>
                </c:pt>
                <c:pt idx="3">
                  <c:v>6935</c:v>
                </c:pt>
                <c:pt idx="4">
                  <c:v>7108</c:v>
                </c:pt>
                <c:pt idx="5">
                  <c:v>8900</c:v>
                </c:pt>
                <c:pt idx="6">
                  <c:v>800</c:v>
                </c:pt>
                <c:pt idx="7">
                  <c:v>6130</c:v>
                </c:pt>
              </c:numCache>
            </c:numRef>
          </c:val>
        </c:ser>
        <c:ser>
          <c:idx val="1"/>
          <c:order val="1"/>
          <c:cat>
            <c:strRef>
              <c:f>Blad2!$A$11:$A$18</c:f>
              <c:strCache>
                <c:ptCount val="8"/>
                <c:pt idx="0">
                  <c:v>KOSTNADER:</c:v>
                </c:pt>
                <c:pt idx="1">
                  <c:v>Matchställ:</c:v>
                </c:pt>
                <c:pt idx="2">
                  <c:v>Kläder:</c:v>
                </c:pt>
                <c:pt idx="3">
                  <c:v>Övrigt:</c:v>
                </c:pt>
                <c:pt idx="4">
                  <c:v>PLANHYROR:</c:v>
                </c:pt>
                <c:pt idx="5">
                  <c:v>ÅRSAVGIFTER:</c:v>
                </c:pt>
                <c:pt idx="6">
                  <c:v>SPELARÖVERGÅNG:</c:v>
                </c:pt>
                <c:pt idx="7">
                  <c:v>LÖN TILL DOMARE:</c:v>
                </c:pt>
              </c:strCache>
            </c:strRef>
          </c:cat>
          <c:val>
            <c:numRef>
              <c:f>Blad2!$C$11:$C$18</c:f>
              <c:numCache>
                <c:formatCode>General</c:formatCode>
                <c:ptCount val="8"/>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manualLayout>
          <c:layoutTarget val="inner"/>
          <c:xMode val="edge"/>
          <c:yMode val="edge"/>
          <c:x val="0.16458544044856399"/>
          <c:y val="0.182165605095541"/>
          <c:w val="0.39318568994889302"/>
          <c:h val="0.73503184713375802"/>
        </c:manualLayout>
      </c:layout>
      <c:pieChart>
        <c:varyColors val="1"/>
        <c:ser>
          <c:idx val="0"/>
          <c:order val="0"/>
          <c:tx>
            <c:strRef>
              <c:f>Blad2!$B$50</c:f>
              <c:strCache>
                <c:ptCount val="1"/>
              </c:strCache>
            </c:strRef>
          </c:tx>
          <c:cat>
            <c:strRef>
              <c:f>Blad2!$A$51:$A$54</c:f>
              <c:strCache>
                <c:ptCount val="4"/>
                <c:pt idx="0">
                  <c:v>INTÄKTER (DAM):</c:v>
                </c:pt>
                <c:pt idx="1">
                  <c:v>Spelar avgifter:</c:v>
                </c:pt>
                <c:pt idx="2">
                  <c:v>Bidrag:</c:v>
                </c:pt>
                <c:pt idx="3">
                  <c:v>Återföring deposition:</c:v>
                </c:pt>
              </c:strCache>
            </c:strRef>
          </c:cat>
          <c:val>
            <c:numRef>
              <c:f>Blad2!$B$51:$B$54</c:f>
              <c:numCache>
                <c:formatCode>General</c:formatCode>
                <c:ptCount val="4"/>
                <c:pt idx="1">
                  <c:v>4806.2</c:v>
                </c:pt>
                <c:pt idx="2">
                  <c:v>3121</c:v>
                </c:pt>
                <c:pt idx="3">
                  <c:v>900</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4399200525828604"/>
          <c:y val="0.20096343848738701"/>
          <c:w val="0.30830782438396198"/>
          <c:h val="0.65921961984051303"/>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8.91829184002602E-2"/>
          <c:y val="0.10625"/>
          <c:w val="0.44750430292599003"/>
          <c:h val="0.8125"/>
        </c:manualLayout>
      </c:layout>
      <c:pieChart>
        <c:varyColors val="1"/>
        <c:ser>
          <c:idx val="0"/>
          <c:order val="0"/>
          <c:cat>
            <c:strRef>
              <c:f>Blad2!$A$61:$A$65</c:f>
              <c:strCache>
                <c:ptCount val="5"/>
                <c:pt idx="0">
                  <c:v>KOSTNADER:</c:v>
                </c:pt>
                <c:pt idx="1">
                  <c:v>INKÖP:</c:v>
                </c:pt>
                <c:pt idx="2">
                  <c:v>PLANHYRA:</c:v>
                </c:pt>
                <c:pt idx="3">
                  <c:v>ÅRSAVGIFTER:</c:v>
                </c:pt>
                <c:pt idx="4">
                  <c:v>LÖN TILL DOMARE:</c:v>
                </c:pt>
              </c:strCache>
            </c:strRef>
          </c:cat>
          <c:val>
            <c:numRef>
              <c:f>Blad2!$B$61:$B$65</c:f>
              <c:numCache>
                <c:formatCode>General</c:formatCode>
                <c:ptCount val="5"/>
                <c:pt idx="1">
                  <c:v>130.6</c:v>
                </c:pt>
                <c:pt idx="2">
                  <c:v>0</c:v>
                </c:pt>
                <c:pt idx="3">
                  <c:v>5400</c:v>
                </c:pt>
                <c:pt idx="4">
                  <c:v>800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pieChart>
        <c:varyColors val="1"/>
        <c:ser>
          <c:idx val="0"/>
          <c:order val="0"/>
          <c:cat>
            <c:strRef>
              <c:f>Blad2!$A$96:$A$99</c:f>
              <c:strCache>
                <c:ptCount val="4"/>
                <c:pt idx="0">
                  <c:v>INTÄKTER (FLAMES):</c:v>
                </c:pt>
                <c:pt idx="1">
                  <c:v>Spelar avgifter:</c:v>
                </c:pt>
                <c:pt idx="2">
                  <c:v>Bidrag:</c:v>
                </c:pt>
                <c:pt idx="3">
                  <c:v>Återföring deposition:</c:v>
                </c:pt>
              </c:strCache>
            </c:strRef>
          </c:cat>
          <c:val>
            <c:numRef>
              <c:f>Blad2!$B$96:$B$99</c:f>
              <c:numCache>
                <c:formatCode>General</c:formatCode>
                <c:ptCount val="4"/>
                <c:pt idx="1">
                  <c:v>3000</c:v>
                </c:pt>
                <c:pt idx="2">
                  <c:v>2087</c:v>
                </c:pt>
                <c:pt idx="3">
                  <c:v>900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pieChart>
        <c:varyColors val="1"/>
        <c:ser>
          <c:idx val="0"/>
          <c:order val="0"/>
          <c:cat>
            <c:strRef>
              <c:f>Blad2!$A$106:$A$110</c:f>
              <c:strCache>
                <c:ptCount val="5"/>
                <c:pt idx="0">
                  <c:v>KOSTNADER:</c:v>
                </c:pt>
                <c:pt idx="1">
                  <c:v>INKÖP:</c:v>
                </c:pt>
                <c:pt idx="2">
                  <c:v>PLANHYRA:</c:v>
                </c:pt>
                <c:pt idx="3">
                  <c:v>ÅRSAVGIFTER:</c:v>
                </c:pt>
                <c:pt idx="4">
                  <c:v>LÖN TILL DOMARE:</c:v>
                </c:pt>
              </c:strCache>
            </c:strRef>
          </c:cat>
          <c:val>
            <c:numRef>
              <c:f>Blad2!$B$106:$B$110</c:f>
              <c:numCache>
                <c:formatCode>General</c:formatCode>
                <c:ptCount val="5"/>
                <c:pt idx="1">
                  <c:v>0</c:v>
                </c:pt>
                <c:pt idx="2">
                  <c:v>464</c:v>
                </c:pt>
                <c:pt idx="3">
                  <c:v>5400</c:v>
                </c:pt>
                <c:pt idx="4">
                  <c:v>900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pieChart>
        <c:varyColors val="1"/>
        <c:ser>
          <c:idx val="0"/>
          <c:order val="0"/>
          <c:cat>
            <c:strRef>
              <c:f>Blad2!$A$142:$A$145</c:f>
              <c:strCache>
                <c:ptCount val="4"/>
                <c:pt idx="0">
                  <c:v>INTÄKTER (FÖRENING):</c:v>
                </c:pt>
                <c:pt idx="1">
                  <c:v>Medlemsavgifter:</c:v>
                </c:pt>
                <c:pt idx="2">
                  <c:v>Inbetalning från herrlag:</c:v>
                </c:pt>
                <c:pt idx="3">
                  <c:v>Konsertarbeten:</c:v>
                </c:pt>
              </c:strCache>
            </c:strRef>
          </c:cat>
          <c:val>
            <c:numRef>
              <c:f>Blad2!$B$142:$B$145</c:f>
              <c:numCache>
                <c:formatCode>General</c:formatCode>
                <c:ptCount val="4"/>
                <c:pt idx="1">
                  <c:v>10390.4</c:v>
                </c:pt>
                <c:pt idx="2">
                  <c:v>3100</c:v>
                </c:pt>
                <c:pt idx="3">
                  <c:v>39350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sv-S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124829140461216"/>
          <c:y val="0"/>
          <c:w val="0.48503668763102697"/>
          <c:h val="0.91810515873015897"/>
        </c:manualLayout>
      </c:layout>
      <c:pieChart>
        <c:varyColors val="1"/>
        <c:ser>
          <c:idx val="0"/>
          <c:order val="0"/>
          <c:cat>
            <c:strRef>
              <c:f>Blad2!$A$153:$A$159</c:f>
              <c:strCache>
                <c:ptCount val="7"/>
                <c:pt idx="0">
                  <c:v>Lag aktiviteter:</c:v>
                </c:pt>
                <c:pt idx="1">
                  <c:v>Gala:</c:v>
                </c:pt>
                <c:pt idx="2">
                  <c:v>Planhyra:</c:v>
                </c:pt>
                <c:pt idx="3">
                  <c:v>Material:</c:v>
                </c:pt>
                <c:pt idx="4">
                  <c:v>Övrigt:</c:v>
                </c:pt>
                <c:pt idx="5">
                  <c:v>Stadsmissionen:</c:v>
                </c:pt>
                <c:pt idx="6">
                  <c:v>Administrativa kostnader:</c:v>
                </c:pt>
              </c:strCache>
            </c:strRef>
          </c:cat>
          <c:val>
            <c:numRef>
              <c:f>Blad2!$B$153:$B$159</c:f>
              <c:numCache>
                <c:formatCode>General</c:formatCode>
                <c:ptCount val="7"/>
                <c:pt idx="0">
                  <c:v>4217.7</c:v>
                </c:pt>
                <c:pt idx="1">
                  <c:v>20067.5</c:v>
                </c:pt>
                <c:pt idx="2">
                  <c:v>2762</c:v>
                </c:pt>
                <c:pt idx="3">
                  <c:v>17313.46</c:v>
                </c:pt>
                <c:pt idx="4">
                  <c:v>3600</c:v>
                </c:pt>
                <c:pt idx="5">
                  <c:v>1039.04</c:v>
                </c:pt>
                <c:pt idx="6">
                  <c:v>2773.35</c:v>
                </c:pt>
              </c:numCache>
            </c:numRef>
          </c:val>
        </c:ser>
        <c:ser>
          <c:idx val="1"/>
          <c:order val="1"/>
          <c:cat>
            <c:strRef>
              <c:f>Blad2!$A$153:$A$159</c:f>
              <c:strCache>
                <c:ptCount val="7"/>
                <c:pt idx="0">
                  <c:v>Lag aktiviteter:</c:v>
                </c:pt>
                <c:pt idx="1">
                  <c:v>Gala:</c:v>
                </c:pt>
                <c:pt idx="2">
                  <c:v>Planhyra:</c:v>
                </c:pt>
                <c:pt idx="3">
                  <c:v>Material:</c:v>
                </c:pt>
                <c:pt idx="4">
                  <c:v>Övrigt:</c:v>
                </c:pt>
                <c:pt idx="5">
                  <c:v>Stadsmissionen:</c:v>
                </c:pt>
                <c:pt idx="6">
                  <c:v>Administrativa kostnader:</c:v>
                </c:pt>
              </c:strCache>
            </c:strRef>
          </c:cat>
          <c:val>
            <c:numRef>
              <c:f>Blad2!$C$153:$C$159</c:f>
              <c:numCache>
                <c:formatCode>General</c:formatCode>
                <c:ptCount val="7"/>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9142976939203304"/>
          <c:y val="2.42063492063493E-4"/>
          <c:w val="0.28194549266247398"/>
          <c:h val="0.99951587301587297"/>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AC4C9-CA1B-574F-9F4C-A75BD934B571}" type="datetimeFigureOut">
              <a:rPr lang="sv-SE" smtClean="0"/>
              <a:t>2018-02-25</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C8A30-8232-E64A-B70A-89706072BDF9}" type="slidenum">
              <a:rPr lang="sv-SE" smtClean="0"/>
              <a:t>‹#›</a:t>
            </a:fld>
            <a:endParaRPr lang="sv-SE"/>
          </a:p>
        </p:txBody>
      </p:sp>
    </p:spTree>
    <p:extLst>
      <p:ext uri="{BB962C8B-B14F-4D97-AF65-F5344CB8AC3E}">
        <p14:creationId xmlns:p14="http://schemas.microsoft.com/office/powerpoint/2010/main" val="849199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1</a:t>
            </a:fld>
            <a:endParaRPr lang="sv-SE"/>
          </a:p>
        </p:txBody>
      </p:sp>
    </p:spTree>
    <p:extLst>
      <p:ext uri="{BB962C8B-B14F-4D97-AF65-F5344CB8AC3E}">
        <p14:creationId xmlns:p14="http://schemas.microsoft.com/office/powerpoint/2010/main" val="312165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10</a:t>
            </a:fld>
            <a:endParaRPr lang="sv-SE"/>
          </a:p>
        </p:txBody>
      </p:sp>
    </p:spTree>
    <p:extLst>
      <p:ext uri="{BB962C8B-B14F-4D97-AF65-F5344CB8AC3E}">
        <p14:creationId xmlns:p14="http://schemas.microsoft.com/office/powerpoint/2010/main" val="1473219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11</a:t>
            </a:fld>
            <a:endParaRPr lang="sv-SE"/>
          </a:p>
        </p:txBody>
      </p:sp>
    </p:spTree>
    <p:extLst>
      <p:ext uri="{BB962C8B-B14F-4D97-AF65-F5344CB8AC3E}">
        <p14:creationId xmlns:p14="http://schemas.microsoft.com/office/powerpoint/2010/main" val="1929751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12</a:t>
            </a:fld>
            <a:endParaRPr lang="sv-SE"/>
          </a:p>
        </p:txBody>
      </p:sp>
    </p:spTree>
    <p:extLst>
      <p:ext uri="{BB962C8B-B14F-4D97-AF65-F5344CB8AC3E}">
        <p14:creationId xmlns:p14="http://schemas.microsoft.com/office/powerpoint/2010/main" val="1458144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13</a:t>
            </a:fld>
            <a:endParaRPr lang="sv-SE"/>
          </a:p>
        </p:txBody>
      </p:sp>
    </p:spTree>
    <p:extLst>
      <p:ext uri="{BB962C8B-B14F-4D97-AF65-F5344CB8AC3E}">
        <p14:creationId xmlns:p14="http://schemas.microsoft.com/office/powerpoint/2010/main" val="271467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14</a:t>
            </a:fld>
            <a:endParaRPr lang="sv-SE"/>
          </a:p>
        </p:txBody>
      </p:sp>
    </p:spTree>
    <p:extLst>
      <p:ext uri="{BB962C8B-B14F-4D97-AF65-F5344CB8AC3E}">
        <p14:creationId xmlns:p14="http://schemas.microsoft.com/office/powerpoint/2010/main" val="3558353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15</a:t>
            </a:fld>
            <a:endParaRPr lang="sv-SE"/>
          </a:p>
        </p:txBody>
      </p:sp>
    </p:spTree>
    <p:extLst>
      <p:ext uri="{BB962C8B-B14F-4D97-AF65-F5344CB8AC3E}">
        <p14:creationId xmlns:p14="http://schemas.microsoft.com/office/powerpoint/2010/main" val="1471258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16</a:t>
            </a:fld>
            <a:endParaRPr lang="sv-SE"/>
          </a:p>
        </p:txBody>
      </p:sp>
    </p:spTree>
    <p:extLst>
      <p:ext uri="{BB962C8B-B14F-4D97-AF65-F5344CB8AC3E}">
        <p14:creationId xmlns:p14="http://schemas.microsoft.com/office/powerpoint/2010/main" val="854604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smtClean="0">
              <a:ln>
                <a:noFill/>
              </a:ln>
              <a:solidFill>
                <a:srgbClr val="1D2129"/>
              </a:solidFill>
              <a:effectLst/>
              <a:latin typeface="inherit"/>
            </a:endParaRPr>
          </a:p>
        </p:txBody>
      </p:sp>
      <p:sp>
        <p:nvSpPr>
          <p:cNvPr id="4" name="Platshållare för bildnummer 3"/>
          <p:cNvSpPr>
            <a:spLocks noGrp="1"/>
          </p:cNvSpPr>
          <p:nvPr>
            <p:ph type="sldNum" sz="quarter" idx="10"/>
          </p:nvPr>
        </p:nvSpPr>
        <p:spPr/>
        <p:txBody>
          <a:bodyPr/>
          <a:lstStyle/>
          <a:p>
            <a:fld id="{5BEC8A30-8232-E64A-B70A-89706072BDF9}" type="slidenum">
              <a:rPr lang="sv-SE" smtClean="0"/>
              <a:t>17</a:t>
            </a:fld>
            <a:endParaRPr lang="sv-SE"/>
          </a:p>
        </p:txBody>
      </p:sp>
    </p:spTree>
    <p:extLst>
      <p:ext uri="{BB962C8B-B14F-4D97-AF65-F5344CB8AC3E}">
        <p14:creationId xmlns:p14="http://schemas.microsoft.com/office/powerpoint/2010/main" val="3261254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smtClean="0">
                <a:ln>
                  <a:noFill/>
                </a:ln>
                <a:solidFill>
                  <a:srgbClr val="1D2129"/>
                </a:solidFill>
                <a:effectLst/>
                <a:latin typeface="inherit"/>
              </a:rPr>
              <a:t>Första kapitlets paragraf 6</a:t>
            </a:r>
          </a:p>
        </p:txBody>
      </p:sp>
      <p:sp>
        <p:nvSpPr>
          <p:cNvPr id="4" name="Platshållare för bildnummer 3"/>
          <p:cNvSpPr>
            <a:spLocks noGrp="1"/>
          </p:cNvSpPr>
          <p:nvPr>
            <p:ph type="sldNum" sz="quarter" idx="10"/>
          </p:nvPr>
        </p:nvSpPr>
        <p:spPr/>
        <p:txBody>
          <a:bodyPr/>
          <a:lstStyle/>
          <a:p>
            <a:fld id="{5BEC8A30-8232-E64A-B70A-89706072BDF9}" type="slidenum">
              <a:rPr lang="sv-SE" smtClean="0"/>
              <a:t>18</a:t>
            </a:fld>
            <a:endParaRPr lang="sv-SE"/>
          </a:p>
        </p:txBody>
      </p:sp>
    </p:spTree>
    <p:extLst>
      <p:ext uri="{BB962C8B-B14F-4D97-AF65-F5344CB8AC3E}">
        <p14:creationId xmlns:p14="http://schemas.microsoft.com/office/powerpoint/2010/main" val="2818895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0" algn="l" eaLnBrk="0" fontAlgn="base" hangingPunct="0">
              <a:lnSpc>
                <a:spcPct val="100000"/>
              </a:lnSpc>
              <a:spcAft>
                <a:spcPct val="0"/>
              </a:spcAft>
            </a:pPr>
            <a:r>
              <a:rPr kumimoji="0" lang="sv-SE" altLang="sv-SE" sz="1200" b="0" i="0" u="none" strike="noStrike" cap="none" normalizeH="0" baseline="0" dirty="0" smtClean="0">
                <a:ln>
                  <a:noFill/>
                </a:ln>
                <a:solidFill>
                  <a:srgbClr val="1D2129"/>
                </a:solidFill>
                <a:effectLst/>
                <a:latin typeface="inherit"/>
              </a:rPr>
              <a:t>Kap 5 av föreningsstadgarna ”Styrelsen”. </a:t>
            </a:r>
          </a:p>
          <a:p>
            <a:pPr lvl="0" algn="l" eaLnBrk="0" fontAlgn="base" hangingPunct="0">
              <a:lnSpc>
                <a:spcPct val="100000"/>
              </a:lnSpc>
              <a:spcAft>
                <a:spcPct val="0"/>
              </a:spcAft>
            </a:pPr>
            <a:endParaRPr kumimoji="0" lang="sv-SE" altLang="sv-SE" sz="1200" b="0" i="0" u="none" strike="noStrike" cap="none" normalizeH="0" baseline="0" dirty="0" smtClean="0">
              <a:ln>
                <a:noFill/>
              </a:ln>
              <a:solidFill>
                <a:srgbClr val="1D2129"/>
              </a:solidFill>
              <a:effectLst/>
              <a:latin typeface="inherit"/>
            </a:endParaRPr>
          </a:p>
          <a:p>
            <a:pPr lvl="0" algn="l" eaLnBrk="0" fontAlgn="base" hangingPunct="0">
              <a:lnSpc>
                <a:spcPct val="100000"/>
              </a:lnSpc>
              <a:spcAft>
                <a:spcPct val="0"/>
              </a:spcAft>
            </a:pPr>
            <a:r>
              <a:rPr lang="sv-SE" altLang="sv-SE" sz="1200" dirty="0" smtClean="0">
                <a:solidFill>
                  <a:srgbClr val="1D2129"/>
                </a:solidFill>
                <a:latin typeface="+mn-lt"/>
              </a:rPr>
              <a:t>4. Justering av Valberedning "Valberedningen ska bestå av ordförande samt tre övriga ledamöter valda av årsmötet. Valberedningen ska bland sina ledamöter utse en vice ordförande. Valberedningen ska </a:t>
            </a:r>
            <a:br>
              <a:rPr lang="sv-SE" altLang="sv-SE" sz="1200" dirty="0" smtClean="0">
                <a:solidFill>
                  <a:srgbClr val="1D2129"/>
                </a:solidFill>
                <a:latin typeface="+mn-lt"/>
              </a:rPr>
            </a:br>
            <a:r>
              <a:rPr lang="sv-SE" altLang="sv-SE" sz="1200" dirty="0" smtClean="0">
                <a:solidFill>
                  <a:srgbClr val="1D2129"/>
                </a:solidFill>
                <a:latin typeface="+mn-lt"/>
              </a:rPr>
              <a:t>sammanträda när ordföranden eller minst halva antalet ledamöter så bestämmer.” Vi uppfyller inte den paragrafen idag och tror inte man behöver vara 4 personer.</a:t>
            </a:r>
          </a:p>
          <a:p>
            <a:pPr lvl="0" algn="l" eaLnBrk="0" fontAlgn="base" hangingPunct="0">
              <a:lnSpc>
                <a:spcPct val="100000"/>
              </a:lnSpc>
              <a:spcAft>
                <a:spcPct val="0"/>
              </a:spcAft>
            </a:pPr>
            <a:r>
              <a:rPr lang="sv-SE" altLang="sv-SE" sz="1200" dirty="0" smtClean="0">
                <a:solidFill>
                  <a:srgbClr val="1D2129"/>
                </a:solidFill>
                <a:latin typeface="+mn-lt"/>
              </a:rPr>
              <a:t>5. Tydliggör i stadgar om vart och hur motioner ska skickas in, samt att det är något som måste stå med i kallelsen!!</a:t>
            </a:r>
          </a:p>
          <a:p>
            <a:pPr lvl="0" algn="l" eaLnBrk="0" fontAlgn="base" hangingPunct="0">
              <a:lnSpc>
                <a:spcPct val="100000"/>
              </a:lnSpc>
              <a:spcAft>
                <a:spcPct val="0"/>
              </a:spcAft>
            </a:pPr>
            <a:endParaRPr lang="sv-SE" altLang="sv-SE" sz="1200" dirty="0" smtClean="0">
              <a:solidFill>
                <a:srgbClr val="1D2129"/>
              </a:solidFill>
              <a:latin typeface="+mn-lt"/>
            </a:endParaRPr>
          </a:p>
          <a:p>
            <a:pPr lvl="0" algn="l" eaLnBrk="0" fontAlgn="ctr" hangingPunct="0">
              <a:lnSpc>
                <a:spcPct val="100000"/>
              </a:lnSpc>
              <a:spcAft>
                <a:spcPct val="0"/>
              </a:spcAft>
            </a:pPr>
            <a:r>
              <a:rPr lang="sv-SE" altLang="sv-SE" sz="1200" dirty="0" smtClean="0">
                <a:solidFill>
                  <a:srgbClr val="1D2129"/>
                </a:solidFill>
                <a:latin typeface="+mn-lt"/>
              </a:rPr>
              <a:t>Tack för mig!   </a:t>
            </a:r>
            <a:r>
              <a:rPr lang="sv-SE" altLang="sv-SE" sz="1100" dirty="0" smtClean="0">
                <a:solidFill>
                  <a:srgbClr val="1D2129"/>
                </a:solidFill>
                <a:latin typeface="+mn-lt"/>
              </a:rPr>
              <a:t>:</a:t>
            </a:r>
            <a:r>
              <a:rPr lang="sv-SE" altLang="sv-SE" sz="1200" dirty="0" smtClean="0">
                <a:solidFill>
                  <a:srgbClr val="1D2129"/>
                </a:solidFill>
                <a:latin typeface="+mn-lt"/>
              </a:rPr>
              <a:t>)</a:t>
            </a:r>
          </a:p>
          <a:p>
            <a:pPr lvl="0" algn="l" eaLnBrk="0" fontAlgn="ctr" hangingPunct="0">
              <a:lnSpc>
                <a:spcPct val="100000"/>
              </a:lnSpc>
              <a:spcAft>
                <a:spcPct val="0"/>
              </a:spcAft>
            </a:pPr>
            <a:endParaRPr lang="sv-SE" altLang="sv-SE" sz="1200" dirty="0" smtClean="0">
              <a:solidFill>
                <a:srgbClr val="1D2129"/>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smtClean="0">
              <a:ln>
                <a:noFill/>
              </a:ln>
              <a:solidFill>
                <a:srgbClr val="1D2129"/>
              </a:solidFill>
              <a:effectLst/>
              <a:latin typeface="inherit"/>
            </a:endParaRPr>
          </a:p>
        </p:txBody>
      </p:sp>
      <p:sp>
        <p:nvSpPr>
          <p:cNvPr id="4" name="Platshållare för bildnummer 3"/>
          <p:cNvSpPr>
            <a:spLocks noGrp="1"/>
          </p:cNvSpPr>
          <p:nvPr>
            <p:ph type="sldNum" sz="quarter" idx="10"/>
          </p:nvPr>
        </p:nvSpPr>
        <p:spPr/>
        <p:txBody>
          <a:bodyPr/>
          <a:lstStyle/>
          <a:p>
            <a:fld id="{5BEC8A30-8232-E64A-B70A-89706072BDF9}" type="slidenum">
              <a:rPr lang="sv-SE" smtClean="0"/>
              <a:t>19</a:t>
            </a:fld>
            <a:endParaRPr lang="sv-SE"/>
          </a:p>
        </p:txBody>
      </p:sp>
    </p:spTree>
    <p:extLst>
      <p:ext uri="{BB962C8B-B14F-4D97-AF65-F5344CB8AC3E}">
        <p14:creationId xmlns:p14="http://schemas.microsoft.com/office/powerpoint/2010/main" val="422717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2</a:t>
            </a:fld>
            <a:endParaRPr lang="sv-SE"/>
          </a:p>
        </p:txBody>
      </p:sp>
    </p:spTree>
    <p:extLst>
      <p:ext uri="{BB962C8B-B14F-4D97-AF65-F5344CB8AC3E}">
        <p14:creationId xmlns:p14="http://schemas.microsoft.com/office/powerpoint/2010/main" val="940360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0" algn="l" eaLnBrk="0" fontAlgn="base" hangingPunct="0">
              <a:lnSpc>
                <a:spcPct val="100000"/>
              </a:lnSpc>
              <a:spcAft>
                <a:spcPct val="0"/>
              </a:spcAft>
            </a:pPr>
            <a:r>
              <a:rPr kumimoji="0" lang="sv-SE" altLang="sv-SE" sz="1200" b="0" i="0" u="none" strike="noStrike" cap="none" normalizeH="0" baseline="0" dirty="0" smtClean="0">
                <a:ln>
                  <a:noFill/>
                </a:ln>
                <a:solidFill>
                  <a:srgbClr val="1D2129"/>
                </a:solidFill>
                <a:effectLst/>
                <a:latin typeface="inherit"/>
              </a:rPr>
              <a:t>Kap 5 av föreningsstadgarna ”Styrelsen”. </a:t>
            </a:r>
          </a:p>
          <a:p>
            <a:pPr lvl="0" algn="l" eaLnBrk="0" fontAlgn="base" hangingPunct="0">
              <a:lnSpc>
                <a:spcPct val="100000"/>
              </a:lnSpc>
              <a:spcAft>
                <a:spcPct val="0"/>
              </a:spcAft>
            </a:pPr>
            <a:endParaRPr kumimoji="0" lang="sv-SE" altLang="sv-SE" sz="1200" b="0" i="0" u="none" strike="noStrike" cap="none" normalizeH="0" baseline="0" dirty="0" smtClean="0">
              <a:ln>
                <a:noFill/>
              </a:ln>
              <a:solidFill>
                <a:srgbClr val="1D2129"/>
              </a:solidFill>
              <a:effectLst/>
              <a:latin typeface="inherit"/>
            </a:endParaRPr>
          </a:p>
          <a:p>
            <a:pPr lvl="0" algn="l" eaLnBrk="0" fontAlgn="base" hangingPunct="0">
              <a:lnSpc>
                <a:spcPct val="100000"/>
              </a:lnSpc>
              <a:spcAft>
                <a:spcPct val="0"/>
              </a:spcAft>
            </a:pPr>
            <a:r>
              <a:rPr lang="sv-SE" altLang="sv-SE" sz="1200" dirty="0" smtClean="0">
                <a:solidFill>
                  <a:srgbClr val="1D2129"/>
                </a:solidFill>
                <a:latin typeface="+mn-lt"/>
              </a:rPr>
              <a:t>3. På årsmötet beslutar vi om medlemsavgift och spelaravgift, dock är dessa avgifter redan bestämda innan årsmötet. Skulle vilja ha möjlighet att påverka beslutet om avgifterna på något vis, om det innebär att vi ska lägga årsmötet tidigare på året eller besluta summan senare på året kan vi diskutera på årsmötet.</a:t>
            </a:r>
          </a:p>
          <a:p>
            <a:pPr lvl="0" algn="l" eaLnBrk="0" fontAlgn="base" hangingPunct="0">
              <a:lnSpc>
                <a:spcPct val="100000"/>
              </a:lnSpc>
              <a:spcAft>
                <a:spcPct val="0"/>
              </a:spcAft>
            </a:pPr>
            <a:r>
              <a:rPr lang="sv-SE" altLang="sv-SE" sz="1200" dirty="0" smtClean="0">
                <a:solidFill>
                  <a:srgbClr val="1D2129"/>
                </a:solidFill>
                <a:latin typeface="+mn-lt"/>
              </a:rPr>
              <a:t>4. Justering av Valberedning "Valberedningen ska bestå av ordförande samt tre övriga ledamöter valda av årsmötet. Valberedningen ska bland sina ledamöter utse en vice ordförande. Valberedningen ska </a:t>
            </a:r>
            <a:br>
              <a:rPr lang="sv-SE" altLang="sv-SE" sz="1200" dirty="0" smtClean="0">
                <a:solidFill>
                  <a:srgbClr val="1D2129"/>
                </a:solidFill>
                <a:latin typeface="+mn-lt"/>
              </a:rPr>
            </a:br>
            <a:r>
              <a:rPr lang="sv-SE" altLang="sv-SE" sz="1200" dirty="0" smtClean="0">
                <a:solidFill>
                  <a:srgbClr val="1D2129"/>
                </a:solidFill>
                <a:latin typeface="+mn-lt"/>
              </a:rPr>
              <a:t>sammanträda när ordföranden eller minst halva antalet ledamöter så bestämmer.” Vi uppfyller inte den paragrafen idag och tror inte man behöver vara 4 personer.</a:t>
            </a:r>
          </a:p>
          <a:p>
            <a:pPr lvl="0" algn="l" eaLnBrk="0" fontAlgn="base" hangingPunct="0">
              <a:lnSpc>
                <a:spcPct val="100000"/>
              </a:lnSpc>
              <a:spcAft>
                <a:spcPct val="0"/>
              </a:spcAft>
            </a:pPr>
            <a:r>
              <a:rPr lang="sv-SE" altLang="sv-SE" sz="1200" dirty="0" smtClean="0">
                <a:solidFill>
                  <a:srgbClr val="1D2129"/>
                </a:solidFill>
                <a:latin typeface="+mn-lt"/>
              </a:rPr>
              <a:t>5. Tydliggör i stadgar om vart och hur motioner ska skickas in, samt att det är något som måste stå med i kallelsen!!</a:t>
            </a:r>
          </a:p>
          <a:p>
            <a:pPr lvl="0" algn="l" eaLnBrk="0" fontAlgn="base" hangingPunct="0">
              <a:lnSpc>
                <a:spcPct val="100000"/>
              </a:lnSpc>
              <a:spcAft>
                <a:spcPct val="0"/>
              </a:spcAft>
            </a:pPr>
            <a:endParaRPr lang="sv-SE" altLang="sv-SE" sz="1200" dirty="0" smtClean="0">
              <a:solidFill>
                <a:srgbClr val="1D2129"/>
              </a:solidFill>
              <a:latin typeface="+mn-lt"/>
            </a:endParaRPr>
          </a:p>
          <a:p>
            <a:pPr lvl="0" algn="l" eaLnBrk="0" fontAlgn="ctr" hangingPunct="0">
              <a:lnSpc>
                <a:spcPct val="100000"/>
              </a:lnSpc>
              <a:spcAft>
                <a:spcPct val="0"/>
              </a:spcAft>
            </a:pPr>
            <a:r>
              <a:rPr lang="sv-SE" altLang="sv-SE" sz="1200" dirty="0" smtClean="0">
                <a:solidFill>
                  <a:srgbClr val="1D2129"/>
                </a:solidFill>
                <a:latin typeface="+mn-lt"/>
              </a:rPr>
              <a:t>Tack för mig!   </a:t>
            </a:r>
            <a:r>
              <a:rPr lang="sv-SE" altLang="sv-SE" sz="1100" dirty="0" smtClean="0">
                <a:solidFill>
                  <a:srgbClr val="1D2129"/>
                </a:solidFill>
                <a:latin typeface="+mn-lt"/>
              </a:rPr>
              <a:t>:</a:t>
            </a:r>
            <a:r>
              <a:rPr lang="sv-SE" altLang="sv-SE" sz="1200" dirty="0" smtClean="0">
                <a:solidFill>
                  <a:srgbClr val="1D2129"/>
                </a:solidFill>
                <a:latin typeface="+mn-lt"/>
              </a:rPr>
              <a:t>)</a:t>
            </a:r>
          </a:p>
          <a:p>
            <a:pPr lvl="0" algn="l" eaLnBrk="0" fontAlgn="ctr" hangingPunct="0">
              <a:lnSpc>
                <a:spcPct val="100000"/>
              </a:lnSpc>
              <a:spcAft>
                <a:spcPct val="0"/>
              </a:spcAft>
            </a:pPr>
            <a:endParaRPr lang="sv-SE" altLang="sv-SE" sz="1200" dirty="0" smtClean="0">
              <a:solidFill>
                <a:srgbClr val="1D2129"/>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smtClean="0">
              <a:ln>
                <a:noFill/>
              </a:ln>
              <a:solidFill>
                <a:srgbClr val="1D2129"/>
              </a:solidFill>
              <a:effectLst/>
              <a:latin typeface="inherit"/>
            </a:endParaRPr>
          </a:p>
        </p:txBody>
      </p:sp>
      <p:sp>
        <p:nvSpPr>
          <p:cNvPr id="4" name="Platshållare för bildnummer 3"/>
          <p:cNvSpPr>
            <a:spLocks noGrp="1"/>
          </p:cNvSpPr>
          <p:nvPr>
            <p:ph type="sldNum" sz="quarter" idx="10"/>
          </p:nvPr>
        </p:nvSpPr>
        <p:spPr/>
        <p:txBody>
          <a:bodyPr/>
          <a:lstStyle/>
          <a:p>
            <a:fld id="{5BEC8A30-8232-E64A-B70A-89706072BDF9}" type="slidenum">
              <a:rPr lang="sv-SE" smtClean="0"/>
              <a:t>20</a:t>
            </a:fld>
            <a:endParaRPr lang="sv-SE"/>
          </a:p>
        </p:txBody>
      </p:sp>
    </p:spTree>
    <p:extLst>
      <p:ext uri="{BB962C8B-B14F-4D97-AF65-F5344CB8AC3E}">
        <p14:creationId xmlns:p14="http://schemas.microsoft.com/office/powerpoint/2010/main" val="2990691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0" algn="l" eaLnBrk="0" fontAlgn="base" hangingPunct="0">
              <a:lnSpc>
                <a:spcPct val="100000"/>
              </a:lnSpc>
              <a:spcAft>
                <a:spcPct val="0"/>
              </a:spcAft>
            </a:pPr>
            <a:r>
              <a:rPr kumimoji="0" lang="sv-SE" altLang="sv-SE" sz="1200" b="0" i="0" u="none" strike="noStrike" cap="none" normalizeH="0" baseline="0" dirty="0" smtClean="0">
                <a:ln>
                  <a:noFill/>
                </a:ln>
                <a:solidFill>
                  <a:srgbClr val="1D2129"/>
                </a:solidFill>
                <a:effectLst/>
                <a:latin typeface="inherit"/>
              </a:rPr>
              <a:t>Kap 5 av föreningsstadgarna ”Styrelsen”. </a:t>
            </a:r>
          </a:p>
          <a:p>
            <a:pPr lvl="0" algn="l" eaLnBrk="0" fontAlgn="base" hangingPunct="0">
              <a:lnSpc>
                <a:spcPct val="100000"/>
              </a:lnSpc>
              <a:spcAft>
                <a:spcPct val="0"/>
              </a:spcAft>
            </a:pPr>
            <a:endParaRPr kumimoji="0" lang="sv-SE" altLang="sv-SE" sz="1200" b="0" i="0" u="none" strike="noStrike" cap="none" normalizeH="0" baseline="0" dirty="0" smtClean="0">
              <a:ln>
                <a:noFill/>
              </a:ln>
              <a:solidFill>
                <a:srgbClr val="1D2129"/>
              </a:solidFill>
              <a:effectLst/>
              <a:latin typeface="inherit"/>
            </a:endParaRPr>
          </a:p>
          <a:p>
            <a:pPr lvl="0" algn="l" eaLnBrk="0" fontAlgn="base" hangingPunct="0">
              <a:lnSpc>
                <a:spcPct val="100000"/>
              </a:lnSpc>
              <a:spcAft>
                <a:spcPct val="0"/>
              </a:spcAft>
            </a:pPr>
            <a:r>
              <a:rPr lang="sv-SE" sz="1200" b="1" dirty="0" smtClean="0"/>
              <a:t>Årsmöte</a:t>
            </a:r>
            <a:endParaRPr lang="sv-SE" altLang="sv-SE" sz="1200" dirty="0" smtClean="0">
              <a:solidFill>
                <a:srgbClr val="1D2129"/>
              </a:solidFill>
              <a:latin typeface="+mn-lt"/>
            </a:endParaRPr>
          </a:p>
          <a:p>
            <a:pPr lvl="0" algn="l" eaLnBrk="0" fontAlgn="base" hangingPunct="0">
              <a:lnSpc>
                <a:spcPct val="100000"/>
              </a:lnSpc>
              <a:spcAft>
                <a:spcPct val="0"/>
              </a:spcAft>
            </a:pPr>
            <a:endParaRPr lang="sv-SE" altLang="sv-SE" sz="1200" dirty="0" smtClean="0">
              <a:solidFill>
                <a:srgbClr val="1D2129"/>
              </a:solidFill>
              <a:latin typeface="+mn-lt"/>
            </a:endParaRPr>
          </a:p>
          <a:p>
            <a:pPr lvl="0" algn="l" eaLnBrk="0" fontAlgn="base" hangingPunct="0">
              <a:lnSpc>
                <a:spcPct val="100000"/>
              </a:lnSpc>
              <a:spcAft>
                <a:spcPct val="0"/>
              </a:spcAft>
            </a:pPr>
            <a:r>
              <a:rPr lang="sv-SE" altLang="sv-SE" sz="1200" dirty="0" smtClean="0">
                <a:solidFill>
                  <a:srgbClr val="1D2129"/>
                </a:solidFill>
                <a:latin typeface="+mn-lt"/>
              </a:rPr>
              <a:t>4. Justering av Valberedning "Valberedningen ska bestå av ordförande samt tre övriga ledamöter valda av årsmötet. Valberedningen ska bland sina ledamöter utse en vice ordförande. Valberedningen ska </a:t>
            </a:r>
            <a:br>
              <a:rPr lang="sv-SE" altLang="sv-SE" sz="1200" dirty="0" smtClean="0">
                <a:solidFill>
                  <a:srgbClr val="1D2129"/>
                </a:solidFill>
                <a:latin typeface="+mn-lt"/>
              </a:rPr>
            </a:br>
            <a:r>
              <a:rPr lang="sv-SE" altLang="sv-SE" sz="1200" dirty="0" smtClean="0">
                <a:solidFill>
                  <a:srgbClr val="1D2129"/>
                </a:solidFill>
                <a:latin typeface="+mn-lt"/>
              </a:rPr>
              <a:t>sammanträda när ordföranden eller minst halva antalet ledamöter så bestämmer.” Vi uppfyller inte den paragrafen idag och tror inte man behöver vara 4 personer.</a:t>
            </a:r>
          </a:p>
          <a:p>
            <a:pPr lvl="0" algn="l" eaLnBrk="0" fontAlgn="base" hangingPunct="0">
              <a:lnSpc>
                <a:spcPct val="100000"/>
              </a:lnSpc>
              <a:spcAft>
                <a:spcPct val="0"/>
              </a:spcAft>
            </a:pPr>
            <a:r>
              <a:rPr lang="sv-SE" altLang="sv-SE" sz="1200" dirty="0" smtClean="0">
                <a:solidFill>
                  <a:srgbClr val="1D2129"/>
                </a:solidFill>
                <a:latin typeface="+mn-lt"/>
              </a:rPr>
              <a:t>5. Tydliggör i stadgar om vart och hur motioner ska skickas in, samt att det är något som måste stå med i kallelsen!!</a:t>
            </a:r>
          </a:p>
          <a:p>
            <a:pPr lvl="0" algn="l" eaLnBrk="0" fontAlgn="base" hangingPunct="0">
              <a:lnSpc>
                <a:spcPct val="100000"/>
              </a:lnSpc>
              <a:spcAft>
                <a:spcPct val="0"/>
              </a:spcAft>
            </a:pPr>
            <a:endParaRPr lang="sv-SE" altLang="sv-SE" sz="1200" dirty="0" smtClean="0">
              <a:solidFill>
                <a:srgbClr val="1D2129"/>
              </a:solidFill>
              <a:latin typeface="+mn-lt"/>
            </a:endParaRPr>
          </a:p>
          <a:p>
            <a:pPr lvl="0" algn="l" eaLnBrk="0" fontAlgn="ctr" hangingPunct="0">
              <a:lnSpc>
                <a:spcPct val="100000"/>
              </a:lnSpc>
              <a:spcAft>
                <a:spcPct val="0"/>
              </a:spcAft>
            </a:pPr>
            <a:r>
              <a:rPr lang="sv-SE" altLang="sv-SE" sz="1200" dirty="0" smtClean="0">
                <a:solidFill>
                  <a:srgbClr val="1D2129"/>
                </a:solidFill>
                <a:latin typeface="+mn-lt"/>
              </a:rPr>
              <a:t>Tack för mig!   </a:t>
            </a:r>
            <a:r>
              <a:rPr lang="sv-SE" altLang="sv-SE" sz="1100" dirty="0" smtClean="0">
                <a:solidFill>
                  <a:srgbClr val="1D2129"/>
                </a:solidFill>
                <a:latin typeface="+mn-lt"/>
              </a:rPr>
              <a:t>:</a:t>
            </a:r>
            <a:r>
              <a:rPr lang="sv-SE" altLang="sv-SE" sz="1200" dirty="0" smtClean="0">
                <a:solidFill>
                  <a:srgbClr val="1D2129"/>
                </a:solidFill>
                <a:latin typeface="+mn-lt"/>
              </a:rPr>
              <a:t>)</a:t>
            </a:r>
          </a:p>
          <a:p>
            <a:pPr lvl="0" algn="l" eaLnBrk="0" fontAlgn="ctr" hangingPunct="0">
              <a:lnSpc>
                <a:spcPct val="100000"/>
              </a:lnSpc>
              <a:spcAft>
                <a:spcPct val="0"/>
              </a:spcAft>
            </a:pPr>
            <a:endParaRPr lang="sv-SE" altLang="sv-SE" sz="1200" dirty="0" smtClean="0">
              <a:solidFill>
                <a:srgbClr val="1D2129"/>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smtClean="0">
              <a:ln>
                <a:noFill/>
              </a:ln>
              <a:solidFill>
                <a:srgbClr val="1D2129"/>
              </a:solidFill>
              <a:effectLst/>
              <a:latin typeface="inherit"/>
            </a:endParaRPr>
          </a:p>
        </p:txBody>
      </p:sp>
      <p:sp>
        <p:nvSpPr>
          <p:cNvPr id="4" name="Platshållare för bildnummer 3"/>
          <p:cNvSpPr>
            <a:spLocks noGrp="1"/>
          </p:cNvSpPr>
          <p:nvPr>
            <p:ph type="sldNum" sz="quarter" idx="10"/>
          </p:nvPr>
        </p:nvSpPr>
        <p:spPr/>
        <p:txBody>
          <a:bodyPr/>
          <a:lstStyle/>
          <a:p>
            <a:fld id="{5BEC8A30-8232-E64A-B70A-89706072BDF9}" type="slidenum">
              <a:rPr lang="sv-SE" smtClean="0"/>
              <a:t>21</a:t>
            </a:fld>
            <a:endParaRPr lang="sv-SE"/>
          </a:p>
        </p:txBody>
      </p:sp>
    </p:spTree>
    <p:extLst>
      <p:ext uri="{BB962C8B-B14F-4D97-AF65-F5344CB8AC3E}">
        <p14:creationId xmlns:p14="http://schemas.microsoft.com/office/powerpoint/2010/main" val="280418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0" algn="l" eaLnBrk="0" fontAlgn="base" hangingPunct="0">
              <a:lnSpc>
                <a:spcPct val="100000"/>
              </a:lnSpc>
              <a:spcAft>
                <a:spcPct val="0"/>
              </a:spcAft>
            </a:pPr>
            <a:r>
              <a:rPr lang="sv-SE" altLang="sv-SE" sz="1200" b="1" dirty="0" smtClean="0">
                <a:solidFill>
                  <a:srgbClr val="1D2129"/>
                </a:solidFill>
                <a:latin typeface="+mn-lt"/>
              </a:rPr>
              <a:t>Kap 4 Valberedning</a:t>
            </a:r>
          </a:p>
          <a:p>
            <a:pPr lvl="0" algn="l" eaLnBrk="0" fontAlgn="base" hangingPunct="0">
              <a:lnSpc>
                <a:spcPct val="100000"/>
              </a:lnSpc>
              <a:spcAft>
                <a:spcPct val="0"/>
              </a:spcAft>
            </a:pPr>
            <a:endParaRPr lang="sv-SE" altLang="sv-SE" sz="1200" dirty="0" smtClean="0">
              <a:solidFill>
                <a:srgbClr val="1D2129"/>
              </a:solidFill>
              <a:latin typeface="+mn-lt"/>
            </a:endParaRPr>
          </a:p>
          <a:p>
            <a:pPr lvl="0" algn="l" eaLnBrk="0" fontAlgn="base" hangingPunct="0">
              <a:lnSpc>
                <a:spcPct val="100000"/>
              </a:lnSpc>
              <a:spcAft>
                <a:spcPct val="0"/>
              </a:spcAft>
            </a:pPr>
            <a:r>
              <a:rPr lang="sv-SE" altLang="sv-SE" sz="1200" dirty="0" smtClean="0">
                <a:solidFill>
                  <a:srgbClr val="1D2129"/>
                </a:solidFill>
                <a:latin typeface="+mn-lt"/>
              </a:rPr>
              <a:t>5. Tydliggör i stadgar om vart och hur motioner ska skickas in, samt att det är något som måste stå med i kallelsen!!</a:t>
            </a:r>
          </a:p>
          <a:p>
            <a:pPr lvl="0" algn="l" eaLnBrk="0" fontAlgn="base" hangingPunct="0">
              <a:lnSpc>
                <a:spcPct val="100000"/>
              </a:lnSpc>
              <a:spcAft>
                <a:spcPct val="0"/>
              </a:spcAft>
            </a:pPr>
            <a:endParaRPr lang="sv-SE" altLang="sv-SE" sz="1200" dirty="0" smtClean="0">
              <a:solidFill>
                <a:srgbClr val="1D2129"/>
              </a:solidFill>
              <a:latin typeface="+mn-lt"/>
            </a:endParaRPr>
          </a:p>
          <a:p>
            <a:pPr lvl="0" algn="l" eaLnBrk="0" fontAlgn="ctr" hangingPunct="0">
              <a:lnSpc>
                <a:spcPct val="100000"/>
              </a:lnSpc>
              <a:spcAft>
                <a:spcPct val="0"/>
              </a:spcAft>
            </a:pPr>
            <a:r>
              <a:rPr lang="sv-SE" altLang="sv-SE" sz="1200" dirty="0" smtClean="0">
                <a:solidFill>
                  <a:srgbClr val="1D2129"/>
                </a:solidFill>
                <a:latin typeface="+mn-lt"/>
              </a:rPr>
              <a:t>Tack för mig!   </a:t>
            </a:r>
            <a:r>
              <a:rPr lang="sv-SE" altLang="sv-SE" sz="1100" dirty="0" smtClean="0">
                <a:solidFill>
                  <a:srgbClr val="1D2129"/>
                </a:solidFill>
                <a:latin typeface="+mn-lt"/>
              </a:rPr>
              <a:t>:</a:t>
            </a:r>
            <a:r>
              <a:rPr lang="sv-SE" altLang="sv-SE" sz="1200" dirty="0" smtClean="0">
                <a:solidFill>
                  <a:srgbClr val="1D2129"/>
                </a:solidFill>
                <a:latin typeface="+mn-lt"/>
              </a:rPr>
              <a:t>)</a:t>
            </a:r>
          </a:p>
          <a:p>
            <a:pPr lvl="0" algn="l" eaLnBrk="0" fontAlgn="ctr" hangingPunct="0">
              <a:lnSpc>
                <a:spcPct val="100000"/>
              </a:lnSpc>
              <a:spcAft>
                <a:spcPct val="0"/>
              </a:spcAft>
            </a:pPr>
            <a:endParaRPr lang="sv-SE" altLang="sv-SE" sz="1200" dirty="0" smtClean="0">
              <a:solidFill>
                <a:srgbClr val="1D2129"/>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smtClean="0">
              <a:ln>
                <a:noFill/>
              </a:ln>
              <a:solidFill>
                <a:srgbClr val="1D2129"/>
              </a:solidFill>
              <a:effectLst/>
              <a:latin typeface="inherit"/>
            </a:endParaRPr>
          </a:p>
        </p:txBody>
      </p:sp>
      <p:sp>
        <p:nvSpPr>
          <p:cNvPr id="4" name="Platshållare för bildnummer 3"/>
          <p:cNvSpPr>
            <a:spLocks noGrp="1"/>
          </p:cNvSpPr>
          <p:nvPr>
            <p:ph type="sldNum" sz="quarter" idx="10"/>
          </p:nvPr>
        </p:nvSpPr>
        <p:spPr/>
        <p:txBody>
          <a:bodyPr/>
          <a:lstStyle/>
          <a:p>
            <a:fld id="{5BEC8A30-8232-E64A-B70A-89706072BDF9}" type="slidenum">
              <a:rPr lang="sv-SE" smtClean="0"/>
              <a:t>22</a:t>
            </a:fld>
            <a:endParaRPr lang="sv-SE"/>
          </a:p>
        </p:txBody>
      </p:sp>
    </p:spTree>
    <p:extLst>
      <p:ext uri="{BB962C8B-B14F-4D97-AF65-F5344CB8AC3E}">
        <p14:creationId xmlns:p14="http://schemas.microsoft.com/office/powerpoint/2010/main" val="1873688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lvl="0" algn="l" eaLnBrk="0" fontAlgn="base" hangingPunct="0">
              <a:lnSpc>
                <a:spcPct val="100000"/>
              </a:lnSpc>
              <a:spcAft>
                <a:spcPct val="0"/>
              </a:spcAft>
            </a:pPr>
            <a:endParaRPr lang="sv-SE" altLang="sv-SE" sz="1200" dirty="0" smtClean="0">
              <a:solidFill>
                <a:srgbClr val="1D2129"/>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smtClean="0">
              <a:ln>
                <a:noFill/>
              </a:ln>
              <a:solidFill>
                <a:srgbClr val="1D2129"/>
              </a:solidFill>
              <a:effectLst/>
              <a:latin typeface="inherit"/>
            </a:endParaRPr>
          </a:p>
        </p:txBody>
      </p:sp>
      <p:sp>
        <p:nvSpPr>
          <p:cNvPr id="4" name="Platshållare för bildnummer 3"/>
          <p:cNvSpPr>
            <a:spLocks noGrp="1"/>
          </p:cNvSpPr>
          <p:nvPr>
            <p:ph type="sldNum" sz="quarter" idx="10"/>
          </p:nvPr>
        </p:nvSpPr>
        <p:spPr/>
        <p:txBody>
          <a:bodyPr/>
          <a:lstStyle/>
          <a:p>
            <a:fld id="{5BEC8A30-8232-E64A-B70A-89706072BDF9}" type="slidenum">
              <a:rPr lang="sv-SE" smtClean="0"/>
              <a:t>23</a:t>
            </a:fld>
            <a:endParaRPr lang="sv-SE"/>
          </a:p>
        </p:txBody>
      </p:sp>
    </p:spTree>
    <p:extLst>
      <p:ext uri="{BB962C8B-B14F-4D97-AF65-F5344CB8AC3E}">
        <p14:creationId xmlns:p14="http://schemas.microsoft.com/office/powerpoint/2010/main" val="4262519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24</a:t>
            </a:fld>
            <a:endParaRPr lang="sv-SE"/>
          </a:p>
        </p:txBody>
      </p:sp>
    </p:spTree>
    <p:extLst>
      <p:ext uri="{BB962C8B-B14F-4D97-AF65-F5344CB8AC3E}">
        <p14:creationId xmlns:p14="http://schemas.microsoft.com/office/powerpoint/2010/main" val="2154778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25</a:t>
            </a:fld>
            <a:endParaRPr lang="sv-SE"/>
          </a:p>
        </p:txBody>
      </p:sp>
    </p:spTree>
    <p:extLst>
      <p:ext uri="{BB962C8B-B14F-4D97-AF65-F5344CB8AC3E}">
        <p14:creationId xmlns:p14="http://schemas.microsoft.com/office/powerpoint/2010/main" val="23421751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26</a:t>
            </a:fld>
            <a:endParaRPr lang="sv-SE"/>
          </a:p>
        </p:txBody>
      </p:sp>
    </p:spTree>
    <p:extLst>
      <p:ext uri="{BB962C8B-B14F-4D97-AF65-F5344CB8AC3E}">
        <p14:creationId xmlns:p14="http://schemas.microsoft.com/office/powerpoint/2010/main" val="1873176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27</a:t>
            </a:fld>
            <a:endParaRPr lang="sv-SE"/>
          </a:p>
        </p:txBody>
      </p:sp>
    </p:spTree>
    <p:extLst>
      <p:ext uri="{BB962C8B-B14F-4D97-AF65-F5344CB8AC3E}">
        <p14:creationId xmlns:p14="http://schemas.microsoft.com/office/powerpoint/2010/main" val="2651819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28</a:t>
            </a:fld>
            <a:endParaRPr lang="sv-SE"/>
          </a:p>
        </p:txBody>
      </p:sp>
    </p:spTree>
    <p:extLst>
      <p:ext uri="{BB962C8B-B14F-4D97-AF65-F5344CB8AC3E}">
        <p14:creationId xmlns:p14="http://schemas.microsoft.com/office/powerpoint/2010/main" val="3323565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29</a:t>
            </a:fld>
            <a:endParaRPr lang="sv-SE"/>
          </a:p>
        </p:txBody>
      </p:sp>
    </p:spTree>
    <p:extLst>
      <p:ext uri="{BB962C8B-B14F-4D97-AF65-F5344CB8AC3E}">
        <p14:creationId xmlns:p14="http://schemas.microsoft.com/office/powerpoint/2010/main" val="211707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3</a:t>
            </a:fld>
            <a:endParaRPr lang="sv-SE"/>
          </a:p>
        </p:txBody>
      </p:sp>
    </p:spTree>
    <p:extLst>
      <p:ext uri="{BB962C8B-B14F-4D97-AF65-F5344CB8AC3E}">
        <p14:creationId xmlns:p14="http://schemas.microsoft.com/office/powerpoint/2010/main" val="2064910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30</a:t>
            </a:fld>
            <a:endParaRPr lang="sv-SE"/>
          </a:p>
        </p:txBody>
      </p:sp>
    </p:spTree>
    <p:extLst>
      <p:ext uri="{BB962C8B-B14F-4D97-AF65-F5344CB8AC3E}">
        <p14:creationId xmlns:p14="http://schemas.microsoft.com/office/powerpoint/2010/main" val="3552140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31</a:t>
            </a:fld>
            <a:endParaRPr lang="sv-SE"/>
          </a:p>
        </p:txBody>
      </p:sp>
    </p:spTree>
    <p:extLst>
      <p:ext uri="{BB962C8B-B14F-4D97-AF65-F5344CB8AC3E}">
        <p14:creationId xmlns:p14="http://schemas.microsoft.com/office/powerpoint/2010/main" val="3561758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32</a:t>
            </a:fld>
            <a:endParaRPr lang="sv-SE"/>
          </a:p>
        </p:txBody>
      </p:sp>
    </p:spTree>
    <p:extLst>
      <p:ext uri="{BB962C8B-B14F-4D97-AF65-F5344CB8AC3E}">
        <p14:creationId xmlns:p14="http://schemas.microsoft.com/office/powerpoint/2010/main" val="367505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33</a:t>
            </a:fld>
            <a:endParaRPr lang="sv-SE"/>
          </a:p>
        </p:txBody>
      </p:sp>
    </p:spTree>
    <p:extLst>
      <p:ext uri="{BB962C8B-B14F-4D97-AF65-F5344CB8AC3E}">
        <p14:creationId xmlns:p14="http://schemas.microsoft.com/office/powerpoint/2010/main" val="1179367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Föreningsstadgarnas</a:t>
            </a:r>
            <a:r>
              <a:rPr lang="sv-SE" baseline="0" dirty="0" smtClean="0"/>
              <a:t> tredje kapitel paragraf 1</a:t>
            </a:r>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4</a:t>
            </a:fld>
            <a:endParaRPr lang="sv-SE"/>
          </a:p>
        </p:txBody>
      </p:sp>
    </p:spTree>
    <p:extLst>
      <p:ext uri="{BB962C8B-B14F-4D97-AF65-F5344CB8AC3E}">
        <p14:creationId xmlns:p14="http://schemas.microsoft.com/office/powerpoint/2010/main" val="3959783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5</a:t>
            </a:fld>
            <a:endParaRPr lang="sv-SE"/>
          </a:p>
        </p:txBody>
      </p:sp>
    </p:spTree>
    <p:extLst>
      <p:ext uri="{BB962C8B-B14F-4D97-AF65-F5344CB8AC3E}">
        <p14:creationId xmlns:p14="http://schemas.microsoft.com/office/powerpoint/2010/main" val="381192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6</a:t>
            </a:fld>
            <a:endParaRPr lang="sv-SE"/>
          </a:p>
        </p:txBody>
      </p:sp>
    </p:spTree>
    <p:extLst>
      <p:ext uri="{BB962C8B-B14F-4D97-AF65-F5344CB8AC3E}">
        <p14:creationId xmlns:p14="http://schemas.microsoft.com/office/powerpoint/2010/main" val="2949120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7</a:t>
            </a:fld>
            <a:endParaRPr lang="sv-SE"/>
          </a:p>
        </p:txBody>
      </p:sp>
    </p:spTree>
    <p:extLst>
      <p:ext uri="{BB962C8B-B14F-4D97-AF65-F5344CB8AC3E}">
        <p14:creationId xmlns:p14="http://schemas.microsoft.com/office/powerpoint/2010/main" val="3715899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8</a:t>
            </a:fld>
            <a:endParaRPr lang="sv-SE"/>
          </a:p>
        </p:txBody>
      </p:sp>
    </p:spTree>
    <p:extLst>
      <p:ext uri="{BB962C8B-B14F-4D97-AF65-F5344CB8AC3E}">
        <p14:creationId xmlns:p14="http://schemas.microsoft.com/office/powerpoint/2010/main" val="37331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5BEC8A30-8232-E64A-B70A-89706072BDF9}" type="slidenum">
              <a:rPr lang="sv-SE" smtClean="0"/>
              <a:t>9</a:t>
            </a:fld>
            <a:endParaRPr lang="sv-SE"/>
          </a:p>
        </p:txBody>
      </p:sp>
    </p:spTree>
    <p:extLst>
      <p:ext uri="{BB962C8B-B14F-4D97-AF65-F5344CB8AC3E}">
        <p14:creationId xmlns:p14="http://schemas.microsoft.com/office/powerpoint/2010/main" val="140322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smtClean="0"/>
              <a:t>Klicka här för att ändra format</a:t>
            </a:r>
            <a:endParaRPr lang="sv-SE"/>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r>
              <a:rPr lang="sv-SE" smtClean="0"/>
              <a:t>2018-01-29</a:t>
            </a:r>
            <a:endParaRPr lang="sv-SE"/>
          </a:p>
        </p:txBody>
      </p:sp>
      <p:sp>
        <p:nvSpPr>
          <p:cNvPr id="5" name="Platshållare för sidfot 4"/>
          <p:cNvSpPr>
            <a:spLocks noGrp="1"/>
          </p:cNvSpPr>
          <p:nvPr>
            <p:ph type="ftr" sz="quarter" idx="11"/>
          </p:nvPr>
        </p:nvSpPr>
        <p:spPr/>
        <p:txBody>
          <a:bodyPr/>
          <a:lstStyle/>
          <a:p>
            <a:r>
              <a:rPr lang="sv-SE" smtClean="0"/>
              <a:t>Confidentiality - S4 (secret) - distribution prohibited</a:t>
            </a:r>
            <a:endParaRPr lang="sv-SE"/>
          </a:p>
        </p:txBody>
      </p:sp>
      <p:sp>
        <p:nvSpPr>
          <p:cNvPr id="6" name="Platshållare för bildnummer 5"/>
          <p:cNvSpPr>
            <a:spLocks noGrp="1"/>
          </p:cNvSpPr>
          <p:nvPr>
            <p:ph type="sldNum" sz="quarter" idx="12"/>
          </p:nvPr>
        </p:nvSpPr>
        <p:spPr/>
        <p:txBody>
          <a:bodyPr/>
          <a:lstStyle/>
          <a:p>
            <a:fld id="{0A1F7B67-C7DF-D84B-9A21-7FB2454E8CF5}" type="slidenum">
              <a:rPr lang="sv-SE" smtClean="0"/>
              <a:t>‹#›</a:t>
            </a:fld>
            <a:endParaRPr lang="sv-SE"/>
          </a:p>
        </p:txBody>
      </p:sp>
    </p:spTree>
    <p:extLst>
      <p:ext uri="{BB962C8B-B14F-4D97-AF65-F5344CB8AC3E}">
        <p14:creationId xmlns:p14="http://schemas.microsoft.com/office/powerpoint/2010/main" val="33377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r>
              <a:rPr lang="sv-SE" smtClean="0"/>
              <a:t>2018-01-29</a:t>
            </a:r>
            <a:endParaRPr lang="sv-SE"/>
          </a:p>
        </p:txBody>
      </p:sp>
      <p:sp>
        <p:nvSpPr>
          <p:cNvPr id="5" name="Platshållare för sidfot 4"/>
          <p:cNvSpPr>
            <a:spLocks noGrp="1"/>
          </p:cNvSpPr>
          <p:nvPr>
            <p:ph type="ftr" sz="quarter" idx="11"/>
          </p:nvPr>
        </p:nvSpPr>
        <p:spPr/>
        <p:txBody>
          <a:bodyPr/>
          <a:lstStyle/>
          <a:p>
            <a:r>
              <a:rPr lang="sv-SE" smtClean="0"/>
              <a:t>Confidentiality - S4 (secret) - distribution prohibited</a:t>
            </a:r>
            <a:endParaRPr lang="sv-SE"/>
          </a:p>
        </p:txBody>
      </p:sp>
      <p:sp>
        <p:nvSpPr>
          <p:cNvPr id="6" name="Platshållare för bildnummer 5"/>
          <p:cNvSpPr>
            <a:spLocks noGrp="1"/>
          </p:cNvSpPr>
          <p:nvPr>
            <p:ph type="sldNum" sz="quarter" idx="12"/>
          </p:nvPr>
        </p:nvSpPr>
        <p:spPr/>
        <p:txBody>
          <a:bodyPr/>
          <a:lstStyle/>
          <a:p>
            <a:fld id="{0A1F7B67-C7DF-D84B-9A21-7FB2454E8CF5}" type="slidenum">
              <a:rPr lang="sv-SE" smtClean="0"/>
              <a:t>‹#›</a:t>
            </a:fld>
            <a:endParaRPr lang="sv-SE"/>
          </a:p>
        </p:txBody>
      </p:sp>
    </p:spTree>
    <p:extLst>
      <p:ext uri="{BB962C8B-B14F-4D97-AF65-F5344CB8AC3E}">
        <p14:creationId xmlns:p14="http://schemas.microsoft.com/office/powerpoint/2010/main" val="19681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r>
              <a:rPr lang="sv-SE" smtClean="0"/>
              <a:t>2018-01-29</a:t>
            </a:r>
            <a:endParaRPr lang="sv-SE"/>
          </a:p>
        </p:txBody>
      </p:sp>
      <p:sp>
        <p:nvSpPr>
          <p:cNvPr id="5" name="Platshållare för sidfot 4"/>
          <p:cNvSpPr>
            <a:spLocks noGrp="1"/>
          </p:cNvSpPr>
          <p:nvPr>
            <p:ph type="ftr" sz="quarter" idx="11"/>
          </p:nvPr>
        </p:nvSpPr>
        <p:spPr/>
        <p:txBody>
          <a:bodyPr/>
          <a:lstStyle/>
          <a:p>
            <a:r>
              <a:rPr lang="sv-SE" smtClean="0"/>
              <a:t>Confidentiality - S4 (secret) - distribution prohibited</a:t>
            </a:r>
            <a:endParaRPr lang="sv-SE"/>
          </a:p>
        </p:txBody>
      </p:sp>
      <p:sp>
        <p:nvSpPr>
          <p:cNvPr id="6" name="Platshållare för bildnummer 5"/>
          <p:cNvSpPr>
            <a:spLocks noGrp="1"/>
          </p:cNvSpPr>
          <p:nvPr>
            <p:ph type="sldNum" sz="quarter" idx="12"/>
          </p:nvPr>
        </p:nvSpPr>
        <p:spPr/>
        <p:txBody>
          <a:bodyPr/>
          <a:lstStyle/>
          <a:p>
            <a:fld id="{0A1F7B67-C7DF-D84B-9A21-7FB2454E8CF5}" type="slidenum">
              <a:rPr lang="sv-SE" smtClean="0"/>
              <a:t>‹#›</a:t>
            </a:fld>
            <a:endParaRPr lang="sv-SE"/>
          </a:p>
        </p:txBody>
      </p:sp>
    </p:spTree>
    <p:extLst>
      <p:ext uri="{BB962C8B-B14F-4D97-AF65-F5344CB8AC3E}">
        <p14:creationId xmlns:p14="http://schemas.microsoft.com/office/powerpoint/2010/main" val="68792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r>
              <a:rPr lang="sv-SE" smtClean="0"/>
              <a:t>2018-01-29</a:t>
            </a:r>
            <a:endParaRPr lang="sv-SE"/>
          </a:p>
        </p:txBody>
      </p:sp>
      <p:sp>
        <p:nvSpPr>
          <p:cNvPr id="5" name="Platshållare för sidfot 4"/>
          <p:cNvSpPr>
            <a:spLocks noGrp="1"/>
          </p:cNvSpPr>
          <p:nvPr>
            <p:ph type="ftr" sz="quarter" idx="11"/>
          </p:nvPr>
        </p:nvSpPr>
        <p:spPr/>
        <p:txBody>
          <a:bodyPr/>
          <a:lstStyle/>
          <a:p>
            <a:r>
              <a:rPr lang="sv-SE" smtClean="0"/>
              <a:t>Confidentiality - S4 (secret) - distribution prohibited</a:t>
            </a:r>
            <a:endParaRPr lang="sv-SE"/>
          </a:p>
        </p:txBody>
      </p:sp>
      <p:sp>
        <p:nvSpPr>
          <p:cNvPr id="6" name="Platshållare för bildnummer 5"/>
          <p:cNvSpPr>
            <a:spLocks noGrp="1"/>
          </p:cNvSpPr>
          <p:nvPr>
            <p:ph type="sldNum" sz="quarter" idx="12"/>
          </p:nvPr>
        </p:nvSpPr>
        <p:spPr/>
        <p:txBody>
          <a:bodyPr/>
          <a:lstStyle/>
          <a:p>
            <a:fld id="{0A1F7B67-C7DF-D84B-9A21-7FB2454E8CF5}" type="slidenum">
              <a:rPr lang="sv-SE" smtClean="0"/>
              <a:t>‹#›</a:t>
            </a:fld>
            <a:endParaRPr lang="sv-SE"/>
          </a:p>
        </p:txBody>
      </p:sp>
    </p:spTree>
    <p:extLst>
      <p:ext uri="{BB962C8B-B14F-4D97-AF65-F5344CB8AC3E}">
        <p14:creationId xmlns:p14="http://schemas.microsoft.com/office/powerpoint/2010/main" val="198561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smtClean="0"/>
              <a:t>Klicka här för att ändra format</a:t>
            </a:r>
            <a:endParaRPr lang="sv-SE"/>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r>
              <a:rPr lang="sv-SE" smtClean="0"/>
              <a:t>2018-01-29</a:t>
            </a:r>
            <a:endParaRPr lang="sv-SE"/>
          </a:p>
        </p:txBody>
      </p:sp>
      <p:sp>
        <p:nvSpPr>
          <p:cNvPr id="5" name="Platshållare för sidfot 4"/>
          <p:cNvSpPr>
            <a:spLocks noGrp="1"/>
          </p:cNvSpPr>
          <p:nvPr>
            <p:ph type="ftr" sz="quarter" idx="11"/>
          </p:nvPr>
        </p:nvSpPr>
        <p:spPr/>
        <p:txBody>
          <a:bodyPr/>
          <a:lstStyle/>
          <a:p>
            <a:r>
              <a:rPr lang="sv-SE" smtClean="0"/>
              <a:t>Confidentiality - S4 (secret) - distribution prohibited</a:t>
            </a:r>
            <a:endParaRPr lang="sv-SE"/>
          </a:p>
        </p:txBody>
      </p:sp>
      <p:sp>
        <p:nvSpPr>
          <p:cNvPr id="6" name="Platshållare för bildnummer 5"/>
          <p:cNvSpPr>
            <a:spLocks noGrp="1"/>
          </p:cNvSpPr>
          <p:nvPr>
            <p:ph type="sldNum" sz="quarter" idx="12"/>
          </p:nvPr>
        </p:nvSpPr>
        <p:spPr/>
        <p:txBody>
          <a:bodyPr/>
          <a:lstStyle/>
          <a:p>
            <a:fld id="{0A1F7B67-C7DF-D84B-9A21-7FB2454E8CF5}" type="slidenum">
              <a:rPr lang="sv-SE" smtClean="0"/>
              <a:t>‹#›</a:t>
            </a:fld>
            <a:endParaRPr lang="sv-SE"/>
          </a:p>
        </p:txBody>
      </p:sp>
    </p:spTree>
    <p:extLst>
      <p:ext uri="{BB962C8B-B14F-4D97-AF65-F5344CB8AC3E}">
        <p14:creationId xmlns:p14="http://schemas.microsoft.com/office/powerpoint/2010/main" val="30186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838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6172200" y="1825625"/>
            <a:ext cx="5181600" cy="435133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r>
              <a:rPr lang="sv-SE" smtClean="0"/>
              <a:t>2018-01-29</a:t>
            </a:r>
            <a:endParaRPr lang="sv-SE"/>
          </a:p>
        </p:txBody>
      </p:sp>
      <p:sp>
        <p:nvSpPr>
          <p:cNvPr id="6" name="Platshållare för sidfot 5"/>
          <p:cNvSpPr>
            <a:spLocks noGrp="1"/>
          </p:cNvSpPr>
          <p:nvPr>
            <p:ph type="ftr" sz="quarter" idx="11"/>
          </p:nvPr>
        </p:nvSpPr>
        <p:spPr/>
        <p:txBody>
          <a:bodyPr/>
          <a:lstStyle/>
          <a:p>
            <a:r>
              <a:rPr lang="sv-SE" smtClean="0"/>
              <a:t>Confidentiality - S4 (secret) - distribution prohibited</a:t>
            </a:r>
            <a:endParaRPr lang="sv-SE"/>
          </a:p>
        </p:txBody>
      </p:sp>
      <p:sp>
        <p:nvSpPr>
          <p:cNvPr id="7" name="Platshållare för bildnummer 6"/>
          <p:cNvSpPr>
            <a:spLocks noGrp="1"/>
          </p:cNvSpPr>
          <p:nvPr>
            <p:ph type="sldNum" sz="quarter" idx="12"/>
          </p:nvPr>
        </p:nvSpPr>
        <p:spPr/>
        <p:txBody>
          <a:bodyPr/>
          <a:lstStyle/>
          <a:p>
            <a:fld id="{0A1F7B67-C7DF-D84B-9A21-7FB2454E8CF5}" type="slidenum">
              <a:rPr lang="sv-SE" smtClean="0"/>
              <a:t>‹#›</a:t>
            </a:fld>
            <a:endParaRPr lang="sv-SE"/>
          </a:p>
        </p:txBody>
      </p:sp>
    </p:spTree>
    <p:extLst>
      <p:ext uri="{BB962C8B-B14F-4D97-AF65-F5344CB8AC3E}">
        <p14:creationId xmlns:p14="http://schemas.microsoft.com/office/powerpoint/2010/main" val="112298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smtClean="0"/>
              <a:t>Klicka här för att ändra format</a:t>
            </a:r>
            <a:endParaRPr lang="sv-SE"/>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r>
              <a:rPr lang="sv-SE" smtClean="0"/>
              <a:t>2018-01-29</a:t>
            </a:r>
            <a:endParaRPr lang="sv-SE"/>
          </a:p>
        </p:txBody>
      </p:sp>
      <p:sp>
        <p:nvSpPr>
          <p:cNvPr id="8" name="Platshållare för sidfot 7"/>
          <p:cNvSpPr>
            <a:spLocks noGrp="1"/>
          </p:cNvSpPr>
          <p:nvPr>
            <p:ph type="ftr" sz="quarter" idx="11"/>
          </p:nvPr>
        </p:nvSpPr>
        <p:spPr/>
        <p:txBody>
          <a:bodyPr/>
          <a:lstStyle/>
          <a:p>
            <a:r>
              <a:rPr lang="sv-SE" smtClean="0"/>
              <a:t>Confidentiality - S4 (secret) - distribution prohibited</a:t>
            </a:r>
            <a:endParaRPr lang="sv-SE"/>
          </a:p>
        </p:txBody>
      </p:sp>
      <p:sp>
        <p:nvSpPr>
          <p:cNvPr id="9" name="Platshållare för bildnummer 8"/>
          <p:cNvSpPr>
            <a:spLocks noGrp="1"/>
          </p:cNvSpPr>
          <p:nvPr>
            <p:ph type="sldNum" sz="quarter" idx="12"/>
          </p:nvPr>
        </p:nvSpPr>
        <p:spPr/>
        <p:txBody>
          <a:bodyPr/>
          <a:lstStyle/>
          <a:p>
            <a:fld id="{0A1F7B67-C7DF-D84B-9A21-7FB2454E8CF5}" type="slidenum">
              <a:rPr lang="sv-SE" smtClean="0"/>
              <a:t>‹#›</a:t>
            </a:fld>
            <a:endParaRPr lang="sv-SE"/>
          </a:p>
        </p:txBody>
      </p:sp>
    </p:spTree>
    <p:extLst>
      <p:ext uri="{BB962C8B-B14F-4D97-AF65-F5344CB8AC3E}">
        <p14:creationId xmlns:p14="http://schemas.microsoft.com/office/powerpoint/2010/main" val="1903663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r>
              <a:rPr lang="sv-SE" smtClean="0"/>
              <a:t>2018-01-29</a:t>
            </a:r>
            <a:endParaRPr lang="sv-SE"/>
          </a:p>
        </p:txBody>
      </p:sp>
      <p:sp>
        <p:nvSpPr>
          <p:cNvPr id="4" name="Platshållare för sidfot 3"/>
          <p:cNvSpPr>
            <a:spLocks noGrp="1"/>
          </p:cNvSpPr>
          <p:nvPr>
            <p:ph type="ftr" sz="quarter" idx="11"/>
          </p:nvPr>
        </p:nvSpPr>
        <p:spPr/>
        <p:txBody>
          <a:bodyPr/>
          <a:lstStyle/>
          <a:p>
            <a:r>
              <a:rPr lang="sv-SE" smtClean="0"/>
              <a:t>Confidentiality - S4 (secret) - distribution prohibited</a:t>
            </a:r>
            <a:endParaRPr lang="sv-SE"/>
          </a:p>
        </p:txBody>
      </p:sp>
      <p:sp>
        <p:nvSpPr>
          <p:cNvPr id="5" name="Platshållare för bildnummer 4"/>
          <p:cNvSpPr>
            <a:spLocks noGrp="1"/>
          </p:cNvSpPr>
          <p:nvPr>
            <p:ph type="sldNum" sz="quarter" idx="12"/>
          </p:nvPr>
        </p:nvSpPr>
        <p:spPr/>
        <p:txBody>
          <a:bodyPr/>
          <a:lstStyle/>
          <a:p>
            <a:fld id="{0A1F7B67-C7DF-D84B-9A21-7FB2454E8CF5}" type="slidenum">
              <a:rPr lang="sv-SE" smtClean="0"/>
              <a:t>‹#›</a:t>
            </a:fld>
            <a:endParaRPr lang="sv-SE"/>
          </a:p>
        </p:txBody>
      </p:sp>
    </p:spTree>
    <p:extLst>
      <p:ext uri="{BB962C8B-B14F-4D97-AF65-F5344CB8AC3E}">
        <p14:creationId xmlns:p14="http://schemas.microsoft.com/office/powerpoint/2010/main" val="1664012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r>
              <a:rPr lang="sv-SE" smtClean="0"/>
              <a:t>2018-01-29</a:t>
            </a:r>
            <a:endParaRPr lang="sv-SE"/>
          </a:p>
        </p:txBody>
      </p:sp>
      <p:sp>
        <p:nvSpPr>
          <p:cNvPr id="3" name="Platshållare för sidfot 2"/>
          <p:cNvSpPr>
            <a:spLocks noGrp="1"/>
          </p:cNvSpPr>
          <p:nvPr>
            <p:ph type="ftr" sz="quarter" idx="11"/>
          </p:nvPr>
        </p:nvSpPr>
        <p:spPr/>
        <p:txBody>
          <a:bodyPr/>
          <a:lstStyle/>
          <a:p>
            <a:r>
              <a:rPr lang="sv-SE" smtClean="0"/>
              <a:t>Confidentiality - S4 (secret) - distribution prohibited</a:t>
            </a:r>
            <a:endParaRPr lang="sv-SE"/>
          </a:p>
        </p:txBody>
      </p:sp>
      <p:sp>
        <p:nvSpPr>
          <p:cNvPr id="4" name="Platshållare för bildnummer 3"/>
          <p:cNvSpPr>
            <a:spLocks noGrp="1"/>
          </p:cNvSpPr>
          <p:nvPr>
            <p:ph type="sldNum" sz="quarter" idx="12"/>
          </p:nvPr>
        </p:nvSpPr>
        <p:spPr/>
        <p:txBody>
          <a:bodyPr/>
          <a:lstStyle/>
          <a:p>
            <a:fld id="{0A1F7B67-C7DF-D84B-9A21-7FB2454E8CF5}" type="slidenum">
              <a:rPr lang="sv-SE" smtClean="0"/>
              <a:t>‹#›</a:t>
            </a:fld>
            <a:endParaRPr lang="sv-SE"/>
          </a:p>
        </p:txBody>
      </p:sp>
    </p:spTree>
    <p:extLst>
      <p:ext uri="{BB962C8B-B14F-4D97-AF65-F5344CB8AC3E}">
        <p14:creationId xmlns:p14="http://schemas.microsoft.com/office/powerpoint/2010/main" val="382233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r>
              <a:rPr lang="sv-SE" smtClean="0"/>
              <a:t>2018-01-29</a:t>
            </a:r>
            <a:endParaRPr lang="sv-SE"/>
          </a:p>
        </p:txBody>
      </p:sp>
      <p:sp>
        <p:nvSpPr>
          <p:cNvPr id="6" name="Platshållare för sidfot 5"/>
          <p:cNvSpPr>
            <a:spLocks noGrp="1"/>
          </p:cNvSpPr>
          <p:nvPr>
            <p:ph type="ftr" sz="quarter" idx="11"/>
          </p:nvPr>
        </p:nvSpPr>
        <p:spPr/>
        <p:txBody>
          <a:bodyPr/>
          <a:lstStyle/>
          <a:p>
            <a:r>
              <a:rPr lang="sv-SE" smtClean="0"/>
              <a:t>Confidentiality - S4 (secret) - distribution prohibited</a:t>
            </a:r>
            <a:endParaRPr lang="sv-SE"/>
          </a:p>
        </p:txBody>
      </p:sp>
      <p:sp>
        <p:nvSpPr>
          <p:cNvPr id="7" name="Platshållare för bildnummer 6"/>
          <p:cNvSpPr>
            <a:spLocks noGrp="1"/>
          </p:cNvSpPr>
          <p:nvPr>
            <p:ph type="sldNum" sz="quarter" idx="12"/>
          </p:nvPr>
        </p:nvSpPr>
        <p:spPr/>
        <p:txBody>
          <a:bodyPr/>
          <a:lstStyle/>
          <a:p>
            <a:fld id="{0A1F7B67-C7DF-D84B-9A21-7FB2454E8CF5}" type="slidenum">
              <a:rPr lang="sv-SE" smtClean="0"/>
              <a:t>‹#›</a:t>
            </a:fld>
            <a:endParaRPr lang="sv-SE"/>
          </a:p>
        </p:txBody>
      </p:sp>
    </p:spTree>
    <p:extLst>
      <p:ext uri="{BB962C8B-B14F-4D97-AF65-F5344CB8AC3E}">
        <p14:creationId xmlns:p14="http://schemas.microsoft.com/office/powerpoint/2010/main" val="1072358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smtClean="0"/>
              <a:t>Klicka här för att ändra format</a:t>
            </a:r>
            <a:endParaRPr lang="sv-SE"/>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r>
              <a:rPr lang="sv-SE" smtClean="0"/>
              <a:t>2018-01-29</a:t>
            </a:r>
            <a:endParaRPr lang="sv-SE"/>
          </a:p>
        </p:txBody>
      </p:sp>
      <p:sp>
        <p:nvSpPr>
          <p:cNvPr id="6" name="Platshållare för sidfot 5"/>
          <p:cNvSpPr>
            <a:spLocks noGrp="1"/>
          </p:cNvSpPr>
          <p:nvPr>
            <p:ph type="ftr" sz="quarter" idx="11"/>
          </p:nvPr>
        </p:nvSpPr>
        <p:spPr/>
        <p:txBody>
          <a:bodyPr/>
          <a:lstStyle/>
          <a:p>
            <a:r>
              <a:rPr lang="sv-SE" smtClean="0"/>
              <a:t>Confidentiality - S4 (secret) - distribution prohibited</a:t>
            </a:r>
            <a:endParaRPr lang="sv-SE"/>
          </a:p>
        </p:txBody>
      </p:sp>
      <p:sp>
        <p:nvSpPr>
          <p:cNvPr id="7" name="Platshållare för bildnummer 6"/>
          <p:cNvSpPr>
            <a:spLocks noGrp="1"/>
          </p:cNvSpPr>
          <p:nvPr>
            <p:ph type="sldNum" sz="quarter" idx="12"/>
          </p:nvPr>
        </p:nvSpPr>
        <p:spPr/>
        <p:txBody>
          <a:bodyPr/>
          <a:lstStyle/>
          <a:p>
            <a:fld id="{0A1F7B67-C7DF-D84B-9A21-7FB2454E8CF5}" type="slidenum">
              <a:rPr lang="sv-SE" smtClean="0"/>
              <a:t>‹#›</a:t>
            </a:fld>
            <a:endParaRPr lang="sv-SE"/>
          </a:p>
        </p:txBody>
      </p:sp>
    </p:spTree>
    <p:extLst>
      <p:ext uri="{BB962C8B-B14F-4D97-AF65-F5344CB8AC3E}">
        <p14:creationId xmlns:p14="http://schemas.microsoft.com/office/powerpoint/2010/main" val="145304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sv-SE" smtClean="0"/>
              <a:t>2018-01-29</a:t>
            </a:r>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smtClean="0"/>
              <a:t>Confidentiality - S4 (secret) - distribution prohibited</a:t>
            </a:r>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F7B67-C7DF-D84B-9A21-7FB2454E8CF5}" type="slidenum">
              <a:rPr lang="sv-SE" smtClean="0"/>
              <a:t>‹#›</a:t>
            </a:fld>
            <a:endParaRPr lang="sv-SE"/>
          </a:p>
        </p:txBody>
      </p:sp>
    </p:spTree>
    <p:extLst>
      <p:ext uri="{BB962C8B-B14F-4D97-AF65-F5344CB8AC3E}">
        <p14:creationId xmlns:p14="http://schemas.microsoft.com/office/powerpoint/2010/main" val="237550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chart" Target="../charts/chart6.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chart" Target="../charts/chart8.xm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3300097"/>
            <a:ext cx="9144000" cy="1006475"/>
          </a:xfrm>
        </p:spPr>
        <p:txBody>
          <a:bodyPr/>
          <a:lstStyle/>
          <a:p>
            <a:r>
              <a:rPr lang="sv-SE" dirty="0" smtClean="0">
                <a:solidFill>
                  <a:srgbClr val="487E0B"/>
                </a:solidFill>
              </a:rPr>
              <a:t>Årsmöte ISUN 2018</a:t>
            </a:r>
            <a:endParaRPr lang="sv-SE" dirty="0">
              <a:solidFill>
                <a:srgbClr val="487E0B"/>
              </a:solidFill>
            </a:endParaRPr>
          </a:p>
        </p:txBody>
      </p:sp>
      <p:sp>
        <p:nvSpPr>
          <p:cNvPr id="3" name="Underrubrik 2"/>
          <p:cNvSpPr>
            <a:spLocks noGrp="1"/>
          </p:cNvSpPr>
          <p:nvPr>
            <p:ph type="subTitle" idx="1"/>
          </p:nvPr>
        </p:nvSpPr>
        <p:spPr>
          <a:xfrm>
            <a:off x="1524000" y="4619422"/>
            <a:ext cx="9144000" cy="1655762"/>
          </a:xfrm>
        </p:spPr>
        <p:txBody>
          <a:bodyPr/>
          <a:lstStyle/>
          <a:p>
            <a:endParaRPr lang="sv-SE"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1</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Tree>
    <p:extLst>
      <p:ext uri="{BB962C8B-B14F-4D97-AF65-F5344CB8AC3E}">
        <p14:creationId xmlns:p14="http://schemas.microsoft.com/office/powerpoint/2010/main" val="537324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a:xfrm>
            <a:off x="0" y="1832458"/>
            <a:ext cx="12192000" cy="5025541"/>
          </a:xfrm>
        </p:spPr>
        <p:txBody>
          <a:bodyPr>
            <a:noAutofit/>
          </a:bodyPr>
          <a:lstStyle/>
          <a:p>
            <a:pPr algn="l"/>
            <a:r>
              <a:rPr lang="sv-SE" sz="1400" dirty="0" smtClean="0"/>
              <a:t>Vid </a:t>
            </a:r>
            <a:r>
              <a:rPr lang="sv-SE" sz="1400" dirty="0"/>
              <a:t>årsmötet i mars 2017 röstades åtta personer in i föreningsstyrelsen: Thomas Robertsson fick posten föreningsordförande, Leo </a:t>
            </a:r>
            <a:r>
              <a:rPr lang="sv-SE" sz="1400" dirty="0" err="1"/>
              <a:t>Taub</a:t>
            </a:r>
            <a:r>
              <a:rPr lang="sv-SE" sz="1400" dirty="0"/>
              <a:t> vice ordförande, Malin Ahlqvist kassör och Patrick Konde sekreterare. Som ordinarie ledamöter valdes Julia </a:t>
            </a:r>
            <a:r>
              <a:rPr lang="sv-SE" sz="1400" dirty="0" err="1"/>
              <a:t>Beard</a:t>
            </a:r>
            <a:r>
              <a:rPr lang="sv-SE" sz="1400" dirty="0"/>
              <a:t>, Andreas Åberg, </a:t>
            </a:r>
            <a:r>
              <a:rPr lang="sv-SE" sz="1400" dirty="0" err="1"/>
              <a:t>Mushtaq</a:t>
            </a:r>
            <a:r>
              <a:rPr lang="sv-SE" sz="1400" dirty="0"/>
              <a:t> </a:t>
            </a:r>
            <a:r>
              <a:rPr lang="sv-SE" sz="1400" dirty="0" err="1"/>
              <a:t>Hosaini</a:t>
            </a:r>
            <a:r>
              <a:rPr lang="sv-SE" sz="1400" dirty="0"/>
              <a:t> och Johannes </a:t>
            </a:r>
            <a:r>
              <a:rPr lang="sv-SE" sz="1400" dirty="0" err="1"/>
              <a:t>Wünsche</a:t>
            </a:r>
            <a:r>
              <a:rPr lang="sv-SE" sz="1400" dirty="0"/>
              <a:t>. </a:t>
            </a:r>
          </a:p>
          <a:p>
            <a:pPr algn="l"/>
            <a:r>
              <a:rPr lang="sv-SE" sz="1400" dirty="0"/>
              <a:t>Verksamhetsåret har likt året innan huvudsakligen fördelats på föreningens tre fotbollslag: </a:t>
            </a:r>
            <a:r>
              <a:rPr lang="sv-SE" sz="1400" dirty="0" err="1"/>
              <a:t>Flames</a:t>
            </a:r>
            <a:r>
              <a:rPr lang="sv-SE" sz="1400" dirty="0"/>
              <a:t>, Damlaget och Herrlaget. Vi sparkade igång verksamhetsåret med en kick-off där spelare och ledare från föreningens alla lag medverkade. Kickoffen bjöd på allt mellan </a:t>
            </a:r>
            <a:r>
              <a:rPr lang="sv-SE" sz="1400" dirty="0" err="1"/>
              <a:t>tårtbakartävling</a:t>
            </a:r>
            <a:r>
              <a:rPr lang="sv-SE" sz="1400" dirty="0"/>
              <a:t> och </a:t>
            </a:r>
            <a:r>
              <a:rPr lang="sv-SE" sz="1400" dirty="0" err="1"/>
              <a:t>alltiallobandy</a:t>
            </a:r>
            <a:r>
              <a:rPr lang="sv-SE" sz="1400" dirty="0"/>
              <a:t>. </a:t>
            </a:r>
          </a:p>
          <a:p>
            <a:pPr algn="l"/>
            <a:r>
              <a:rPr lang="sv-SE" sz="1400" dirty="0" err="1"/>
              <a:t>Flames</a:t>
            </a:r>
            <a:r>
              <a:rPr lang="sv-SE" sz="1400" dirty="0"/>
              <a:t> har under säsongen haft tränings- och matchtillfällen 1-3 gånger i veckan. Utöver fotbollsverksamheten har laget fortsatt dra till sig mediauppmärksamhet. Spelarna </a:t>
            </a:r>
            <a:r>
              <a:rPr lang="sv-SE" sz="1400" dirty="0" err="1"/>
              <a:t>Najibollah</a:t>
            </a:r>
            <a:r>
              <a:rPr lang="sv-SE" sz="1400" dirty="0"/>
              <a:t> </a:t>
            </a:r>
            <a:r>
              <a:rPr lang="sv-SE" sz="1400" dirty="0" err="1"/>
              <a:t>Nori</a:t>
            </a:r>
            <a:r>
              <a:rPr lang="sv-SE" sz="1400" dirty="0"/>
              <a:t> och </a:t>
            </a:r>
            <a:r>
              <a:rPr lang="sv-SE" sz="1400" dirty="0" err="1"/>
              <a:t>Mushtaq</a:t>
            </a:r>
            <a:r>
              <a:rPr lang="sv-SE" sz="1400" dirty="0"/>
              <a:t> </a:t>
            </a:r>
            <a:r>
              <a:rPr lang="sv-SE" sz="1400" dirty="0" err="1"/>
              <a:t>Hosaini</a:t>
            </a:r>
            <a:r>
              <a:rPr lang="sv-SE" sz="1400" dirty="0"/>
              <a:t> samt tränare Patrick Konde medverkade i P4 Uppland i april och sen i UNT samma helg. I P4 pratade de tillsammans med representanter från Gottsundabiblioteket om det då nystartade sagoläsarprojektet. Projektet har hållit på hela säsongen och har gått ut på att spelare från ISUN </a:t>
            </a:r>
            <a:r>
              <a:rPr lang="sv-SE" sz="1400" dirty="0" err="1"/>
              <a:t>Flames</a:t>
            </a:r>
            <a:r>
              <a:rPr lang="sv-SE" sz="1400" dirty="0"/>
              <a:t> har läst sagor för barn i Gottsunda. Tillfällena har fallit ungefär en gång i månaden. Många av spelarna i </a:t>
            </a:r>
            <a:r>
              <a:rPr lang="sv-SE" sz="1400" dirty="0" err="1"/>
              <a:t>Flames</a:t>
            </a:r>
            <a:r>
              <a:rPr lang="sv-SE" sz="1400" dirty="0"/>
              <a:t> har under året varit väldigt engagerade i de sittstrejker som anordnats av föreningen Ung i Sverige. På demonstrationerna har hjärtskyltar använts av demonstranterna. För att stötta föreningsspelarna valde föreningen att inför säsongens sista match organisera en manifestationsmatch där ISUN-publiken hade hjärtskyltar. </a:t>
            </a:r>
          </a:p>
          <a:p>
            <a:pPr algn="l"/>
            <a:r>
              <a:rPr lang="sv-SE" sz="1400" dirty="0"/>
              <a:t>Damlaget började säsongen under slutskedet av januari med fysträningar där fokus låg på Styrka kondition och lek. De hann även med en internkickoff med gokart innan seriespelet drog igång. De huserade i vanlig ordning i korpen och har haft 1-2 matcher i veckan med den glasklara målsättningen: ”Vinna ibland kanske” vilket är precis vad laget lyckats med under säsongen. Även herrlaget började säsongen med fysträningar i januarikylan. Efter ett par träningsmatcher började seriespelet i april. Säsongen bjöd på många minnesvärda bataljer, men i slutändan missade laget snöpligt avancemang och blir därför kvar i division 7 även under kommande säsong. </a:t>
            </a:r>
          </a:p>
          <a:p>
            <a:pPr algn="l"/>
            <a:r>
              <a:rPr lang="sv-SE" sz="1400" dirty="0"/>
              <a:t>De tre lagen har även gjort en hel del gemensamma aktiviteter under året. I augusti var dam- och herrlaget med i Stockholm Pride-festivalparaden för att visa föreningens stöd i kampen för HBTQ-rättigheter. När alla seriespel avslutats var även föreningens tre lag med i KG-cup. I år ställde vi upp med 3 blandlag och bjöd sedvanligt på folkfest i Diöshallen. </a:t>
            </a:r>
          </a:p>
          <a:p>
            <a:pPr algn="l"/>
            <a:r>
              <a:rPr lang="sv-SE" sz="1400" dirty="0"/>
              <a:t>Slutligen kulminerade hela verksamhetsåret i ett alldeles magiskt jubileumsfirande i Börje bygdegård då föreningen 2017 firade 10 år. Galafirandet hade tema ”Lyx” och det bjöds på fantastiska framträdanden och tal från många av föreningens deltagare. Det delades ut många priser för idrottsligaprestationer samt föreningsengagemang. I galans slutskede tilldelades ordförande Thomas Robertsson det otroligt välförtjänta priset för ”Decenniets </a:t>
            </a:r>
            <a:r>
              <a:rPr lang="sv-SE" sz="1400" dirty="0" err="1"/>
              <a:t>Isunit</a:t>
            </a:r>
            <a:r>
              <a:rPr lang="sv-SE" sz="1400" dirty="0"/>
              <a:t>”. </a:t>
            </a:r>
          </a:p>
          <a:p>
            <a:pPr algn="l"/>
            <a:r>
              <a:rPr lang="sv-SE" sz="1400" dirty="0"/>
              <a:t>Vi har haft ett underbart roligt verksamhetsår och ser fram emot nästa! </a:t>
            </a:r>
            <a:endParaRPr lang="sv-SE" sz="1400"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10</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2" name="textruta 1"/>
          <p:cNvSpPr txBox="1"/>
          <p:nvPr/>
        </p:nvSpPr>
        <p:spPr>
          <a:xfrm>
            <a:off x="3987209" y="-46520"/>
            <a:ext cx="7623544" cy="1323439"/>
          </a:xfrm>
          <a:prstGeom prst="rect">
            <a:avLst/>
          </a:prstGeom>
          <a:noFill/>
        </p:spPr>
        <p:txBody>
          <a:bodyPr wrap="square" rtlCol="0">
            <a:spAutoFit/>
          </a:bodyPr>
          <a:lstStyle/>
          <a:p>
            <a:pPr lvl="0">
              <a:defRPr/>
            </a:pPr>
            <a:r>
              <a:rPr lang="sv-SE" sz="4000" dirty="0">
                <a:solidFill>
                  <a:srgbClr val="FFFF00"/>
                </a:solidFill>
                <a:latin typeface="+mj-lt"/>
              </a:rPr>
              <a:t> </a:t>
            </a:r>
            <a:r>
              <a:rPr lang="sv-SE" sz="4000" b="1" dirty="0">
                <a:solidFill>
                  <a:srgbClr val="FFFF00"/>
                </a:solidFill>
                <a:latin typeface="+mj-lt"/>
              </a:rPr>
              <a:t>8. Styrelsens Verksamhetsberättelse för ISUN verksamhetsåret 2017 </a:t>
            </a:r>
            <a:endParaRPr lang="sv-SE" sz="4000" dirty="0">
              <a:solidFill>
                <a:srgbClr val="FFFF00"/>
              </a:solidFill>
              <a:latin typeface="+mj-lt"/>
            </a:endParaRPr>
          </a:p>
        </p:txBody>
      </p:sp>
    </p:spTree>
    <p:extLst>
      <p:ext uri="{BB962C8B-B14F-4D97-AF65-F5344CB8AC3E}">
        <p14:creationId xmlns:p14="http://schemas.microsoft.com/office/powerpoint/2010/main" val="2675294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672856" y="3016306"/>
            <a:ext cx="9144000" cy="1594883"/>
          </a:xfrm>
        </p:spPr>
        <p:txBody>
          <a:bodyPr>
            <a:normAutofit fontScale="90000"/>
          </a:bodyPr>
          <a:lstStyle/>
          <a:p>
            <a:r>
              <a:rPr lang="sv-SE" dirty="0" smtClean="0">
                <a:solidFill>
                  <a:srgbClr val="487E0B"/>
                </a:solidFill>
              </a:rPr>
              <a:t>9. Ekonomisk berättelse för verksamhetsåret 2017</a:t>
            </a:r>
            <a:endParaRPr lang="sv-SE"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11</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3" name="textruta 2"/>
          <p:cNvSpPr txBox="1"/>
          <p:nvPr/>
        </p:nvSpPr>
        <p:spPr>
          <a:xfrm>
            <a:off x="4114801" y="5156791"/>
            <a:ext cx="3880884" cy="584775"/>
          </a:xfrm>
          <a:prstGeom prst="rect">
            <a:avLst/>
          </a:prstGeom>
          <a:noFill/>
        </p:spPr>
        <p:txBody>
          <a:bodyPr wrap="square" rtlCol="0">
            <a:spAutoFit/>
          </a:bodyPr>
          <a:lstStyle/>
          <a:p>
            <a:r>
              <a:rPr lang="sv-SE" sz="3200" dirty="0" smtClean="0">
                <a:solidFill>
                  <a:srgbClr val="497F00"/>
                </a:solidFill>
              </a:rPr>
              <a:t>Kassör: Malin Ahlqvist </a:t>
            </a:r>
            <a:endParaRPr lang="sv-SE" sz="3200" dirty="0">
              <a:solidFill>
                <a:srgbClr val="497F00"/>
              </a:solidFill>
            </a:endParaRPr>
          </a:p>
        </p:txBody>
      </p:sp>
    </p:spTree>
    <p:extLst>
      <p:ext uri="{BB962C8B-B14F-4D97-AF65-F5344CB8AC3E}">
        <p14:creationId xmlns:p14="http://schemas.microsoft.com/office/powerpoint/2010/main" val="103613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12</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13" name="Rektangel 12"/>
          <p:cNvSpPr/>
          <p:nvPr/>
        </p:nvSpPr>
        <p:spPr>
          <a:xfrm>
            <a:off x="4415155" y="409664"/>
            <a:ext cx="6196138" cy="1107996"/>
          </a:xfrm>
          <a:prstGeom prst="rect">
            <a:avLst/>
          </a:prstGeom>
        </p:spPr>
        <p:txBody>
          <a:bodyPr wrap="square">
            <a:spAutoFit/>
          </a:bodyPr>
          <a:lstStyle/>
          <a:p>
            <a:r>
              <a:rPr lang="sv-SE" sz="6600" dirty="0" smtClean="0">
                <a:solidFill>
                  <a:srgbClr val="FFFF00"/>
                </a:solidFill>
                <a:latin typeface="+mj-lt"/>
              </a:rPr>
              <a:t>Resultat Herrlag:</a:t>
            </a:r>
            <a:endParaRPr lang="sv-SE" sz="6600" dirty="0">
              <a:solidFill>
                <a:srgbClr val="FFFF00"/>
              </a:solidFill>
              <a:latin typeface="+mj-lt"/>
            </a:endParaRPr>
          </a:p>
        </p:txBody>
      </p:sp>
      <p:graphicFrame>
        <p:nvGraphicFramePr>
          <p:cNvPr id="9" name="Tabell 8"/>
          <p:cNvGraphicFramePr>
            <a:graphicFrameLocks noGrp="1"/>
          </p:cNvGraphicFramePr>
          <p:nvPr>
            <p:extLst>
              <p:ext uri="{D42A27DB-BD31-4B8C-83A1-F6EECF244321}">
                <p14:modId xmlns:p14="http://schemas.microsoft.com/office/powerpoint/2010/main" val="1066557312"/>
              </p:ext>
            </p:extLst>
          </p:nvPr>
        </p:nvGraphicFramePr>
        <p:xfrm>
          <a:off x="2296443" y="1839280"/>
          <a:ext cx="3384159" cy="4899274"/>
        </p:xfrm>
        <a:graphic>
          <a:graphicData uri="http://schemas.openxmlformats.org/drawingml/2006/table">
            <a:tbl>
              <a:tblPr/>
              <a:tblGrid>
                <a:gridCol w="2305873"/>
                <a:gridCol w="1078286"/>
              </a:tblGrid>
              <a:tr h="195464">
                <a:tc>
                  <a:txBody>
                    <a:bodyPr/>
                    <a:lstStyle/>
                    <a:p>
                      <a:pPr algn="l" fontAlgn="b"/>
                      <a:r>
                        <a:rPr lang="sv-SE" sz="700" b="1" i="0" u="none" strike="noStrike" dirty="0">
                          <a:solidFill>
                            <a:srgbClr val="000000"/>
                          </a:solidFill>
                          <a:effectLst/>
                          <a:latin typeface="Arial"/>
                        </a:rPr>
                        <a:t>INTÄKTER (HERR):</a:t>
                      </a:r>
                    </a:p>
                  </a:txBody>
                  <a:tcPr marL="0" marR="0" marT="0" marB="0" anchor="b">
                    <a:lnL>
                      <a:noFill/>
                    </a:lnL>
                    <a:lnR>
                      <a:noFill/>
                    </a:lnR>
                    <a:lnT>
                      <a:noFill/>
                    </a:lnT>
                    <a:lnB>
                      <a:noFill/>
                    </a:lnB>
                  </a:tcPr>
                </a:tc>
                <a:tc>
                  <a:txBody>
                    <a:bodyPr/>
                    <a:lstStyle/>
                    <a:p>
                      <a:pPr algn="l" fontAlgn="b"/>
                      <a:endParaRPr lang="sv-SE" sz="700" b="0" i="0" u="none" strike="noStrike">
                        <a:solidFill>
                          <a:srgbClr val="000000"/>
                        </a:solidFill>
                        <a:effectLst/>
                        <a:latin typeface="Arial"/>
                      </a:endParaRPr>
                    </a:p>
                  </a:txBody>
                  <a:tcPr marL="0" marR="0" marT="0" marB="0" anchor="b">
                    <a:lnL>
                      <a:noFill/>
                    </a:lnL>
                    <a:lnR>
                      <a:noFill/>
                    </a:lnR>
                    <a:lnT>
                      <a:noFill/>
                    </a:lnT>
                    <a:lnB>
                      <a:noFill/>
                    </a:lnB>
                  </a:tcPr>
                </a:tc>
              </a:tr>
              <a:tr h="195464">
                <a:tc>
                  <a:txBody>
                    <a:bodyPr/>
                    <a:lstStyle/>
                    <a:p>
                      <a:pPr algn="l" fontAlgn="b"/>
                      <a:r>
                        <a:rPr lang="sv-SE" sz="700" b="0" i="0" u="none" strike="noStrike" dirty="0">
                          <a:solidFill>
                            <a:srgbClr val="000000"/>
                          </a:solidFill>
                          <a:effectLst/>
                          <a:latin typeface="Arial"/>
                        </a:rPr>
                        <a:t>Spelar avgifter:</a:t>
                      </a:r>
                    </a:p>
                  </a:txBody>
                  <a:tcPr marL="0" marR="0" marT="0" marB="0" anchor="b">
                    <a:lnL>
                      <a:noFill/>
                    </a:lnL>
                    <a:lnR>
                      <a:noFill/>
                    </a:lnR>
                    <a:lnT>
                      <a:noFill/>
                    </a:lnT>
                    <a:lnB>
                      <a:noFill/>
                    </a:lnB>
                  </a:tcPr>
                </a:tc>
                <a:tc>
                  <a:txBody>
                    <a:bodyPr/>
                    <a:lstStyle/>
                    <a:p>
                      <a:pPr algn="r" fontAlgn="b"/>
                      <a:r>
                        <a:rPr lang="sv-SE" sz="900" b="0" i="0" u="none" strike="noStrike" dirty="0" smtClean="0">
                          <a:solidFill>
                            <a:srgbClr val="006100"/>
                          </a:solidFill>
                          <a:effectLst/>
                          <a:latin typeface="Calibri"/>
                        </a:rPr>
                        <a:t>42 680,17</a:t>
                      </a:r>
                      <a:endParaRPr lang="sv-SE" sz="900" b="0" i="0" u="none" strike="noStrike" dirty="0">
                        <a:solidFill>
                          <a:srgbClr val="006100"/>
                        </a:solidFill>
                        <a:effectLst/>
                        <a:latin typeface="Calibri"/>
                      </a:endParaRPr>
                    </a:p>
                  </a:txBody>
                  <a:tcPr marL="0" marR="0" marT="0" marB="0" anchor="b">
                    <a:lnL>
                      <a:noFill/>
                    </a:lnL>
                    <a:lnR>
                      <a:noFill/>
                    </a:lnR>
                    <a:lnT>
                      <a:noFill/>
                    </a:lnT>
                    <a:lnB>
                      <a:noFill/>
                    </a:lnB>
                    <a:solidFill>
                      <a:srgbClr val="C6EFCE"/>
                    </a:solidFill>
                  </a:tcPr>
                </a:tc>
              </a:tr>
              <a:tr h="195464">
                <a:tc>
                  <a:txBody>
                    <a:bodyPr/>
                    <a:lstStyle/>
                    <a:p>
                      <a:pPr algn="l" fontAlgn="b"/>
                      <a:r>
                        <a:rPr lang="sv-SE" sz="900" b="0" i="0" u="none" strike="noStrike">
                          <a:solidFill>
                            <a:srgbClr val="000000"/>
                          </a:solidFill>
                          <a:effectLst/>
                          <a:latin typeface="Calibri"/>
                        </a:rPr>
                        <a:t>Bidrag;</a:t>
                      </a:r>
                    </a:p>
                  </a:txBody>
                  <a:tcPr marL="0" marR="0" marT="0" marB="0" anchor="b">
                    <a:lnL>
                      <a:noFill/>
                    </a:lnL>
                    <a:lnR>
                      <a:noFill/>
                    </a:lnR>
                    <a:lnT>
                      <a:noFill/>
                    </a:lnT>
                    <a:lnB>
                      <a:noFill/>
                    </a:lnB>
                  </a:tcPr>
                </a:tc>
                <a:tc>
                  <a:txBody>
                    <a:bodyPr/>
                    <a:lstStyle/>
                    <a:p>
                      <a:pPr algn="r" fontAlgn="b"/>
                      <a:r>
                        <a:rPr lang="sv-SE" sz="900" b="0" i="0" u="none" strike="noStrike" dirty="0" smtClean="0">
                          <a:solidFill>
                            <a:srgbClr val="006100"/>
                          </a:solidFill>
                          <a:effectLst/>
                          <a:latin typeface="Calibri"/>
                        </a:rPr>
                        <a:t>5 538</a:t>
                      </a:r>
                      <a:endParaRPr lang="sv-SE" sz="900" b="0" i="0" u="none" strike="noStrike" dirty="0">
                        <a:solidFill>
                          <a:srgbClr val="006100"/>
                        </a:solidFill>
                        <a:effectLst/>
                        <a:latin typeface="Calibri"/>
                      </a:endParaRPr>
                    </a:p>
                  </a:txBody>
                  <a:tcPr marL="0" marR="0" marT="0" marB="0" anchor="b">
                    <a:lnL>
                      <a:noFill/>
                    </a:lnL>
                    <a:lnR>
                      <a:noFill/>
                    </a:lnR>
                    <a:lnT>
                      <a:noFill/>
                    </a:lnT>
                    <a:lnB>
                      <a:noFill/>
                    </a:lnB>
                    <a:solidFill>
                      <a:srgbClr val="C6EFCE"/>
                    </a:solidFill>
                  </a:tcPr>
                </a:tc>
              </a:tr>
              <a:tr h="195464">
                <a:tc>
                  <a:txBody>
                    <a:bodyPr/>
                    <a:lstStyle/>
                    <a:p>
                      <a:pPr algn="l" fontAlgn="b"/>
                      <a:r>
                        <a:rPr lang="sv-SE" sz="900" b="0" i="0" u="none" strike="noStrike" dirty="0">
                          <a:solidFill>
                            <a:srgbClr val="000000"/>
                          </a:solidFill>
                          <a:effectLst/>
                          <a:latin typeface="Calibri"/>
                        </a:rPr>
                        <a:t>Återföring deposition:</a:t>
                      </a:r>
                    </a:p>
                  </a:txBody>
                  <a:tcPr marL="0" marR="0" marT="0" marB="0" anchor="b">
                    <a:lnL>
                      <a:noFill/>
                    </a:lnL>
                    <a:lnR>
                      <a:noFill/>
                    </a:lnR>
                    <a:lnT>
                      <a:noFill/>
                    </a:lnT>
                    <a:lnB>
                      <a:noFill/>
                    </a:lnB>
                  </a:tcPr>
                </a:tc>
                <a:tc>
                  <a:txBody>
                    <a:bodyPr/>
                    <a:lstStyle/>
                    <a:p>
                      <a:pPr algn="r" fontAlgn="b"/>
                      <a:r>
                        <a:rPr lang="sv-SE" sz="900" b="0" i="0" u="none" strike="noStrike" dirty="0" smtClean="0">
                          <a:solidFill>
                            <a:srgbClr val="006100"/>
                          </a:solidFill>
                          <a:effectLst/>
                          <a:latin typeface="Calibri"/>
                        </a:rPr>
                        <a:t>5 000</a:t>
                      </a:r>
                      <a:endParaRPr lang="sv-SE" sz="900" b="0" i="0" u="none" strike="noStrike" dirty="0">
                        <a:solidFill>
                          <a:srgbClr val="006100"/>
                        </a:solidFill>
                        <a:effectLst/>
                        <a:latin typeface="Calibri"/>
                      </a:endParaRPr>
                    </a:p>
                  </a:txBody>
                  <a:tcPr marL="0" marR="0" marT="0" marB="0" anchor="b">
                    <a:lnL>
                      <a:noFill/>
                    </a:lnL>
                    <a:lnR>
                      <a:noFill/>
                    </a:lnR>
                    <a:lnT>
                      <a:noFill/>
                    </a:lnT>
                    <a:lnB>
                      <a:noFill/>
                    </a:lnB>
                    <a:solidFill>
                      <a:srgbClr val="C6EFCE"/>
                    </a:solidFill>
                  </a:tcPr>
                </a:tc>
              </a:tr>
              <a:tr h="195464">
                <a:tc>
                  <a:txBody>
                    <a:bodyPr/>
                    <a:lstStyle/>
                    <a:p>
                      <a:pPr algn="l" fontAlgn="b"/>
                      <a:endParaRPr lang="sv-SE"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r>
              <a:tr h="195464">
                <a:tc>
                  <a:txBody>
                    <a:bodyPr/>
                    <a:lstStyle/>
                    <a:p>
                      <a:pPr algn="l" fontAlgn="b"/>
                      <a:r>
                        <a:rPr lang="sv-SE" sz="900" b="1" i="0" u="none" strike="noStrike" dirty="0">
                          <a:solidFill>
                            <a:srgbClr val="000000"/>
                          </a:solidFill>
                          <a:effectLst/>
                          <a:latin typeface="Calibri"/>
                        </a:rPr>
                        <a:t>SUMMA:</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900" b="0" i="0" u="none" strike="noStrike" dirty="0" smtClean="0">
                          <a:solidFill>
                            <a:srgbClr val="006100"/>
                          </a:solidFill>
                          <a:effectLst/>
                          <a:latin typeface="Calibri"/>
                        </a:rPr>
                        <a:t>53 218,17</a:t>
                      </a:r>
                      <a:endParaRPr lang="sv-SE" sz="900" b="0" i="0" u="none" strike="noStrike" dirty="0">
                        <a:solidFill>
                          <a:srgbClr val="0061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r>
              <a:tr h="195464">
                <a:tc>
                  <a:txBody>
                    <a:bodyPr/>
                    <a:lstStyle/>
                    <a:p>
                      <a:pPr algn="l" fontAlgn="b"/>
                      <a:r>
                        <a:rPr lang="sv-SE" sz="700" b="1" i="0" u="none" strike="noStrike" dirty="0">
                          <a:solidFill>
                            <a:srgbClr val="000000"/>
                          </a:solidFill>
                          <a:effectLst/>
                          <a:latin typeface="Arial"/>
                        </a:rPr>
                        <a:t>KOSTNADER:</a:t>
                      </a:r>
                    </a:p>
                  </a:txBody>
                  <a:tcPr marL="0" marR="0" marT="0" marB="0" anchor="b">
                    <a:lnL>
                      <a:noFill/>
                    </a:lnL>
                    <a:lnR>
                      <a:noFill/>
                    </a:lnR>
                    <a:lnT>
                      <a:noFill/>
                    </a:lnT>
                    <a:lnB>
                      <a:noFill/>
                    </a:lnB>
                  </a:tcPr>
                </a:tc>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r>
              <a:tr h="195464">
                <a:tc>
                  <a:txBody>
                    <a:bodyPr/>
                    <a:lstStyle/>
                    <a:p>
                      <a:pPr algn="l" fontAlgn="b"/>
                      <a:r>
                        <a:rPr lang="sv-SE" sz="700" b="0" i="0" u="none" strike="noStrike">
                          <a:solidFill>
                            <a:srgbClr val="000000"/>
                          </a:solidFill>
                          <a:effectLst/>
                          <a:latin typeface="Arial"/>
                        </a:rPr>
                        <a:t>Matchställ:</a:t>
                      </a:r>
                    </a:p>
                  </a:txBody>
                  <a:tcPr marL="0" marR="0" marT="0" marB="0" anchor="b">
                    <a:lnL>
                      <a:noFill/>
                    </a:lnL>
                    <a:lnR>
                      <a:noFill/>
                    </a:lnR>
                    <a:lnT>
                      <a:noFill/>
                    </a:lnT>
                    <a:lnB>
                      <a:noFill/>
                    </a:lnB>
                  </a:tcPr>
                </a:tc>
                <a:tc>
                  <a:txBody>
                    <a:bodyPr/>
                    <a:lstStyle/>
                    <a:p>
                      <a:pPr algn="r" fontAlgn="b"/>
                      <a:r>
                        <a:rPr lang="sv-SE" sz="900" b="0" i="0" u="none" strike="noStrike" dirty="0" smtClean="0">
                          <a:solidFill>
                            <a:srgbClr val="006100"/>
                          </a:solidFill>
                          <a:effectLst/>
                          <a:latin typeface="Calibri"/>
                        </a:rPr>
                        <a:t>9 980</a:t>
                      </a:r>
                      <a:endParaRPr lang="sv-SE" sz="900" b="0" i="0" u="none" strike="noStrike" dirty="0">
                        <a:solidFill>
                          <a:srgbClr val="006100"/>
                        </a:solidFill>
                        <a:effectLst/>
                        <a:latin typeface="Calibri"/>
                      </a:endParaRPr>
                    </a:p>
                  </a:txBody>
                  <a:tcPr marL="0" marR="0" marT="0" marB="0" anchor="b">
                    <a:lnL>
                      <a:noFill/>
                    </a:lnL>
                    <a:lnR>
                      <a:noFill/>
                    </a:lnR>
                    <a:lnT>
                      <a:noFill/>
                    </a:lnT>
                    <a:lnB>
                      <a:noFill/>
                    </a:lnB>
                    <a:solidFill>
                      <a:srgbClr val="C6EFCE"/>
                    </a:solidFill>
                  </a:tcPr>
                </a:tc>
              </a:tr>
              <a:tr h="195464">
                <a:tc>
                  <a:txBody>
                    <a:bodyPr/>
                    <a:lstStyle/>
                    <a:p>
                      <a:pPr algn="l" fontAlgn="b"/>
                      <a:r>
                        <a:rPr lang="sv-SE" sz="700" b="0" i="0" u="none" strike="noStrike">
                          <a:solidFill>
                            <a:srgbClr val="000000"/>
                          </a:solidFill>
                          <a:effectLst/>
                          <a:latin typeface="Arial"/>
                        </a:rPr>
                        <a:t>Kläder:</a:t>
                      </a:r>
                    </a:p>
                  </a:txBody>
                  <a:tcPr marL="0" marR="0" marT="0" marB="0" anchor="b">
                    <a:lnL>
                      <a:noFill/>
                    </a:lnL>
                    <a:lnR>
                      <a:noFill/>
                    </a:lnR>
                    <a:lnT>
                      <a:noFill/>
                    </a:lnT>
                    <a:lnB>
                      <a:noFill/>
                    </a:lnB>
                  </a:tcPr>
                </a:tc>
                <a:tc>
                  <a:txBody>
                    <a:bodyPr/>
                    <a:lstStyle/>
                    <a:p>
                      <a:pPr algn="r" fontAlgn="b"/>
                      <a:r>
                        <a:rPr lang="sv-SE" sz="900" b="0" i="0" u="none" strike="noStrike" dirty="0" smtClean="0">
                          <a:solidFill>
                            <a:srgbClr val="006100"/>
                          </a:solidFill>
                          <a:effectLst/>
                          <a:latin typeface="Calibri"/>
                        </a:rPr>
                        <a:t>13 116</a:t>
                      </a:r>
                      <a:endParaRPr lang="sv-SE" sz="900" b="0" i="0" u="none" strike="noStrike" dirty="0">
                        <a:solidFill>
                          <a:srgbClr val="006100"/>
                        </a:solidFill>
                        <a:effectLst/>
                        <a:latin typeface="Calibri"/>
                      </a:endParaRPr>
                    </a:p>
                  </a:txBody>
                  <a:tcPr marL="0" marR="0" marT="0" marB="0" anchor="b">
                    <a:lnL>
                      <a:noFill/>
                    </a:lnL>
                    <a:lnR>
                      <a:noFill/>
                    </a:lnR>
                    <a:lnT>
                      <a:noFill/>
                    </a:lnT>
                    <a:lnB>
                      <a:noFill/>
                    </a:lnB>
                    <a:solidFill>
                      <a:srgbClr val="C6EFCE"/>
                    </a:solidFill>
                  </a:tcPr>
                </a:tc>
              </a:tr>
              <a:tr h="195464">
                <a:tc>
                  <a:txBody>
                    <a:bodyPr/>
                    <a:lstStyle/>
                    <a:p>
                      <a:pPr algn="l" fontAlgn="b"/>
                      <a:r>
                        <a:rPr lang="sv-SE" sz="700" b="0" i="0" u="none" strike="noStrike">
                          <a:solidFill>
                            <a:srgbClr val="000000"/>
                          </a:solidFill>
                          <a:effectLst/>
                          <a:latin typeface="Arial"/>
                        </a:rPr>
                        <a:t>Övrigt:</a:t>
                      </a:r>
                    </a:p>
                  </a:txBody>
                  <a:tcPr marL="0" marR="0" marT="0" marB="0" anchor="b">
                    <a:lnL>
                      <a:noFill/>
                    </a:lnL>
                    <a:lnR>
                      <a:noFill/>
                    </a:lnR>
                    <a:lnT>
                      <a:noFill/>
                    </a:lnT>
                    <a:lnB>
                      <a:noFill/>
                    </a:lnB>
                  </a:tcPr>
                </a:tc>
                <a:tc>
                  <a:txBody>
                    <a:bodyPr/>
                    <a:lstStyle/>
                    <a:p>
                      <a:pPr algn="r" fontAlgn="b"/>
                      <a:r>
                        <a:rPr lang="sv-SE" sz="900" b="0" i="0" u="none" strike="noStrike" dirty="0" smtClean="0">
                          <a:solidFill>
                            <a:srgbClr val="006100"/>
                          </a:solidFill>
                          <a:effectLst/>
                          <a:latin typeface="Calibri"/>
                        </a:rPr>
                        <a:t>6 935</a:t>
                      </a:r>
                      <a:endParaRPr lang="sv-SE" sz="900" b="0" i="0" u="none" strike="noStrike" dirty="0">
                        <a:solidFill>
                          <a:srgbClr val="006100"/>
                        </a:solidFill>
                        <a:effectLst/>
                        <a:latin typeface="Calibri"/>
                      </a:endParaRPr>
                    </a:p>
                  </a:txBody>
                  <a:tcPr marL="0" marR="0" marT="0" marB="0" anchor="b">
                    <a:lnL>
                      <a:noFill/>
                    </a:lnL>
                    <a:lnR>
                      <a:noFill/>
                    </a:lnR>
                    <a:lnT>
                      <a:noFill/>
                    </a:lnT>
                    <a:lnB>
                      <a:noFill/>
                    </a:lnB>
                    <a:solidFill>
                      <a:srgbClr val="C6EFCE"/>
                    </a:solidFill>
                  </a:tcPr>
                </a:tc>
              </a:tr>
              <a:tr h="195464">
                <a:tc>
                  <a:txBody>
                    <a:bodyPr/>
                    <a:lstStyle/>
                    <a:p>
                      <a:pPr algn="l" fontAlgn="b"/>
                      <a:r>
                        <a:rPr lang="sv-SE" sz="700" b="0" i="0" u="none" strike="noStrike">
                          <a:solidFill>
                            <a:srgbClr val="000000"/>
                          </a:solidFill>
                          <a:effectLst/>
                          <a:latin typeface="Arial"/>
                        </a:rPr>
                        <a:t>PLANHYROR:</a:t>
                      </a:r>
                    </a:p>
                  </a:txBody>
                  <a:tcPr marL="0" marR="0" marT="0" marB="0" anchor="b">
                    <a:lnL>
                      <a:noFill/>
                    </a:lnL>
                    <a:lnR>
                      <a:noFill/>
                    </a:lnR>
                    <a:lnT>
                      <a:noFill/>
                    </a:lnT>
                    <a:lnB>
                      <a:noFill/>
                    </a:lnB>
                  </a:tcPr>
                </a:tc>
                <a:tc>
                  <a:txBody>
                    <a:bodyPr/>
                    <a:lstStyle/>
                    <a:p>
                      <a:pPr algn="r" fontAlgn="b"/>
                      <a:r>
                        <a:rPr lang="sv-SE" sz="900" b="0" i="0" u="none" strike="noStrike" dirty="0" smtClean="0">
                          <a:solidFill>
                            <a:srgbClr val="006100"/>
                          </a:solidFill>
                          <a:effectLst/>
                          <a:latin typeface="Calibri"/>
                        </a:rPr>
                        <a:t>7 108</a:t>
                      </a:r>
                      <a:endParaRPr lang="sv-SE" sz="900" b="0" i="0" u="none" strike="noStrike" dirty="0">
                        <a:solidFill>
                          <a:srgbClr val="006100"/>
                        </a:solidFill>
                        <a:effectLst/>
                        <a:latin typeface="Calibri"/>
                      </a:endParaRPr>
                    </a:p>
                  </a:txBody>
                  <a:tcPr marL="0" marR="0" marT="0" marB="0" anchor="b">
                    <a:lnL>
                      <a:noFill/>
                    </a:lnL>
                    <a:lnR>
                      <a:noFill/>
                    </a:lnR>
                    <a:lnT>
                      <a:noFill/>
                    </a:lnT>
                    <a:lnB>
                      <a:noFill/>
                    </a:lnB>
                    <a:solidFill>
                      <a:srgbClr val="C6EFCE"/>
                    </a:solidFill>
                  </a:tcPr>
                </a:tc>
              </a:tr>
              <a:tr h="195464">
                <a:tc>
                  <a:txBody>
                    <a:bodyPr/>
                    <a:lstStyle/>
                    <a:p>
                      <a:pPr algn="l" fontAlgn="b"/>
                      <a:r>
                        <a:rPr lang="sv-SE" sz="700" b="0" i="0" u="none" strike="noStrike">
                          <a:solidFill>
                            <a:srgbClr val="000000"/>
                          </a:solidFill>
                          <a:effectLst/>
                          <a:latin typeface="Arial"/>
                        </a:rPr>
                        <a:t>ÅRSAVGIFTER:</a:t>
                      </a:r>
                    </a:p>
                  </a:txBody>
                  <a:tcPr marL="0" marR="0" marT="0" marB="0" anchor="b">
                    <a:lnL>
                      <a:noFill/>
                    </a:lnL>
                    <a:lnR>
                      <a:noFill/>
                    </a:lnR>
                    <a:lnT>
                      <a:noFill/>
                    </a:lnT>
                    <a:lnB>
                      <a:noFill/>
                    </a:lnB>
                  </a:tcPr>
                </a:tc>
                <a:tc>
                  <a:txBody>
                    <a:bodyPr/>
                    <a:lstStyle/>
                    <a:p>
                      <a:pPr algn="r" fontAlgn="b"/>
                      <a:r>
                        <a:rPr lang="sv-SE" sz="900" b="0" i="0" u="none" strike="noStrike" dirty="0" smtClean="0">
                          <a:solidFill>
                            <a:srgbClr val="006100"/>
                          </a:solidFill>
                          <a:effectLst/>
                          <a:latin typeface="Calibri"/>
                        </a:rPr>
                        <a:t>8 900</a:t>
                      </a:r>
                      <a:endParaRPr lang="sv-SE" sz="900" b="0" i="0" u="none" strike="noStrike" dirty="0">
                        <a:solidFill>
                          <a:srgbClr val="006100"/>
                        </a:solidFill>
                        <a:effectLst/>
                        <a:latin typeface="Calibri"/>
                      </a:endParaRPr>
                    </a:p>
                  </a:txBody>
                  <a:tcPr marL="0" marR="0" marT="0" marB="0" anchor="b">
                    <a:lnL>
                      <a:noFill/>
                    </a:lnL>
                    <a:lnR>
                      <a:noFill/>
                    </a:lnR>
                    <a:lnT>
                      <a:noFill/>
                    </a:lnT>
                    <a:lnB>
                      <a:noFill/>
                    </a:lnB>
                    <a:solidFill>
                      <a:srgbClr val="C6EFCE"/>
                    </a:solidFill>
                  </a:tcPr>
                </a:tc>
              </a:tr>
              <a:tr h="195464">
                <a:tc>
                  <a:txBody>
                    <a:bodyPr/>
                    <a:lstStyle/>
                    <a:p>
                      <a:pPr algn="l" fontAlgn="b"/>
                      <a:r>
                        <a:rPr lang="sv-SE" sz="700" b="0" i="0" u="none" strike="noStrike">
                          <a:solidFill>
                            <a:srgbClr val="000000"/>
                          </a:solidFill>
                          <a:effectLst/>
                          <a:latin typeface="Arial"/>
                        </a:rPr>
                        <a:t>SPELARÖVERGÅNG:</a:t>
                      </a:r>
                    </a:p>
                  </a:txBody>
                  <a:tcPr marL="0" marR="0" marT="0" marB="0" anchor="b">
                    <a:lnL>
                      <a:noFill/>
                    </a:lnL>
                    <a:lnR>
                      <a:noFill/>
                    </a:lnR>
                    <a:lnT>
                      <a:noFill/>
                    </a:lnT>
                    <a:lnB>
                      <a:noFill/>
                    </a:lnB>
                  </a:tcPr>
                </a:tc>
                <a:tc>
                  <a:txBody>
                    <a:bodyPr/>
                    <a:lstStyle/>
                    <a:p>
                      <a:pPr algn="r" fontAlgn="b"/>
                      <a:r>
                        <a:rPr lang="sv-SE" sz="900" b="0" i="0" u="none" strike="noStrike" dirty="0">
                          <a:solidFill>
                            <a:srgbClr val="006100"/>
                          </a:solidFill>
                          <a:effectLst/>
                          <a:latin typeface="Calibri"/>
                        </a:rPr>
                        <a:t>800</a:t>
                      </a:r>
                    </a:p>
                  </a:txBody>
                  <a:tcPr marL="0" marR="0" marT="0" marB="0" anchor="b">
                    <a:lnL>
                      <a:noFill/>
                    </a:lnL>
                    <a:lnR>
                      <a:noFill/>
                    </a:lnR>
                    <a:lnT>
                      <a:noFill/>
                    </a:lnT>
                    <a:lnB w="6350" cap="flat" cmpd="sng" algn="ctr">
                      <a:solidFill>
                        <a:srgbClr val="B2B2B2"/>
                      </a:solidFill>
                      <a:prstDash val="solid"/>
                      <a:round/>
                      <a:headEnd type="none" w="med" len="med"/>
                      <a:tailEnd type="none" w="med" len="med"/>
                    </a:lnB>
                    <a:solidFill>
                      <a:srgbClr val="C6EFCE"/>
                    </a:solidFill>
                  </a:tcPr>
                </a:tc>
              </a:tr>
              <a:tr h="195464">
                <a:tc>
                  <a:txBody>
                    <a:bodyPr/>
                    <a:lstStyle/>
                    <a:p>
                      <a:pPr algn="l" fontAlgn="b"/>
                      <a:r>
                        <a:rPr lang="sv-SE" sz="700" b="0" i="0" u="none" strike="noStrike" dirty="0">
                          <a:solidFill>
                            <a:srgbClr val="000000"/>
                          </a:solidFill>
                          <a:effectLst/>
                          <a:latin typeface="Arial"/>
                        </a:rPr>
                        <a:t>LÖN TILL DOMARE:</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900" b="0" i="0" u="none" strike="noStrike" dirty="0" smtClean="0">
                          <a:solidFill>
                            <a:srgbClr val="006100"/>
                          </a:solidFill>
                          <a:effectLst/>
                          <a:latin typeface="Calibri"/>
                        </a:rPr>
                        <a:t>6 130</a:t>
                      </a:r>
                      <a:endParaRPr lang="sv-SE" sz="900" b="0" i="0" u="none" strike="noStrike" dirty="0">
                        <a:solidFill>
                          <a:srgbClr val="0061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195464">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r>
              <a:tr h="208138">
                <a:tc>
                  <a:txBody>
                    <a:bodyPr/>
                    <a:lstStyle/>
                    <a:p>
                      <a:pPr algn="l" fontAlgn="b"/>
                      <a:r>
                        <a:rPr lang="sv-SE" sz="700" b="1" i="0" u="none" strike="noStrike" dirty="0">
                          <a:solidFill>
                            <a:srgbClr val="000000"/>
                          </a:solidFill>
                          <a:effectLst/>
                          <a:latin typeface="Arial"/>
                        </a:rPr>
                        <a:t>SUMMA:</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900" b="0" i="0" u="none" strike="noStrike" dirty="0" smtClean="0">
                          <a:solidFill>
                            <a:schemeClr val="tx1"/>
                          </a:solidFill>
                          <a:effectLst/>
                          <a:latin typeface="+mn-lt"/>
                        </a:rPr>
                        <a:t>5</a:t>
                      </a:r>
                      <a:r>
                        <a:rPr lang="sv-SE" sz="900" b="0" i="0" u="none" strike="noStrike" kern="1200" dirty="0" smtClean="0">
                          <a:solidFill>
                            <a:schemeClr val="tx1"/>
                          </a:solidFill>
                          <a:effectLst/>
                          <a:latin typeface="Calibri"/>
                          <a:ea typeface="+mn-ea"/>
                          <a:cs typeface="+mn-cs"/>
                        </a:rPr>
                        <a:t>2 </a:t>
                      </a:r>
                      <a:r>
                        <a:rPr lang="sv-SE" sz="900" b="0" i="0" u="none" strike="noStrike" kern="1200" dirty="0" smtClean="0">
                          <a:solidFill>
                            <a:schemeClr val="tx1"/>
                          </a:solidFill>
                          <a:effectLst/>
                          <a:latin typeface="+mn-lt"/>
                          <a:ea typeface="+mn-ea"/>
                          <a:cs typeface="+mn-cs"/>
                        </a:rPr>
                        <a:t>96</a:t>
                      </a:r>
                      <a:r>
                        <a:rPr lang="sv-SE" sz="900" b="0" i="0" u="none" strike="noStrike" dirty="0" smtClean="0">
                          <a:solidFill>
                            <a:schemeClr val="tx1"/>
                          </a:solidFill>
                          <a:effectLst/>
                          <a:latin typeface="+mn-lt"/>
                        </a:rPr>
                        <a:t>9</a:t>
                      </a:r>
                      <a:endParaRPr lang="sv-SE" sz="900" b="0" i="0" u="none" strike="noStrike" dirty="0">
                        <a:solidFill>
                          <a:schemeClr val="tx1"/>
                        </a:solidFill>
                        <a:effectLst/>
                        <a:latin typeface="+mn-lt"/>
                      </a:endParaRP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r>
              <a:tr h="195464">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tcPr>
                </a:tc>
              </a:tr>
              <a:tr h="195464">
                <a:tc>
                  <a:txBody>
                    <a:bodyPr/>
                    <a:lstStyle/>
                    <a:p>
                      <a:pPr algn="l" fontAlgn="b"/>
                      <a:r>
                        <a:rPr lang="sv-SE" sz="700" b="0" i="0" u="none" strike="noStrike" dirty="0">
                          <a:solidFill>
                            <a:srgbClr val="000000"/>
                          </a:solidFill>
                          <a:effectLst/>
                          <a:latin typeface="Arial"/>
                        </a:rPr>
                        <a:t>Intäkter:</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900" b="0" i="0" u="none" strike="noStrike" dirty="0" smtClean="0">
                          <a:solidFill>
                            <a:srgbClr val="3F3F76"/>
                          </a:solidFill>
                          <a:effectLst/>
                          <a:latin typeface="Calibri"/>
                        </a:rPr>
                        <a:t>53 218,17</a:t>
                      </a:r>
                      <a:endParaRPr lang="sv-SE" sz="900" b="0" i="0" u="none" strike="noStrike" dirty="0">
                        <a:solidFill>
                          <a:srgbClr val="3F3F76"/>
                        </a:solidFill>
                        <a:effectLst/>
                        <a:latin typeface="Calibri"/>
                      </a:endParaRP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r>
              <a:tr h="195464">
                <a:tc>
                  <a:txBody>
                    <a:bodyPr/>
                    <a:lstStyle/>
                    <a:p>
                      <a:pPr algn="l" fontAlgn="b"/>
                      <a:r>
                        <a:rPr lang="sv-SE" sz="700" b="0" i="0" u="none" strike="noStrike">
                          <a:solidFill>
                            <a:srgbClr val="000000"/>
                          </a:solidFill>
                          <a:effectLst/>
                          <a:latin typeface="Arial"/>
                        </a:rPr>
                        <a:t>Kostander:</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900" b="0" i="0" u="none" strike="noStrike" dirty="0">
                          <a:solidFill>
                            <a:srgbClr val="3F3F76"/>
                          </a:solidFill>
                          <a:effectLst/>
                          <a:latin typeface="Calibri"/>
                        </a:rPr>
                        <a:t>-</a:t>
                      </a:r>
                      <a:r>
                        <a:rPr lang="sv-SE" sz="900" b="0" i="0" u="none" strike="noStrike" dirty="0" smtClean="0">
                          <a:solidFill>
                            <a:srgbClr val="3F3F76"/>
                          </a:solidFill>
                          <a:effectLst/>
                          <a:latin typeface="Calibri"/>
                        </a:rPr>
                        <a:t>52 969</a:t>
                      </a:r>
                      <a:endParaRPr lang="sv-SE" sz="900" b="0" i="0" u="none" strike="noStrike" dirty="0">
                        <a:solidFill>
                          <a:srgbClr val="3F3F76"/>
                        </a:solidFill>
                        <a:effectLst/>
                        <a:latin typeface="Calibri"/>
                      </a:endParaRP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CC"/>
                    </a:solidFill>
                  </a:tcPr>
                </a:tc>
              </a:tr>
              <a:tr h="195464">
                <a:tc>
                  <a:txBody>
                    <a:bodyPr/>
                    <a:lstStyle/>
                    <a:p>
                      <a:pPr algn="l" fontAlgn="b"/>
                      <a:r>
                        <a:rPr lang="sv-SE" sz="700" b="1" i="0" u="none" strike="noStrike">
                          <a:solidFill>
                            <a:srgbClr val="000000"/>
                          </a:solidFill>
                          <a:effectLst/>
                          <a:latin typeface="Arial"/>
                        </a:rPr>
                        <a:t>RESULTAT:</a:t>
                      </a:r>
                    </a:p>
                  </a:txBody>
                  <a:tcPr marL="0" marR="0" marT="0"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900" b="0" i="0" u="none" strike="noStrike" dirty="0">
                          <a:solidFill>
                            <a:srgbClr val="3F3F76"/>
                          </a:solidFill>
                          <a:effectLst/>
                          <a:latin typeface="Calibri"/>
                        </a:rPr>
                        <a:t>249,17</a:t>
                      </a: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r>
              <a:tr h="195464">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w="6350" cap="flat" cmpd="sng" algn="ctr">
                      <a:solidFill>
                        <a:srgbClr val="7F7F7F"/>
                      </a:solidFill>
                      <a:prstDash val="solid"/>
                      <a:round/>
                      <a:headEnd type="none" w="med" len="med"/>
                      <a:tailEnd type="none" w="med" len="med"/>
                    </a:lnT>
                    <a:lnB>
                      <a:noFill/>
                    </a:lnB>
                  </a:tcPr>
                </a:tc>
              </a:tr>
              <a:tr h="195464">
                <a:tc>
                  <a:txBody>
                    <a:bodyPr/>
                    <a:lstStyle/>
                    <a:p>
                      <a:pPr algn="l" fontAlgn="b"/>
                      <a:r>
                        <a:rPr lang="sv-SE" sz="700" b="1" i="0" u="none" strike="noStrike" dirty="0">
                          <a:solidFill>
                            <a:srgbClr val="FF0000"/>
                          </a:solidFill>
                          <a:effectLst/>
                          <a:latin typeface="Arial"/>
                        </a:rPr>
                        <a:t>BALANSRÄKNING:</a:t>
                      </a:r>
                    </a:p>
                  </a:txBody>
                  <a:tcPr marL="0" marR="0" marT="0" marB="0" anchor="b">
                    <a:lnL>
                      <a:noFill/>
                    </a:lnL>
                    <a:lnR>
                      <a:noFill/>
                    </a:lnR>
                    <a:lnT>
                      <a:noFill/>
                    </a:lnT>
                    <a:lnB>
                      <a:noFill/>
                    </a:lnB>
                  </a:tcPr>
                </a:tc>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a:noFill/>
                    </a:lnT>
                    <a:lnB w="6350" cap="flat" cmpd="sng" algn="ctr">
                      <a:solidFill>
                        <a:srgbClr val="7F7F7F"/>
                      </a:solidFill>
                      <a:prstDash val="solid"/>
                      <a:round/>
                      <a:headEnd type="none" w="med" len="med"/>
                      <a:tailEnd type="none" w="med" len="med"/>
                    </a:lnB>
                  </a:tcPr>
                </a:tc>
              </a:tr>
              <a:tr h="195464">
                <a:tc>
                  <a:txBody>
                    <a:bodyPr/>
                    <a:lstStyle/>
                    <a:p>
                      <a:pPr algn="l" fontAlgn="b"/>
                      <a:r>
                        <a:rPr lang="sv-SE" sz="700" b="0" i="0" u="none" strike="noStrike">
                          <a:solidFill>
                            <a:srgbClr val="000000"/>
                          </a:solidFill>
                          <a:effectLst/>
                          <a:latin typeface="Arial"/>
                        </a:rPr>
                        <a:t>INGÅENDE</a:t>
                      </a:r>
                      <a:r>
                        <a:rPr lang="sv-SE" sz="700" b="1" i="0" u="none" strike="noStrike">
                          <a:solidFill>
                            <a:srgbClr val="000000"/>
                          </a:solidFill>
                          <a:effectLst/>
                          <a:latin typeface="Arial"/>
                        </a:rPr>
                        <a:t> </a:t>
                      </a:r>
                      <a:r>
                        <a:rPr lang="sv-SE" sz="700" b="0" i="0" u="none" strike="noStrike">
                          <a:solidFill>
                            <a:srgbClr val="000000"/>
                          </a:solidFill>
                          <a:effectLst/>
                          <a:latin typeface="Arial"/>
                        </a:rPr>
                        <a:t>BALANS:</a:t>
                      </a:r>
                      <a:endParaRPr lang="sv-SE" sz="700" b="1" i="0" u="none" strike="noStrike">
                        <a:solidFill>
                          <a:srgbClr val="000000"/>
                        </a:solidFill>
                        <a:effectLst/>
                        <a:latin typeface="Arial"/>
                      </a:endParaRPr>
                    </a:p>
                  </a:txBody>
                  <a:tcPr marL="0" marR="0" marT="0"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900" b="0" i="0" u="none" strike="noStrike" dirty="0" smtClean="0">
                          <a:solidFill>
                            <a:srgbClr val="3F3F76"/>
                          </a:solidFill>
                          <a:effectLst/>
                          <a:latin typeface="Calibri"/>
                        </a:rPr>
                        <a:t>13 000</a:t>
                      </a:r>
                      <a:endParaRPr lang="sv-SE" sz="900" b="0" i="0" u="none" strike="noStrike" dirty="0">
                        <a:solidFill>
                          <a:srgbClr val="3F3F76"/>
                        </a:solidFill>
                        <a:effectLst/>
                        <a:latin typeface="Calibri"/>
                      </a:endParaRP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r>
              <a:tr h="195464">
                <a:tc>
                  <a:txBody>
                    <a:bodyPr/>
                    <a:lstStyle/>
                    <a:p>
                      <a:pPr algn="l" fontAlgn="b"/>
                      <a:r>
                        <a:rPr lang="sv-SE" sz="700" b="0" i="0" u="none" strike="noStrike">
                          <a:solidFill>
                            <a:srgbClr val="000000"/>
                          </a:solidFill>
                          <a:effectLst/>
                          <a:latin typeface="Arial"/>
                        </a:rPr>
                        <a:t>ÅRETSRESULTAT:</a:t>
                      </a:r>
                    </a:p>
                  </a:txBody>
                  <a:tcPr marL="0" marR="0" marT="0"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900" b="0" i="0" u="none" strike="noStrike" dirty="0">
                          <a:solidFill>
                            <a:srgbClr val="3F3F76"/>
                          </a:solidFill>
                          <a:effectLst/>
                          <a:latin typeface="Calibri"/>
                        </a:rPr>
                        <a:t>249,17</a:t>
                      </a: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r>
              <a:tr h="195464">
                <a:tc>
                  <a:txBody>
                    <a:bodyPr/>
                    <a:lstStyle/>
                    <a:p>
                      <a:pPr algn="l" fontAlgn="b"/>
                      <a:r>
                        <a:rPr lang="sv-SE" sz="700" b="1" i="0" u="none" strike="noStrike" dirty="0">
                          <a:solidFill>
                            <a:srgbClr val="000000"/>
                          </a:solidFill>
                          <a:effectLst/>
                          <a:latin typeface="Arial"/>
                        </a:rPr>
                        <a:t>SUMMA TILLGÅNGAR:</a:t>
                      </a:r>
                    </a:p>
                  </a:txBody>
                  <a:tcPr marL="0" marR="0" marT="0" marB="0" anchor="b">
                    <a:lnL>
                      <a:noFill/>
                    </a:lnL>
                    <a:lnR>
                      <a:noFill/>
                    </a:lnR>
                    <a:lnT>
                      <a:noFill/>
                    </a:lnT>
                    <a:lnB>
                      <a:noFill/>
                    </a:lnB>
                  </a:tcPr>
                </a:tc>
                <a:tc>
                  <a:txBody>
                    <a:bodyPr/>
                    <a:lstStyle/>
                    <a:p>
                      <a:pPr algn="r" fontAlgn="b"/>
                      <a:r>
                        <a:rPr lang="sv-SE" sz="900" b="0" i="0" u="none" strike="noStrike" dirty="0" smtClean="0">
                          <a:solidFill>
                            <a:srgbClr val="9C0006"/>
                          </a:solidFill>
                          <a:effectLst/>
                          <a:latin typeface="Calibri"/>
                        </a:rPr>
                        <a:t>13 249,17</a:t>
                      </a:r>
                      <a:endParaRPr lang="sv-SE" sz="900" b="0" i="0" u="none" strike="noStrike" dirty="0">
                        <a:solidFill>
                          <a:srgbClr val="9C0006"/>
                        </a:solidFill>
                        <a:effectLst/>
                        <a:latin typeface="Calibri"/>
                      </a:endParaRPr>
                    </a:p>
                  </a:txBody>
                  <a:tcPr marL="0" marR="0" marT="0" marB="0" anchor="b">
                    <a:lnL>
                      <a:noFill/>
                    </a:lnL>
                    <a:lnR>
                      <a:noFill/>
                    </a:lnR>
                    <a:lnT w="6350" cap="flat" cmpd="sng" algn="ctr">
                      <a:solidFill>
                        <a:srgbClr val="7F7F7F"/>
                      </a:solidFill>
                      <a:prstDash val="solid"/>
                      <a:round/>
                      <a:headEnd type="none" w="med" len="med"/>
                      <a:tailEnd type="none" w="med" len="med"/>
                    </a:lnT>
                    <a:lnB>
                      <a:noFill/>
                    </a:lnB>
                    <a:solidFill>
                      <a:srgbClr val="FFC7CE"/>
                    </a:solidFill>
                  </a:tcPr>
                </a:tc>
              </a:tr>
            </a:tbl>
          </a:graphicData>
        </a:graphic>
      </p:graphicFrame>
      <p:graphicFrame>
        <p:nvGraphicFramePr>
          <p:cNvPr id="10" name="Diagram 9"/>
          <p:cNvGraphicFramePr>
            <a:graphicFrameLocks/>
          </p:cNvGraphicFramePr>
          <p:nvPr>
            <p:extLst>
              <p:ext uri="{D42A27DB-BD31-4B8C-83A1-F6EECF244321}">
                <p14:modId xmlns:p14="http://schemas.microsoft.com/office/powerpoint/2010/main" val="2124742938"/>
              </p:ext>
            </p:extLst>
          </p:nvPr>
        </p:nvGraphicFramePr>
        <p:xfrm>
          <a:off x="6570551" y="2163108"/>
          <a:ext cx="3803650" cy="2006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Diagram 13"/>
          <p:cNvGraphicFramePr>
            <a:graphicFrameLocks/>
          </p:cNvGraphicFramePr>
          <p:nvPr>
            <p:extLst>
              <p:ext uri="{D42A27DB-BD31-4B8C-83A1-F6EECF244321}">
                <p14:modId xmlns:p14="http://schemas.microsoft.com/office/powerpoint/2010/main" val="631031517"/>
              </p:ext>
            </p:extLst>
          </p:nvPr>
        </p:nvGraphicFramePr>
        <p:xfrm>
          <a:off x="6558201" y="4361510"/>
          <a:ext cx="3816000" cy="2016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27264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13</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13" name="Rektangel 12"/>
          <p:cNvSpPr/>
          <p:nvPr/>
        </p:nvSpPr>
        <p:spPr>
          <a:xfrm>
            <a:off x="4827181" y="407602"/>
            <a:ext cx="6209414" cy="1107996"/>
          </a:xfrm>
          <a:prstGeom prst="rect">
            <a:avLst/>
          </a:prstGeom>
        </p:spPr>
        <p:txBody>
          <a:bodyPr wrap="square">
            <a:spAutoFit/>
          </a:bodyPr>
          <a:lstStyle/>
          <a:p>
            <a:r>
              <a:rPr lang="sv-SE" sz="6000" dirty="0" smtClean="0">
                <a:solidFill>
                  <a:srgbClr val="FFFF00"/>
                </a:solidFill>
                <a:latin typeface="+mj-lt"/>
              </a:rPr>
              <a:t>Resultat</a:t>
            </a:r>
            <a:r>
              <a:rPr lang="sv-SE" sz="6600" dirty="0" smtClean="0">
                <a:solidFill>
                  <a:srgbClr val="FFFF00"/>
                </a:solidFill>
                <a:latin typeface="+mj-lt"/>
              </a:rPr>
              <a:t> </a:t>
            </a:r>
            <a:r>
              <a:rPr lang="sv-SE" sz="6000" dirty="0" smtClean="0">
                <a:solidFill>
                  <a:srgbClr val="FFFF00"/>
                </a:solidFill>
                <a:latin typeface="+mj-lt"/>
              </a:rPr>
              <a:t>Damlag</a:t>
            </a:r>
            <a:r>
              <a:rPr lang="sv-SE" sz="6600" dirty="0" smtClean="0">
                <a:solidFill>
                  <a:srgbClr val="FFFF00"/>
                </a:solidFill>
                <a:latin typeface="+mj-lt"/>
              </a:rPr>
              <a:t>:</a:t>
            </a:r>
            <a:endParaRPr lang="sv-SE" sz="6600" dirty="0">
              <a:solidFill>
                <a:srgbClr val="FFFF00"/>
              </a:solidFill>
              <a:latin typeface="+mj-lt"/>
            </a:endParaRPr>
          </a:p>
        </p:txBody>
      </p:sp>
      <p:graphicFrame>
        <p:nvGraphicFramePr>
          <p:cNvPr id="9" name="Tabell 8"/>
          <p:cNvGraphicFramePr>
            <a:graphicFrameLocks noGrp="1"/>
          </p:cNvGraphicFramePr>
          <p:nvPr>
            <p:extLst>
              <p:ext uri="{D42A27DB-BD31-4B8C-83A1-F6EECF244321}">
                <p14:modId xmlns:p14="http://schemas.microsoft.com/office/powerpoint/2010/main" val="1633533863"/>
              </p:ext>
            </p:extLst>
          </p:nvPr>
        </p:nvGraphicFramePr>
        <p:xfrm>
          <a:off x="2249557" y="1832459"/>
          <a:ext cx="3264286" cy="4902569"/>
        </p:xfrm>
        <a:graphic>
          <a:graphicData uri="http://schemas.openxmlformats.org/drawingml/2006/table">
            <a:tbl>
              <a:tblPr/>
              <a:tblGrid>
                <a:gridCol w="2139179"/>
                <a:gridCol w="1125107"/>
              </a:tblGrid>
              <a:tr h="213157">
                <a:tc>
                  <a:txBody>
                    <a:bodyPr/>
                    <a:lstStyle/>
                    <a:p>
                      <a:pPr algn="l" fontAlgn="b"/>
                      <a:r>
                        <a:rPr lang="sv-SE" sz="900" b="1" i="0" u="none" strike="noStrike" dirty="0">
                          <a:solidFill>
                            <a:srgbClr val="000000"/>
                          </a:solidFill>
                          <a:effectLst/>
                          <a:latin typeface="Calibri"/>
                        </a:rPr>
                        <a:t>INTÄKTER (DAM):</a:t>
                      </a:r>
                    </a:p>
                  </a:txBody>
                  <a:tcPr marL="0" marR="0" marT="0" marB="0" anchor="b">
                    <a:lnL>
                      <a:noFill/>
                    </a:lnL>
                    <a:lnR>
                      <a:noFill/>
                    </a:lnR>
                    <a:lnT>
                      <a:noFill/>
                    </a:lnT>
                    <a:lnB>
                      <a:noFill/>
                    </a:lnB>
                  </a:tcPr>
                </a:tc>
                <a:tc>
                  <a:txBody>
                    <a:bodyPr/>
                    <a:lstStyle/>
                    <a:p>
                      <a:pPr algn="l" fontAlgn="b"/>
                      <a:endParaRPr lang="sv-SE" sz="900" b="0" i="0" u="none" strike="noStrike">
                        <a:solidFill>
                          <a:srgbClr val="000000"/>
                        </a:solidFill>
                        <a:effectLst/>
                        <a:latin typeface="Calibri"/>
                      </a:endParaRPr>
                    </a:p>
                  </a:txBody>
                  <a:tcPr marL="0" marR="0" marT="0" marB="0" anchor="b">
                    <a:lnL>
                      <a:noFill/>
                    </a:lnL>
                    <a:lnR>
                      <a:noFill/>
                    </a:lnR>
                    <a:lnT>
                      <a:noFill/>
                    </a:lnT>
                    <a:lnB>
                      <a:noFill/>
                    </a:lnB>
                  </a:tcPr>
                </a:tc>
              </a:tr>
              <a:tr h="213157">
                <a:tc>
                  <a:txBody>
                    <a:bodyPr/>
                    <a:lstStyle/>
                    <a:p>
                      <a:pPr algn="l" fontAlgn="b"/>
                      <a:r>
                        <a:rPr lang="sv-SE" sz="900" b="0" i="0" u="none" strike="noStrike" dirty="0">
                          <a:solidFill>
                            <a:srgbClr val="000000"/>
                          </a:solidFill>
                          <a:effectLst/>
                          <a:latin typeface="Calibri"/>
                        </a:rPr>
                        <a:t>Spelar avgifter:</a:t>
                      </a:r>
                    </a:p>
                  </a:txBody>
                  <a:tcPr marL="0" marR="0" marT="0" marB="0" anchor="b">
                    <a:lnL>
                      <a:noFill/>
                    </a:lnL>
                    <a:lnR>
                      <a:noFill/>
                    </a:lnR>
                    <a:lnT>
                      <a:noFill/>
                    </a:lnT>
                    <a:lnB>
                      <a:noFill/>
                    </a:lnB>
                  </a:tcPr>
                </a:tc>
                <a:tc>
                  <a:txBody>
                    <a:bodyPr/>
                    <a:lstStyle/>
                    <a:p>
                      <a:pPr algn="r" fontAlgn="b"/>
                      <a:r>
                        <a:rPr lang="sv-SE" sz="900" b="0" i="0" u="none" strike="noStrike" dirty="0" smtClean="0">
                          <a:solidFill>
                            <a:srgbClr val="006100"/>
                          </a:solidFill>
                          <a:effectLst/>
                          <a:latin typeface="Calibri"/>
                        </a:rPr>
                        <a:t>4 806,2</a:t>
                      </a:r>
                      <a:endParaRPr lang="sv-SE" sz="900" b="0" i="0" u="none" strike="noStrike" dirty="0">
                        <a:solidFill>
                          <a:srgbClr val="006100"/>
                        </a:solidFill>
                        <a:effectLst/>
                        <a:latin typeface="Calibri"/>
                      </a:endParaRPr>
                    </a:p>
                  </a:txBody>
                  <a:tcPr marL="0" marR="0" marT="0" marB="0" anchor="b">
                    <a:lnL>
                      <a:noFill/>
                    </a:lnL>
                    <a:lnR>
                      <a:noFill/>
                    </a:lnR>
                    <a:lnT>
                      <a:noFill/>
                    </a:lnT>
                    <a:lnB>
                      <a:noFill/>
                    </a:lnB>
                    <a:solidFill>
                      <a:srgbClr val="C6EFCE"/>
                    </a:solidFill>
                  </a:tcPr>
                </a:tc>
              </a:tr>
              <a:tr h="213157">
                <a:tc>
                  <a:txBody>
                    <a:bodyPr/>
                    <a:lstStyle/>
                    <a:p>
                      <a:pPr algn="l" fontAlgn="b"/>
                      <a:r>
                        <a:rPr lang="sv-SE" sz="900" b="0" i="0" u="none" strike="noStrike" dirty="0">
                          <a:solidFill>
                            <a:srgbClr val="000000"/>
                          </a:solidFill>
                          <a:effectLst/>
                          <a:latin typeface="Calibri"/>
                        </a:rPr>
                        <a:t>Bidrag:</a:t>
                      </a:r>
                    </a:p>
                  </a:txBody>
                  <a:tcPr marL="0" marR="0" marT="0" marB="0" anchor="b">
                    <a:lnL>
                      <a:noFill/>
                    </a:lnL>
                    <a:lnR>
                      <a:noFill/>
                    </a:lnR>
                    <a:lnT>
                      <a:noFill/>
                    </a:lnT>
                    <a:lnB>
                      <a:noFill/>
                    </a:lnB>
                  </a:tcPr>
                </a:tc>
                <a:tc>
                  <a:txBody>
                    <a:bodyPr/>
                    <a:lstStyle/>
                    <a:p>
                      <a:pPr algn="r" fontAlgn="b"/>
                      <a:r>
                        <a:rPr lang="sv-SE" sz="900" b="0" i="0" u="none" strike="noStrike" dirty="0" smtClean="0">
                          <a:solidFill>
                            <a:srgbClr val="006100"/>
                          </a:solidFill>
                          <a:effectLst/>
                          <a:latin typeface="Calibri"/>
                        </a:rPr>
                        <a:t>3 121</a:t>
                      </a:r>
                      <a:endParaRPr lang="sv-SE" sz="900" b="0" i="0" u="none" strike="noStrike" dirty="0">
                        <a:solidFill>
                          <a:srgbClr val="006100"/>
                        </a:solidFill>
                        <a:effectLst/>
                        <a:latin typeface="Calibri"/>
                      </a:endParaRPr>
                    </a:p>
                  </a:txBody>
                  <a:tcPr marL="0" marR="0" marT="0" marB="0" anchor="b">
                    <a:lnL>
                      <a:noFill/>
                    </a:lnL>
                    <a:lnR>
                      <a:noFill/>
                    </a:lnR>
                    <a:lnT>
                      <a:noFill/>
                    </a:lnT>
                    <a:lnB>
                      <a:noFill/>
                    </a:lnB>
                    <a:solidFill>
                      <a:srgbClr val="C6EFCE"/>
                    </a:solidFill>
                  </a:tcPr>
                </a:tc>
              </a:tr>
              <a:tr h="213157">
                <a:tc>
                  <a:txBody>
                    <a:bodyPr/>
                    <a:lstStyle/>
                    <a:p>
                      <a:pPr algn="l" fontAlgn="b"/>
                      <a:r>
                        <a:rPr lang="sv-SE" sz="900" b="0" i="0" u="none" strike="noStrike">
                          <a:solidFill>
                            <a:srgbClr val="000000"/>
                          </a:solidFill>
                          <a:effectLst/>
                          <a:latin typeface="Calibri"/>
                        </a:rPr>
                        <a:t>Återföring deposition:</a:t>
                      </a:r>
                    </a:p>
                  </a:txBody>
                  <a:tcPr marL="0" marR="0" marT="0" marB="0" anchor="b">
                    <a:lnL>
                      <a:noFill/>
                    </a:lnL>
                    <a:lnR>
                      <a:noFill/>
                    </a:lnR>
                    <a:lnT>
                      <a:noFill/>
                    </a:lnT>
                    <a:lnB>
                      <a:noFill/>
                    </a:lnB>
                  </a:tcPr>
                </a:tc>
                <a:tc>
                  <a:txBody>
                    <a:bodyPr/>
                    <a:lstStyle/>
                    <a:p>
                      <a:pPr algn="r" fontAlgn="b"/>
                      <a:r>
                        <a:rPr lang="sv-SE" sz="900" b="0" i="0" u="none" strike="noStrike" dirty="0">
                          <a:solidFill>
                            <a:srgbClr val="006100"/>
                          </a:solidFill>
                          <a:effectLst/>
                          <a:latin typeface="Calibri"/>
                        </a:rPr>
                        <a:t>900</a:t>
                      </a:r>
                    </a:p>
                  </a:txBody>
                  <a:tcPr marL="0" marR="0" marT="0" marB="0" anchor="b">
                    <a:lnL>
                      <a:noFill/>
                    </a:lnL>
                    <a:lnR>
                      <a:noFill/>
                    </a:lnR>
                    <a:lnT>
                      <a:noFill/>
                    </a:lnT>
                    <a:lnB>
                      <a:noFill/>
                    </a:lnB>
                    <a:solidFill>
                      <a:srgbClr val="C6EFCE"/>
                    </a:solidFill>
                  </a:tcPr>
                </a:tc>
              </a:tr>
              <a:tr h="213157">
                <a:tc>
                  <a:txBody>
                    <a:bodyPr/>
                    <a:lstStyle/>
                    <a:p>
                      <a:pPr algn="l" fontAlgn="b"/>
                      <a:endParaRPr lang="sv-SE"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r>
              <a:tr h="213157">
                <a:tc>
                  <a:txBody>
                    <a:bodyPr/>
                    <a:lstStyle/>
                    <a:p>
                      <a:pPr algn="l" fontAlgn="b"/>
                      <a:r>
                        <a:rPr lang="sv-SE" sz="900" b="1" i="0" u="none" strike="noStrike">
                          <a:solidFill>
                            <a:srgbClr val="000000"/>
                          </a:solidFill>
                          <a:effectLst/>
                          <a:latin typeface="Calibri"/>
                        </a:rPr>
                        <a:t>SUMMA:</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900" b="0" i="0" u="none" strike="noStrike" dirty="0" smtClean="0">
                          <a:solidFill>
                            <a:srgbClr val="006100"/>
                          </a:solidFill>
                          <a:effectLst/>
                          <a:latin typeface="Calibri"/>
                        </a:rPr>
                        <a:t>8 827,2</a:t>
                      </a:r>
                      <a:endParaRPr lang="sv-SE" sz="900" b="0" i="0" u="none" strike="noStrike" dirty="0">
                        <a:solidFill>
                          <a:srgbClr val="0061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r>
              <a:tr h="213157">
                <a:tc>
                  <a:txBody>
                    <a:bodyPr/>
                    <a:lstStyle/>
                    <a:p>
                      <a:pPr algn="l" fontAlgn="b"/>
                      <a:endParaRPr lang="sv-SE" sz="9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r>
              <a:tr h="213143">
                <a:tc>
                  <a:txBody>
                    <a:bodyPr/>
                    <a:lstStyle/>
                    <a:p>
                      <a:pPr algn="l" fontAlgn="b"/>
                      <a:r>
                        <a:rPr lang="sv-SE" sz="700" b="1" i="0" u="none" strike="noStrike" dirty="0">
                          <a:solidFill>
                            <a:srgbClr val="000000"/>
                          </a:solidFill>
                          <a:effectLst/>
                          <a:latin typeface="Arial"/>
                        </a:rPr>
                        <a:t>KOSTNADER:</a:t>
                      </a:r>
                    </a:p>
                  </a:txBody>
                  <a:tcPr marL="0" marR="0" marT="0" marB="0" anchor="b">
                    <a:lnL>
                      <a:noFill/>
                    </a:lnL>
                    <a:lnR>
                      <a:noFill/>
                    </a:lnR>
                    <a:lnT>
                      <a:noFill/>
                    </a:lnT>
                    <a:lnB>
                      <a:noFill/>
                    </a:lnB>
                  </a:tcPr>
                </a:tc>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a:noFill/>
                    </a:lnT>
                    <a:lnB w="6350" cap="flat" cmpd="sng" algn="ctr">
                      <a:solidFill>
                        <a:srgbClr val="7F7F7F"/>
                      </a:solidFill>
                      <a:prstDash val="solid"/>
                      <a:round/>
                      <a:headEnd type="none" w="med" len="med"/>
                      <a:tailEnd type="none" w="med" len="med"/>
                    </a:lnB>
                  </a:tcPr>
                </a:tc>
              </a:tr>
              <a:tr h="213157">
                <a:tc>
                  <a:txBody>
                    <a:bodyPr/>
                    <a:lstStyle/>
                    <a:p>
                      <a:pPr algn="l" fontAlgn="b"/>
                      <a:r>
                        <a:rPr lang="sv-SE" sz="700" b="0" i="0" u="none" strike="noStrike">
                          <a:solidFill>
                            <a:srgbClr val="000000"/>
                          </a:solidFill>
                          <a:effectLst/>
                          <a:latin typeface="Arial"/>
                        </a:rPr>
                        <a:t>INKÖP:</a:t>
                      </a:r>
                    </a:p>
                  </a:txBody>
                  <a:tcPr marL="0" marR="0" marT="0"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900" b="0" i="0" u="none" strike="noStrike" dirty="0">
                          <a:solidFill>
                            <a:srgbClr val="006100"/>
                          </a:solidFill>
                          <a:effectLst/>
                          <a:latin typeface="Calibri"/>
                        </a:rPr>
                        <a:t>130,6</a:t>
                      </a: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C6EFCE"/>
                    </a:solidFill>
                  </a:tcPr>
                </a:tc>
              </a:tr>
              <a:tr h="213157">
                <a:tc>
                  <a:txBody>
                    <a:bodyPr/>
                    <a:lstStyle/>
                    <a:p>
                      <a:pPr algn="l" fontAlgn="b"/>
                      <a:r>
                        <a:rPr lang="sv-SE" sz="700" b="0" i="0" u="none" strike="noStrike">
                          <a:solidFill>
                            <a:srgbClr val="000000"/>
                          </a:solidFill>
                          <a:effectLst/>
                          <a:latin typeface="Arial"/>
                        </a:rPr>
                        <a:t>PLANHYRA:</a:t>
                      </a:r>
                    </a:p>
                  </a:txBody>
                  <a:tcPr marL="0" marR="0" marT="0" marB="0" anchor="b">
                    <a:lnL>
                      <a:noFill/>
                    </a:lnL>
                    <a:lnR>
                      <a:noFill/>
                    </a:lnR>
                    <a:lnT>
                      <a:noFill/>
                    </a:lnT>
                    <a:lnB>
                      <a:noFill/>
                    </a:lnB>
                  </a:tcPr>
                </a:tc>
                <a:tc>
                  <a:txBody>
                    <a:bodyPr/>
                    <a:lstStyle/>
                    <a:p>
                      <a:pPr algn="r" fontAlgn="b"/>
                      <a:r>
                        <a:rPr lang="sv-SE" sz="900" b="0" i="0" u="none" strike="noStrike" dirty="0">
                          <a:solidFill>
                            <a:srgbClr val="006100"/>
                          </a:solidFill>
                          <a:effectLst/>
                          <a:latin typeface="Calibri"/>
                        </a:rPr>
                        <a:t>0</a:t>
                      </a:r>
                    </a:p>
                  </a:txBody>
                  <a:tcPr marL="0" marR="0" marT="0" marB="0" anchor="b">
                    <a:lnL>
                      <a:noFill/>
                    </a:lnL>
                    <a:lnR>
                      <a:noFill/>
                    </a:lnR>
                    <a:lnT w="6350" cap="flat" cmpd="sng" algn="ctr">
                      <a:solidFill>
                        <a:srgbClr val="7F7F7F"/>
                      </a:solidFill>
                      <a:prstDash val="solid"/>
                      <a:round/>
                      <a:headEnd type="none" w="med" len="med"/>
                      <a:tailEnd type="none" w="med" len="med"/>
                    </a:lnT>
                    <a:lnB>
                      <a:noFill/>
                    </a:lnB>
                    <a:solidFill>
                      <a:srgbClr val="C6EFCE"/>
                    </a:solidFill>
                  </a:tcPr>
                </a:tc>
              </a:tr>
              <a:tr h="213157">
                <a:tc>
                  <a:txBody>
                    <a:bodyPr/>
                    <a:lstStyle/>
                    <a:p>
                      <a:pPr algn="l" fontAlgn="b"/>
                      <a:r>
                        <a:rPr lang="sv-SE" sz="700" b="0" i="0" u="none" strike="noStrike">
                          <a:solidFill>
                            <a:srgbClr val="000000"/>
                          </a:solidFill>
                          <a:effectLst/>
                          <a:latin typeface="Arial"/>
                        </a:rPr>
                        <a:t>ÅRSAVGIFTER:</a:t>
                      </a:r>
                    </a:p>
                  </a:txBody>
                  <a:tcPr marL="0" marR="0" marT="0" marB="0" anchor="b">
                    <a:lnL>
                      <a:noFill/>
                    </a:lnL>
                    <a:lnR>
                      <a:noFill/>
                    </a:lnR>
                    <a:lnT>
                      <a:noFill/>
                    </a:lnT>
                    <a:lnB>
                      <a:noFill/>
                    </a:lnB>
                  </a:tcPr>
                </a:tc>
                <a:tc>
                  <a:txBody>
                    <a:bodyPr/>
                    <a:lstStyle/>
                    <a:p>
                      <a:pPr algn="r" fontAlgn="b"/>
                      <a:r>
                        <a:rPr lang="sv-SE" sz="900" b="0" i="0" u="none" strike="noStrike" dirty="0" smtClean="0">
                          <a:solidFill>
                            <a:srgbClr val="006100"/>
                          </a:solidFill>
                          <a:effectLst/>
                          <a:latin typeface="Calibri"/>
                        </a:rPr>
                        <a:t>5 400</a:t>
                      </a:r>
                      <a:endParaRPr lang="sv-SE" sz="900" b="0" i="0" u="none" strike="noStrike" dirty="0">
                        <a:solidFill>
                          <a:srgbClr val="006100"/>
                        </a:solidFill>
                        <a:effectLst/>
                        <a:latin typeface="Calibri"/>
                      </a:endParaRPr>
                    </a:p>
                  </a:txBody>
                  <a:tcPr marL="0" marR="0" marT="0" marB="0" anchor="b">
                    <a:lnL>
                      <a:noFill/>
                    </a:lnL>
                    <a:lnR>
                      <a:noFill/>
                    </a:lnR>
                    <a:lnT>
                      <a:noFill/>
                    </a:lnT>
                    <a:lnB w="6350" cap="flat" cmpd="sng" algn="ctr">
                      <a:solidFill>
                        <a:srgbClr val="7F7F7F"/>
                      </a:solidFill>
                      <a:prstDash val="solid"/>
                      <a:round/>
                      <a:headEnd type="none" w="med" len="med"/>
                      <a:tailEnd type="none" w="med" len="med"/>
                    </a:lnB>
                    <a:solidFill>
                      <a:srgbClr val="C6EFCE"/>
                    </a:solidFill>
                  </a:tcPr>
                </a:tc>
              </a:tr>
              <a:tr h="213157">
                <a:tc>
                  <a:txBody>
                    <a:bodyPr/>
                    <a:lstStyle/>
                    <a:p>
                      <a:pPr algn="l" fontAlgn="b"/>
                      <a:r>
                        <a:rPr lang="sv-SE" sz="700" b="0" i="0" u="none" strike="noStrike">
                          <a:solidFill>
                            <a:srgbClr val="000000"/>
                          </a:solidFill>
                          <a:effectLst/>
                          <a:latin typeface="Arial"/>
                        </a:rPr>
                        <a:t>LÖN TILL DOMARE:</a:t>
                      </a:r>
                    </a:p>
                  </a:txBody>
                  <a:tcPr marL="0" marR="0" marT="0"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900" b="0" i="0" u="none" strike="noStrike" dirty="0">
                          <a:solidFill>
                            <a:srgbClr val="006100"/>
                          </a:solidFill>
                          <a:effectLst/>
                          <a:latin typeface="Calibri"/>
                        </a:rPr>
                        <a:t>800</a:t>
                      </a: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C6EFCE"/>
                    </a:solidFill>
                  </a:tcPr>
                </a:tc>
              </a:tr>
              <a:tr h="213143">
                <a:tc>
                  <a:txBody>
                    <a:bodyPr/>
                    <a:lstStyle/>
                    <a:p>
                      <a:pPr algn="l" fontAlgn="b"/>
                      <a:endParaRPr lang="sv-SE" sz="7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w="6350" cap="flat" cmpd="sng" algn="ctr">
                      <a:solidFill>
                        <a:srgbClr val="7F7F7F"/>
                      </a:solidFill>
                      <a:prstDash val="solid"/>
                      <a:round/>
                      <a:headEnd type="none" w="med" len="med"/>
                      <a:tailEnd type="none" w="med" len="med"/>
                    </a:lnT>
                    <a:lnB>
                      <a:noFill/>
                    </a:lnB>
                  </a:tcPr>
                </a:tc>
              </a:tr>
              <a:tr h="213157">
                <a:tc>
                  <a:txBody>
                    <a:bodyPr/>
                    <a:lstStyle/>
                    <a:p>
                      <a:pPr algn="l" fontAlgn="b"/>
                      <a:r>
                        <a:rPr lang="sv-SE" sz="700" b="1" i="0" u="none" strike="noStrike" dirty="0">
                          <a:solidFill>
                            <a:srgbClr val="000000"/>
                          </a:solidFill>
                          <a:effectLst/>
                          <a:latin typeface="Arial"/>
                        </a:rPr>
                        <a:t>SUMMA:</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900" b="0" i="0" u="none" strike="noStrike" dirty="0" smtClean="0">
                          <a:solidFill>
                            <a:srgbClr val="006100"/>
                          </a:solidFill>
                          <a:effectLst/>
                          <a:latin typeface="Calibri"/>
                        </a:rPr>
                        <a:t>6 330,6</a:t>
                      </a:r>
                      <a:endParaRPr lang="sv-SE" sz="900" b="0" i="0" u="none" strike="noStrike" dirty="0">
                        <a:solidFill>
                          <a:srgbClr val="0061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r>
              <a:tr h="213143">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r>
              <a:tr h="213157">
                <a:tc>
                  <a:txBody>
                    <a:bodyPr/>
                    <a:lstStyle/>
                    <a:p>
                      <a:pPr algn="l" fontAlgn="b"/>
                      <a:r>
                        <a:rPr lang="sv-SE" sz="700" b="0" i="0" u="none" strike="noStrike" dirty="0">
                          <a:solidFill>
                            <a:srgbClr val="000000"/>
                          </a:solidFill>
                          <a:effectLst/>
                          <a:latin typeface="Arial"/>
                        </a:rPr>
                        <a:t>Intäkter:</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900" b="0" i="0" u="none" strike="noStrike" dirty="0" smtClean="0">
                          <a:solidFill>
                            <a:srgbClr val="006100"/>
                          </a:solidFill>
                          <a:effectLst/>
                          <a:latin typeface="Calibri"/>
                        </a:rPr>
                        <a:t>8 827,2</a:t>
                      </a:r>
                      <a:endParaRPr lang="sv-SE" sz="900" b="0" i="0" u="none" strike="noStrike" dirty="0">
                        <a:solidFill>
                          <a:srgbClr val="0061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r>
              <a:tr h="213157">
                <a:tc>
                  <a:txBody>
                    <a:bodyPr/>
                    <a:lstStyle/>
                    <a:p>
                      <a:pPr algn="l" fontAlgn="b"/>
                      <a:r>
                        <a:rPr lang="sv-SE" sz="700" b="0" i="0" u="none" strike="noStrike">
                          <a:solidFill>
                            <a:srgbClr val="000000"/>
                          </a:solidFill>
                          <a:effectLst/>
                          <a:latin typeface="Arial"/>
                        </a:rPr>
                        <a:t>Kostander:</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900" b="0" i="0" u="none" strike="noStrike" dirty="0">
                          <a:solidFill>
                            <a:srgbClr val="006100"/>
                          </a:solidFill>
                          <a:effectLst/>
                          <a:latin typeface="Calibri"/>
                        </a:rPr>
                        <a:t>-</a:t>
                      </a:r>
                      <a:r>
                        <a:rPr lang="sv-SE" sz="900" b="0" i="0" u="none" strike="noStrike" dirty="0" smtClean="0">
                          <a:solidFill>
                            <a:srgbClr val="006100"/>
                          </a:solidFill>
                          <a:effectLst/>
                          <a:latin typeface="Calibri"/>
                        </a:rPr>
                        <a:t>6 330,6</a:t>
                      </a:r>
                      <a:endParaRPr lang="sv-SE" sz="900" b="0" i="0" u="none" strike="noStrike" dirty="0">
                        <a:solidFill>
                          <a:srgbClr val="006100"/>
                        </a:solidFill>
                        <a:effectLst/>
                        <a:latin typeface="Calibri"/>
                      </a:endParaRP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CC"/>
                    </a:solidFill>
                  </a:tcPr>
                </a:tc>
              </a:tr>
              <a:tr h="213157">
                <a:tc>
                  <a:txBody>
                    <a:bodyPr/>
                    <a:lstStyle/>
                    <a:p>
                      <a:pPr algn="l" fontAlgn="b"/>
                      <a:r>
                        <a:rPr lang="sv-SE" sz="700" b="1" i="0" u="none" strike="noStrike">
                          <a:solidFill>
                            <a:srgbClr val="000000"/>
                          </a:solidFill>
                          <a:effectLst/>
                          <a:latin typeface="Arial"/>
                        </a:rPr>
                        <a:t>RESULTAT:</a:t>
                      </a:r>
                    </a:p>
                  </a:txBody>
                  <a:tcPr marL="0" marR="0" marT="0"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900" b="0" i="0" u="none" strike="noStrike" dirty="0" smtClean="0">
                          <a:solidFill>
                            <a:srgbClr val="3F3F76"/>
                          </a:solidFill>
                          <a:effectLst/>
                          <a:latin typeface="Calibri"/>
                        </a:rPr>
                        <a:t>2 496,6</a:t>
                      </a:r>
                      <a:endParaRPr lang="sv-SE" sz="900" b="0" i="0" u="none" strike="noStrike" dirty="0">
                        <a:solidFill>
                          <a:srgbClr val="3F3F76"/>
                        </a:solidFill>
                        <a:effectLst/>
                        <a:latin typeface="Calibri"/>
                      </a:endParaRP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r>
              <a:tr h="213157">
                <a:tc>
                  <a:txBody>
                    <a:bodyPr/>
                    <a:lstStyle/>
                    <a:p>
                      <a:pPr algn="l" fontAlgn="b"/>
                      <a:endParaRPr lang="sv-SE" sz="7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w="6350" cap="flat" cmpd="sng" algn="ctr">
                      <a:solidFill>
                        <a:srgbClr val="7F7F7F"/>
                      </a:solidFill>
                      <a:prstDash val="solid"/>
                      <a:round/>
                      <a:headEnd type="none" w="med" len="med"/>
                      <a:tailEnd type="none" w="med" len="med"/>
                    </a:lnT>
                    <a:lnB>
                      <a:noFill/>
                    </a:lnB>
                  </a:tcPr>
                </a:tc>
              </a:tr>
              <a:tr h="213157">
                <a:tc>
                  <a:txBody>
                    <a:bodyPr/>
                    <a:lstStyle/>
                    <a:p>
                      <a:pPr algn="l" fontAlgn="b"/>
                      <a:r>
                        <a:rPr lang="sv-SE" sz="700" b="1" i="0" u="none" strike="noStrike" dirty="0">
                          <a:solidFill>
                            <a:srgbClr val="FF0000"/>
                          </a:solidFill>
                          <a:effectLst/>
                          <a:latin typeface="Arial"/>
                        </a:rPr>
                        <a:t>BALANSRÄKNING:</a:t>
                      </a:r>
                    </a:p>
                  </a:txBody>
                  <a:tcPr marL="0" marR="0" marT="0" marB="0" anchor="b">
                    <a:lnL>
                      <a:noFill/>
                    </a:lnL>
                    <a:lnR>
                      <a:noFill/>
                    </a:lnR>
                    <a:lnT>
                      <a:noFill/>
                    </a:lnT>
                    <a:lnB>
                      <a:noFill/>
                    </a:lnB>
                  </a:tcPr>
                </a:tc>
                <a:tc>
                  <a:txBody>
                    <a:bodyPr/>
                    <a:lstStyle/>
                    <a:p>
                      <a:pPr algn="l" fontAlgn="b"/>
                      <a:endParaRPr lang="sv-SE" sz="700" b="0" i="0" u="none" strike="noStrike" dirty="0">
                        <a:solidFill>
                          <a:srgbClr val="000000"/>
                        </a:solidFill>
                        <a:effectLst/>
                        <a:latin typeface="Arial"/>
                      </a:endParaRPr>
                    </a:p>
                  </a:txBody>
                  <a:tcPr marL="0" marR="0" marT="0" marB="0" anchor="b">
                    <a:lnL>
                      <a:noFill/>
                    </a:lnL>
                    <a:lnR>
                      <a:noFill/>
                    </a:lnR>
                    <a:lnT>
                      <a:noFill/>
                    </a:lnT>
                    <a:lnB w="6350" cap="flat" cmpd="sng" algn="ctr">
                      <a:solidFill>
                        <a:srgbClr val="7F7F7F"/>
                      </a:solidFill>
                      <a:prstDash val="solid"/>
                      <a:round/>
                      <a:headEnd type="none" w="med" len="med"/>
                      <a:tailEnd type="none" w="med" len="med"/>
                    </a:lnB>
                  </a:tcPr>
                </a:tc>
              </a:tr>
              <a:tr h="213157">
                <a:tc>
                  <a:txBody>
                    <a:bodyPr/>
                    <a:lstStyle/>
                    <a:p>
                      <a:pPr algn="l" fontAlgn="b"/>
                      <a:r>
                        <a:rPr lang="sv-SE" sz="700" b="0" i="0" u="none" strike="noStrike">
                          <a:solidFill>
                            <a:srgbClr val="000000"/>
                          </a:solidFill>
                          <a:effectLst/>
                          <a:latin typeface="Arial"/>
                        </a:rPr>
                        <a:t>INGÅENDE BALANS:</a:t>
                      </a:r>
                    </a:p>
                  </a:txBody>
                  <a:tcPr marL="0" marR="0" marT="0"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900" b="0" i="0" u="none" strike="noStrike" dirty="0">
                          <a:solidFill>
                            <a:srgbClr val="3F3F76"/>
                          </a:solidFill>
                          <a:effectLst/>
                          <a:latin typeface="Calibri"/>
                        </a:rPr>
                        <a:t>250</a:t>
                      </a: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r>
              <a:tr h="213157">
                <a:tc>
                  <a:txBody>
                    <a:bodyPr/>
                    <a:lstStyle/>
                    <a:p>
                      <a:pPr algn="l" fontAlgn="b"/>
                      <a:r>
                        <a:rPr lang="sv-SE" sz="700" b="0" i="0" u="none" strike="noStrike">
                          <a:solidFill>
                            <a:srgbClr val="000000"/>
                          </a:solidFill>
                          <a:effectLst/>
                          <a:latin typeface="Arial"/>
                        </a:rPr>
                        <a:t>ÅRETSBALANS:</a:t>
                      </a:r>
                    </a:p>
                  </a:txBody>
                  <a:tcPr marL="0" marR="0" marT="0"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900" b="0" i="0" u="none" strike="noStrike" dirty="0" smtClean="0">
                          <a:solidFill>
                            <a:srgbClr val="3F3F76"/>
                          </a:solidFill>
                          <a:effectLst/>
                          <a:latin typeface="Calibri"/>
                        </a:rPr>
                        <a:t>2 496,6</a:t>
                      </a:r>
                      <a:endParaRPr lang="sv-SE" sz="900" b="0" i="0" u="none" strike="noStrike" dirty="0">
                        <a:solidFill>
                          <a:srgbClr val="3F3F76"/>
                        </a:solidFill>
                        <a:effectLst/>
                        <a:latin typeface="Calibri"/>
                      </a:endParaRP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r>
              <a:tr h="213157">
                <a:tc>
                  <a:txBody>
                    <a:bodyPr/>
                    <a:lstStyle/>
                    <a:p>
                      <a:pPr algn="l" fontAlgn="b"/>
                      <a:r>
                        <a:rPr lang="sv-SE" sz="700" b="1" i="0" u="none" strike="noStrike" dirty="0">
                          <a:solidFill>
                            <a:srgbClr val="000000"/>
                          </a:solidFill>
                          <a:effectLst/>
                          <a:latin typeface="Arial"/>
                        </a:rPr>
                        <a:t>SUMMA TILLGÅNGAR:</a:t>
                      </a:r>
                    </a:p>
                  </a:txBody>
                  <a:tcPr marL="0" marR="0" marT="0" marB="0" anchor="b">
                    <a:lnL>
                      <a:noFill/>
                    </a:lnL>
                    <a:lnR>
                      <a:noFill/>
                    </a:lnR>
                    <a:lnT>
                      <a:noFill/>
                    </a:lnT>
                    <a:lnB>
                      <a:noFill/>
                    </a:lnB>
                  </a:tcPr>
                </a:tc>
                <a:tc>
                  <a:txBody>
                    <a:bodyPr/>
                    <a:lstStyle/>
                    <a:p>
                      <a:pPr algn="r" fontAlgn="b"/>
                      <a:r>
                        <a:rPr lang="sv-SE" sz="900" b="0" i="0" u="none" strike="noStrike" dirty="0" smtClean="0">
                          <a:solidFill>
                            <a:srgbClr val="9C0006"/>
                          </a:solidFill>
                          <a:effectLst/>
                          <a:latin typeface="Calibri"/>
                        </a:rPr>
                        <a:t>2 746,6</a:t>
                      </a:r>
                      <a:endParaRPr lang="sv-SE" sz="900" b="0" i="0" u="none" strike="noStrike" dirty="0">
                        <a:solidFill>
                          <a:srgbClr val="9C0006"/>
                        </a:solidFill>
                        <a:effectLst/>
                        <a:latin typeface="Calibri"/>
                      </a:endParaRPr>
                    </a:p>
                  </a:txBody>
                  <a:tcPr marL="0" marR="0" marT="0" marB="0" anchor="b">
                    <a:lnL>
                      <a:noFill/>
                    </a:lnL>
                    <a:lnR>
                      <a:noFill/>
                    </a:lnR>
                    <a:lnT w="6350" cap="flat" cmpd="sng" algn="ctr">
                      <a:solidFill>
                        <a:srgbClr val="7F7F7F"/>
                      </a:solidFill>
                      <a:prstDash val="solid"/>
                      <a:round/>
                      <a:headEnd type="none" w="med" len="med"/>
                      <a:tailEnd type="none" w="med" len="med"/>
                    </a:lnT>
                    <a:lnB>
                      <a:noFill/>
                    </a:lnB>
                    <a:solidFill>
                      <a:srgbClr val="FFC7CE"/>
                    </a:solidFill>
                  </a:tcPr>
                </a:tc>
              </a:tr>
            </a:tbl>
          </a:graphicData>
        </a:graphic>
      </p:graphicFrame>
      <p:graphicFrame>
        <p:nvGraphicFramePr>
          <p:cNvPr id="10" name="Diagram 9"/>
          <p:cNvGraphicFramePr>
            <a:graphicFrameLocks/>
          </p:cNvGraphicFramePr>
          <p:nvPr>
            <p:extLst>
              <p:ext uri="{D42A27DB-BD31-4B8C-83A1-F6EECF244321}">
                <p14:modId xmlns:p14="http://schemas.microsoft.com/office/powerpoint/2010/main" val="3193939723"/>
              </p:ext>
            </p:extLst>
          </p:nvPr>
        </p:nvGraphicFramePr>
        <p:xfrm>
          <a:off x="6286793" y="2078404"/>
          <a:ext cx="3816000" cy="201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Diagram 13"/>
          <p:cNvGraphicFramePr>
            <a:graphicFrameLocks/>
          </p:cNvGraphicFramePr>
          <p:nvPr>
            <p:extLst>
              <p:ext uri="{D42A27DB-BD31-4B8C-83A1-F6EECF244321}">
                <p14:modId xmlns:p14="http://schemas.microsoft.com/office/powerpoint/2010/main" val="3698636173"/>
              </p:ext>
            </p:extLst>
          </p:nvPr>
        </p:nvGraphicFramePr>
        <p:xfrm>
          <a:off x="6624105" y="4528228"/>
          <a:ext cx="3816000" cy="2016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02988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14</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13" name="Rektangel 12"/>
          <p:cNvSpPr/>
          <p:nvPr/>
        </p:nvSpPr>
        <p:spPr>
          <a:xfrm>
            <a:off x="4657061" y="333451"/>
            <a:ext cx="5762846" cy="1107996"/>
          </a:xfrm>
          <a:prstGeom prst="rect">
            <a:avLst/>
          </a:prstGeom>
        </p:spPr>
        <p:txBody>
          <a:bodyPr wrap="square">
            <a:spAutoFit/>
          </a:bodyPr>
          <a:lstStyle/>
          <a:p>
            <a:r>
              <a:rPr lang="sv-SE" sz="6600" dirty="0" smtClean="0">
                <a:solidFill>
                  <a:srgbClr val="FFFF00"/>
                </a:solidFill>
                <a:latin typeface="+mj-lt"/>
              </a:rPr>
              <a:t>Resultat </a:t>
            </a:r>
            <a:r>
              <a:rPr lang="sv-SE" sz="6600" dirty="0" err="1" smtClean="0">
                <a:solidFill>
                  <a:srgbClr val="FFFF00"/>
                </a:solidFill>
                <a:latin typeface="+mj-lt"/>
              </a:rPr>
              <a:t>Flames</a:t>
            </a:r>
            <a:r>
              <a:rPr lang="sv-SE" sz="6600" dirty="0" smtClean="0">
                <a:solidFill>
                  <a:srgbClr val="FFFF00"/>
                </a:solidFill>
                <a:latin typeface="+mj-lt"/>
              </a:rPr>
              <a:t>:</a:t>
            </a:r>
            <a:endParaRPr lang="sv-SE" sz="6600" dirty="0">
              <a:solidFill>
                <a:srgbClr val="FFFF00"/>
              </a:solidFill>
              <a:latin typeface="+mj-lt"/>
            </a:endParaRPr>
          </a:p>
        </p:txBody>
      </p:sp>
      <p:graphicFrame>
        <p:nvGraphicFramePr>
          <p:cNvPr id="9" name="Tabell 8"/>
          <p:cNvGraphicFramePr>
            <a:graphicFrameLocks noGrp="1"/>
          </p:cNvGraphicFramePr>
          <p:nvPr>
            <p:extLst>
              <p:ext uri="{D42A27DB-BD31-4B8C-83A1-F6EECF244321}">
                <p14:modId xmlns:p14="http://schemas.microsoft.com/office/powerpoint/2010/main" val="2972696829"/>
              </p:ext>
            </p:extLst>
          </p:nvPr>
        </p:nvGraphicFramePr>
        <p:xfrm>
          <a:off x="2238297" y="1832459"/>
          <a:ext cx="3404786" cy="4898494"/>
        </p:xfrm>
        <a:graphic>
          <a:graphicData uri="http://schemas.openxmlformats.org/drawingml/2006/table">
            <a:tbl>
              <a:tblPr/>
              <a:tblGrid>
                <a:gridCol w="2319927"/>
                <a:gridCol w="1084859"/>
              </a:tblGrid>
              <a:tr h="212978">
                <a:tc>
                  <a:txBody>
                    <a:bodyPr/>
                    <a:lstStyle/>
                    <a:p>
                      <a:pPr algn="l" fontAlgn="b"/>
                      <a:r>
                        <a:rPr lang="sv-SE" sz="800" b="1" i="0" u="none" strike="noStrike" dirty="0">
                          <a:solidFill>
                            <a:srgbClr val="000000"/>
                          </a:solidFill>
                          <a:effectLst/>
                          <a:latin typeface="Calibri"/>
                        </a:rPr>
                        <a:t>INTÄKTER (FLAMES):</a:t>
                      </a:r>
                    </a:p>
                  </a:txBody>
                  <a:tcPr marL="8681" marR="8681" marT="8681" marB="0" anchor="b">
                    <a:lnL>
                      <a:noFill/>
                    </a:lnL>
                    <a:lnR>
                      <a:noFill/>
                    </a:lnR>
                    <a:lnT>
                      <a:noFill/>
                    </a:lnT>
                    <a:lnB>
                      <a:noFill/>
                    </a:lnB>
                  </a:tcPr>
                </a:tc>
                <a:tc>
                  <a:txBody>
                    <a:bodyPr/>
                    <a:lstStyle/>
                    <a:p>
                      <a:pPr algn="l" fontAlgn="b"/>
                      <a:endParaRPr lang="sv-SE" sz="800" b="0" i="0" u="none" strike="noStrike">
                        <a:solidFill>
                          <a:srgbClr val="000000"/>
                        </a:solidFill>
                        <a:effectLst/>
                        <a:latin typeface="Calibri"/>
                      </a:endParaRPr>
                    </a:p>
                  </a:txBody>
                  <a:tcPr marL="8681" marR="8681" marT="8681" marB="0" anchor="b">
                    <a:lnL>
                      <a:noFill/>
                    </a:lnL>
                    <a:lnR>
                      <a:noFill/>
                    </a:lnR>
                    <a:lnT>
                      <a:noFill/>
                    </a:lnT>
                    <a:lnB>
                      <a:noFill/>
                    </a:lnB>
                  </a:tcPr>
                </a:tc>
              </a:tr>
              <a:tr h="212978">
                <a:tc>
                  <a:txBody>
                    <a:bodyPr/>
                    <a:lstStyle/>
                    <a:p>
                      <a:pPr algn="l" fontAlgn="b"/>
                      <a:r>
                        <a:rPr lang="sv-SE" sz="800" b="0" i="0" u="none" strike="noStrike">
                          <a:solidFill>
                            <a:srgbClr val="000000"/>
                          </a:solidFill>
                          <a:effectLst/>
                          <a:latin typeface="Calibri"/>
                        </a:rPr>
                        <a:t>Spelar avgifter:</a:t>
                      </a:r>
                    </a:p>
                  </a:txBody>
                  <a:tcPr marL="8681" marR="8681" marT="8681" marB="0" anchor="b">
                    <a:lnL>
                      <a:noFill/>
                    </a:lnL>
                    <a:lnR>
                      <a:noFill/>
                    </a:lnR>
                    <a:lnT>
                      <a:noFill/>
                    </a:lnT>
                    <a:lnB>
                      <a:noFill/>
                    </a:lnB>
                  </a:tcPr>
                </a:tc>
                <a:tc>
                  <a:txBody>
                    <a:bodyPr/>
                    <a:lstStyle/>
                    <a:p>
                      <a:pPr algn="r" fontAlgn="b"/>
                      <a:r>
                        <a:rPr lang="sv-SE" sz="800" b="0" i="0" u="none" strike="noStrike" dirty="0">
                          <a:solidFill>
                            <a:srgbClr val="006100"/>
                          </a:solidFill>
                          <a:effectLst/>
                          <a:latin typeface="Calibri"/>
                        </a:rPr>
                        <a:t>3000</a:t>
                      </a:r>
                    </a:p>
                  </a:txBody>
                  <a:tcPr marL="8681" marR="8681" marT="8681" marB="0" anchor="b">
                    <a:lnL>
                      <a:noFill/>
                    </a:lnL>
                    <a:lnR>
                      <a:noFill/>
                    </a:lnR>
                    <a:lnT>
                      <a:noFill/>
                    </a:lnT>
                    <a:lnB>
                      <a:noFill/>
                    </a:lnB>
                    <a:solidFill>
                      <a:srgbClr val="C6EFCE"/>
                    </a:solidFill>
                  </a:tcPr>
                </a:tc>
              </a:tr>
              <a:tr h="212978">
                <a:tc>
                  <a:txBody>
                    <a:bodyPr/>
                    <a:lstStyle/>
                    <a:p>
                      <a:pPr algn="l" fontAlgn="b"/>
                      <a:r>
                        <a:rPr lang="sv-SE" sz="800" b="0" i="0" u="none" strike="noStrike" dirty="0">
                          <a:solidFill>
                            <a:srgbClr val="000000"/>
                          </a:solidFill>
                          <a:effectLst/>
                          <a:latin typeface="Calibri"/>
                        </a:rPr>
                        <a:t>Bidrag:</a:t>
                      </a:r>
                    </a:p>
                  </a:txBody>
                  <a:tcPr marL="8681" marR="8681" marT="8681" marB="0" anchor="b">
                    <a:lnL>
                      <a:noFill/>
                    </a:lnL>
                    <a:lnR>
                      <a:noFill/>
                    </a:lnR>
                    <a:lnT>
                      <a:noFill/>
                    </a:lnT>
                    <a:lnB>
                      <a:noFill/>
                    </a:lnB>
                  </a:tcPr>
                </a:tc>
                <a:tc>
                  <a:txBody>
                    <a:bodyPr/>
                    <a:lstStyle/>
                    <a:p>
                      <a:pPr algn="r" fontAlgn="b"/>
                      <a:r>
                        <a:rPr lang="sv-SE" sz="800" b="0" i="0" u="none" strike="noStrike" dirty="0">
                          <a:solidFill>
                            <a:srgbClr val="006100"/>
                          </a:solidFill>
                          <a:effectLst/>
                          <a:latin typeface="Calibri"/>
                        </a:rPr>
                        <a:t>2087</a:t>
                      </a:r>
                    </a:p>
                  </a:txBody>
                  <a:tcPr marL="8681" marR="8681" marT="8681" marB="0" anchor="b">
                    <a:lnL>
                      <a:noFill/>
                    </a:lnL>
                    <a:lnR>
                      <a:noFill/>
                    </a:lnR>
                    <a:lnT>
                      <a:noFill/>
                    </a:lnT>
                    <a:lnB>
                      <a:noFill/>
                    </a:lnB>
                    <a:solidFill>
                      <a:srgbClr val="C6EFCE"/>
                    </a:solidFill>
                  </a:tcPr>
                </a:tc>
              </a:tr>
              <a:tr h="212978">
                <a:tc>
                  <a:txBody>
                    <a:bodyPr/>
                    <a:lstStyle/>
                    <a:p>
                      <a:pPr algn="l" fontAlgn="b"/>
                      <a:r>
                        <a:rPr lang="sv-SE" sz="800" b="0" i="0" u="none" strike="noStrike">
                          <a:solidFill>
                            <a:srgbClr val="000000"/>
                          </a:solidFill>
                          <a:effectLst/>
                          <a:latin typeface="Calibri"/>
                        </a:rPr>
                        <a:t>Återföring deposition:</a:t>
                      </a:r>
                    </a:p>
                  </a:txBody>
                  <a:tcPr marL="8681" marR="8681" marT="8681" marB="0" anchor="b">
                    <a:lnL>
                      <a:noFill/>
                    </a:lnL>
                    <a:lnR>
                      <a:noFill/>
                    </a:lnR>
                    <a:lnT>
                      <a:noFill/>
                    </a:lnT>
                    <a:lnB>
                      <a:noFill/>
                    </a:lnB>
                  </a:tcPr>
                </a:tc>
                <a:tc>
                  <a:txBody>
                    <a:bodyPr/>
                    <a:lstStyle/>
                    <a:p>
                      <a:pPr algn="r" fontAlgn="b"/>
                      <a:r>
                        <a:rPr lang="sv-SE" sz="800" b="0" i="0" u="none" strike="noStrike">
                          <a:solidFill>
                            <a:srgbClr val="006100"/>
                          </a:solidFill>
                          <a:effectLst/>
                          <a:latin typeface="Calibri"/>
                        </a:rPr>
                        <a:t>900</a:t>
                      </a:r>
                    </a:p>
                  </a:txBody>
                  <a:tcPr marL="8681" marR="8681" marT="8681" marB="0" anchor="b">
                    <a:lnL>
                      <a:noFill/>
                    </a:lnL>
                    <a:lnR>
                      <a:noFill/>
                    </a:lnR>
                    <a:lnT>
                      <a:noFill/>
                    </a:lnT>
                    <a:lnB>
                      <a:noFill/>
                    </a:lnB>
                    <a:solidFill>
                      <a:srgbClr val="C6EFCE"/>
                    </a:solidFill>
                  </a:tcPr>
                </a:tc>
              </a:tr>
              <a:tr h="212978">
                <a:tc>
                  <a:txBody>
                    <a:bodyPr/>
                    <a:lstStyle/>
                    <a:p>
                      <a:pPr algn="l" fontAlgn="b"/>
                      <a:endParaRPr lang="sv-SE" sz="800" b="0" i="0" u="none" strike="noStrike">
                        <a:solidFill>
                          <a:srgbClr val="000000"/>
                        </a:solidFill>
                        <a:effectLst/>
                        <a:latin typeface="Calibri"/>
                      </a:endParaRPr>
                    </a:p>
                  </a:txBody>
                  <a:tcPr marL="8681" marR="8681" marT="8681" marB="0" anchor="b">
                    <a:lnL>
                      <a:noFill/>
                    </a:lnL>
                    <a:lnR>
                      <a:noFill/>
                    </a:lnR>
                    <a:lnT>
                      <a:noFill/>
                    </a:lnT>
                    <a:lnB>
                      <a:noFill/>
                    </a:lnB>
                  </a:tcPr>
                </a:tc>
                <a:tc>
                  <a:txBody>
                    <a:bodyPr/>
                    <a:lstStyle/>
                    <a:p>
                      <a:pPr algn="l" fontAlgn="b"/>
                      <a:endParaRPr lang="sv-SE" sz="800" b="0" i="0" u="none" strike="noStrike">
                        <a:solidFill>
                          <a:srgbClr val="000000"/>
                        </a:solidFill>
                        <a:effectLst/>
                        <a:latin typeface="Calibri"/>
                      </a:endParaRPr>
                    </a:p>
                  </a:txBody>
                  <a:tcPr marL="8681" marR="8681" marT="8681" marB="0" anchor="b">
                    <a:lnL>
                      <a:noFill/>
                    </a:lnL>
                    <a:lnR>
                      <a:noFill/>
                    </a:lnR>
                    <a:lnT>
                      <a:noFill/>
                    </a:lnT>
                    <a:lnB w="6350" cap="flat" cmpd="sng" algn="ctr">
                      <a:solidFill>
                        <a:srgbClr val="B2B2B2"/>
                      </a:solidFill>
                      <a:prstDash val="solid"/>
                      <a:round/>
                      <a:headEnd type="none" w="med" len="med"/>
                      <a:tailEnd type="none" w="med" len="med"/>
                    </a:lnB>
                  </a:tcPr>
                </a:tc>
              </a:tr>
              <a:tr h="212978">
                <a:tc>
                  <a:txBody>
                    <a:bodyPr/>
                    <a:lstStyle/>
                    <a:p>
                      <a:pPr algn="l" fontAlgn="b"/>
                      <a:r>
                        <a:rPr lang="sv-SE" sz="800" b="1" i="0" u="none" strike="noStrike">
                          <a:solidFill>
                            <a:srgbClr val="000000"/>
                          </a:solidFill>
                          <a:effectLst/>
                          <a:latin typeface="Calibri"/>
                        </a:rPr>
                        <a:t>SUMMA:</a:t>
                      </a:r>
                    </a:p>
                  </a:txBody>
                  <a:tcPr marL="8681" marR="8681" marT="8681"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800" b="0" i="0" u="none" strike="noStrike">
                          <a:solidFill>
                            <a:srgbClr val="006100"/>
                          </a:solidFill>
                          <a:effectLst/>
                          <a:latin typeface="Calibri"/>
                        </a:rPr>
                        <a:t>5987</a:t>
                      </a:r>
                    </a:p>
                  </a:txBody>
                  <a:tcPr marL="8681" marR="8681" marT="8681"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r>
              <a:tr h="212978">
                <a:tc>
                  <a:txBody>
                    <a:bodyPr/>
                    <a:lstStyle/>
                    <a:p>
                      <a:pPr algn="l" fontAlgn="b"/>
                      <a:endParaRPr lang="sv-SE" sz="800" b="0" i="0" u="none" strike="noStrike" dirty="0">
                        <a:solidFill>
                          <a:srgbClr val="000000"/>
                        </a:solidFill>
                        <a:effectLst/>
                        <a:latin typeface="Calibri"/>
                      </a:endParaRPr>
                    </a:p>
                  </a:txBody>
                  <a:tcPr marL="8681" marR="8681" marT="8681" marB="0" anchor="b">
                    <a:lnL>
                      <a:noFill/>
                    </a:lnL>
                    <a:lnR>
                      <a:noFill/>
                    </a:lnR>
                    <a:lnT>
                      <a:noFill/>
                    </a:lnT>
                    <a:lnB>
                      <a:noFill/>
                    </a:lnB>
                  </a:tcPr>
                </a:tc>
                <a:tc>
                  <a:txBody>
                    <a:bodyPr/>
                    <a:lstStyle/>
                    <a:p>
                      <a:pPr algn="l" fontAlgn="b"/>
                      <a:endParaRPr lang="sv-SE" sz="800" b="0" i="0" u="none" strike="noStrike">
                        <a:solidFill>
                          <a:srgbClr val="000000"/>
                        </a:solidFill>
                        <a:effectLst/>
                        <a:latin typeface="Calibri"/>
                      </a:endParaRPr>
                    </a:p>
                  </a:txBody>
                  <a:tcPr marL="8681" marR="8681" marT="8681" marB="0" anchor="b">
                    <a:lnL>
                      <a:noFill/>
                    </a:lnL>
                    <a:lnR>
                      <a:noFill/>
                    </a:lnR>
                    <a:lnT w="6350" cap="flat" cmpd="sng" algn="ctr">
                      <a:solidFill>
                        <a:srgbClr val="B2B2B2"/>
                      </a:solidFill>
                      <a:prstDash val="solid"/>
                      <a:round/>
                      <a:headEnd type="none" w="med" len="med"/>
                      <a:tailEnd type="none" w="med" len="med"/>
                    </a:lnT>
                    <a:lnB>
                      <a:noFill/>
                    </a:lnB>
                  </a:tcPr>
                </a:tc>
              </a:tr>
              <a:tr h="212978">
                <a:tc>
                  <a:txBody>
                    <a:bodyPr/>
                    <a:lstStyle/>
                    <a:p>
                      <a:pPr algn="l" fontAlgn="b"/>
                      <a:r>
                        <a:rPr lang="sv-SE" sz="800" b="1" i="0" u="none" strike="noStrike" dirty="0">
                          <a:solidFill>
                            <a:srgbClr val="000000"/>
                          </a:solidFill>
                          <a:effectLst/>
                          <a:latin typeface="Calibri"/>
                        </a:rPr>
                        <a:t>KOSTNADER:</a:t>
                      </a:r>
                    </a:p>
                  </a:txBody>
                  <a:tcPr marL="8681" marR="8681" marT="8681" marB="0" anchor="b">
                    <a:lnL>
                      <a:noFill/>
                    </a:lnL>
                    <a:lnR>
                      <a:noFill/>
                    </a:lnR>
                    <a:lnT>
                      <a:noFill/>
                    </a:lnT>
                    <a:lnB>
                      <a:noFill/>
                    </a:lnB>
                  </a:tcPr>
                </a:tc>
                <a:tc>
                  <a:txBody>
                    <a:bodyPr/>
                    <a:lstStyle/>
                    <a:p>
                      <a:pPr algn="l" fontAlgn="b"/>
                      <a:endParaRPr lang="sv-SE" sz="800" b="0" i="0" u="none" strike="noStrike">
                        <a:solidFill>
                          <a:srgbClr val="000000"/>
                        </a:solidFill>
                        <a:effectLst/>
                        <a:latin typeface="Calibri"/>
                      </a:endParaRPr>
                    </a:p>
                  </a:txBody>
                  <a:tcPr marL="8681" marR="8681" marT="8681" marB="0" anchor="b">
                    <a:lnL>
                      <a:noFill/>
                    </a:lnL>
                    <a:lnR>
                      <a:noFill/>
                    </a:lnR>
                    <a:lnT>
                      <a:noFill/>
                    </a:lnT>
                    <a:lnB w="6350" cap="flat" cmpd="sng" algn="ctr">
                      <a:solidFill>
                        <a:srgbClr val="B2B2B2"/>
                      </a:solidFill>
                      <a:prstDash val="solid"/>
                      <a:round/>
                      <a:headEnd type="none" w="med" len="med"/>
                      <a:tailEnd type="none" w="med" len="med"/>
                    </a:lnB>
                  </a:tcPr>
                </a:tc>
              </a:tr>
              <a:tr h="212978">
                <a:tc>
                  <a:txBody>
                    <a:bodyPr/>
                    <a:lstStyle/>
                    <a:p>
                      <a:pPr algn="l" fontAlgn="b"/>
                      <a:r>
                        <a:rPr lang="sv-SE" sz="800" b="0" i="0" u="none" strike="noStrike">
                          <a:solidFill>
                            <a:srgbClr val="000000"/>
                          </a:solidFill>
                          <a:effectLst/>
                          <a:latin typeface="Calibri"/>
                        </a:rPr>
                        <a:t>INKÖP:</a:t>
                      </a:r>
                    </a:p>
                  </a:txBody>
                  <a:tcPr marL="8681" marR="8681" marT="8681"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800" b="0" i="0" u="none" strike="noStrike">
                          <a:solidFill>
                            <a:srgbClr val="006100"/>
                          </a:solidFill>
                          <a:effectLst/>
                          <a:latin typeface="Calibri"/>
                        </a:rPr>
                        <a:t>0</a:t>
                      </a:r>
                    </a:p>
                  </a:txBody>
                  <a:tcPr marL="8681" marR="8681" marT="8681"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C6EFCE"/>
                    </a:solidFill>
                  </a:tcPr>
                </a:tc>
              </a:tr>
              <a:tr h="212978">
                <a:tc>
                  <a:txBody>
                    <a:bodyPr/>
                    <a:lstStyle/>
                    <a:p>
                      <a:pPr algn="l" fontAlgn="b"/>
                      <a:r>
                        <a:rPr lang="sv-SE" sz="800" b="0" i="0" u="none" strike="noStrike" dirty="0">
                          <a:solidFill>
                            <a:srgbClr val="000000"/>
                          </a:solidFill>
                          <a:effectLst/>
                          <a:latin typeface="Calibri"/>
                        </a:rPr>
                        <a:t>PLANHYRA:</a:t>
                      </a:r>
                    </a:p>
                  </a:txBody>
                  <a:tcPr marL="8681" marR="8681" marT="8681" marB="0" anchor="b">
                    <a:lnL>
                      <a:noFill/>
                    </a:lnL>
                    <a:lnR>
                      <a:noFill/>
                    </a:lnR>
                    <a:lnT>
                      <a:noFill/>
                    </a:lnT>
                    <a:lnB>
                      <a:noFill/>
                    </a:lnB>
                  </a:tcPr>
                </a:tc>
                <a:tc>
                  <a:txBody>
                    <a:bodyPr/>
                    <a:lstStyle/>
                    <a:p>
                      <a:pPr algn="r" fontAlgn="b"/>
                      <a:r>
                        <a:rPr lang="sv-SE" sz="800" b="0" i="0" u="none" strike="noStrike">
                          <a:solidFill>
                            <a:srgbClr val="006100"/>
                          </a:solidFill>
                          <a:effectLst/>
                          <a:latin typeface="Calibri"/>
                        </a:rPr>
                        <a:t>464</a:t>
                      </a:r>
                    </a:p>
                  </a:txBody>
                  <a:tcPr marL="8681" marR="8681" marT="8681" marB="0" anchor="b">
                    <a:lnL>
                      <a:noFill/>
                    </a:lnL>
                    <a:lnR>
                      <a:noFill/>
                    </a:lnR>
                    <a:lnT w="6350" cap="flat" cmpd="sng" algn="ctr">
                      <a:solidFill>
                        <a:srgbClr val="B2B2B2"/>
                      </a:solidFill>
                      <a:prstDash val="solid"/>
                      <a:round/>
                      <a:headEnd type="none" w="med" len="med"/>
                      <a:tailEnd type="none" w="med" len="med"/>
                    </a:lnT>
                    <a:lnB>
                      <a:noFill/>
                    </a:lnB>
                    <a:solidFill>
                      <a:srgbClr val="C6EFCE"/>
                    </a:solidFill>
                  </a:tcPr>
                </a:tc>
              </a:tr>
              <a:tr h="212978">
                <a:tc>
                  <a:txBody>
                    <a:bodyPr/>
                    <a:lstStyle/>
                    <a:p>
                      <a:pPr algn="l" fontAlgn="b"/>
                      <a:r>
                        <a:rPr lang="sv-SE" sz="800" b="0" i="0" u="none" strike="noStrike">
                          <a:solidFill>
                            <a:srgbClr val="000000"/>
                          </a:solidFill>
                          <a:effectLst/>
                          <a:latin typeface="Calibri"/>
                        </a:rPr>
                        <a:t>ÅRSAVGIFTER:</a:t>
                      </a:r>
                    </a:p>
                  </a:txBody>
                  <a:tcPr marL="8681" marR="8681" marT="8681" marB="0" anchor="b">
                    <a:lnL>
                      <a:noFill/>
                    </a:lnL>
                    <a:lnR>
                      <a:noFill/>
                    </a:lnR>
                    <a:lnT>
                      <a:noFill/>
                    </a:lnT>
                    <a:lnB>
                      <a:noFill/>
                    </a:lnB>
                  </a:tcPr>
                </a:tc>
                <a:tc>
                  <a:txBody>
                    <a:bodyPr/>
                    <a:lstStyle/>
                    <a:p>
                      <a:pPr algn="r" fontAlgn="b"/>
                      <a:r>
                        <a:rPr lang="sv-SE" sz="800" b="0" i="0" u="none" strike="noStrike">
                          <a:solidFill>
                            <a:srgbClr val="006100"/>
                          </a:solidFill>
                          <a:effectLst/>
                          <a:latin typeface="Calibri"/>
                        </a:rPr>
                        <a:t>5400</a:t>
                      </a:r>
                    </a:p>
                  </a:txBody>
                  <a:tcPr marL="8681" marR="8681" marT="8681" marB="0" anchor="b">
                    <a:lnL>
                      <a:noFill/>
                    </a:lnL>
                    <a:lnR>
                      <a:noFill/>
                    </a:lnR>
                    <a:lnT>
                      <a:noFill/>
                    </a:lnT>
                    <a:lnB w="6350" cap="flat" cmpd="sng" algn="ctr">
                      <a:solidFill>
                        <a:srgbClr val="7F7F7F"/>
                      </a:solidFill>
                      <a:prstDash val="solid"/>
                      <a:round/>
                      <a:headEnd type="none" w="med" len="med"/>
                      <a:tailEnd type="none" w="med" len="med"/>
                    </a:lnB>
                    <a:solidFill>
                      <a:srgbClr val="C6EFCE"/>
                    </a:solidFill>
                  </a:tcPr>
                </a:tc>
              </a:tr>
              <a:tr h="212978">
                <a:tc>
                  <a:txBody>
                    <a:bodyPr/>
                    <a:lstStyle/>
                    <a:p>
                      <a:pPr algn="l" fontAlgn="b"/>
                      <a:r>
                        <a:rPr lang="sv-SE" sz="800" b="0" i="0" u="none" strike="noStrike">
                          <a:solidFill>
                            <a:srgbClr val="000000"/>
                          </a:solidFill>
                          <a:effectLst/>
                          <a:latin typeface="Calibri"/>
                        </a:rPr>
                        <a:t>LÖN TILL DOMARE:</a:t>
                      </a:r>
                    </a:p>
                  </a:txBody>
                  <a:tcPr marL="8681" marR="8681" marT="8681"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800" b="0" i="0" u="none" strike="noStrike">
                          <a:solidFill>
                            <a:srgbClr val="006100"/>
                          </a:solidFill>
                          <a:effectLst/>
                          <a:latin typeface="Calibri"/>
                        </a:rPr>
                        <a:t>900</a:t>
                      </a:r>
                    </a:p>
                  </a:txBody>
                  <a:tcPr marL="8681" marR="8681" marT="868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C6EFCE"/>
                    </a:solidFill>
                  </a:tcPr>
                </a:tc>
              </a:tr>
              <a:tr h="212978">
                <a:tc>
                  <a:txBody>
                    <a:bodyPr/>
                    <a:lstStyle/>
                    <a:p>
                      <a:pPr algn="l" fontAlgn="b"/>
                      <a:endParaRPr lang="sv-SE" sz="800" b="0" i="0" u="none" strike="noStrike">
                        <a:solidFill>
                          <a:srgbClr val="000000"/>
                        </a:solidFill>
                        <a:effectLst/>
                        <a:latin typeface="Calibri"/>
                      </a:endParaRPr>
                    </a:p>
                  </a:txBody>
                  <a:tcPr marL="8681" marR="8681" marT="8681" marB="0" anchor="b">
                    <a:lnL>
                      <a:noFill/>
                    </a:lnL>
                    <a:lnR>
                      <a:noFill/>
                    </a:lnR>
                    <a:lnT>
                      <a:noFill/>
                    </a:lnT>
                    <a:lnB>
                      <a:noFill/>
                    </a:lnB>
                  </a:tcPr>
                </a:tc>
                <a:tc>
                  <a:txBody>
                    <a:bodyPr/>
                    <a:lstStyle/>
                    <a:p>
                      <a:pPr algn="l" fontAlgn="b"/>
                      <a:endParaRPr lang="sv-SE" sz="800" b="0" i="0" u="none" strike="noStrike">
                        <a:solidFill>
                          <a:srgbClr val="000000"/>
                        </a:solidFill>
                        <a:effectLst/>
                        <a:latin typeface="Calibri"/>
                      </a:endParaRPr>
                    </a:p>
                  </a:txBody>
                  <a:tcPr marL="8681" marR="8681" marT="8681" marB="0" anchor="b">
                    <a:lnL>
                      <a:noFill/>
                    </a:lnL>
                    <a:lnR>
                      <a:noFill/>
                    </a:lnR>
                    <a:lnT w="6350" cap="flat" cmpd="sng" algn="ctr">
                      <a:solidFill>
                        <a:srgbClr val="7F7F7F"/>
                      </a:solidFill>
                      <a:prstDash val="solid"/>
                      <a:round/>
                      <a:headEnd type="none" w="med" len="med"/>
                      <a:tailEnd type="none" w="med" len="med"/>
                    </a:lnT>
                    <a:lnB>
                      <a:noFill/>
                    </a:lnB>
                  </a:tcPr>
                </a:tc>
              </a:tr>
              <a:tr h="212978">
                <a:tc>
                  <a:txBody>
                    <a:bodyPr/>
                    <a:lstStyle/>
                    <a:p>
                      <a:pPr algn="l" fontAlgn="b"/>
                      <a:r>
                        <a:rPr lang="sv-SE" sz="800" b="1" i="0" u="none" strike="noStrike" dirty="0">
                          <a:solidFill>
                            <a:srgbClr val="000000"/>
                          </a:solidFill>
                          <a:effectLst/>
                          <a:latin typeface="Calibri"/>
                        </a:rPr>
                        <a:t>SUMMA:</a:t>
                      </a:r>
                    </a:p>
                  </a:txBody>
                  <a:tcPr marL="8681" marR="8681" marT="8681"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800" b="0" i="0" u="none" strike="noStrike">
                          <a:solidFill>
                            <a:srgbClr val="000000"/>
                          </a:solidFill>
                          <a:effectLst/>
                          <a:latin typeface="Calibri"/>
                        </a:rPr>
                        <a:t>6764</a:t>
                      </a:r>
                    </a:p>
                  </a:txBody>
                  <a:tcPr marL="8681" marR="8681" marT="8681"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r>
              <a:tr h="212978">
                <a:tc>
                  <a:txBody>
                    <a:bodyPr/>
                    <a:lstStyle/>
                    <a:p>
                      <a:pPr algn="l" fontAlgn="b"/>
                      <a:endParaRPr lang="sv-SE" sz="800" b="0" i="0" u="none" strike="noStrike" dirty="0">
                        <a:solidFill>
                          <a:srgbClr val="000000"/>
                        </a:solidFill>
                        <a:effectLst/>
                        <a:latin typeface="Calibri"/>
                      </a:endParaRPr>
                    </a:p>
                  </a:txBody>
                  <a:tcPr marL="8681" marR="8681" marT="8681" marB="0" anchor="b">
                    <a:lnL>
                      <a:noFill/>
                    </a:lnL>
                    <a:lnR>
                      <a:noFill/>
                    </a:lnR>
                    <a:lnT>
                      <a:noFill/>
                    </a:lnT>
                    <a:lnB>
                      <a:noFill/>
                    </a:lnB>
                  </a:tcPr>
                </a:tc>
                <a:tc>
                  <a:txBody>
                    <a:bodyPr/>
                    <a:lstStyle/>
                    <a:p>
                      <a:pPr algn="l" fontAlgn="b"/>
                      <a:endParaRPr lang="sv-SE" sz="800" b="0" i="0" u="none" strike="noStrike">
                        <a:solidFill>
                          <a:srgbClr val="000000"/>
                        </a:solidFill>
                        <a:effectLst/>
                        <a:latin typeface="Calibri"/>
                      </a:endParaRPr>
                    </a:p>
                  </a:txBody>
                  <a:tcPr marL="8681" marR="8681" marT="8681" marB="0" anchor="b">
                    <a:lnL>
                      <a:noFill/>
                    </a:lnL>
                    <a:lnR>
                      <a:noFill/>
                    </a:lnR>
                    <a:lnT w="6350" cap="flat" cmpd="sng" algn="ctr">
                      <a:solidFill>
                        <a:srgbClr val="B2B2B2"/>
                      </a:solidFill>
                      <a:prstDash val="solid"/>
                      <a:round/>
                      <a:headEnd type="none" w="med" len="med"/>
                      <a:tailEnd type="none" w="med" len="med"/>
                    </a:lnT>
                    <a:lnB>
                      <a:noFill/>
                    </a:lnB>
                  </a:tcPr>
                </a:tc>
              </a:tr>
              <a:tr h="212978">
                <a:tc>
                  <a:txBody>
                    <a:bodyPr/>
                    <a:lstStyle/>
                    <a:p>
                      <a:pPr algn="l" fontAlgn="b"/>
                      <a:r>
                        <a:rPr lang="sv-SE" sz="800" b="0" i="0" u="none" strike="noStrike" dirty="0">
                          <a:solidFill>
                            <a:srgbClr val="000000"/>
                          </a:solidFill>
                          <a:effectLst/>
                          <a:latin typeface="Calibri"/>
                        </a:rPr>
                        <a:t>Intäkter:</a:t>
                      </a:r>
                    </a:p>
                  </a:txBody>
                  <a:tcPr marL="8681" marR="8681" marT="8681"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800" b="0" i="0" u="none" strike="noStrike">
                          <a:solidFill>
                            <a:srgbClr val="000000"/>
                          </a:solidFill>
                          <a:effectLst/>
                          <a:latin typeface="Calibri"/>
                        </a:rPr>
                        <a:t>5987</a:t>
                      </a:r>
                    </a:p>
                  </a:txBody>
                  <a:tcPr marL="8681" marR="8681" marT="8681"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r>
              <a:tr h="212978">
                <a:tc>
                  <a:txBody>
                    <a:bodyPr/>
                    <a:lstStyle/>
                    <a:p>
                      <a:pPr algn="l" fontAlgn="b"/>
                      <a:r>
                        <a:rPr lang="sv-SE" sz="800" b="0" i="0" u="none" strike="noStrike">
                          <a:solidFill>
                            <a:srgbClr val="000000"/>
                          </a:solidFill>
                          <a:effectLst/>
                          <a:latin typeface="Calibri"/>
                        </a:rPr>
                        <a:t>Kostander:</a:t>
                      </a:r>
                    </a:p>
                  </a:txBody>
                  <a:tcPr marL="8681" marR="8681" marT="8681"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800" b="0" i="0" u="none" strike="noStrike">
                          <a:solidFill>
                            <a:srgbClr val="000000"/>
                          </a:solidFill>
                          <a:effectLst/>
                          <a:latin typeface="Calibri"/>
                        </a:rPr>
                        <a:t>-6764</a:t>
                      </a:r>
                    </a:p>
                  </a:txBody>
                  <a:tcPr marL="8681" marR="8681" marT="8681"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CC"/>
                    </a:solidFill>
                  </a:tcPr>
                </a:tc>
              </a:tr>
              <a:tr h="212978">
                <a:tc>
                  <a:txBody>
                    <a:bodyPr/>
                    <a:lstStyle/>
                    <a:p>
                      <a:pPr algn="l" fontAlgn="b"/>
                      <a:r>
                        <a:rPr lang="sv-SE" sz="800" b="1" i="0" u="none" strike="noStrike">
                          <a:solidFill>
                            <a:srgbClr val="000000"/>
                          </a:solidFill>
                          <a:effectLst/>
                          <a:latin typeface="Calibri"/>
                        </a:rPr>
                        <a:t>RESULTAT:</a:t>
                      </a:r>
                    </a:p>
                  </a:txBody>
                  <a:tcPr marL="8681" marR="8681" marT="8681"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800" b="0" i="0" u="none" strike="noStrike">
                          <a:solidFill>
                            <a:srgbClr val="3F3F76"/>
                          </a:solidFill>
                          <a:effectLst/>
                          <a:latin typeface="Calibri"/>
                        </a:rPr>
                        <a:t>-777</a:t>
                      </a:r>
                    </a:p>
                  </a:txBody>
                  <a:tcPr marL="8681" marR="8681" marT="868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r>
              <a:tr h="212978">
                <a:tc>
                  <a:txBody>
                    <a:bodyPr/>
                    <a:lstStyle/>
                    <a:p>
                      <a:pPr algn="l" fontAlgn="b"/>
                      <a:endParaRPr lang="sv-SE" sz="800" b="0" i="0" u="none" strike="noStrike">
                        <a:solidFill>
                          <a:srgbClr val="000000"/>
                        </a:solidFill>
                        <a:effectLst/>
                        <a:latin typeface="Calibri"/>
                      </a:endParaRPr>
                    </a:p>
                  </a:txBody>
                  <a:tcPr marL="8681" marR="8681" marT="8681" marB="0" anchor="b">
                    <a:lnL>
                      <a:noFill/>
                    </a:lnL>
                    <a:lnR>
                      <a:noFill/>
                    </a:lnR>
                    <a:lnT>
                      <a:noFill/>
                    </a:lnT>
                    <a:lnB>
                      <a:noFill/>
                    </a:lnB>
                  </a:tcPr>
                </a:tc>
                <a:tc>
                  <a:txBody>
                    <a:bodyPr/>
                    <a:lstStyle/>
                    <a:p>
                      <a:pPr algn="l" fontAlgn="b"/>
                      <a:endParaRPr lang="sv-SE" sz="800" b="0" i="0" u="none" strike="noStrike">
                        <a:solidFill>
                          <a:srgbClr val="000000"/>
                        </a:solidFill>
                        <a:effectLst/>
                        <a:latin typeface="Calibri"/>
                      </a:endParaRPr>
                    </a:p>
                  </a:txBody>
                  <a:tcPr marL="8681" marR="8681" marT="8681" marB="0" anchor="b">
                    <a:lnL>
                      <a:noFill/>
                    </a:lnL>
                    <a:lnR>
                      <a:noFill/>
                    </a:lnR>
                    <a:lnT w="6350" cap="flat" cmpd="sng" algn="ctr">
                      <a:solidFill>
                        <a:srgbClr val="7F7F7F"/>
                      </a:solidFill>
                      <a:prstDash val="solid"/>
                      <a:round/>
                      <a:headEnd type="none" w="med" len="med"/>
                      <a:tailEnd type="none" w="med" len="med"/>
                    </a:lnT>
                    <a:lnB>
                      <a:noFill/>
                    </a:lnB>
                  </a:tcPr>
                </a:tc>
              </a:tr>
              <a:tr h="212978">
                <a:tc>
                  <a:txBody>
                    <a:bodyPr/>
                    <a:lstStyle/>
                    <a:p>
                      <a:pPr algn="l" fontAlgn="b"/>
                      <a:r>
                        <a:rPr lang="sv-SE" sz="800" b="1" i="0" u="none" strike="noStrike" dirty="0">
                          <a:solidFill>
                            <a:srgbClr val="FF0000"/>
                          </a:solidFill>
                          <a:effectLst/>
                          <a:latin typeface="Calibri"/>
                        </a:rPr>
                        <a:t>BALANSRÄKNING:</a:t>
                      </a:r>
                    </a:p>
                  </a:txBody>
                  <a:tcPr marL="8681" marR="8681" marT="8681" marB="0" anchor="b">
                    <a:lnL>
                      <a:noFill/>
                    </a:lnL>
                    <a:lnR>
                      <a:noFill/>
                    </a:lnR>
                    <a:lnT>
                      <a:noFill/>
                    </a:lnT>
                    <a:lnB>
                      <a:noFill/>
                    </a:lnB>
                  </a:tcPr>
                </a:tc>
                <a:tc>
                  <a:txBody>
                    <a:bodyPr/>
                    <a:lstStyle/>
                    <a:p>
                      <a:pPr algn="l" fontAlgn="b"/>
                      <a:endParaRPr lang="sv-SE" sz="800" b="0" i="0" u="none" strike="noStrike">
                        <a:solidFill>
                          <a:srgbClr val="000000"/>
                        </a:solidFill>
                        <a:effectLst/>
                        <a:latin typeface="Calibri"/>
                      </a:endParaRPr>
                    </a:p>
                  </a:txBody>
                  <a:tcPr marL="8681" marR="8681" marT="8681" marB="0" anchor="b">
                    <a:lnL>
                      <a:noFill/>
                    </a:lnL>
                    <a:lnR>
                      <a:noFill/>
                    </a:lnR>
                    <a:lnT>
                      <a:noFill/>
                    </a:lnT>
                    <a:lnB w="6350" cap="flat" cmpd="sng" algn="ctr">
                      <a:solidFill>
                        <a:srgbClr val="7F7F7F"/>
                      </a:solidFill>
                      <a:prstDash val="solid"/>
                      <a:round/>
                      <a:headEnd type="none" w="med" len="med"/>
                      <a:tailEnd type="none" w="med" len="med"/>
                    </a:lnB>
                  </a:tcPr>
                </a:tc>
              </a:tr>
              <a:tr h="212978">
                <a:tc>
                  <a:txBody>
                    <a:bodyPr/>
                    <a:lstStyle/>
                    <a:p>
                      <a:pPr algn="l" fontAlgn="b"/>
                      <a:r>
                        <a:rPr lang="sv-SE" sz="800" b="0" i="0" u="none" strike="noStrike">
                          <a:solidFill>
                            <a:srgbClr val="000000"/>
                          </a:solidFill>
                          <a:effectLst/>
                          <a:latin typeface="Calibri"/>
                        </a:rPr>
                        <a:t>INGÅENDE BALANS:</a:t>
                      </a:r>
                    </a:p>
                  </a:txBody>
                  <a:tcPr marL="8681" marR="8681" marT="8681"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800" b="0" i="0" u="none" strike="noStrike">
                          <a:solidFill>
                            <a:srgbClr val="3F3F76"/>
                          </a:solidFill>
                          <a:effectLst/>
                          <a:latin typeface="Calibri"/>
                        </a:rPr>
                        <a:t>5724</a:t>
                      </a:r>
                    </a:p>
                  </a:txBody>
                  <a:tcPr marL="8681" marR="8681" marT="868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r>
              <a:tr h="212978">
                <a:tc>
                  <a:txBody>
                    <a:bodyPr/>
                    <a:lstStyle/>
                    <a:p>
                      <a:pPr algn="l" fontAlgn="b"/>
                      <a:r>
                        <a:rPr lang="sv-SE" sz="800" b="0" i="0" u="none" strike="noStrike">
                          <a:solidFill>
                            <a:srgbClr val="000000"/>
                          </a:solidFill>
                          <a:effectLst/>
                          <a:latin typeface="Calibri"/>
                        </a:rPr>
                        <a:t>ÅRETSRESULTAT:</a:t>
                      </a:r>
                    </a:p>
                  </a:txBody>
                  <a:tcPr marL="8681" marR="8681" marT="8681"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800" b="0" i="0" u="none" strike="noStrike">
                          <a:solidFill>
                            <a:srgbClr val="3F3F76"/>
                          </a:solidFill>
                          <a:effectLst/>
                          <a:latin typeface="Calibri"/>
                        </a:rPr>
                        <a:t>-777</a:t>
                      </a:r>
                    </a:p>
                  </a:txBody>
                  <a:tcPr marL="8681" marR="8681" marT="8681"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r>
              <a:tr h="212978">
                <a:tc>
                  <a:txBody>
                    <a:bodyPr/>
                    <a:lstStyle/>
                    <a:p>
                      <a:pPr algn="l" fontAlgn="b"/>
                      <a:r>
                        <a:rPr lang="sv-SE" sz="800" b="1" i="0" u="none" strike="noStrike">
                          <a:solidFill>
                            <a:srgbClr val="000000"/>
                          </a:solidFill>
                          <a:effectLst/>
                          <a:latin typeface="Calibri"/>
                        </a:rPr>
                        <a:t>SUMMA TILLGÅNGAR:</a:t>
                      </a:r>
                    </a:p>
                  </a:txBody>
                  <a:tcPr marL="8681" marR="8681" marT="8681" marB="0" anchor="b">
                    <a:lnL>
                      <a:noFill/>
                    </a:lnL>
                    <a:lnR>
                      <a:noFill/>
                    </a:lnR>
                    <a:lnT>
                      <a:noFill/>
                    </a:lnT>
                    <a:lnB>
                      <a:noFill/>
                    </a:lnB>
                  </a:tcPr>
                </a:tc>
                <a:tc>
                  <a:txBody>
                    <a:bodyPr/>
                    <a:lstStyle/>
                    <a:p>
                      <a:pPr algn="r" fontAlgn="b"/>
                      <a:r>
                        <a:rPr lang="sv-SE" sz="800" b="0" i="0" u="none" strike="noStrike" dirty="0">
                          <a:solidFill>
                            <a:srgbClr val="9C0006"/>
                          </a:solidFill>
                          <a:effectLst/>
                          <a:latin typeface="Calibri"/>
                        </a:rPr>
                        <a:t>4947</a:t>
                      </a:r>
                    </a:p>
                  </a:txBody>
                  <a:tcPr marL="8681" marR="8681" marT="8681" marB="0" anchor="b">
                    <a:lnL>
                      <a:noFill/>
                    </a:lnL>
                    <a:lnR>
                      <a:noFill/>
                    </a:lnR>
                    <a:lnT w="6350" cap="flat" cmpd="sng" algn="ctr">
                      <a:solidFill>
                        <a:srgbClr val="7F7F7F"/>
                      </a:solidFill>
                      <a:prstDash val="solid"/>
                      <a:round/>
                      <a:headEnd type="none" w="med" len="med"/>
                      <a:tailEnd type="none" w="med" len="med"/>
                    </a:lnT>
                    <a:lnB>
                      <a:noFill/>
                    </a:lnB>
                    <a:solidFill>
                      <a:srgbClr val="FFC7CE"/>
                    </a:solidFill>
                  </a:tcPr>
                </a:tc>
              </a:tr>
            </a:tbl>
          </a:graphicData>
        </a:graphic>
      </p:graphicFrame>
      <p:graphicFrame>
        <p:nvGraphicFramePr>
          <p:cNvPr id="10" name="Diagram 9"/>
          <p:cNvGraphicFramePr>
            <a:graphicFrameLocks/>
          </p:cNvGraphicFramePr>
          <p:nvPr>
            <p:extLst>
              <p:ext uri="{D42A27DB-BD31-4B8C-83A1-F6EECF244321}">
                <p14:modId xmlns:p14="http://schemas.microsoft.com/office/powerpoint/2010/main" val="3720342510"/>
              </p:ext>
            </p:extLst>
          </p:nvPr>
        </p:nvGraphicFramePr>
        <p:xfrm>
          <a:off x="6702600" y="1948461"/>
          <a:ext cx="3816000" cy="201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Diagram 13"/>
          <p:cNvGraphicFramePr>
            <a:graphicFrameLocks/>
          </p:cNvGraphicFramePr>
          <p:nvPr>
            <p:extLst>
              <p:ext uri="{D42A27DB-BD31-4B8C-83A1-F6EECF244321}">
                <p14:modId xmlns:p14="http://schemas.microsoft.com/office/powerpoint/2010/main" val="1369650421"/>
              </p:ext>
            </p:extLst>
          </p:nvPr>
        </p:nvGraphicFramePr>
        <p:xfrm>
          <a:off x="6702600" y="4096850"/>
          <a:ext cx="3816000" cy="2016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73200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15</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13" name="Rektangel 12"/>
          <p:cNvSpPr/>
          <p:nvPr/>
        </p:nvSpPr>
        <p:spPr>
          <a:xfrm>
            <a:off x="4051005" y="338971"/>
            <a:ext cx="6347637" cy="1107996"/>
          </a:xfrm>
          <a:prstGeom prst="rect">
            <a:avLst/>
          </a:prstGeom>
        </p:spPr>
        <p:txBody>
          <a:bodyPr wrap="square">
            <a:spAutoFit/>
          </a:bodyPr>
          <a:lstStyle/>
          <a:p>
            <a:r>
              <a:rPr lang="sv-SE" sz="6600" dirty="0" smtClean="0">
                <a:solidFill>
                  <a:srgbClr val="FFFF00"/>
                </a:solidFill>
                <a:latin typeface="+mj-lt"/>
              </a:rPr>
              <a:t>Resultat Förening:</a:t>
            </a:r>
            <a:endParaRPr lang="sv-SE" sz="6600" dirty="0">
              <a:solidFill>
                <a:srgbClr val="FFFF00"/>
              </a:solidFill>
              <a:latin typeface="+mj-lt"/>
            </a:endParaRPr>
          </a:p>
        </p:txBody>
      </p:sp>
      <p:graphicFrame>
        <p:nvGraphicFramePr>
          <p:cNvPr id="7" name="Tabell 6"/>
          <p:cNvGraphicFramePr>
            <a:graphicFrameLocks noGrp="1"/>
          </p:cNvGraphicFramePr>
          <p:nvPr>
            <p:extLst>
              <p:ext uri="{D42A27DB-BD31-4B8C-83A1-F6EECF244321}">
                <p14:modId xmlns:p14="http://schemas.microsoft.com/office/powerpoint/2010/main" val="3817753517"/>
              </p:ext>
            </p:extLst>
          </p:nvPr>
        </p:nvGraphicFramePr>
        <p:xfrm>
          <a:off x="2817628" y="1959898"/>
          <a:ext cx="3133898" cy="4756656"/>
        </p:xfrm>
        <a:graphic>
          <a:graphicData uri="http://schemas.openxmlformats.org/drawingml/2006/table">
            <a:tbl>
              <a:tblPr/>
              <a:tblGrid>
                <a:gridCol w="2135352"/>
                <a:gridCol w="998546"/>
              </a:tblGrid>
              <a:tr h="0">
                <a:tc>
                  <a:txBody>
                    <a:bodyPr/>
                    <a:lstStyle/>
                    <a:p>
                      <a:pPr algn="l" fontAlgn="b"/>
                      <a:r>
                        <a:rPr lang="sv-SE" sz="700" b="1" i="0" u="none" strike="noStrike" dirty="0">
                          <a:solidFill>
                            <a:srgbClr val="000000"/>
                          </a:solidFill>
                          <a:effectLst/>
                          <a:latin typeface="Arial"/>
                        </a:rPr>
                        <a:t>INTÄKTER (FÖRENING):</a:t>
                      </a:r>
                    </a:p>
                  </a:txBody>
                  <a:tcPr marL="0" marR="0" marT="0" marB="0" anchor="b">
                    <a:lnL>
                      <a:noFill/>
                    </a:lnL>
                    <a:lnR>
                      <a:noFill/>
                    </a:lnR>
                    <a:lnT>
                      <a:noFill/>
                    </a:lnT>
                    <a:lnB>
                      <a:noFill/>
                    </a:lnB>
                  </a:tcPr>
                </a:tc>
                <a:tc>
                  <a:txBody>
                    <a:bodyPr/>
                    <a:lstStyle/>
                    <a:p>
                      <a:pPr algn="l" fontAlgn="b"/>
                      <a:endParaRPr lang="sv-SE" sz="700" b="0" i="0" u="none" strike="noStrike">
                        <a:solidFill>
                          <a:srgbClr val="000000"/>
                        </a:solidFill>
                        <a:effectLst/>
                        <a:latin typeface="Arial"/>
                      </a:endParaRPr>
                    </a:p>
                  </a:txBody>
                  <a:tcPr marL="0" marR="0" marT="0" marB="0" anchor="b">
                    <a:lnL>
                      <a:noFill/>
                    </a:lnL>
                    <a:lnR>
                      <a:noFill/>
                    </a:lnR>
                    <a:lnT>
                      <a:noFill/>
                    </a:lnT>
                    <a:lnB>
                      <a:noFill/>
                    </a:lnB>
                  </a:tcPr>
                </a:tc>
              </a:tr>
              <a:tr h="193749">
                <a:tc>
                  <a:txBody>
                    <a:bodyPr/>
                    <a:lstStyle/>
                    <a:p>
                      <a:pPr algn="l" fontAlgn="b"/>
                      <a:r>
                        <a:rPr lang="sv-SE" sz="700" b="0" i="0" u="none" strike="noStrike" dirty="0">
                          <a:solidFill>
                            <a:srgbClr val="000000"/>
                          </a:solidFill>
                          <a:effectLst/>
                          <a:latin typeface="Arial"/>
                        </a:rPr>
                        <a:t>Medlemsavgifter:</a:t>
                      </a:r>
                    </a:p>
                  </a:txBody>
                  <a:tcPr marL="0" marR="0" marT="0" marB="0" anchor="b">
                    <a:lnL>
                      <a:noFill/>
                    </a:lnL>
                    <a:lnR>
                      <a:noFill/>
                    </a:lnR>
                    <a:lnT>
                      <a:noFill/>
                    </a:lnT>
                    <a:lnB>
                      <a:noFill/>
                    </a:lnB>
                  </a:tcPr>
                </a:tc>
                <a:tc>
                  <a:txBody>
                    <a:bodyPr/>
                    <a:lstStyle/>
                    <a:p>
                      <a:pPr algn="r" fontAlgn="b"/>
                      <a:r>
                        <a:rPr lang="sv-SE" sz="900" b="0" i="0" u="none" strike="noStrike">
                          <a:solidFill>
                            <a:srgbClr val="006100"/>
                          </a:solidFill>
                          <a:effectLst/>
                          <a:latin typeface="Calibri"/>
                        </a:rPr>
                        <a:t>10390,4</a:t>
                      </a:r>
                    </a:p>
                  </a:txBody>
                  <a:tcPr marL="0" marR="0" marT="0" marB="0" anchor="b">
                    <a:lnL>
                      <a:noFill/>
                    </a:lnL>
                    <a:lnR>
                      <a:noFill/>
                    </a:lnR>
                    <a:lnT>
                      <a:noFill/>
                    </a:lnT>
                    <a:lnB>
                      <a:noFill/>
                    </a:lnB>
                    <a:solidFill>
                      <a:srgbClr val="C6EFCE"/>
                    </a:solidFill>
                  </a:tcPr>
                </a:tc>
              </a:tr>
              <a:tr h="193749">
                <a:tc>
                  <a:txBody>
                    <a:bodyPr/>
                    <a:lstStyle/>
                    <a:p>
                      <a:pPr algn="l" fontAlgn="b"/>
                      <a:r>
                        <a:rPr lang="sv-SE" sz="900" b="0" i="0" u="none" strike="noStrike">
                          <a:solidFill>
                            <a:srgbClr val="000000"/>
                          </a:solidFill>
                          <a:effectLst/>
                          <a:latin typeface="Calibri"/>
                        </a:rPr>
                        <a:t>Inbetalning från herrlag:</a:t>
                      </a:r>
                    </a:p>
                  </a:txBody>
                  <a:tcPr marL="0" marR="0" marT="0" marB="0" anchor="b">
                    <a:lnL>
                      <a:noFill/>
                    </a:lnL>
                    <a:lnR>
                      <a:noFill/>
                    </a:lnR>
                    <a:lnT>
                      <a:noFill/>
                    </a:lnT>
                    <a:lnB>
                      <a:noFill/>
                    </a:lnB>
                  </a:tcPr>
                </a:tc>
                <a:tc>
                  <a:txBody>
                    <a:bodyPr/>
                    <a:lstStyle/>
                    <a:p>
                      <a:pPr algn="r" fontAlgn="b"/>
                      <a:r>
                        <a:rPr lang="sv-SE" sz="900" b="0" i="0" u="none" strike="noStrike">
                          <a:solidFill>
                            <a:srgbClr val="006100"/>
                          </a:solidFill>
                          <a:effectLst/>
                          <a:latin typeface="Calibri"/>
                        </a:rPr>
                        <a:t>3100</a:t>
                      </a:r>
                    </a:p>
                  </a:txBody>
                  <a:tcPr marL="0" marR="0" marT="0" marB="0" anchor="b">
                    <a:lnL>
                      <a:noFill/>
                    </a:lnL>
                    <a:lnR>
                      <a:noFill/>
                    </a:lnR>
                    <a:lnT>
                      <a:noFill/>
                    </a:lnT>
                    <a:lnB>
                      <a:noFill/>
                    </a:lnB>
                    <a:solidFill>
                      <a:srgbClr val="C6EFCE"/>
                    </a:solidFill>
                  </a:tcPr>
                </a:tc>
              </a:tr>
              <a:tr h="193749">
                <a:tc>
                  <a:txBody>
                    <a:bodyPr/>
                    <a:lstStyle/>
                    <a:p>
                      <a:pPr algn="l" fontAlgn="b"/>
                      <a:r>
                        <a:rPr lang="sv-SE" sz="900" b="0" i="0" u="none" strike="noStrike">
                          <a:solidFill>
                            <a:srgbClr val="000000"/>
                          </a:solidFill>
                          <a:effectLst/>
                          <a:latin typeface="Calibri"/>
                        </a:rPr>
                        <a:t>Konsertarbeten:</a:t>
                      </a:r>
                    </a:p>
                  </a:txBody>
                  <a:tcPr marL="0" marR="0" marT="0" marB="0" anchor="b">
                    <a:lnL>
                      <a:noFill/>
                    </a:lnL>
                    <a:lnR>
                      <a:noFill/>
                    </a:lnR>
                    <a:lnT>
                      <a:noFill/>
                    </a:lnT>
                    <a:lnB>
                      <a:noFill/>
                    </a:lnB>
                  </a:tcPr>
                </a:tc>
                <a:tc>
                  <a:txBody>
                    <a:bodyPr/>
                    <a:lstStyle/>
                    <a:p>
                      <a:pPr algn="r" fontAlgn="b"/>
                      <a:r>
                        <a:rPr lang="sv-SE" sz="900" b="0" i="0" u="none" strike="noStrike">
                          <a:solidFill>
                            <a:srgbClr val="006100"/>
                          </a:solidFill>
                          <a:effectLst/>
                          <a:latin typeface="Calibri"/>
                        </a:rPr>
                        <a:t>39350</a:t>
                      </a:r>
                    </a:p>
                  </a:txBody>
                  <a:tcPr marL="0" marR="0" marT="0" marB="0" anchor="b">
                    <a:lnL>
                      <a:noFill/>
                    </a:lnL>
                    <a:lnR>
                      <a:noFill/>
                    </a:lnR>
                    <a:lnT>
                      <a:noFill/>
                    </a:lnT>
                    <a:lnB>
                      <a:noFill/>
                    </a:lnB>
                    <a:solidFill>
                      <a:srgbClr val="C6EFCE"/>
                    </a:solidFill>
                  </a:tcPr>
                </a:tc>
              </a:tr>
              <a:tr h="193749">
                <a:tc>
                  <a:txBody>
                    <a:bodyPr/>
                    <a:lstStyle/>
                    <a:p>
                      <a:pPr algn="l" fontAlgn="b"/>
                      <a:endParaRPr lang="sv-SE" sz="900" b="1"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sv-SE" sz="900" b="0" i="0" u="none" strike="noStrike">
                        <a:solidFill>
                          <a:srgbClr val="000000"/>
                        </a:solidFill>
                        <a:effectLst/>
                        <a:latin typeface="Calibri"/>
                      </a:endParaRPr>
                    </a:p>
                  </a:txBody>
                  <a:tcPr marL="0" marR="0" marT="0" marB="0" anchor="b">
                    <a:lnL>
                      <a:noFill/>
                    </a:lnL>
                    <a:lnR>
                      <a:noFill/>
                    </a:lnR>
                    <a:lnT>
                      <a:noFill/>
                    </a:lnT>
                    <a:lnB w="6350" cap="flat" cmpd="sng" algn="ctr">
                      <a:solidFill>
                        <a:srgbClr val="B2B2B2"/>
                      </a:solidFill>
                      <a:prstDash val="solid"/>
                      <a:round/>
                      <a:headEnd type="none" w="med" len="med"/>
                      <a:tailEnd type="none" w="med" len="med"/>
                    </a:lnB>
                  </a:tcPr>
                </a:tc>
              </a:tr>
              <a:tr h="193749">
                <a:tc>
                  <a:txBody>
                    <a:bodyPr/>
                    <a:lstStyle/>
                    <a:p>
                      <a:pPr algn="l" fontAlgn="b"/>
                      <a:r>
                        <a:rPr lang="sv-SE" sz="900" b="1" i="0" u="none" strike="noStrike" dirty="0">
                          <a:solidFill>
                            <a:srgbClr val="000000"/>
                          </a:solidFill>
                          <a:effectLst/>
                          <a:latin typeface="Calibri"/>
                        </a:rPr>
                        <a:t>SUMMA:</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900" b="0" i="0" u="none" strike="noStrike">
                          <a:solidFill>
                            <a:srgbClr val="006100"/>
                          </a:solidFill>
                          <a:effectLst/>
                          <a:latin typeface="Calibri"/>
                        </a:rPr>
                        <a:t>52840,4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r>
              <a:tr h="193749">
                <a:tc>
                  <a:txBody>
                    <a:bodyPr/>
                    <a:lstStyle/>
                    <a:p>
                      <a:pPr algn="l" fontAlgn="b"/>
                      <a:endParaRPr lang="sv-SE" sz="9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sv-SE" sz="900" b="0" i="0" u="none" strike="noStrike">
                        <a:solidFill>
                          <a:srgbClr val="000000"/>
                        </a:solidFill>
                        <a:effectLst/>
                        <a:latin typeface="Calibri"/>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r>
              <a:tr h="193749">
                <a:tc>
                  <a:txBody>
                    <a:bodyPr/>
                    <a:lstStyle/>
                    <a:p>
                      <a:pPr algn="l" fontAlgn="b"/>
                      <a:r>
                        <a:rPr lang="sv-SE" sz="700" b="1" i="0" u="none" strike="noStrike" dirty="0">
                          <a:solidFill>
                            <a:srgbClr val="000000"/>
                          </a:solidFill>
                          <a:effectLst/>
                          <a:latin typeface="Arial"/>
                        </a:rPr>
                        <a:t>KOSTNADER:</a:t>
                      </a:r>
                    </a:p>
                  </a:txBody>
                  <a:tcPr marL="0" marR="0" marT="0" marB="0" anchor="b">
                    <a:lnL>
                      <a:noFill/>
                    </a:lnL>
                    <a:lnR>
                      <a:noFill/>
                    </a:lnR>
                    <a:lnT>
                      <a:noFill/>
                    </a:lnT>
                    <a:lnB>
                      <a:noFill/>
                    </a:lnB>
                  </a:tcPr>
                </a:tc>
                <a:tc>
                  <a:txBody>
                    <a:bodyPr/>
                    <a:lstStyle/>
                    <a:p>
                      <a:pPr algn="l" fontAlgn="b"/>
                      <a:endParaRPr lang="sv-SE" sz="700" b="0" i="0" u="none" strike="noStrike">
                        <a:solidFill>
                          <a:srgbClr val="000000"/>
                        </a:solidFill>
                        <a:effectLst/>
                        <a:latin typeface="Arial"/>
                      </a:endParaRPr>
                    </a:p>
                  </a:txBody>
                  <a:tcPr marL="0" marR="0" marT="0" marB="0" anchor="b">
                    <a:lnL>
                      <a:noFill/>
                    </a:lnL>
                    <a:lnR>
                      <a:noFill/>
                    </a:lnR>
                    <a:lnT>
                      <a:noFill/>
                    </a:lnT>
                    <a:lnB>
                      <a:noFill/>
                    </a:lnB>
                  </a:tcPr>
                </a:tc>
              </a:tr>
              <a:tr h="193749">
                <a:tc>
                  <a:txBody>
                    <a:bodyPr/>
                    <a:lstStyle/>
                    <a:p>
                      <a:pPr algn="l" fontAlgn="b"/>
                      <a:r>
                        <a:rPr lang="sv-SE" sz="700" b="0" i="0" u="none" strike="noStrike">
                          <a:solidFill>
                            <a:srgbClr val="000000"/>
                          </a:solidFill>
                          <a:effectLst/>
                          <a:latin typeface="Arial"/>
                        </a:rPr>
                        <a:t>Lag aktiviteter:</a:t>
                      </a:r>
                    </a:p>
                  </a:txBody>
                  <a:tcPr marL="0" marR="0" marT="0" marB="0" anchor="b">
                    <a:lnL>
                      <a:noFill/>
                    </a:lnL>
                    <a:lnR>
                      <a:noFill/>
                    </a:lnR>
                    <a:lnT>
                      <a:noFill/>
                    </a:lnT>
                    <a:lnB>
                      <a:noFill/>
                    </a:lnB>
                  </a:tcPr>
                </a:tc>
                <a:tc>
                  <a:txBody>
                    <a:bodyPr/>
                    <a:lstStyle/>
                    <a:p>
                      <a:pPr algn="r" fontAlgn="b"/>
                      <a:r>
                        <a:rPr lang="sv-SE" sz="900" b="0" i="0" u="none" strike="noStrike">
                          <a:solidFill>
                            <a:srgbClr val="006100"/>
                          </a:solidFill>
                          <a:effectLst/>
                          <a:latin typeface="Calibri"/>
                        </a:rPr>
                        <a:t>4217,7</a:t>
                      </a:r>
                    </a:p>
                  </a:txBody>
                  <a:tcPr marL="0" marR="0" marT="0" marB="0" anchor="b">
                    <a:lnL>
                      <a:noFill/>
                    </a:lnL>
                    <a:lnR>
                      <a:noFill/>
                    </a:lnR>
                    <a:lnT>
                      <a:noFill/>
                    </a:lnT>
                    <a:lnB>
                      <a:noFill/>
                    </a:lnB>
                    <a:solidFill>
                      <a:srgbClr val="C6EFCE"/>
                    </a:solidFill>
                  </a:tcPr>
                </a:tc>
              </a:tr>
              <a:tr h="193749">
                <a:tc>
                  <a:txBody>
                    <a:bodyPr/>
                    <a:lstStyle/>
                    <a:p>
                      <a:pPr algn="l" fontAlgn="b"/>
                      <a:r>
                        <a:rPr lang="sv-SE" sz="700" b="0" i="0" u="none" strike="noStrike">
                          <a:solidFill>
                            <a:srgbClr val="000000"/>
                          </a:solidFill>
                          <a:effectLst/>
                          <a:latin typeface="Arial"/>
                        </a:rPr>
                        <a:t>Gala:</a:t>
                      </a:r>
                    </a:p>
                  </a:txBody>
                  <a:tcPr marL="0" marR="0" marT="0" marB="0" anchor="b">
                    <a:lnL>
                      <a:noFill/>
                    </a:lnL>
                    <a:lnR>
                      <a:noFill/>
                    </a:lnR>
                    <a:lnT>
                      <a:noFill/>
                    </a:lnT>
                    <a:lnB>
                      <a:noFill/>
                    </a:lnB>
                  </a:tcPr>
                </a:tc>
                <a:tc>
                  <a:txBody>
                    <a:bodyPr/>
                    <a:lstStyle/>
                    <a:p>
                      <a:pPr algn="r" fontAlgn="b"/>
                      <a:r>
                        <a:rPr lang="sv-SE" sz="900" b="0" i="0" u="none" strike="noStrike">
                          <a:solidFill>
                            <a:srgbClr val="006100"/>
                          </a:solidFill>
                          <a:effectLst/>
                          <a:latin typeface="Calibri"/>
                        </a:rPr>
                        <a:t>20067,5</a:t>
                      </a:r>
                    </a:p>
                  </a:txBody>
                  <a:tcPr marL="0" marR="0" marT="0" marB="0" anchor="b">
                    <a:lnL>
                      <a:noFill/>
                    </a:lnL>
                    <a:lnR>
                      <a:noFill/>
                    </a:lnR>
                    <a:lnT>
                      <a:noFill/>
                    </a:lnT>
                    <a:lnB>
                      <a:noFill/>
                    </a:lnB>
                    <a:solidFill>
                      <a:srgbClr val="C6EFCE"/>
                    </a:solidFill>
                  </a:tcPr>
                </a:tc>
              </a:tr>
              <a:tr h="193749">
                <a:tc>
                  <a:txBody>
                    <a:bodyPr/>
                    <a:lstStyle/>
                    <a:p>
                      <a:pPr algn="l" fontAlgn="b"/>
                      <a:r>
                        <a:rPr lang="sv-SE" sz="700" b="0" i="0" u="none" strike="noStrike">
                          <a:solidFill>
                            <a:srgbClr val="000000"/>
                          </a:solidFill>
                          <a:effectLst/>
                          <a:latin typeface="Arial"/>
                        </a:rPr>
                        <a:t>Planhyra:</a:t>
                      </a:r>
                    </a:p>
                  </a:txBody>
                  <a:tcPr marL="0" marR="0" marT="0" marB="0" anchor="b">
                    <a:lnL>
                      <a:noFill/>
                    </a:lnL>
                    <a:lnR>
                      <a:noFill/>
                    </a:lnR>
                    <a:lnT>
                      <a:noFill/>
                    </a:lnT>
                    <a:lnB>
                      <a:noFill/>
                    </a:lnB>
                  </a:tcPr>
                </a:tc>
                <a:tc>
                  <a:txBody>
                    <a:bodyPr/>
                    <a:lstStyle/>
                    <a:p>
                      <a:pPr algn="r" fontAlgn="b"/>
                      <a:r>
                        <a:rPr lang="sv-SE" sz="900" b="0" i="0" u="none" strike="noStrike">
                          <a:solidFill>
                            <a:srgbClr val="006100"/>
                          </a:solidFill>
                          <a:effectLst/>
                          <a:latin typeface="Calibri"/>
                        </a:rPr>
                        <a:t>2762</a:t>
                      </a:r>
                    </a:p>
                  </a:txBody>
                  <a:tcPr marL="0" marR="0" marT="0" marB="0" anchor="b">
                    <a:lnL>
                      <a:noFill/>
                    </a:lnL>
                    <a:lnR>
                      <a:noFill/>
                    </a:lnR>
                    <a:lnT>
                      <a:noFill/>
                    </a:lnT>
                    <a:lnB>
                      <a:noFill/>
                    </a:lnB>
                    <a:solidFill>
                      <a:srgbClr val="C6EFCE"/>
                    </a:solidFill>
                  </a:tcPr>
                </a:tc>
              </a:tr>
              <a:tr h="193749">
                <a:tc>
                  <a:txBody>
                    <a:bodyPr/>
                    <a:lstStyle/>
                    <a:p>
                      <a:pPr algn="l" fontAlgn="b"/>
                      <a:r>
                        <a:rPr lang="sv-SE" sz="700" b="0" i="0" u="none" strike="noStrike">
                          <a:solidFill>
                            <a:srgbClr val="000000"/>
                          </a:solidFill>
                          <a:effectLst/>
                          <a:latin typeface="Arial"/>
                        </a:rPr>
                        <a:t>Material:</a:t>
                      </a:r>
                    </a:p>
                  </a:txBody>
                  <a:tcPr marL="0" marR="0" marT="0" marB="0" anchor="b">
                    <a:lnL>
                      <a:noFill/>
                    </a:lnL>
                    <a:lnR>
                      <a:noFill/>
                    </a:lnR>
                    <a:lnT>
                      <a:noFill/>
                    </a:lnT>
                    <a:lnB>
                      <a:noFill/>
                    </a:lnB>
                  </a:tcPr>
                </a:tc>
                <a:tc>
                  <a:txBody>
                    <a:bodyPr/>
                    <a:lstStyle/>
                    <a:p>
                      <a:pPr algn="r" fontAlgn="b"/>
                      <a:r>
                        <a:rPr lang="sv-SE" sz="900" b="0" i="0" u="none" strike="noStrike">
                          <a:solidFill>
                            <a:srgbClr val="006100"/>
                          </a:solidFill>
                          <a:effectLst/>
                          <a:latin typeface="Calibri"/>
                        </a:rPr>
                        <a:t>17313,46</a:t>
                      </a:r>
                    </a:p>
                  </a:txBody>
                  <a:tcPr marL="0" marR="0" marT="0" marB="0" anchor="b">
                    <a:lnL>
                      <a:noFill/>
                    </a:lnL>
                    <a:lnR>
                      <a:noFill/>
                    </a:lnR>
                    <a:lnT>
                      <a:noFill/>
                    </a:lnT>
                    <a:lnB>
                      <a:noFill/>
                    </a:lnB>
                    <a:solidFill>
                      <a:srgbClr val="C6EFCE"/>
                    </a:solidFill>
                  </a:tcPr>
                </a:tc>
              </a:tr>
              <a:tr h="193749">
                <a:tc>
                  <a:txBody>
                    <a:bodyPr/>
                    <a:lstStyle/>
                    <a:p>
                      <a:pPr algn="l" fontAlgn="b"/>
                      <a:r>
                        <a:rPr lang="sv-SE" sz="700" b="0" i="0" u="none" strike="noStrike">
                          <a:solidFill>
                            <a:srgbClr val="000000"/>
                          </a:solidFill>
                          <a:effectLst/>
                          <a:latin typeface="Arial"/>
                        </a:rPr>
                        <a:t>Övrigt:</a:t>
                      </a:r>
                    </a:p>
                  </a:txBody>
                  <a:tcPr marL="0" marR="0" marT="0" marB="0" anchor="b">
                    <a:lnL>
                      <a:noFill/>
                    </a:lnL>
                    <a:lnR>
                      <a:noFill/>
                    </a:lnR>
                    <a:lnT>
                      <a:noFill/>
                    </a:lnT>
                    <a:lnB>
                      <a:noFill/>
                    </a:lnB>
                  </a:tcPr>
                </a:tc>
                <a:tc>
                  <a:txBody>
                    <a:bodyPr/>
                    <a:lstStyle/>
                    <a:p>
                      <a:pPr algn="r" fontAlgn="b"/>
                      <a:r>
                        <a:rPr lang="sv-SE" sz="900" b="0" i="0" u="none" strike="noStrike">
                          <a:solidFill>
                            <a:srgbClr val="006100"/>
                          </a:solidFill>
                          <a:effectLst/>
                          <a:latin typeface="Calibri"/>
                        </a:rPr>
                        <a:t>3600</a:t>
                      </a:r>
                    </a:p>
                  </a:txBody>
                  <a:tcPr marL="0" marR="0" marT="0" marB="0" anchor="b">
                    <a:lnL>
                      <a:noFill/>
                    </a:lnL>
                    <a:lnR>
                      <a:noFill/>
                    </a:lnR>
                    <a:lnT>
                      <a:noFill/>
                    </a:lnT>
                    <a:lnB>
                      <a:noFill/>
                    </a:lnB>
                    <a:solidFill>
                      <a:srgbClr val="C6EFCE"/>
                    </a:solidFill>
                  </a:tcPr>
                </a:tc>
              </a:tr>
              <a:tr h="193749">
                <a:tc>
                  <a:txBody>
                    <a:bodyPr/>
                    <a:lstStyle/>
                    <a:p>
                      <a:pPr algn="l" fontAlgn="b"/>
                      <a:r>
                        <a:rPr lang="sv-SE" sz="700" b="0" i="0" u="none" strike="noStrike">
                          <a:solidFill>
                            <a:srgbClr val="000000"/>
                          </a:solidFill>
                          <a:effectLst/>
                          <a:latin typeface="Arial"/>
                        </a:rPr>
                        <a:t>Stadsmissionen:</a:t>
                      </a:r>
                    </a:p>
                  </a:txBody>
                  <a:tcPr marL="0" marR="0" marT="0" marB="0" anchor="b">
                    <a:lnL>
                      <a:noFill/>
                    </a:lnL>
                    <a:lnR>
                      <a:noFill/>
                    </a:lnR>
                    <a:lnT>
                      <a:noFill/>
                    </a:lnT>
                    <a:lnB>
                      <a:noFill/>
                    </a:lnB>
                  </a:tcPr>
                </a:tc>
                <a:tc>
                  <a:txBody>
                    <a:bodyPr/>
                    <a:lstStyle/>
                    <a:p>
                      <a:pPr algn="r" fontAlgn="b"/>
                      <a:r>
                        <a:rPr lang="sv-SE" sz="900" b="0" i="0" u="none" strike="noStrike">
                          <a:solidFill>
                            <a:srgbClr val="006100"/>
                          </a:solidFill>
                          <a:effectLst/>
                          <a:latin typeface="Calibri"/>
                        </a:rPr>
                        <a:t>1039,04</a:t>
                      </a:r>
                    </a:p>
                  </a:txBody>
                  <a:tcPr marL="0" marR="0" marT="0" marB="0" anchor="b">
                    <a:lnL>
                      <a:noFill/>
                    </a:lnL>
                    <a:lnR>
                      <a:noFill/>
                    </a:lnR>
                    <a:lnT>
                      <a:noFill/>
                    </a:lnT>
                    <a:lnB>
                      <a:noFill/>
                    </a:lnB>
                    <a:solidFill>
                      <a:srgbClr val="C6EFCE"/>
                    </a:solidFill>
                  </a:tcPr>
                </a:tc>
              </a:tr>
              <a:tr h="193749">
                <a:tc>
                  <a:txBody>
                    <a:bodyPr/>
                    <a:lstStyle/>
                    <a:p>
                      <a:pPr algn="l" fontAlgn="b"/>
                      <a:r>
                        <a:rPr lang="sv-SE" sz="700" b="0" i="0" u="none" strike="noStrike">
                          <a:solidFill>
                            <a:srgbClr val="000000"/>
                          </a:solidFill>
                          <a:effectLst/>
                          <a:latin typeface="Arial"/>
                        </a:rPr>
                        <a:t>Administrativa kostnader:</a:t>
                      </a:r>
                    </a:p>
                  </a:txBody>
                  <a:tcPr marL="0" marR="0" marT="0" marB="0" anchor="b">
                    <a:lnL>
                      <a:noFill/>
                    </a:lnL>
                    <a:lnR>
                      <a:noFill/>
                    </a:lnR>
                    <a:lnT>
                      <a:noFill/>
                    </a:lnT>
                    <a:lnB>
                      <a:noFill/>
                    </a:lnB>
                  </a:tcPr>
                </a:tc>
                <a:tc>
                  <a:txBody>
                    <a:bodyPr/>
                    <a:lstStyle/>
                    <a:p>
                      <a:pPr algn="r" fontAlgn="b"/>
                      <a:r>
                        <a:rPr lang="sv-SE" sz="900" b="0" i="0" u="none" strike="noStrike">
                          <a:solidFill>
                            <a:srgbClr val="006100"/>
                          </a:solidFill>
                          <a:effectLst/>
                          <a:latin typeface="Calibri"/>
                        </a:rPr>
                        <a:t>2773,35</a:t>
                      </a:r>
                    </a:p>
                  </a:txBody>
                  <a:tcPr marL="0" marR="0" marT="0" marB="0" anchor="b">
                    <a:lnL>
                      <a:noFill/>
                    </a:lnL>
                    <a:lnR>
                      <a:noFill/>
                    </a:lnR>
                    <a:lnT>
                      <a:noFill/>
                    </a:lnT>
                    <a:lnB w="6350" cap="flat" cmpd="sng" algn="ctr">
                      <a:solidFill>
                        <a:srgbClr val="B2B2B2"/>
                      </a:solidFill>
                      <a:prstDash val="solid"/>
                      <a:round/>
                      <a:headEnd type="none" w="med" len="med"/>
                      <a:tailEnd type="none" w="med" len="med"/>
                    </a:lnB>
                    <a:solidFill>
                      <a:srgbClr val="C6EFCE"/>
                    </a:solidFill>
                  </a:tcPr>
                </a:tc>
              </a:tr>
              <a:tr h="193749">
                <a:tc>
                  <a:txBody>
                    <a:bodyPr/>
                    <a:lstStyle/>
                    <a:p>
                      <a:pPr algn="l" fontAlgn="b"/>
                      <a:r>
                        <a:rPr lang="sv-SE" sz="700" b="1" i="0" u="none" strike="noStrike">
                          <a:solidFill>
                            <a:srgbClr val="000000"/>
                          </a:solidFill>
                          <a:effectLst/>
                          <a:latin typeface="Arial"/>
                        </a:rPr>
                        <a:t>SUMMA:</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700" b="0" i="0" u="none" strike="noStrike">
                          <a:solidFill>
                            <a:srgbClr val="000000"/>
                          </a:solidFill>
                          <a:effectLst/>
                          <a:latin typeface="Arial"/>
                        </a:rPr>
                        <a:t>51773,05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r>
              <a:tr h="193749">
                <a:tc>
                  <a:txBody>
                    <a:bodyPr/>
                    <a:lstStyle/>
                    <a:p>
                      <a:pPr algn="l" fontAlgn="b"/>
                      <a:endParaRPr lang="sv-SE" sz="7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sv-SE" sz="700" b="0" i="0" u="none" strike="noStrike">
                        <a:solidFill>
                          <a:srgbClr val="000000"/>
                        </a:solidFill>
                        <a:effectLst/>
                        <a:latin typeface="Arial"/>
                      </a:endParaRPr>
                    </a:p>
                  </a:txBody>
                  <a:tcPr marL="0" marR="0" marT="0" marB="0" anchor="b">
                    <a:lnL>
                      <a:noFill/>
                    </a:lnL>
                    <a:lnR>
                      <a:noFill/>
                    </a:lnR>
                    <a:lnT w="6350" cap="flat" cmpd="sng" algn="ctr">
                      <a:solidFill>
                        <a:srgbClr val="B2B2B2"/>
                      </a:solidFill>
                      <a:prstDash val="solid"/>
                      <a:round/>
                      <a:headEnd type="none" w="med" len="med"/>
                      <a:tailEnd type="none" w="med" len="med"/>
                    </a:lnT>
                    <a:lnB>
                      <a:noFill/>
                    </a:lnB>
                  </a:tcPr>
                </a:tc>
              </a:tr>
              <a:tr h="193749">
                <a:tc>
                  <a:txBody>
                    <a:bodyPr/>
                    <a:lstStyle/>
                    <a:p>
                      <a:pPr algn="l" fontAlgn="b"/>
                      <a:r>
                        <a:rPr lang="sv-SE" sz="700" b="0" i="0" u="none" strike="noStrike" dirty="0">
                          <a:solidFill>
                            <a:srgbClr val="000000"/>
                          </a:solidFill>
                          <a:effectLst/>
                          <a:latin typeface="Arial"/>
                        </a:rPr>
                        <a:t>Intäkter:</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700" b="0" i="0" u="none" strike="noStrike">
                          <a:solidFill>
                            <a:srgbClr val="000000"/>
                          </a:solidFill>
                          <a:effectLst/>
                          <a:latin typeface="Arial"/>
                        </a:rPr>
                        <a:t>52840,4</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2B2B2"/>
                      </a:solidFill>
                      <a:prstDash val="solid"/>
                      <a:round/>
                      <a:headEnd type="none" w="med" len="med"/>
                      <a:tailEnd type="none" w="med" len="med"/>
                    </a:lnB>
                    <a:solidFill>
                      <a:srgbClr val="FFFFCC"/>
                    </a:solidFill>
                  </a:tcPr>
                </a:tc>
              </a:tr>
              <a:tr h="193749">
                <a:tc>
                  <a:txBody>
                    <a:bodyPr/>
                    <a:lstStyle/>
                    <a:p>
                      <a:pPr algn="l" fontAlgn="b"/>
                      <a:r>
                        <a:rPr lang="sv-SE" sz="700" b="0" i="0" u="none" strike="noStrike">
                          <a:solidFill>
                            <a:srgbClr val="000000"/>
                          </a:solidFill>
                          <a:effectLst/>
                          <a:latin typeface="Arial"/>
                        </a:rPr>
                        <a:t>Kostnader:</a:t>
                      </a:r>
                    </a:p>
                  </a:txBody>
                  <a:tcPr marL="0" marR="0" marT="0" marB="0" anchor="b">
                    <a:lnL>
                      <a:noFill/>
                    </a:lnL>
                    <a:lnR w="6350" cap="flat" cmpd="sng" algn="ctr">
                      <a:solidFill>
                        <a:srgbClr val="B2B2B2"/>
                      </a:solidFill>
                      <a:prstDash val="solid"/>
                      <a:round/>
                      <a:headEnd type="none" w="med" len="med"/>
                      <a:tailEnd type="none" w="med" len="med"/>
                    </a:lnR>
                    <a:lnT>
                      <a:noFill/>
                    </a:lnT>
                    <a:lnB>
                      <a:noFill/>
                    </a:lnB>
                  </a:tcPr>
                </a:tc>
                <a:tc>
                  <a:txBody>
                    <a:bodyPr/>
                    <a:lstStyle/>
                    <a:p>
                      <a:pPr algn="r" fontAlgn="b"/>
                      <a:r>
                        <a:rPr lang="sv-SE" sz="700" b="0" i="0" u="none" strike="noStrike">
                          <a:solidFill>
                            <a:srgbClr val="000000"/>
                          </a:solidFill>
                          <a:effectLst/>
                          <a:latin typeface="Arial"/>
                        </a:rPr>
                        <a:t>-51773,05</a:t>
                      </a:r>
                    </a:p>
                  </a:txBody>
                  <a:tcPr marL="0" marR="0" marT="0" marB="0" anchor="b">
                    <a:lnL w="6350" cap="flat" cmpd="sng" algn="ctr">
                      <a:solidFill>
                        <a:srgbClr val="B2B2B2"/>
                      </a:solidFill>
                      <a:prstDash val="solid"/>
                      <a:round/>
                      <a:headEnd type="none" w="med" len="med"/>
                      <a:tailEnd type="none" w="med" len="med"/>
                    </a:lnL>
                    <a:lnR w="6350" cap="flat" cmpd="sng" algn="ctr">
                      <a:solidFill>
                        <a:srgbClr val="B2B2B2"/>
                      </a:solidFill>
                      <a:prstDash val="solid"/>
                      <a:round/>
                      <a:headEnd type="none" w="med" len="med"/>
                      <a:tailEnd type="none" w="med" len="med"/>
                    </a:lnR>
                    <a:lnT w="6350" cap="flat" cmpd="sng" algn="ctr">
                      <a:solidFill>
                        <a:srgbClr val="B2B2B2"/>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FFCC"/>
                    </a:solidFill>
                  </a:tcPr>
                </a:tc>
              </a:tr>
              <a:tr h="193749">
                <a:tc>
                  <a:txBody>
                    <a:bodyPr/>
                    <a:lstStyle/>
                    <a:p>
                      <a:pPr algn="l" fontAlgn="b"/>
                      <a:r>
                        <a:rPr lang="sv-SE" sz="700" b="1" i="0" u="none" strike="noStrike">
                          <a:solidFill>
                            <a:srgbClr val="000000"/>
                          </a:solidFill>
                          <a:effectLst/>
                          <a:latin typeface="Arial"/>
                        </a:rPr>
                        <a:t>RESULTAT:</a:t>
                      </a:r>
                    </a:p>
                  </a:txBody>
                  <a:tcPr marL="0" marR="0" marT="0"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900" b="0" i="0" u="none" strike="noStrike">
                          <a:solidFill>
                            <a:srgbClr val="3F3F76"/>
                          </a:solidFill>
                          <a:effectLst/>
                          <a:latin typeface="Calibri"/>
                        </a:rPr>
                        <a:t>1067,35</a:t>
                      </a: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r>
              <a:tr h="193749">
                <a:tc>
                  <a:txBody>
                    <a:bodyPr/>
                    <a:lstStyle/>
                    <a:p>
                      <a:pPr algn="l" fontAlgn="b"/>
                      <a:endParaRPr lang="sv-SE" sz="700" b="0" i="0" u="none" strike="noStrike">
                        <a:solidFill>
                          <a:srgbClr val="000000"/>
                        </a:solidFill>
                        <a:effectLst/>
                        <a:latin typeface="Arial"/>
                      </a:endParaRPr>
                    </a:p>
                  </a:txBody>
                  <a:tcPr marL="0" marR="0" marT="0" marB="0" anchor="b">
                    <a:lnL>
                      <a:noFill/>
                    </a:lnL>
                    <a:lnR>
                      <a:noFill/>
                    </a:lnR>
                    <a:lnT>
                      <a:noFill/>
                    </a:lnT>
                    <a:lnB>
                      <a:noFill/>
                    </a:lnB>
                  </a:tcPr>
                </a:tc>
                <a:tc>
                  <a:txBody>
                    <a:bodyPr/>
                    <a:lstStyle/>
                    <a:p>
                      <a:pPr algn="l" fontAlgn="b"/>
                      <a:endParaRPr lang="sv-SE" sz="700" b="0" i="0" u="none" strike="noStrike">
                        <a:solidFill>
                          <a:srgbClr val="000000"/>
                        </a:solidFill>
                        <a:effectLst/>
                        <a:latin typeface="Arial"/>
                      </a:endParaRPr>
                    </a:p>
                  </a:txBody>
                  <a:tcPr marL="0" marR="0" marT="0" marB="0" anchor="b">
                    <a:lnL>
                      <a:noFill/>
                    </a:lnL>
                    <a:lnR>
                      <a:noFill/>
                    </a:lnR>
                    <a:lnT w="6350" cap="flat" cmpd="sng" algn="ctr">
                      <a:solidFill>
                        <a:srgbClr val="7F7F7F"/>
                      </a:solidFill>
                      <a:prstDash val="solid"/>
                      <a:round/>
                      <a:headEnd type="none" w="med" len="med"/>
                      <a:tailEnd type="none" w="med" len="med"/>
                    </a:lnT>
                    <a:lnB>
                      <a:noFill/>
                    </a:lnB>
                  </a:tcPr>
                </a:tc>
              </a:tr>
              <a:tr h="193749">
                <a:tc>
                  <a:txBody>
                    <a:bodyPr/>
                    <a:lstStyle/>
                    <a:p>
                      <a:pPr algn="l" fontAlgn="b"/>
                      <a:r>
                        <a:rPr lang="sv-SE" sz="700" b="1" i="0" u="none" strike="noStrike" dirty="0">
                          <a:solidFill>
                            <a:srgbClr val="FF0000"/>
                          </a:solidFill>
                          <a:effectLst/>
                          <a:latin typeface="Arial"/>
                        </a:rPr>
                        <a:t>BALANSRÄKNING:</a:t>
                      </a:r>
                    </a:p>
                  </a:txBody>
                  <a:tcPr marL="0" marR="0" marT="0" marB="0" anchor="b">
                    <a:lnL>
                      <a:noFill/>
                    </a:lnL>
                    <a:lnR>
                      <a:noFill/>
                    </a:lnR>
                    <a:lnT>
                      <a:noFill/>
                    </a:lnT>
                    <a:lnB>
                      <a:noFill/>
                    </a:lnB>
                  </a:tcPr>
                </a:tc>
                <a:tc>
                  <a:txBody>
                    <a:bodyPr/>
                    <a:lstStyle/>
                    <a:p>
                      <a:pPr algn="l" fontAlgn="b"/>
                      <a:endParaRPr lang="sv-SE" sz="700" b="0" i="0" u="none" strike="noStrike">
                        <a:solidFill>
                          <a:srgbClr val="000000"/>
                        </a:solidFill>
                        <a:effectLst/>
                        <a:latin typeface="Arial"/>
                      </a:endParaRPr>
                    </a:p>
                  </a:txBody>
                  <a:tcPr marL="0" marR="0" marT="0" marB="0" anchor="b">
                    <a:lnL>
                      <a:noFill/>
                    </a:lnL>
                    <a:lnR>
                      <a:noFill/>
                    </a:lnR>
                    <a:lnT>
                      <a:noFill/>
                    </a:lnT>
                    <a:lnB w="6350" cap="flat" cmpd="sng" algn="ctr">
                      <a:solidFill>
                        <a:srgbClr val="7F7F7F"/>
                      </a:solidFill>
                      <a:prstDash val="solid"/>
                      <a:round/>
                      <a:headEnd type="none" w="med" len="med"/>
                      <a:tailEnd type="none" w="med" len="med"/>
                    </a:lnB>
                  </a:tcPr>
                </a:tc>
              </a:tr>
              <a:tr h="193749">
                <a:tc>
                  <a:txBody>
                    <a:bodyPr/>
                    <a:lstStyle/>
                    <a:p>
                      <a:pPr algn="l" fontAlgn="b"/>
                      <a:r>
                        <a:rPr lang="sv-SE" sz="700" b="0" i="0" u="none" strike="noStrike">
                          <a:solidFill>
                            <a:srgbClr val="000000"/>
                          </a:solidFill>
                          <a:effectLst/>
                          <a:latin typeface="Arial"/>
                        </a:rPr>
                        <a:t>INGÅENDE BALANS:</a:t>
                      </a:r>
                    </a:p>
                  </a:txBody>
                  <a:tcPr marL="0" marR="0" marT="0"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900" b="0" i="0" u="none" strike="noStrike">
                          <a:solidFill>
                            <a:srgbClr val="3F3F76"/>
                          </a:solidFill>
                          <a:effectLst/>
                          <a:latin typeface="Calibri"/>
                        </a:rPr>
                        <a:t>67766,11</a:t>
                      </a: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r>
              <a:tr h="193749">
                <a:tc>
                  <a:txBody>
                    <a:bodyPr/>
                    <a:lstStyle/>
                    <a:p>
                      <a:pPr algn="l" fontAlgn="b"/>
                      <a:r>
                        <a:rPr lang="sv-SE" sz="700" b="0" i="0" u="none" strike="noStrike">
                          <a:solidFill>
                            <a:srgbClr val="000000"/>
                          </a:solidFill>
                          <a:effectLst/>
                          <a:latin typeface="Arial"/>
                        </a:rPr>
                        <a:t>ÅRETSRESULTAT:</a:t>
                      </a:r>
                    </a:p>
                  </a:txBody>
                  <a:tcPr marL="0" marR="0" marT="0" marB="0" anchor="b">
                    <a:lnL>
                      <a:noFill/>
                    </a:lnL>
                    <a:lnR w="6350" cap="flat" cmpd="sng" algn="ctr">
                      <a:solidFill>
                        <a:srgbClr val="7F7F7F"/>
                      </a:solidFill>
                      <a:prstDash val="solid"/>
                      <a:round/>
                      <a:headEnd type="none" w="med" len="med"/>
                      <a:tailEnd type="none" w="med" len="med"/>
                    </a:lnR>
                    <a:lnT>
                      <a:noFill/>
                    </a:lnT>
                    <a:lnB>
                      <a:noFill/>
                    </a:lnB>
                  </a:tcPr>
                </a:tc>
                <a:tc>
                  <a:txBody>
                    <a:bodyPr/>
                    <a:lstStyle/>
                    <a:p>
                      <a:pPr algn="r" fontAlgn="b"/>
                      <a:r>
                        <a:rPr lang="sv-SE" sz="900" b="0" i="0" u="none" strike="noStrike">
                          <a:solidFill>
                            <a:srgbClr val="3F3F76"/>
                          </a:solidFill>
                          <a:effectLst/>
                          <a:latin typeface="Calibri"/>
                        </a:rPr>
                        <a:t>1067,35</a:t>
                      </a:r>
                    </a:p>
                  </a:txBody>
                  <a:tcPr marL="0" marR="0" marT="0"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r>
              <a:tr h="193749">
                <a:tc>
                  <a:txBody>
                    <a:bodyPr/>
                    <a:lstStyle/>
                    <a:p>
                      <a:pPr algn="l" fontAlgn="b"/>
                      <a:r>
                        <a:rPr lang="sv-SE" sz="700" b="1" i="0" u="none" strike="noStrike">
                          <a:solidFill>
                            <a:srgbClr val="000000"/>
                          </a:solidFill>
                          <a:effectLst/>
                          <a:latin typeface="Arial"/>
                        </a:rPr>
                        <a:t>SUMMA TILLGÅNGAR:</a:t>
                      </a:r>
                    </a:p>
                  </a:txBody>
                  <a:tcPr marL="0" marR="0" marT="0" marB="0" anchor="b">
                    <a:lnL>
                      <a:noFill/>
                    </a:lnL>
                    <a:lnR>
                      <a:noFill/>
                    </a:lnR>
                    <a:lnT>
                      <a:noFill/>
                    </a:lnT>
                    <a:lnB>
                      <a:noFill/>
                    </a:lnB>
                  </a:tcPr>
                </a:tc>
                <a:tc>
                  <a:txBody>
                    <a:bodyPr/>
                    <a:lstStyle/>
                    <a:p>
                      <a:pPr algn="r" fontAlgn="b"/>
                      <a:r>
                        <a:rPr lang="sv-SE" sz="900" b="0" i="0" u="none" strike="noStrike" dirty="0">
                          <a:solidFill>
                            <a:srgbClr val="9C0006"/>
                          </a:solidFill>
                          <a:effectLst/>
                          <a:latin typeface="Calibri"/>
                        </a:rPr>
                        <a:t>68833,46</a:t>
                      </a:r>
                    </a:p>
                  </a:txBody>
                  <a:tcPr marL="0" marR="0" marT="0" marB="0" anchor="b">
                    <a:lnL>
                      <a:noFill/>
                    </a:lnL>
                    <a:lnR>
                      <a:noFill/>
                    </a:lnR>
                    <a:lnT w="6350" cap="flat" cmpd="sng" algn="ctr">
                      <a:solidFill>
                        <a:srgbClr val="7F7F7F"/>
                      </a:solidFill>
                      <a:prstDash val="solid"/>
                      <a:round/>
                      <a:headEnd type="none" w="med" len="med"/>
                      <a:tailEnd type="none" w="med" len="med"/>
                    </a:lnT>
                    <a:lnB>
                      <a:noFill/>
                    </a:lnB>
                    <a:solidFill>
                      <a:srgbClr val="FFC7CE"/>
                    </a:solidFill>
                  </a:tcPr>
                </a:tc>
              </a:tr>
            </a:tbl>
          </a:graphicData>
        </a:graphic>
      </p:graphicFrame>
      <p:graphicFrame>
        <p:nvGraphicFramePr>
          <p:cNvPr id="8" name="Diagram 7"/>
          <p:cNvGraphicFramePr>
            <a:graphicFrameLocks/>
          </p:cNvGraphicFramePr>
          <p:nvPr>
            <p:extLst>
              <p:ext uri="{D42A27DB-BD31-4B8C-83A1-F6EECF244321}">
                <p14:modId xmlns:p14="http://schemas.microsoft.com/office/powerpoint/2010/main" val="3330094447"/>
              </p:ext>
            </p:extLst>
          </p:nvPr>
        </p:nvGraphicFramePr>
        <p:xfrm>
          <a:off x="7537800" y="1959898"/>
          <a:ext cx="3816000" cy="201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Diagram 8"/>
          <p:cNvGraphicFramePr>
            <a:graphicFrameLocks/>
          </p:cNvGraphicFramePr>
          <p:nvPr>
            <p:extLst>
              <p:ext uri="{D42A27DB-BD31-4B8C-83A1-F6EECF244321}">
                <p14:modId xmlns:p14="http://schemas.microsoft.com/office/powerpoint/2010/main" val="862058926"/>
              </p:ext>
            </p:extLst>
          </p:nvPr>
        </p:nvGraphicFramePr>
        <p:xfrm>
          <a:off x="7537800" y="3972521"/>
          <a:ext cx="3816000" cy="2016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89749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672856" y="3016306"/>
            <a:ext cx="9144000" cy="1594883"/>
          </a:xfrm>
        </p:spPr>
        <p:txBody>
          <a:bodyPr>
            <a:normAutofit fontScale="90000"/>
          </a:bodyPr>
          <a:lstStyle/>
          <a:p>
            <a:r>
              <a:rPr lang="sv-SE" dirty="0" smtClean="0">
                <a:solidFill>
                  <a:srgbClr val="487E0B"/>
                </a:solidFill>
              </a:rPr>
              <a:t>10. Ansvarsfrihet för avgående styrelse?</a:t>
            </a:r>
            <a:endParaRPr lang="sv-SE"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16</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Tree>
    <p:extLst>
      <p:ext uri="{BB962C8B-B14F-4D97-AF65-F5344CB8AC3E}">
        <p14:creationId xmlns:p14="http://schemas.microsoft.com/office/powerpoint/2010/main" val="1956869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17</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7" name="Rubrik 1"/>
          <p:cNvSpPr txBox="1">
            <a:spLocks/>
          </p:cNvSpPr>
          <p:nvPr/>
        </p:nvSpPr>
        <p:spPr>
          <a:xfrm>
            <a:off x="-42000" y="1825458"/>
            <a:ext cx="12233999" cy="50115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eaLnBrk="0" fontAlgn="base" hangingPunct="0">
              <a:lnSpc>
                <a:spcPct val="100000"/>
              </a:lnSpc>
              <a:spcAft>
                <a:spcPct val="0"/>
              </a:spcAft>
            </a:pPr>
            <a:r>
              <a:rPr lang="sv-SE" altLang="sv-SE" sz="1500" b="1" dirty="0" smtClean="0">
                <a:solidFill>
                  <a:srgbClr val="1D2129"/>
                </a:solidFill>
                <a:latin typeface="+mn-lt"/>
              </a:rPr>
              <a:t>Motion inskickad av </a:t>
            </a:r>
            <a:r>
              <a:rPr lang="sv-SE" altLang="sv-SE" sz="1500" b="1" dirty="0" err="1" smtClean="0">
                <a:solidFill>
                  <a:srgbClr val="1D2129"/>
                </a:solidFill>
                <a:latin typeface="+mn-lt"/>
              </a:rPr>
              <a:t>Akib</a:t>
            </a:r>
            <a:r>
              <a:rPr lang="sv-SE" altLang="sv-SE" sz="1500" b="1" dirty="0" smtClean="0">
                <a:solidFill>
                  <a:srgbClr val="1D2129"/>
                </a:solidFill>
                <a:latin typeface="+mn-lt"/>
              </a:rPr>
              <a:t> Islam:</a:t>
            </a:r>
          </a:p>
          <a:p>
            <a:pPr lvl="0" algn="l" eaLnBrk="0" fontAlgn="base" hangingPunct="0">
              <a:lnSpc>
                <a:spcPct val="100000"/>
              </a:lnSpc>
              <a:spcAft>
                <a:spcPct val="0"/>
              </a:spcAft>
            </a:pPr>
            <a:endParaRPr lang="sv-SE" altLang="sv-SE" sz="1500" dirty="0">
              <a:solidFill>
                <a:srgbClr val="1D2129"/>
              </a:solidFill>
              <a:latin typeface="+mn-lt"/>
            </a:endParaRPr>
          </a:p>
          <a:p>
            <a:pPr lvl="0" algn="l" eaLnBrk="0" fontAlgn="base" hangingPunct="0">
              <a:lnSpc>
                <a:spcPct val="100000"/>
              </a:lnSpc>
              <a:spcAft>
                <a:spcPct val="0"/>
              </a:spcAft>
            </a:pPr>
            <a:r>
              <a:rPr lang="sv-SE" altLang="sv-SE" sz="1500" dirty="0" smtClean="0">
                <a:solidFill>
                  <a:srgbClr val="1D2129"/>
                </a:solidFill>
                <a:latin typeface="+mn-lt"/>
              </a:rPr>
              <a:t>Hej</a:t>
            </a:r>
            <a:r>
              <a:rPr lang="sv-SE" altLang="sv-SE" sz="1500" dirty="0">
                <a:solidFill>
                  <a:srgbClr val="1D2129"/>
                </a:solidFill>
                <a:latin typeface="+mn-lt"/>
              </a:rPr>
              <a:t>! </a:t>
            </a:r>
            <a:br>
              <a:rPr lang="sv-SE" altLang="sv-SE" sz="1500" dirty="0">
                <a:solidFill>
                  <a:srgbClr val="1D2129"/>
                </a:solidFill>
                <a:latin typeface="+mn-lt"/>
              </a:rPr>
            </a:br>
            <a:r>
              <a:rPr lang="sv-SE" altLang="sv-SE" sz="1500" dirty="0">
                <a:solidFill>
                  <a:srgbClr val="1D2129"/>
                </a:solidFill>
                <a:latin typeface="+mn-lt"/>
              </a:rPr>
              <a:t>Jag har lite tankar och förslag som jag tycker kan vara värt att diskutera på årsmötet:</a:t>
            </a:r>
            <a:endParaRPr lang="sv-SE" altLang="sv-SE" sz="1500" dirty="0">
              <a:latin typeface="+mn-lt"/>
            </a:endParaRPr>
          </a:p>
          <a:p>
            <a:pPr lvl="0" algn="l" eaLnBrk="0" fontAlgn="base" hangingPunct="0">
              <a:lnSpc>
                <a:spcPct val="100000"/>
              </a:lnSpc>
              <a:spcAft>
                <a:spcPct val="0"/>
              </a:spcAft>
            </a:pPr>
            <a:r>
              <a:rPr lang="sv-SE" altLang="sv-SE" sz="1500" dirty="0" smtClean="0">
                <a:solidFill>
                  <a:srgbClr val="1D2129"/>
                </a:solidFill>
                <a:latin typeface="+mn-lt"/>
              </a:rPr>
              <a:t>1</a:t>
            </a:r>
            <a:r>
              <a:rPr lang="sv-SE" altLang="sv-SE" sz="1500" dirty="0">
                <a:solidFill>
                  <a:srgbClr val="1D2129"/>
                </a:solidFill>
                <a:latin typeface="+mn-lt"/>
              </a:rPr>
              <a:t>. Uppdatera stadgar med tydlig revisionshantering: stadgar säger bland annat:</a:t>
            </a:r>
          </a:p>
          <a:p>
            <a:pPr lvl="0" algn="l" eaLnBrk="0" fontAlgn="base" hangingPunct="0">
              <a:lnSpc>
                <a:spcPct val="100000"/>
              </a:lnSpc>
              <a:spcAft>
                <a:spcPct val="0"/>
              </a:spcAft>
            </a:pPr>
            <a:r>
              <a:rPr lang="sv-SE" altLang="sv-SE" sz="1500" dirty="0">
                <a:solidFill>
                  <a:srgbClr val="1D2129"/>
                </a:solidFill>
                <a:latin typeface="+mn-lt"/>
              </a:rPr>
              <a:t>"Styrelsen ska bestå av ordförande samt tre övriga ledamöter. Styrelsen ska inom sig utse vice ordförande och de övriga befattningshavare som behövs."</a:t>
            </a:r>
          </a:p>
          <a:p>
            <a:pPr lvl="0" algn="l" eaLnBrk="0" fontAlgn="base" hangingPunct="0">
              <a:lnSpc>
                <a:spcPct val="100000"/>
              </a:lnSpc>
              <a:spcAft>
                <a:spcPct val="0"/>
              </a:spcAft>
            </a:pPr>
            <a:r>
              <a:rPr lang="sv-SE" altLang="sv-SE" sz="1500" dirty="0">
                <a:solidFill>
                  <a:srgbClr val="1D2129"/>
                </a:solidFill>
                <a:latin typeface="+mn-lt"/>
              </a:rPr>
              <a:t>Min uppfattning av den punkter är att styrelsen ska bestå av 4 personer varav årsmötet endast ska utse en ordförande, resterande roller ska utses inom styrelsen själv och inget som årsmötet ska rösta fram.</a:t>
            </a:r>
          </a:p>
          <a:p>
            <a:pPr lvl="0" algn="l" eaLnBrk="0" fontAlgn="base" hangingPunct="0">
              <a:lnSpc>
                <a:spcPct val="100000"/>
              </a:lnSpc>
              <a:spcAft>
                <a:spcPct val="0"/>
              </a:spcAft>
            </a:pPr>
            <a:r>
              <a:rPr lang="sv-SE" altLang="sv-SE" sz="1500" dirty="0">
                <a:solidFill>
                  <a:srgbClr val="1D2129"/>
                </a:solidFill>
                <a:latin typeface="+mn-lt"/>
              </a:rPr>
              <a:t>Sen verkar det finnas minnen av att tidigare årsmöte har beslutat att utöka styrelsen med fler än 4 poster, detta har dock inte uppdaterats!</a:t>
            </a:r>
          </a:p>
          <a:p>
            <a:pPr lvl="0" algn="l" eaLnBrk="0" fontAlgn="base" hangingPunct="0">
              <a:lnSpc>
                <a:spcPct val="100000"/>
              </a:lnSpc>
              <a:spcAft>
                <a:spcPct val="0"/>
              </a:spcAft>
            </a:pPr>
            <a:r>
              <a:rPr lang="sv-SE" altLang="sv-SE" sz="1500" dirty="0" smtClean="0">
                <a:solidFill>
                  <a:srgbClr val="1D2129"/>
                </a:solidFill>
                <a:latin typeface="+mn-lt"/>
              </a:rPr>
              <a:t>2</a:t>
            </a:r>
            <a:r>
              <a:rPr lang="sv-SE" altLang="sv-SE" sz="1500" dirty="0">
                <a:solidFill>
                  <a:srgbClr val="1D2129"/>
                </a:solidFill>
                <a:latin typeface="+mn-lt"/>
              </a:rPr>
              <a:t>. Nästa punkt är just storleken på styrelsen, som idag är 8 personer! Jag kan tycka det verkar väldigt stor styrelse i förhållande till storleken på föreningen, har även en uppfattning av att det har varit svårt att jobba i stor grupp och bara att hitta lediga tider för möten är ett projekt i sig. 5-6 personer borde räcka, men antalet kan väl diskuteras på årsmötet.</a:t>
            </a:r>
          </a:p>
          <a:p>
            <a:pPr lvl="0" algn="l" eaLnBrk="0" fontAlgn="base" hangingPunct="0">
              <a:lnSpc>
                <a:spcPct val="100000"/>
              </a:lnSpc>
              <a:spcAft>
                <a:spcPct val="0"/>
              </a:spcAft>
            </a:pPr>
            <a:r>
              <a:rPr lang="sv-SE" altLang="sv-SE" sz="1500" dirty="0" smtClean="0">
                <a:solidFill>
                  <a:srgbClr val="1D2129"/>
                </a:solidFill>
                <a:latin typeface="+mn-lt"/>
              </a:rPr>
              <a:t>3</a:t>
            </a:r>
            <a:r>
              <a:rPr lang="sv-SE" altLang="sv-SE" sz="1500" dirty="0">
                <a:solidFill>
                  <a:srgbClr val="1D2129"/>
                </a:solidFill>
                <a:latin typeface="+mn-lt"/>
              </a:rPr>
              <a:t>. På årsmötet beslutar vi om medlemsavgift och spelaravgift, dock är dessa avgifter redan bestämda innan årsmötet. Skulle vilja ha möjlighet att påverka beslutet om avgifterna på något vis, om det innebär att vi ska lägga årsmötet tidigare på året eller besluta summan senare på året kan vi diskutera på årsmötet.</a:t>
            </a:r>
          </a:p>
          <a:p>
            <a:pPr lvl="0" algn="l" eaLnBrk="0" fontAlgn="base" hangingPunct="0">
              <a:lnSpc>
                <a:spcPct val="100000"/>
              </a:lnSpc>
              <a:spcAft>
                <a:spcPct val="0"/>
              </a:spcAft>
            </a:pPr>
            <a:r>
              <a:rPr lang="sv-SE" altLang="sv-SE" sz="1500" dirty="0" smtClean="0">
                <a:solidFill>
                  <a:srgbClr val="1D2129"/>
                </a:solidFill>
                <a:latin typeface="+mn-lt"/>
              </a:rPr>
              <a:t>4</a:t>
            </a:r>
            <a:r>
              <a:rPr lang="sv-SE" altLang="sv-SE" sz="1500" dirty="0">
                <a:solidFill>
                  <a:srgbClr val="1D2129"/>
                </a:solidFill>
                <a:latin typeface="+mn-lt"/>
              </a:rPr>
              <a:t>. Justering av </a:t>
            </a:r>
            <a:r>
              <a:rPr lang="sv-SE" altLang="sv-SE" sz="1500" dirty="0" smtClean="0">
                <a:solidFill>
                  <a:srgbClr val="1D2129"/>
                </a:solidFill>
                <a:latin typeface="+mn-lt"/>
              </a:rPr>
              <a:t>Valberedning "Valberedningen </a:t>
            </a:r>
            <a:r>
              <a:rPr lang="sv-SE" altLang="sv-SE" sz="1500" dirty="0">
                <a:solidFill>
                  <a:srgbClr val="1D2129"/>
                </a:solidFill>
                <a:latin typeface="+mn-lt"/>
              </a:rPr>
              <a:t>ska bestå av ordförande samt tre övriga ledamöter valda av årsmötet. </a:t>
            </a:r>
            <a:r>
              <a:rPr lang="sv-SE" altLang="sv-SE" sz="1500" dirty="0" smtClean="0">
                <a:solidFill>
                  <a:srgbClr val="1D2129"/>
                </a:solidFill>
                <a:latin typeface="+mn-lt"/>
              </a:rPr>
              <a:t>Valberedningen </a:t>
            </a:r>
            <a:r>
              <a:rPr lang="sv-SE" altLang="sv-SE" sz="1500" dirty="0">
                <a:solidFill>
                  <a:srgbClr val="1D2129"/>
                </a:solidFill>
                <a:latin typeface="+mn-lt"/>
              </a:rPr>
              <a:t>ska bland sina ledamöter utse en vice ordförande. Valberedningen ska </a:t>
            </a:r>
            <a:br>
              <a:rPr lang="sv-SE" altLang="sv-SE" sz="1500" dirty="0">
                <a:solidFill>
                  <a:srgbClr val="1D2129"/>
                </a:solidFill>
                <a:latin typeface="+mn-lt"/>
              </a:rPr>
            </a:br>
            <a:r>
              <a:rPr lang="sv-SE" altLang="sv-SE" sz="1500" dirty="0">
                <a:solidFill>
                  <a:srgbClr val="1D2129"/>
                </a:solidFill>
                <a:latin typeface="+mn-lt"/>
              </a:rPr>
              <a:t>sammanträda när ordföranden eller minst halva antalet ledamöter så bestämmer</a:t>
            </a:r>
            <a:r>
              <a:rPr lang="sv-SE" altLang="sv-SE" sz="1500" dirty="0" smtClean="0">
                <a:solidFill>
                  <a:srgbClr val="1D2129"/>
                </a:solidFill>
                <a:latin typeface="+mn-lt"/>
              </a:rPr>
              <a:t>.” Vi </a:t>
            </a:r>
            <a:r>
              <a:rPr lang="sv-SE" altLang="sv-SE" sz="1500" dirty="0">
                <a:solidFill>
                  <a:srgbClr val="1D2129"/>
                </a:solidFill>
                <a:latin typeface="+mn-lt"/>
              </a:rPr>
              <a:t>uppfyller inte den paragrafen idag och tror inte man behöver vara 4 personer.</a:t>
            </a:r>
          </a:p>
          <a:p>
            <a:pPr lvl="0" algn="l" eaLnBrk="0" fontAlgn="base" hangingPunct="0">
              <a:lnSpc>
                <a:spcPct val="100000"/>
              </a:lnSpc>
              <a:spcAft>
                <a:spcPct val="0"/>
              </a:spcAft>
            </a:pPr>
            <a:r>
              <a:rPr lang="sv-SE" altLang="sv-SE" sz="1500" dirty="0" smtClean="0">
                <a:solidFill>
                  <a:srgbClr val="1D2129"/>
                </a:solidFill>
                <a:latin typeface="+mn-lt"/>
              </a:rPr>
              <a:t>5</a:t>
            </a:r>
            <a:r>
              <a:rPr lang="sv-SE" altLang="sv-SE" sz="1500" dirty="0">
                <a:solidFill>
                  <a:srgbClr val="1D2129"/>
                </a:solidFill>
                <a:latin typeface="+mn-lt"/>
              </a:rPr>
              <a:t>. Tydliggör i stadgar om vart och hur motioner ska skickas in, samt att det är något som måste stå med i kallelsen</a:t>
            </a:r>
            <a:r>
              <a:rPr lang="sv-SE" altLang="sv-SE" sz="1500" dirty="0" smtClean="0">
                <a:solidFill>
                  <a:srgbClr val="1D2129"/>
                </a:solidFill>
                <a:latin typeface="+mn-lt"/>
              </a:rPr>
              <a:t>!!</a:t>
            </a:r>
          </a:p>
          <a:p>
            <a:pPr lvl="0" algn="l" eaLnBrk="0" fontAlgn="base" hangingPunct="0">
              <a:lnSpc>
                <a:spcPct val="100000"/>
              </a:lnSpc>
              <a:spcAft>
                <a:spcPct val="0"/>
              </a:spcAft>
            </a:pPr>
            <a:endParaRPr lang="sv-SE" altLang="sv-SE" sz="1500" dirty="0">
              <a:solidFill>
                <a:srgbClr val="1D2129"/>
              </a:solidFill>
              <a:latin typeface="+mn-lt"/>
            </a:endParaRPr>
          </a:p>
          <a:p>
            <a:pPr lvl="0" algn="l" eaLnBrk="0" fontAlgn="ctr" hangingPunct="0">
              <a:lnSpc>
                <a:spcPct val="100000"/>
              </a:lnSpc>
              <a:spcAft>
                <a:spcPct val="0"/>
              </a:spcAft>
            </a:pPr>
            <a:r>
              <a:rPr lang="sv-SE" altLang="sv-SE" sz="1500" dirty="0">
                <a:solidFill>
                  <a:srgbClr val="1D2129"/>
                </a:solidFill>
                <a:latin typeface="+mn-lt"/>
              </a:rPr>
              <a:t>Tack för mig!   </a:t>
            </a:r>
            <a:r>
              <a:rPr lang="sv-SE" altLang="sv-SE" sz="1500" dirty="0" smtClean="0">
                <a:solidFill>
                  <a:srgbClr val="1D2129"/>
                </a:solidFill>
                <a:latin typeface="+mn-lt"/>
              </a:rPr>
              <a:t>:)</a:t>
            </a:r>
            <a:endParaRPr lang="sv-SE" altLang="sv-SE" sz="1500" dirty="0" smtClean="0">
              <a:solidFill>
                <a:srgbClr val="1D2129"/>
              </a:solidFill>
              <a:latin typeface="+mn-lt"/>
            </a:endParaRPr>
          </a:p>
        </p:txBody>
      </p:sp>
      <p:sp>
        <p:nvSpPr>
          <p:cNvPr id="8" name="textruta 7"/>
          <p:cNvSpPr txBox="1"/>
          <p:nvPr/>
        </p:nvSpPr>
        <p:spPr>
          <a:xfrm>
            <a:off x="5278319" y="381637"/>
            <a:ext cx="4386676" cy="1015663"/>
          </a:xfrm>
          <a:prstGeom prst="rect">
            <a:avLst/>
          </a:prstGeom>
          <a:noFill/>
        </p:spPr>
        <p:txBody>
          <a:bodyPr wrap="square" rtlCol="0">
            <a:spAutoFit/>
          </a:bodyPr>
          <a:lstStyle/>
          <a:p>
            <a:r>
              <a:rPr lang="sv-SE" sz="6000" dirty="0" smtClean="0">
                <a:solidFill>
                  <a:srgbClr val="FFFF00"/>
                </a:solidFill>
                <a:latin typeface="+mj-lt"/>
              </a:rPr>
              <a:t>11. Motioner</a:t>
            </a:r>
            <a:endParaRPr lang="sv-SE" sz="6000" dirty="0">
              <a:solidFill>
                <a:srgbClr val="FFFF00"/>
              </a:solidFill>
              <a:latin typeface="+mj-lt"/>
            </a:endParaRPr>
          </a:p>
        </p:txBody>
      </p:sp>
    </p:spTree>
    <p:extLst>
      <p:ext uri="{BB962C8B-B14F-4D97-AF65-F5344CB8AC3E}">
        <p14:creationId xmlns:p14="http://schemas.microsoft.com/office/powerpoint/2010/main" val="9100764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18</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7" name="Rubrik 1"/>
          <p:cNvSpPr txBox="1">
            <a:spLocks/>
          </p:cNvSpPr>
          <p:nvPr/>
        </p:nvSpPr>
        <p:spPr>
          <a:xfrm>
            <a:off x="85061" y="1832459"/>
            <a:ext cx="11793014" cy="488901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sv-SE" sz="4000" b="1" u="sng" dirty="0" smtClean="0"/>
              <a:t>Enligt föreningsstadgarna</a:t>
            </a:r>
          </a:p>
          <a:p>
            <a:endParaRPr lang="sv-SE" sz="4000" b="1" dirty="0"/>
          </a:p>
          <a:p>
            <a:r>
              <a:rPr lang="sv-SE" sz="4000" b="1" dirty="0" smtClean="0"/>
              <a:t>6 </a:t>
            </a:r>
            <a:r>
              <a:rPr lang="sv-SE" sz="4000" b="1" dirty="0"/>
              <a:t>§ Stadgeändring</a:t>
            </a:r>
          </a:p>
          <a:p>
            <a:r>
              <a:rPr lang="sv-SE" sz="4000" dirty="0"/>
              <a:t>För ändring av dessa stadgar krävs beslut av årsmöte med minst 2/3 av antalet avgivna</a:t>
            </a:r>
          </a:p>
          <a:p>
            <a:r>
              <a:rPr lang="sv-SE" sz="4000" dirty="0"/>
              <a:t>röster.</a:t>
            </a:r>
          </a:p>
          <a:p>
            <a:r>
              <a:rPr lang="sv-SE" sz="4000" dirty="0"/>
              <a:t>Förslag till ändring av stadgarna får skriftligen avges av såväl medlem som styrelsen</a:t>
            </a:r>
            <a:r>
              <a:rPr lang="sv-SE" sz="4000" dirty="0" smtClean="0"/>
              <a:t>.</a:t>
            </a:r>
            <a:endParaRPr lang="sv-SE" sz="7200" dirty="0">
              <a:solidFill>
                <a:srgbClr val="487E0B"/>
              </a:solidFill>
            </a:endParaRPr>
          </a:p>
        </p:txBody>
      </p:sp>
      <p:sp>
        <p:nvSpPr>
          <p:cNvPr id="8" name="textruta 7"/>
          <p:cNvSpPr txBox="1"/>
          <p:nvPr/>
        </p:nvSpPr>
        <p:spPr>
          <a:xfrm>
            <a:off x="5278319" y="381637"/>
            <a:ext cx="4386676" cy="1015663"/>
          </a:xfrm>
          <a:prstGeom prst="rect">
            <a:avLst/>
          </a:prstGeom>
          <a:noFill/>
        </p:spPr>
        <p:txBody>
          <a:bodyPr wrap="square" rtlCol="0">
            <a:spAutoFit/>
          </a:bodyPr>
          <a:lstStyle/>
          <a:p>
            <a:r>
              <a:rPr lang="sv-SE" sz="6000" dirty="0" smtClean="0">
                <a:solidFill>
                  <a:srgbClr val="FFFF00"/>
                </a:solidFill>
                <a:latin typeface="+mj-lt"/>
              </a:rPr>
              <a:t>11. Motioner</a:t>
            </a:r>
            <a:endParaRPr lang="sv-SE" sz="6000" dirty="0">
              <a:solidFill>
                <a:srgbClr val="FFFF00"/>
              </a:solidFill>
              <a:latin typeface="+mj-lt"/>
            </a:endParaRPr>
          </a:p>
        </p:txBody>
      </p:sp>
    </p:spTree>
    <p:extLst>
      <p:ext uri="{BB962C8B-B14F-4D97-AF65-F5344CB8AC3E}">
        <p14:creationId xmlns:p14="http://schemas.microsoft.com/office/powerpoint/2010/main" val="2313219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19</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7" name="Rubrik 1"/>
          <p:cNvSpPr txBox="1">
            <a:spLocks/>
          </p:cNvSpPr>
          <p:nvPr/>
        </p:nvSpPr>
        <p:spPr>
          <a:xfrm>
            <a:off x="4550205" y="1913860"/>
            <a:ext cx="7327869" cy="49231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eaLnBrk="0" fontAlgn="base" hangingPunct="0">
              <a:lnSpc>
                <a:spcPct val="100000"/>
              </a:lnSpc>
              <a:spcAft>
                <a:spcPct val="0"/>
              </a:spcAft>
            </a:pPr>
            <a:r>
              <a:rPr lang="sv-SE" altLang="sv-SE" sz="2400" b="1" dirty="0" smtClean="0">
                <a:solidFill>
                  <a:srgbClr val="1D2129"/>
                </a:solidFill>
                <a:latin typeface="+mn-lt"/>
              </a:rPr>
              <a:t>Motion inskickad av </a:t>
            </a:r>
            <a:r>
              <a:rPr lang="sv-SE" altLang="sv-SE" sz="2400" b="1" dirty="0" err="1" smtClean="0">
                <a:solidFill>
                  <a:srgbClr val="1D2129"/>
                </a:solidFill>
                <a:latin typeface="+mn-lt"/>
              </a:rPr>
              <a:t>Akib</a:t>
            </a:r>
            <a:r>
              <a:rPr lang="sv-SE" altLang="sv-SE" sz="2400" b="1" dirty="0" smtClean="0">
                <a:solidFill>
                  <a:srgbClr val="1D2129"/>
                </a:solidFill>
                <a:latin typeface="+mn-lt"/>
              </a:rPr>
              <a:t> Islam:</a:t>
            </a:r>
          </a:p>
          <a:p>
            <a:pPr lvl="0" algn="l" eaLnBrk="0" fontAlgn="base" hangingPunct="0">
              <a:lnSpc>
                <a:spcPct val="100000"/>
              </a:lnSpc>
              <a:spcAft>
                <a:spcPct val="0"/>
              </a:spcAft>
            </a:pPr>
            <a:endParaRPr lang="sv-SE" altLang="sv-SE" sz="2400" dirty="0">
              <a:solidFill>
                <a:srgbClr val="1D2129"/>
              </a:solidFill>
              <a:latin typeface="+mn-lt"/>
            </a:endParaRPr>
          </a:p>
          <a:p>
            <a:pPr marL="457200" lvl="0" indent="-457200" algn="l" eaLnBrk="0" fontAlgn="base" hangingPunct="0">
              <a:lnSpc>
                <a:spcPct val="100000"/>
              </a:lnSpc>
              <a:spcAft>
                <a:spcPct val="0"/>
              </a:spcAft>
              <a:buAutoNum type="arabicPeriod"/>
            </a:pPr>
            <a:r>
              <a:rPr lang="sv-SE" altLang="sv-SE" sz="2400" dirty="0" smtClean="0">
                <a:solidFill>
                  <a:srgbClr val="1D2129"/>
                </a:solidFill>
                <a:latin typeface="+mn-lt"/>
              </a:rPr>
              <a:t>Uppdatera </a:t>
            </a:r>
            <a:r>
              <a:rPr lang="sv-SE" altLang="sv-SE" sz="2400" dirty="0">
                <a:solidFill>
                  <a:srgbClr val="1D2129"/>
                </a:solidFill>
                <a:latin typeface="+mn-lt"/>
              </a:rPr>
              <a:t>stadgar med tydlig revisionshantering</a:t>
            </a:r>
            <a:r>
              <a:rPr lang="sv-SE" altLang="sv-SE" sz="2400" dirty="0" smtClean="0">
                <a:solidFill>
                  <a:srgbClr val="1D2129"/>
                </a:solidFill>
                <a:latin typeface="+mn-lt"/>
              </a:rPr>
              <a:t>:</a:t>
            </a:r>
          </a:p>
          <a:p>
            <a:pPr lvl="0" algn="l" eaLnBrk="0" fontAlgn="base" hangingPunct="0">
              <a:lnSpc>
                <a:spcPct val="100000"/>
              </a:lnSpc>
              <a:spcAft>
                <a:spcPct val="0"/>
              </a:spcAft>
            </a:pPr>
            <a:endParaRPr lang="sv-SE" altLang="sv-SE" sz="2400" dirty="0">
              <a:solidFill>
                <a:srgbClr val="1D2129"/>
              </a:solidFill>
              <a:latin typeface="+mn-lt"/>
            </a:endParaRPr>
          </a:p>
          <a:p>
            <a:pPr lvl="0" algn="l" eaLnBrk="0" fontAlgn="base" hangingPunct="0">
              <a:lnSpc>
                <a:spcPct val="100000"/>
              </a:lnSpc>
              <a:spcAft>
                <a:spcPct val="0"/>
              </a:spcAft>
            </a:pPr>
            <a:r>
              <a:rPr lang="sv-SE" altLang="sv-SE" sz="2400" dirty="0" smtClean="0">
                <a:solidFill>
                  <a:srgbClr val="1D2129"/>
                </a:solidFill>
                <a:latin typeface="+mn-lt"/>
              </a:rPr>
              <a:t>Min </a:t>
            </a:r>
            <a:r>
              <a:rPr lang="sv-SE" altLang="sv-SE" sz="2400" dirty="0">
                <a:solidFill>
                  <a:srgbClr val="1D2129"/>
                </a:solidFill>
                <a:latin typeface="+mn-lt"/>
              </a:rPr>
              <a:t>uppfattning av den punkter är att styrelsen ska bestå av 4 personer varav årsmötet endast ska utse en ordförande, resterande roller ska utses inom styrelsen själv och inget som årsmötet ska rösta fram.</a:t>
            </a:r>
          </a:p>
          <a:p>
            <a:pPr lvl="0" algn="l" eaLnBrk="0" fontAlgn="base" hangingPunct="0">
              <a:lnSpc>
                <a:spcPct val="100000"/>
              </a:lnSpc>
              <a:spcAft>
                <a:spcPct val="0"/>
              </a:spcAft>
            </a:pPr>
            <a:r>
              <a:rPr lang="sv-SE" altLang="sv-SE" sz="2400" dirty="0">
                <a:solidFill>
                  <a:srgbClr val="1D2129"/>
                </a:solidFill>
                <a:latin typeface="+mn-lt"/>
              </a:rPr>
              <a:t>Sen verkar det finnas minnen av att tidigare årsmöte har beslutat att utöka styrelsen med fler än 4 poster, detta har dock inte uppdaterats</a:t>
            </a:r>
            <a:r>
              <a:rPr lang="sv-SE" altLang="sv-SE" sz="2400" dirty="0" smtClean="0">
                <a:solidFill>
                  <a:srgbClr val="1D2129"/>
                </a:solidFill>
                <a:latin typeface="+mn-lt"/>
              </a:rPr>
              <a:t>!</a:t>
            </a:r>
          </a:p>
          <a:p>
            <a:pPr lvl="0" algn="l" eaLnBrk="0" fontAlgn="base" hangingPunct="0">
              <a:lnSpc>
                <a:spcPct val="100000"/>
              </a:lnSpc>
              <a:spcAft>
                <a:spcPct val="0"/>
              </a:spcAft>
            </a:pPr>
            <a:endParaRPr lang="sv-SE" altLang="sv-SE" sz="2400" dirty="0">
              <a:solidFill>
                <a:srgbClr val="1D2129"/>
              </a:solidFill>
              <a:latin typeface="+mn-lt"/>
            </a:endParaRPr>
          </a:p>
          <a:p>
            <a:pPr lvl="0" algn="l" eaLnBrk="0" fontAlgn="ctr" hangingPunct="0">
              <a:lnSpc>
                <a:spcPct val="100000"/>
              </a:lnSpc>
              <a:spcAft>
                <a:spcPct val="0"/>
              </a:spcAft>
            </a:pPr>
            <a:endParaRPr lang="sv-SE" altLang="sv-SE" sz="2400" dirty="0" smtClean="0">
              <a:solidFill>
                <a:srgbClr val="1D2129"/>
              </a:solidFill>
              <a:latin typeface="+mn-lt"/>
            </a:endParaRPr>
          </a:p>
        </p:txBody>
      </p:sp>
      <p:sp>
        <p:nvSpPr>
          <p:cNvPr id="9" name="Rubrik 1"/>
          <p:cNvSpPr txBox="1">
            <a:spLocks/>
          </p:cNvSpPr>
          <p:nvPr/>
        </p:nvSpPr>
        <p:spPr>
          <a:xfrm>
            <a:off x="0" y="1832459"/>
            <a:ext cx="4661680" cy="50045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200" b="1" dirty="0" smtClean="0"/>
              <a:t>Femte kap 1 </a:t>
            </a:r>
            <a:r>
              <a:rPr lang="sv-SE" sz="3200" b="1" dirty="0"/>
              <a:t>§ Sammansättning</a:t>
            </a:r>
          </a:p>
          <a:p>
            <a:pPr algn="l"/>
            <a:r>
              <a:rPr lang="sv-SE" sz="3200" dirty="0"/>
              <a:t>Styrelsen ska bestå av ordförande samt tre övriga ledamöter.</a:t>
            </a:r>
          </a:p>
          <a:p>
            <a:pPr algn="l"/>
            <a:r>
              <a:rPr lang="sv-SE" sz="3200" dirty="0"/>
              <a:t>Styrelsen ska inom sig utse vice ordförande och de övriga befattningshavare som</a:t>
            </a:r>
          </a:p>
          <a:p>
            <a:pPr algn="l"/>
            <a:r>
              <a:rPr lang="sv-SE" sz="3200" dirty="0"/>
              <a:t>behövs</a:t>
            </a:r>
            <a:r>
              <a:rPr lang="sv-SE" sz="3200" dirty="0" smtClean="0"/>
              <a:t>.</a:t>
            </a:r>
          </a:p>
          <a:p>
            <a:pPr algn="l"/>
            <a:endParaRPr lang="sv-SE" sz="3200" dirty="0"/>
          </a:p>
        </p:txBody>
      </p:sp>
      <p:sp>
        <p:nvSpPr>
          <p:cNvPr id="8" name="textruta 7"/>
          <p:cNvSpPr txBox="1"/>
          <p:nvPr/>
        </p:nvSpPr>
        <p:spPr>
          <a:xfrm>
            <a:off x="5278319" y="381637"/>
            <a:ext cx="4386676" cy="1015663"/>
          </a:xfrm>
          <a:prstGeom prst="rect">
            <a:avLst/>
          </a:prstGeom>
          <a:noFill/>
        </p:spPr>
        <p:txBody>
          <a:bodyPr wrap="square" rtlCol="0">
            <a:spAutoFit/>
          </a:bodyPr>
          <a:lstStyle/>
          <a:p>
            <a:r>
              <a:rPr lang="sv-SE" sz="6000" dirty="0" smtClean="0">
                <a:solidFill>
                  <a:srgbClr val="FFFF00"/>
                </a:solidFill>
                <a:latin typeface="+mj-lt"/>
              </a:rPr>
              <a:t>11. Motioner</a:t>
            </a:r>
            <a:endParaRPr lang="sv-SE" sz="6000" dirty="0">
              <a:solidFill>
                <a:srgbClr val="FFFF00"/>
              </a:solidFill>
              <a:latin typeface="+mj-lt"/>
            </a:endParaRPr>
          </a:p>
        </p:txBody>
      </p:sp>
    </p:spTree>
    <p:extLst>
      <p:ext uri="{BB962C8B-B14F-4D97-AF65-F5344CB8AC3E}">
        <p14:creationId xmlns:p14="http://schemas.microsoft.com/office/powerpoint/2010/main" val="2038485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453657" y="1815177"/>
            <a:ext cx="3129516" cy="429991"/>
          </a:xfrm>
        </p:spPr>
        <p:txBody>
          <a:bodyPr>
            <a:normAutofit fontScale="90000"/>
          </a:bodyPr>
          <a:lstStyle/>
          <a:p>
            <a:r>
              <a:rPr lang="sv-SE" sz="3200" dirty="0" smtClean="0"/>
              <a:t>Föredragningslista</a:t>
            </a:r>
            <a:endParaRPr lang="sv-SE" sz="3200" dirty="0"/>
          </a:p>
        </p:txBody>
      </p:sp>
      <p:sp>
        <p:nvSpPr>
          <p:cNvPr id="3" name="Underrubrik 2"/>
          <p:cNvSpPr>
            <a:spLocks noGrp="1"/>
          </p:cNvSpPr>
          <p:nvPr>
            <p:ph type="subTitle" idx="1"/>
          </p:nvPr>
        </p:nvSpPr>
        <p:spPr>
          <a:xfrm>
            <a:off x="556438" y="2245168"/>
            <a:ext cx="3469758" cy="4612832"/>
          </a:xfrm>
        </p:spPr>
        <p:txBody>
          <a:bodyPr>
            <a:noAutofit/>
          </a:bodyPr>
          <a:lstStyle/>
          <a:p>
            <a:pPr algn="l"/>
            <a:r>
              <a:rPr lang="sv-SE" sz="1200" dirty="0" smtClean="0"/>
              <a:t>1</a:t>
            </a:r>
            <a:r>
              <a:rPr lang="sv-SE" sz="1200" dirty="0"/>
              <a:t>. Mötets öppnande </a:t>
            </a:r>
          </a:p>
          <a:p>
            <a:pPr algn="l"/>
            <a:r>
              <a:rPr lang="sv-SE" sz="1200" dirty="0"/>
              <a:t>2. Mötets behörighet </a:t>
            </a:r>
          </a:p>
          <a:p>
            <a:pPr algn="l"/>
            <a:r>
              <a:rPr lang="sv-SE" sz="1200" dirty="0"/>
              <a:t>3. Val av mötets ordförande </a:t>
            </a:r>
          </a:p>
          <a:p>
            <a:pPr algn="l"/>
            <a:r>
              <a:rPr lang="sv-SE" sz="1200" dirty="0"/>
              <a:t>4. Val av </a:t>
            </a:r>
            <a:r>
              <a:rPr lang="sv-SE" sz="1200" dirty="0" smtClean="0"/>
              <a:t>mötets sekreterare </a:t>
            </a:r>
            <a:endParaRPr lang="sv-SE" sz="1200" dirty="0"/>
          </a:p>
          <a:p>
            <a:pPr algn="l"/>
            <a:r>
              <a:rPr lang="sv-SE" sz="1200" dirty="0"/>
              <a:t>5. Val av två </a:t>
            </a:r>
            <a:r>
              <a:rPr lang="sv-SE" sz="1200" dirty="0" smtClean="0"/>
              <a:t>personer </a:t>
            </a:r>
            <a:r>
              <a:rPr lang="sv-SE" sz="1200" dirty="0"/>
              <a:t>att justera protokollet </a:t>
            </a:r>
          </a:p>
          <a:p>
            <a:pPr algn="l"/>
            <a:r>
              <a:rPr lang="sv-SE" sz="1200" dirty="0"/>
              <a:t>6. Fastställande av röstlängd </a:t>
            </a:r>
            <a:endParaRPr lang="sv-SE" sz="1200" dirty="0" smtClean="0"/>
          </a:p>
          <a:p>
            <a:pPr algn="l"/>
            <a:r>
              <a:rPr lang="sv-SE" sz="1200" dirty="0" smtClean="0"/>
              <a:t>7. Fastställande av föredragningslista</a:t>
            </a:r>
            <a:endParaRPr lang="sv-SE" sz="1200" dirty="0"/>
          </a:p>
          <a:p>
            <a:pPr algn="l"/>
            <a:r>
              <a:rPr lang="sv-SE" sz="1200" dirty="0"/>
              <a:t>8</a:t>
            </a:r>
            <a:r>
              <a:rPr lang="sv-SE" sz="1200" dirty="0" smtClean="0"/>
              <a:t>. </a:t>
            </a:r>
            <a:r>
              <a:rPr lang="sv-SE" sz="1200" dirty="0"/>
              <a:t>Styrelsens verksamhetsberättelse för förra året </a:t>
            </a:r>
          </a:p>
          <a:p>
            <a:pPr algn="l"/>
            <a:r>
              <a:rPr lang="sv-SE" sz="1200" dirty="0"/>
              <a:t>9</a:t>
            </a:r>
            <a:r>
              <a:rPr lang="sv-SE" sz="1200" dirty="0" smtClean="0"/>
              <a:t>. </a:t>
            </a:r>
            <a:r>
              <a:rPr lang="sv-SE" sz="1200" dirty="0"/>
              <a:t>Ekonomisk berättelse för förra året </a:t>
            </a:r>
          </a:p>
          <a:p>
            <a:pPr algn="l"/>
            <a:r>
              <a:rPr lang="sv-SE" sz="1200" dirty="0" smtClean="0"/>
              <a:t>10. </a:t>
            </a:r>
            <a:r>
              <a:rPr lang="sv-SE" sz="1200" dirty="0"/>
              <a:t>Ansvarsfrihet för förra årets styrelse </a:t>
            </a:r>
          </a:p>
          <a:p>
            <a:pPr algn="l"/>
            <a:r>
              <a:rPr lang="sv-SE" sz="1200" dirty="0" smtClean="0"/>
              <a:t>11. </a:t>
            </a:r>
            <a:r>
              <a:rPr lang="sv-SE" sz="1200" dirty="0"/>
              <a:t>Motioner </a:t>
            </a:r>
          </a:p>
          <a:p>
            <a:pPr algn="l"/>
            <a:r>
              <a:rPr lang="sv-SE" sz="1200" dirty="0" smtClean="0"/>
              <a:t>12. </a:t>
            </a:r>
            <a:r>
              <a:rPr lang="sv-SE" sz="1200" dirty="0"/>
              <a:t>Årets verksamhetsplan </a:t>
            </a:r>
          </a:p>
          <a:p>
            <a:pPr algn="l"/>
            <a:r>
              <a:rPr lang="sv-SE" sz="1200" dirty="0" smtClean="0"/>
              <a:t>13. </a:t>
            </a:r>
            <a:r>
              <a:rPr lang="sv-SE" sz="1200" dirty="0"/>
              <a:t>Årets budget och fastställande av medlemsavgift </a:t>
            </a:r>
          </a:p>
          <a:p>
            <a:pPr algn="l"/>
            <a:r>
              <a:rPr lang="sv-SE" sz="1200" dirty="0" smtClean="0"/>
              <a:t>14. </a:t>
            </a:r>
            <a:r>
              <a:rPr lang="sv-SE" sz="1200" dirty="0"/>
              <a:t>Val av årets styrelse </a:t>
            </a:r>
          </a:p>
          <a:p>
            <a:pPr algn="l"/>
            <a:r>
              <a:rPr lang="sv-SE" sz="1200" dirty="0" smtClean="0"/>
              <a:t>15. </a:t>
            </a:r>
            <a:r>
              <a:rPr lang="sv-SE" sz="1200" dirty="0"/>
              <a:t>Övriga frågor </a:t>
            </a:r>
          </a:p>
          <a:p>
            <a:pPr algn="l"/>
            <a:r>
              <a:rPr lang="sv-SE" sz="1200" dirty="0" smtClean="0"/>
              <a:t>16. </a:t>
            </a:r>
            <a:r>
              <a:rPr lang="sv-SE" sz="1200" dirty="0"/>
              <a:t>Mötet avslutas </a:t>
            </a:r>
            <a:endParaRPr lang="sv-SE" sz="1200"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2</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Tree>
    <p:extLst>
      <p:ext uri="{BB962C8B-B14F-4D97-AF65-F5344CB8AC3E}">
        <p14:creationId xmlns:p14="http://schemas.microsoft.com/office/powerpoint/2010/main" val="2102151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20</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7" name="Rubrik 1"/>
          <p:cNvSpPr txBox="1">
            <a:spLocks/>
          </p:cNvSpPr>
          <p:nvPr/>
        </p:nvSpPr>
        <p:spPr>
          <a:xfrm>
            <a:off x="4550205" y="1913860"/>
            <a:ext cx="7327869" cy="49231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eaLnBrk="0" fontAlgn="base" hangingPunct="0">
              <a:lnSpc>
                <a:spcPct val="100000"/>
              </a:lnSpc>
              <a:spcAft>
                <a:spcPct val="0"/>
              </a:spcAft>
            </a:pPr>
            <a:r>
              <a:rPr lang="sv-SE" altLang="sv-SE" sz="2400" b="1" dirty="0" smtClean="0">
                <a:solidFill>
                  <a:srgbClr val="1D2129"/>
                </a:solidFill>
                <a:latin typeface="+mn-lt"/>
              </a:rPr>
              <a:t>Motion inskickad av </a:t>
            </a:r>
            <a:r>
              <a:rPr lang="sv-SE" altLang="sv-SE" sz="2400" b="1" dirty="0" err="1" smtClean="0">
                <a:solidFill>
                  <a:srgbClr val="1D2129"/>
                </a:solidFill>
                <a:latin typeface="+mn-lt"/>
              </a:rPr>
              <a:t>Akib</a:t>
            </a:r>
            <a:r>
              <a:rPr lang="sv-SE" altLang="sv-SE" sz="2400" b="1" dirty="0" smtClean="0">
                <a:solidFill>
                  <a:srgbClr val="1D2129"/>
                </a:solidFill>
                <a:latin typeface="+mn-lt"/>
              </a:rPr>
              <a:t> Islam:</a:t>
            </a:r>
          </a:p>
          <a:p>
            <a:pPr algn="l" eaLnBrk="0" fontAlgn="base" hangingPunct="0">
              <a:lnSpc>
                <a:spcPct val="100000"/>
              </a:lnSpc>
              <a:spcAft>
                <a:spcPct val="0"/>
              </a:spcAft>
            </a:pPr>
            <a:endParaRPr lang="sv-SE" altLang="sv-SE" sz="2400" dirty="0" smtClean="0">
              <a:solidFill>
                <a:srgbClr val="1D2129"/>
              </a:solidFill>
            </a:endParaRPr>
          </a:p>
          <a:p>
            <a:pPr algn="l" eaLnBrk="0" fontAlgn="base" hangingPunct="0">
              <a:lnSpc>
                <a:spcPct val="100000"/>
              </a:lnSpc>
              <a:spcAft>
                <a:spcPct val="0"/>
              </a:spcAft>
            </a:pPr>
            <a:r>
              <a:rPr lang="sv-SE" altLang="sv-SE" sz="2400" dirty="0" smtClean="0">
                <a:solidFill>
                  <a:srgbClr val="1D2129"/>
                </a:solidFill>
              </a:rPr>
              <a:t>2</a:t>
            </a:r>
            <a:r>
              <a:rPr lang="sv-SE" altLang="sv-SE" sz="2400" dirty="0">
                <a:solidFill>
                  <a:srgbClr val="1D2129"/>
                </a:solidFill>
              </a:rPr>
              <a:t>. </a:t>
            </a:r>
            <a:r>
              <a:rPr lang="sv-SE" altLang="sv-SE" sz="2400" dirty="0" smtClean="0">
                <a:solidFill>
                  <a:srgbClr val="1D2129"/>
                </a:solidFill>
              </a:rPr>
              <a:t>Storleken på styrelsen</a:t>
            </a:r>
          </a:p>
          <a:p>
            <a:pPr algn="l" eaLnBrk="0" fontAlgn="base" hangingPunct="0">
              <a:lnSpc>
                <a:spcPct val="100000"/>
              </a:lnSpc>
              <a:spcAft>
                <a:spcPct val="0"/>
              </a:spcAft>
            </a:pPr>
            <a:endParaRPr lang="sv-SE" altLang="sv-SE" sz="2400" dirty="0">
              <a:solidFill>
                <a:srgbClr val="1D2129"/>
              </a:solidFill>
            </a:endParaRPr>
          </a:p>
          <a:p>
            <a:pPr algn="l" eaLnBrk="0" fontAlgn="base" hangingPunct="0">
              <a:lnSpc>
                <a:spcPct val="100000"/>
              </a:lnSpc>
              <a:spcAft>
                <a:spcPct val="0"/>
              </a:spcAft>
            </a:pPr>
            <a:r>
              <a:rPr lang="sv-SE" altLang="sv-SE" sz="2400" dirty="0" smtClean="0">
                <a:solidFill>
                  <a:srgbClr val="1D2129"/>
                </a:solidFill>
              </a:rPr>
              <a:t>Nästa </a:t>
            </a:r>
            <a:r>
              <a:rPr lang="sv-SE" altLang="sv-SE" sz="2400" dirty="0">
                <a:solidFill>
                  <a:srgbClr val="1D2129"/>
                </a:solidFill>
              </a:rPr>
              <a:t>punkt är just storleken på styrelsen, som idag är 8 personer! Jag kan tycka det verkar väldigt stor styrelse i förhållande till storleken på föreningen, har även en uppfattning av att det har varit svårt att jobba i stor grupp och bara att hitta lediga tider för möten är ett projekt i sig. 5-6 personer borde räcka, men antalet kan väl diskuteras på årsmötet</a:t>
            </a:r>
            <a:r>
              <a:rPr lang="sv-SE" altLang="sv-SE" sz="2400" dirty="0" smtClean="0">
                <a:solidFill>
                  <a:srgbClr val="1D2129"/>
                </a:solidFill>
              </a:rPr>
              <a:t>.</a:t>
            </a:r>
          </a:p>
          <a:p>
            <a:pPr algn="l" eaLnBrk="0" fontAlgn="base" hangingPunct="0">
              <a:lnSpc>
                <a:spcPct val="100000"/>
              </a:lnSpc>
              <a:spcAft>
                <a:spcPct val="0"/>
              </a:spcAft>
            </a:pPr>
            <a:endParaRPr lang="sv-SE" altLang="sv-SE" sz="2400" dirty="0">
              <a:solidFill>
                <a:srgbClr val="1D2129"/>
              </a:solidFill>
            </a:endParaRPr>
          </a:p>
          <a:p>
            <a:pPr lvl="0" algn="l" eaLnBrk="0" fontAlgn="base" hangingPunct="0">
              <a:lnSpc>
                <a:spcPct val="100000"/>
              </a:lnSpc>
              <a:spcAft>
                <a:spcPct val="0"/>
              </a:spcAft>
            </a:pPr>
            <a:endParaRPr lang="sv-SE" altLang="sv-SE" sz="2400" b="1" dirty="0" smtClean="0">
              <a:solidFill>
                <a:srgbClr val="1D2129"/>
              </a:solidFill>
              <a:latin typeface="+mn-lt"/>
            </a:endParaRPr>
          </a:p>
        </p:txBody>
      </p:sp>
      <p:sp>
        <p:nvSpPr>
          <p:cNvPr id="9" name="Rubrik 1"/>
          <p:cNvSpPr txBox="1">
            <a:spLocks/>
          </p:cNvSpPr>
          <p:nvPr/>
        </p:nvSpPr>
        <p:spPr>
          <a:xfrm>
            <a:off x="0" y="1832459"/>
            <a:ext cx="4661680" cy="50045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2600" b="1" dirty="0" smtClean="0"/>
              <a:t>Femte kap 1 </a:t>
            </a:r>
            <a:r>
              <a:rPr lang="sv-SE" sz="2600" b="1" dirty="0"/>
              <a:t>§ Sammansättning</a:t>
            </a:r>
          </a:p>
          <a:p>
            <a:pPr algn="l"/>
            <a:r>
              <a:rPr lang="sv-SE" sz="2600" dirty="0"/>
              <a:t>Styrelsen ska bestå av ordförande samt tre övriga ledamöter.</a:t>
            </a:r>
          </a:p>
          <a:p>
            <a:pPr algn="l"/>
            <a:r>
              <a:rPr lang="sv-SE" sz="2600" dirty="0"/>
              <a:t>Styrelsen ska inom sig utse vice ordförande och de övriga befattningshavare som</a:t>
            </a:r>
          </a:p>
          <a:p>
            <a:pPr algn="l"/>
            <a:r>
              <a:rPr lang="sv-SE" sz="2600" dirty="0"/>
              <a:t>behövs</a:t>
            </a:r>
            <a:r>
              <a:rPr lang="sv-SE" sz="2600" dirty="0" smtClean="0"/>
              <a:t>. </a:t>
            </a:r>
            <a:br>
              <a:rPr lang="sv-SE" sz="2600" dirty="0" smtClean="0"/>
            </a:br>
            <a:r>
              <a:rPr lang="sv-SE" sz="2600" dirty="0" smtClean="0"/>
              <a:t/>
            </a:r>
            <a:br>
              <a:rPr lang="sv-SE" sz="2600" dirty="0" smtClean="0"/>
            </a:br>
            <a:r>
              <a:rPr lang="sv-SE" sz="2600" b="1" dirty="0" smtClean="0">
                <a:solidFill>
                  <a:srgbClr val="497F00"/>
                </a:solidFill>
              </a:rPr>
              <a:t>Här pekar </a:t>
            </a:r>
            <a:r>
              <a:rPr lang="sv-SE" sz="2600" b="1" dirty="0" err="1" smtClean="0">
                <a:solidFill>
                  <a:srgbClr val="497F00"/>
                </a:solidFill>
              </a:rPr>
              <a:t>Akib</a:t>
            </a:r>
            <a:r>
              <a:rPr lang="sv-SE" sz="2600" b="1" dirty="0" smtClean="0">
                <a:solidFill>
                  <a:srgbClr val="497F00"/>
                </a:solidFill>
              </a:rPr>
              <a:t> på det tillägget</a:t>
            </a:r>
            <a:r>
              <a:rPr lang="sv-SE" sz="2600" b="1" dirty="0">
                <a:solidFill>
                  <a:srgbClr val="497F00"/>
                </a:solidFill>
              </a:rPr>
              <a:t> </a:t>
            </a:r>
            <a:r>
              <a:rPr lang="sv-SE" sz="2600" b="1" dirty="0" smtClean="0">
                <a:solidFill>
                  <a:srgbClr val="497F00"/>
                </a:solidFill>
              </a:rPr>
              <a:t>i föreningsstadgarna som inte infördes efter det att årsmötet 2016 antog förslaget på utökad styrelseform. </a:t>
            </a:r>
          </a:p>
        </p:txBody>
      </p:sp>
      <p:sp>
        <p:nvSpPr>
          <p:cNvPr id="8" name="textruta 7"/>
          <p:cNvSpPr txBox="1"/>
          <p:nvPr/>
        </p:nvSpPr>
        <p:spPr>
          <a:xfrm>
            <a:off x="5278319" y="381637"/>
            <a:ext cx="4386676" cy="1015663"/>
          </a:xfrm>
          <a:prstGeom prst="rect">
            <a:avLst/>
          </a:prstGeom>
          <a:noFill/>
        </p:spPr>
        <p:txBody>
          <a:bodyPr wrap="square" rtlCol="0">
            <a:spAutoFit/>
          </a:bodyPr>
          <a:lstStyle/>
          <a:p>
            <a:r>
              <a:rPr lang="sv-SE" sz="6000" dirty="0" smtClean="0">
                <a:solidFill>
                  <a:srgbClr val="FFFF00"/>
                </a:solidFill>
                <a:latin typeface="+mj-lt"/>
              </a:rPr>
              <a:t>11. Motioner</a:t>
            </a:r>
            <a:endParaRPr lang="sv-SE" sz="6000" dirty="0">
              <a:solidFill>
                <a:srgbClr val="FFFF00"/>
              </a:solidFill>
              <a:latin typeface="+mj-lt"/>
            </a:endParaRPr>
          </a:p>
        </p:txBody>
      </p:sp>
    </p:spTree>
    <p:extLst>
      <p:ext uri="{BB962C8B-B14F-4D97-AF65-F5344CB8AC3E}">
        <p14:creationId xmlns:p14="http://schemas.microsoft.com/office/powerpoint/2010/main" val="26183958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21</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7" name="Rubrik 1"/>
          <p:cNvSpPr txBox="1">
            <a:spLocks/>
          </p:cNvSpPr>
          <p:nvPr/>
        </p:nvSpPr>
        <p:spPr>
          <a:xfrm>
            <a:off x="4550205" y="1832460"/>
            <a:ext cx="7327869" cy="50045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eaLnBrk="0" fontAlgn="base" hangingPunct="0">
              <a:lnSpc>
                <a:spcPct val="100000"/>
              </a:lnSpc>
              <a:spcAft>
                <a:spcPct val="0"/>
              </a:spcAft>
            </a:pPr>
            <a:r>
              <a:rPr lang="sv-SE" altLang="sv-SE" sz="2800" b="1" dirty="0" smtClean="0">
                <a:solidFill>
                  <a:srgbClr val="1D2129"/>
                </a:solidFill>
                <a:latin typeface="+mn-lt"/>
              </a:rPr>
              <a:t>Motion inskickad av </a:t>
            </a:r>
            <a:r>
              <a:rPr lang="sv-SE" altLang="sv-SE" sz="2800" b="1" dirty="0" err="1" smtClean="0">
                <a:solidFill>
                  <a:srgbClr val="1D2129"/>
                </a:solidFill>
                <a:latin typeface="+mn-lt"/>
              </a:rPr>
              <a:t>Akib</a:t>
            </a:r>
            <a:r>
              <a:rPr lang="sv-SE" altLang="sv-SE" sz="2800" b="1" dirty="0" smtClean="0">
                <a:solidFill>
                  <a:srgbClr val="1D2129"/>
                </a:solidFill>
                <a:latin typeface="+mn-lt"/>
              </a:rPr>
              <a:t> Islam:</a:t>
            </a:r>
          </a:p>
          <a:p>
            <a:pPr algn="l" eaLnBrk="0" fontAlgn="base" hangingPunct="0">
              <a:lnSpc>
                <a:spcPct val="100000"/>
              </a:lnSpc>
              <a:spcAft>
                <a:spcPct val="0"/>
              </a:spcAft>
            </a:pPr>
            <a:endParaRPr lang="sv-SE" altLang="sv-SE" sz="2800" dirty="0" smtClean="0">
              <a:solidFill>
                <a:srgbClr val="1D2129"/>
              </a:solidFill>
            </a:endParaRPr>
          </a:p>
          <a:p>
            <a:pPr lvl="0" algn="l" eaLnBrk="0" fontAlgn="base" hangingPunct="0">
              <a:lnSpc>
                <a:spcPct val="100000"/>
              </a:lnSpc>
              <a:spcAft>
                <a:spcPct val="0"/>
              </a:spcAft>
            </a:pPr>
            <a:r>
              <a:rPr lang="sv-SE" altLang="sv-SE" sz="2800" dirty="0">
                <a:solidFill>
                  <a:srgbClr val="1D2129"/>
                </a:solidFill>
              </a:rPr>
              <a:t>3. </a:t>
            </a:r>
            <a:r>
              <a:rPr lang="sv-SE" altLang="sv-SE" sz="2800" dirty="0" smtClean="0">
                <a:solidFill>
                  <a:srgbClr val="1D2129"/>
                </a:solidFill>
              </a:rPr>
              <a:t>Medlemsavgift</a:t>
            </a:r>
          </a:p>
          <a:p>
            <a:pPr lvl="0" algn="l" eaLnBrk="0" fontAlgn="base" hangingPunct="0">
              <a:lnSpc>
                <a:spcPct val="100000"/>
              </a:lnSpc>
              <a:spcAft>
                <a:spcPct val="0"/>
              </a:spcAft>
            </a:pPr>
            <a:endParaRPr lang="sv-SE" altLang="sv-SE" sz="2800" dirty="0">
              <a:solidFill>
                <a:srgbClr val="1D2129"/>
              </a:solidFill>
            </a:endParaRPr>
          </a:p>
          <a:p>
            <a:pPr lvl="0" algn="l" eaLnBrk="0" fontAlgn="base" hangingPunct="0">
              <a:lnSpc>
                <a:spcPct val="100000"/>
              </a:lnSpc>
              <a:spcAft>
                <a:spcPct val="0"/>
              </a:spcAft>
            </a:pPr>
            <a:r>
              <a:rPr lang="sv-SE" altLang="sv-SE" sz="2800" dirty="0" smtClean="0">
                <a:solidFill>
                  <a:srgbClr val="1D2129"/>
                </a:solidFill>
              </a:rPr>
              <a:t>På </a:t>
            </a:r>
            <a:r>
              <a:rPr lang="sv-SE" altLang="sv-SE" sz="2800" dirty="0">
                <a:solidFill>
                  <a:srgbClr val="1D2129"/>
                </a:solidFill>
              </a:rPr>
              <a:t>årsmötet beslutar vi om medlemsavgift och spelaravgift, dock är dessa avgifter redan bestämda innan årsmötet. Skulle vilja ha möjlighet att påverka beslutet om avgifterna på något vis, om det innebär att vi ska lägga årsmötet tidigare på året eller besluta summan senare på året kan vi diskutera på årsmötet</a:t>
            </a:r>
            <a:r>
              <a:rPr lang="sv-SE" altLang="sv-SE" sz="2800" dirty="0" smtClean="0">
                <a:solidFill>
                  <a:srgbClr val="1D2129"/>
                </a:solidFill>
              </a:rPr>
              <a:t>.</a:t>
            </a:r>
            <a:endParaRPr lang="sv-SE" altLang="sv-SE" sz="2800" dirty="0" smtClean="0">
              <a:solidFill>
                <a:srgbClr val="1D2129"/>
              </a:solidFill>
            </a:endParaRPr>
          </a:p>
        </p:txBody>
      </p:sp>
      <p:sp>
        <p:nvSpPr>
          <p:cNvPr id="9" name="Rubrik 1"/>
          <p:cNvSpPr txBox="1">
            <a:spLocks/>
          </p:cNvSpPr>
          <p:nvPr/>
        </p:nvSpPr>
        <p:spPr>
          <a:xfrm>
            <a:off x="0" y="1832459"/>
            <a:ext cx="4661680" cy="50045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3000" b="1" dirty="0" smtClean="0"/>
              <a:t>Tredje kap </a:t>
            </a:r>
            <a:r>
              <a:rPr lang="sv-SE" sz="3000" b="1" dirty="0"/>
              <a:t>5 § Ärenden vid </a:t>
            </a:r>
            <a:r>
              <a:rPr lang="sv-SE" sz="3000" b="1" dirty="0" smtClean="0"/>
              <a:t>årsmötet</a:t>
            </a:r>
          </a:p>
          <a:p>
            <a:pPr algn="l"/>
            <a:r>
              <a:rPr lang="sv-SE" sz="3000" dirty="0"/>
              <a:t>Vid årsmötet ska följande behandlas och protokollföras:</a:t>
            </a:r>
            <a:r>
              <a:rPr lang="sv-SE" sz="3000" b="1" dirty="0" smtClean="0"/>
              <a:t> </a:t>
            </a:r>
          </a:p>
          <a:p>
            <a:pPr algn="l"/>
            <a:r>
              <a:rPr lang="sv-SE" sz="3000" dirty="0" smtClean="0"/>
              <a:t>…</a:t>
            </a:r>
          </a:p>
          <a:p>
            <a:pPr algn="l"/>
            <a:r>
              <a:rPr lang="sv-SE" sz="3000" dirty="0" smtClean="0"/>
              <a:t>4</a:t>
            </a:r>
            <a:r>
              <a:rPr lang="sv-SE" sz="3000" dirty="0"/>
              <a:t>. Fråga om mötet har utlysts på rätt sätt.</a:t>
            </a:r>
          </a:p>
          <a:p>
            <a:pPr algn="l"/>
            <a:r>
              <a:rPr lang="sv-SE" sz="3000" dirty="0"/>
              <a:t>5. Fastställande av föredragningslista.</a:t>
            </a:r>
          </a:p>
          <a:p>
            <a:pPr algn="l"/>
            <a:r>
              <a:rPr lang="sv-SE" sz="3000" b="1" dirty="0"/>
              <a:t>6. Fastställande av medlemsavgifter</a:t>
            </a:r>
            <a:r>
              <a:rPr lang="sv-SE" sz="3000" b="1" dirty="0" smtClean="0"/>
              <a:t>.</a:t>
            </a:r>
            <a:endParaRPr lang="sv-SE" sz="3000" b="1" dirty="0" smtClean="0"/>
          </a:p>
        </p:txBody>
      </p:sp>
      <p:sp>
        <p:nvSpPr>
          <p:cNvPr id="8" name="textruta 7"/>
          <p:cNvSpPr txBox="1"/>
          <p:nvPr/>
        </p:nvSpPr>
        <p:spPr>
          <a:xfrm>
            <a:off x="5278319" y="371004"/>
            <a:ext cx="4386676" cy="1015663"/>
          </a:xfrm>
          <a:prstGeom prst="rect">
            <a:avLst/>
          </a:prstGeom>
          <a:noFill/>
        </p:spPr>
        <p:txBody>
          <a:bodyPr wrap="square" rtlCol="0">
            <a:spAutoFit/>
          </a:bodyPr>
          <a:lstStyle/>
          <a:p>
            <a:r>
              <a:rPr lang="sv-SE" sz="6000" dirty="0" smtClean="0">
                <a:solidFill>
                  <a:srgbClr val="FFFF00"/>
                </a:solidFill>
                <a:latin typeface="+mj-lt"/>
              </a:rPr>
              <a:t>11. Motioner</a:t>
            </a:r>
            <a:endParaRPr lang="sv-SE" sz="6000" dirty="0">
              <a:solidFill>
                <a:srgbClr val="FFFF00"/>
              </a:solidFill>
              <a:latin typeface="+mj-lt"/>
            </a:endParaRPr>
          </a:p>
        </p:txBody>
      </p:sp>
    </p:spTree>
    <p:extLst>
      <p:ext uri="{BB962C8B-B14F-4D97-AF65-F5344CB8AC3E}">
        <p14:creationId xmlns:p14="http://schemas.microsoft.com/office/powerpoint/2010/main" val="3954301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22</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7" name="Rubrik 1"/>
          <p:cNvSpPr txBox="1">
            <a:spLocks/>
          </p:cNvSpPr>
          <p:nvPr/>
        </p:nvSpPr>
        <p:spPr>
          <a:xfrm>
            <a:off x="4550205" y="1832460"/>
            <a:ext cx="7327869" cy="50045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eaLnBrk="0" fontAlgn="base" hangingPunct="0">
              <a:lnSpc>
                <a:spcPct val="100000"/>
              </a:lnSpc>
              <a:spcAft>
                <a:spcPct val="0"/>
              </a:spcAft>
            </a:pPr>
            <a:r>
              <a:rPr lang="sv-SE" altLang="sv-SE" sz="2700" b="1" dirty="0" smtClean="0">
                <a:solidFill>
                  <a:srgbClr val="1D2129"/>
                </a:solidFill>
                <a:latin typeface="+mn-lt"/>
              </a:rPr>
              <a:t>Motion inskickad av </a:t>
            </a:r>
            <a:r>
              <a:rPr lang="sv-SE" altLang="sv-SE" sz="2700" b="1" dirty="0" err="1" smtClean="0">
                <a:solidFill>
                  <a:srgbClr val="1D2129"/>
                </a:solidFill>
                <a:latin typeface="+mn-lt"/>
              </a:rPr>
              <a:t>Akib</a:t>
            </a:r>
            <a:r>
              <a:rPr lang="sv-SE" altLang="sv-SE" sz="2700" b="1" dirty="0" smtClean="0">
                <a:solidFill>
                  <a:srgbClr val="1D2129"/>
                </a:solidFill>
                <a:latin typeface="+mn-lt"/>
              </a:rPr>
              <a:t> Islam:</a:t>
            </a:r>
          </a:p>
          <a:p>
            <a:pPr algn="l" eaLnBrk="0" fontAlgn="base" hangingPunct="0">
              <a:lnSpc>
                <a:spcPct val="100000"/>
              </a:lnSpc>
              <a:spcAft>
                <a:spcPct val="0"/>
              </a:spcAft>
            </a:pPr>
            <a:endParaRPr lang="sv-SE" altLang="sv-SE" sz="2700" dirty="0" smtClean="0">
              <a:solidFill>
                <a:srgbClr val="1D2129"/>
              </a:solidFill>
            </a:endParaRPr>
          </a:p>
          <a:p>
            <a:pPr lvl="0" algn="l" eaLnBrk="0" fontAlgn="base" hangingPunct="0">
              <a:lnSpc>
                <a:spcPct val="100000"/>
              </a:lnSpc>
              <a:spcAft>
                <a:spcPct val="0"/>
              </a:spcAft>
            </a:pPr>
            <a:r>
              <a:rPr lang="sv-SE" altLang="sv-SE" sz="2700" dirty="0">
                <a:solidFill>
                  <a:srgbClr val="1D2129"/>
                </a:solidFill>
              </a:rPr>
              <a:t>4. </a:t>
            </a:r>
            <a:r>
              <a:rPr lang="sv-SE" altLang="sv-SE" sz="2700" dirty="0" smtClean="0">
                <a:solidFill>
                  <a:srgbClr val="1D2129"/>
                </a:solidFill>
              </a:rPr>
              <a:t>Valberedning </a:t>
            </a:r>
          </a:p>
          <a:p>
            <a:pPr lvl="0" algn="l" eaLnBrk="0" fontAlgn="base" hangingPunct="0">
              <a:lnSpc>
                <a:spcPct val="100000"/>
              </a:lnSpc>
              <a:spcAft>
                <a:spcPct val="0"/>
              </a:spcAft>
            </a:pPr>
            <a:endParaRPr lang="sv-SE" altLang="sv-SE" sz="2700" dirty="0" smtClean="0">
              <a:solidFill>
                <a:srgbClr val="1D2129"/>
              </a:solidFill>
            </a:endParaRPr>
          </a:p>
          <a:p>
            <a:pPr lvl="0" algn="l" eaLnBrk="0" fontAlgn="base" hangingPunct="0">
              <a:lnSpc>
                <a:spcPct val="100000"/>
              </a:lnSpc>
              <a:spcAft>
                <a:spcPct val="0"/>
              </a:spcAft>
            </a:pPr>
            <a:r>
              <a:rPr lang="sv-SE" altLang="sv-SE" sz="2700" dirty="0" smtClean="0">
                <a:solidFill>
                  <a:srgbClr val="1D2129"/>
                </a:solidFill>
              </a:rPr>
              <a:t>Vi </a:t>
            </a:r>
            <a:r>
              <a:rPr lang="sv-SE" altLang="sv-SE" sz="2700" dirty="0">
                <a:solidFill>
                  <a:srgbClr val="1D2129"/>
                </a:solidFill>
              </a:rPr>
              <a:t>uppfyller inte den paragrafen idag och tror inte man behöver vara 4 personer</a:t>
            </a:r>
            <a:r>
              <a:rPr lang="sv-SE" altLang="sv-SE" sz="2700" dirty="0" smtClean="0">
                <a:solidFill>
                  <a:srgbClr val="1D2129"/>
                </a:solidFill>
              </a:rPr>
              <a:t>.</a:t>
            </a:r>
          </a:p>
          <a:p>
            <a:pPr lvl="0" algn="l" eaLnBrk="0" fontAlgn="base" hangingPunct="0">
              <a:lnSpc>
                <a:spcPct val="100000"/>
              </a:lnSpc>
              <a:spcAft>
                <a:spcPct val="0"/>
              </a:spcAft>
            </a:pPr>
            <a:endParaRPr lang="sv-SE" altLang="sv-SE" sz="2700" b="1" dirty="0">
              <a:solidFill>
                <a:srgbClr val="1D2129"/>
              </a:solidFill>
              <a:latin typeface="+mn-lt"/>
            </a:endParaRPr>
          </a:p>
          <a:p>
            <a:pPr lvl="0" algn="l" eaLnBrk="0" fontAlgn="base" hangingPunct="0">
              <a:lnSpc>
                <a:spcPct val="100000"/>
              </a:lnSpc>
              <a:spcAft>
                <a:spcPct val="0"/>
              </a:spcAft>
            </a:pPr>
            <a:endParaRPr lang="sv-SE" altLang="sv-SE" sz="2700" b="1" dirty="0" smtClean="0">
              <a:solidFill>
                <a:srgbClr val="1D2129"/>
              </a:solidFill>
              <a:latin typeface="+mn-lt"/>
            </a:endParaRPr>
          </a:p>
          <a:p>
            <a:pPr lvl="0" algn="l" eaLnBrk="0" fontAlgn="base" hangingPunct="0">
              <a:lnSpc>
                <a:spcPct val="100000"/>
              </a:lnSpc>
              <a:spcAft>
                <a:spcPct val="0"/>
              </a:spcAft>
            </a:pPr>
            <a:endParaRPr lang="sv-SE" altLang="sv-SE" sz="2700" b="1" dirty="0">
              <a:solidFill>
                <a:srgbClr val="1D2129"/>
              </a:solidFill>
              <a:latin typeface="+mn-lt"/>
            </a:endParaRPr>
          </a:p>
          <a:p>
            <a:pPr lvl="0" algn="l" eaLnBrk="0" fontAlgn="base" hangingPunct="0">
              <a:lnSpc>
                <a:spcPct val="100000"/>
              </a:lnSpc>
              <a:spcAft>
                <a:spcPct val="0"/>
              </a:spcAft>
            </a:pPr>
            <a:endParaRPr lang="sv-SE" altLang="sv-SE" sz="2700" b="1" dirty="0" smtClean="0">
              <a:solidFill>
                <a:srgbClr val="1D2129"/>
              </a:solidFill>
              <a:latin typeface="+mn-lt"/>
            </a:endParaRPr>
          </a:p>
          <a:p>
            <a:pPr lvl="0" algn="l" eaLnBrk="0" fontAlgn="base" hangingPunct="0">
              <a:lnSpc>
                <a:spcPct val="100000"/>
              </a:lnSpc>
              <a:spcAft>
                <a:spcPct val="0"/>
              </a:spcAft>
            </a:pPr>
            <a:endParaRPr lang="sv-SE" altLang="sv-SE" sz="2700" b="1" dirty="0">
              <a:solidFill>
                <a:srgbClr val="1D2129"/>
              </a:solidFill>
              <a:latin typeface="+mn-lt"/>
            </a:endParaRPr>
          </a:p>
          <a:p>
            <a:pPr lvl="0" algn="l" eaLnBrk="0" fontAlgn="base" hangingPunct="0">
              <a:lnSpc>
                <a:spcPct val="100000"/>
              </a:lnSpc>
              <a:spcAft>
                <a:spcPct val="0"/>
              </a:spcAft>
            </a:pPr>
            <a:endParaRPr lang="sv-SE" altLang="sv-SE" sz="2700" b="1" dirty="0" smtClean="0">
              <a:solidFill>
                <a:srgbClr val="1D2129"/>
              </a:solidFill>
              <a:latin typeface="+mn-lt"/>
            </a:endParaRPr>
          </a:p>
        </p:txBody>
      </p:sp>
      <p:sp>
        <p:nvSpPr>
          <p:cNvPr id="9" name="Rubrik 1"/>
          <p:cNvSpPr txBox="1">
            <a:spLocks/>
          </p:cNvSpPr>
          <p:nvPr/>
        </p:nvSpPr>
        <p:spPr>
          <a:xfrm>
            <a:off x="0" y="1832459"/>
            <a:ext cx="4661680" cy="500459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2800" b="1" dirty="0" smtClean="0"/>
              <a:t>Fjärde kap </a:t>
            </a:r>
            <a:r>
              <a:rPr lang="sv-SE" sz="2800" b="1" dirty="0"/>
              <a:t>1</a:t>
            </a:r>
            <a:r>
              <a:rPr lang="sv-SE" sz="2800" b="1" dirty="0" smtClean="0"/>
              <a:t> </a:t>
            </a:r>
            <a:r>
              <a:rPr lang="sv-SE" sz="2800" b="1" dirty="0"/>
              <a:t>§ </a:t>
            </a:r>
            <a:r>
              <a:rPr lang="sv-SE" sz="2800" b="1" dirty="0" smtClean="0"/>
              <a:t>Sammansättning</a:t>
            </a:r>
          </a:p>
          <a:p>
            <a:pPr algn="l"/>
            <a:endParaRPr lang="sv-SE" altLang="sv-SE" sz="2800" dirty="0" smtClean="0">
              <a:solidFill>
                <a:srgbClr val="1D2129"/>
              </a:solidFill>
            </a:endParaRPr>
          </a:p>
          <a:p>
            <a:pPr algn="l"/>
            <a:r>
              <a:rPr lang="sv-SE" altLang="sv-SE" sz="2800" dirty="0" smtClean="0">
                <a:solidFill>
                  <a:srgbClr val="1D2129"/>
                </a:solidFill>
              </a:rPr>
              <a:t>Valberedningen </a:t>
            </a:r>
            <a:r>
              <a:rPr lang="sv-SE" altLang="sv-SE" sz="2800" dirty="0">
                <a:solidFill>
                  <a:srgbClr val="1D2129"/>
                </a:solidFill>
              </a:rPr>
              <a:t>ska bestå av ordförande samt tre övriga ledamöter valda av årsmötet. </a:t>
            </a:r>
          </a:p>
          <a:p>
            <a:pPr algn="l"/>
            <a:endParaRPr lang="sv-SE" altLang="sv-SE" sz="2800" dirty="0" smtClean="0">
              <a:solidFill>
                <a:srgbClr val="1D2129"/>
              </a:solidFill>
            </a:endParaRPr>
          </a:p>
          <a:p>
            <a:pPr algn="l"/>
            <a:r>
              <a:rPr lang="sv-SE" altLang="sv-SE" sz="2800" dirty="0" smtClean="0">
                <a:solidFill>
                  <a:srgbClr val="1D2129"/>
                </a:solidFill>
              </a:rPr>
              <a:t>Valberedningen </a:t>
            </a:r>
            <a:r>
              <a:rPr lang="sv-SE" altLang="sv-SE" sz="2800" dirty="0">
                <a:solidFill>
                  <a:srgbClr val="1D2129"/>
                </a:solidFill>
              </a:rPr>
              <a:t>ska bland sina ledamöter utse en vice ordförande. Valberedningen ska </a:t>
            </a:r>
            <a:r>
              <a:rPr lang="sv-SE" altLang="sv-SE" sz="2800" dirty="0" smtClean="0">
                <a:solidFill>
                  <a:srgbClr val="1D2129"/>
                </a:solidFill>
              </a:rPr>
              <a:t>sammanträda </a:t>
            </a:r>
            <a:r>
              <a:rPr lang="sv-SE" altLang="sv-SE" sz="2800" dirty="0">
                <a:solidFill>
                  <a:srgbClr val="1D2129"/>
                </a:solidFill>
              </a:rPr>
              <a:t>när ordföranden eller minst halva antalet ledamöter så bestämmer</a:t>
            </a:r>
            <a:r>
              <a:rPr lang="sv-SE" altLang="sv-SE" sz="2800" dirty="0" smtClean="0">
                <a:solidFill>
                  <a:srgbClr val="1D2129"/>
                </a:solidFill>
              </a:rPr>
              <a:t>.</a:t>
            </a:r>
            <a:endParaRPr lang="sv-SE" sz="2800" b="1" dirty="0"/>
          </a:p>
        </p:txBody>
      </p:sp>
      <p:sp>
        <p:nvSpPr>
          <p:cNvPr id="8" name="textruta 7"/>
          <p:cNvSpPr txBox="1"/>
          <p:nvPr/>
        </p:nvSpPr>
        <p:spPr>
          <a:xfrm>
            <a:off x="5278319" y="381637"/>
            <a:ext cx="4386676" cy="1015663"/>
          </a:xfrm>
          <a:prstGeom prst="rect">
            <a:avLst/>
          </a:prstGeom>
          <a:noFill/>
        </p:spPr>
        <p:txBody>
          <a:bodyPr wrap="square" rtlCol="0">
            <a:spAutoFit/>
          </a:bodyPr>
          <a:lstStyle/>
          <a:p>
            <a:r>
              <a:rPr lang="sv-SE" sz="6000" dirty="0" smtClean="0">
                <a:solidFill>
                  <a:srgbClr val="FFFF00"/>
                </a:solidFill>
                <a:latin typeface="+mj-lt"/>
              </a:rPr>
              <a:t>11. Motioner</a:t>
            </a:r>
            <a:endParaRPr lang="sv-SE" sz="6000" dirty="0">
              <a:solidFill>
                <a:srgbClr val="FFFF00"/>
              </a:solidFill>
              <a:latin typeface="+mj-lt"/>
            </a:endParaRPr>
          </a:p>
        </p:txBody>
      </p:sp>
    </p:spTree>
    <p:extLst>
      <p:ext uri="{BB962C8B-B14F-4D97-AF65-F5344CB8AC3E}">
        <p14:creationId xmlns:p14="http://schemas.microsoft.com/office/powerpoint/2010/main" val="3991927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23</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7" name="Rubrik 1"/>
          <p:cNvSpPr txBox="1">
            <a:spLocks/>
          </p:cNvSpPr>
          <p:nvPr/>
        </p:nvSpPr>
        <p:spPr>
          <a:xfrm>
            <a:off x="8176436" y="1832460"/>
            <a:ext cx="4015563" cy="50045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lgn="l" eaLnBrk="0" fontAlgn="base" hangingPunct="0">
              <a:lnSpc>
                <a:spcPct val="100000"/>
              </a:lnSpc>
              <a:spcAft>
                <a:spcPct val="0"/>
              </a:spcAft>
            </a:pPr>
            <a:r>
              <a:rPr lang="sv-SE" altLang="sv-SE" sz="2400" b="1" dirty="0" smtClean="0">
                <a:solidFill>
                  <a:srgbClr val="1D2129"/>
                </a:solidFill>
                <a:latin typeface="+mn-lt"/>
              </a:rPr>
              <a:t>Motion inskickad av </a:t>
            </a:r>
            <a:r>
              <a:rPr lang="sv-SE" altLang="sv-SE" sz="2400" b="1" dirty="0" err="1" smtClean="0">
                <a:solidFill>
                  <a:srgbClr val="1D2129"/>
                </a:solidFill>
                <a:latin typeface="+mn-lt"/>
              </a:rPr>
              <a:t>Akib</a:t>
            </a:r>
            <a:r>
              <a:rPr lang="sv-SE" altLang="sv-SE" sz="2400" b="1" dirty="0" smtClean="0">
                <a:solidFill>
                  <a:srgbClr val="1D2129"/>
                </a:solidFill>
                <a:latin typeface="+mn-lt"/>
              </a:rPr>
              <a:t> Islam:</a:t>
            </a:r>
          </a:p>
          <a:p>
            <a:pPr algn="l" eaLnBrk="0" fontAlgn="base" hangingPunct="0">
              <a:lnSpc>
                <a:spcPct val="100000"/>
              </a:lnSpc>
              <a:spcAft>
                <a:spcPct val="0"/>
              </a:spcAft>
            </a:pPr>
            <a:endParaRPr lang="sv-SE" altLang="sv-SE" sz="2400" dirty="0" smtClean="0">
              <a:solidFill>
                <a:srgbClr val="1D2129"/>
              </a:solidFill>
            </a:endParaRPr>
          </a:p>
          <a:p>
            <a:pPr lvl="0" algn="l" eaLnBrk="0" fontAlgn="base" hangingPunct="0">
              <a:lnSpc>
                <a:spcPct val="100000"/>
              </a:lnSpc>
              <a:spcAft>
                <a:spcPct val="0"/>
              </a:spcAft>
            </a:pPr>
            <a:r>
              <a:rPr lang="sv-SE" altLang="sv-SE" sz="2400" dirty="0">
                <a:solidFill>
                  <a:srgbClr val="1D2129"/>
                </a:solidFill>
              </a:rPr>
              <a:t>5. </a:t>
            </a:r>
            <a:r>
              <a:rPr lang="sv-SE" altLang="sv-SE" sz="2400" dirty="0" smtClean="0">
                <a:solidFill>
                  <a:srgbClr val="1D2129"/>
                </a:solidFill>
              </a:rPr>
              <a:t>Rutiner kring motioner</a:t>
            </a:r>
          </a:p>
          <a:p>
            <a:pPr lvl="0" algn="l" eaLnBrk="0" fontAlgn="base" hangingPunct="0">
              <a:lnSpc>
                <a:spcPct val="100000"/>
              </a:lnSpc>
              <a:spcAft>
                <a:spcPct val="0"/>
              </a:spcAft>
            </a:pPr>
            <a:endParaRPr lang="sv-SE" altLang="sv-SE" sz="2400" dirty="0">
              <a:solidFill>
                <a:srgbClr val="1D2129"/>
              </a:solidFill>
            </a:endParaRPr>
          </a:p>
          <a:p>
            <a:pPr lvl="0" algn="l" eaLnBrk="0" fontAlgn="base" hangingPunct="0">
              <a:lnSpc>
                <a:spcPct val="100000"/>
              </a:lnSpc>
              <a:spcAft>
                <a:spcPct val="0"/>
              </a:spcAft>
            </a:pPr>
            <a:r>
              <a:rPr lang="sv-SE" altLang="sv-SE" sz="2400" dirty="0" smtClean="0">
                <a:solidFill>
                  <a:srgbClr val="1D2129"/>
                </a:solidFill>
              </a:rPr>
              <a:t>Tydliggör </a:t>
            </a:r>
            <a:r>
              <a:rPr lang="sv-SE" altLang="sv-SE" sz="2400" dirty="0">
                <a:solidFill>
                  <a:srgbClr val="1D2129"/>
                </a:solidFill>
              </a:rPr>
              <a:t>i stadgar om vart och hur motioner ska skickas in, samt att det är något som måste stå med i kallelsen</a:t>
            </a:r>
            <a:r>
              <a:rPr lang="sv-SE" altLang="sv-SE" sz="2400" dirty="0" smtClean="0">
                <a:solidFill>
                  <a:srgbClr val="1D2129"/>
                </a:solidFill>
              </a:rPr>
              <a:t>!!</a:t>
            </a:r>
            <a:endParaRPr lang="sv-SE" altLang="sv-SE" sz="2400" b="1" dirty="0">
              <a:solidFill>
                <a:srgbClr val="1D2129"/>
              </a:solidFill>
              <a:latin typeface="+mn-lt"/>
            </a:endParaRPr>
          </a:p>
          <a:p>
            <a:pPr lvl="0" algn="l" eaLnBrk="0" fontAlgn="base" hangingPunct="0">
              <a:lnSpc>
                <a:spcPct val="100000"/>
              </a:lnSpc>
              <a:spcAft>
                <a:spcPct val="0"/>
              </a:spcAft>
            </a:pPr>
            <a:endParaRPr lang="sv-SE" altLang="sv-SE" sz="2400" b="1" dirty="0">
              <a:solidFill>
                <a:srgbClr val="1D2129"/>
              </a:solidFill>
              <a:latin typeface="+mn-lt"/>
            </a:endParaRPr>
          </a:p>
          <a:p>
            <a:pPr lvl="0" algn="l" eaLnBrk="0" fontAlgn="base" hangingPunct="0">
              <a:lnSpc>
                <a:spcPct val="100000"/>
              </a:lnSpc>
              <a:spcAft>
                <a:spcPct val="0"/>
              </a:spcAft>
            </a:pPr>
            <a:endParaRPr lang="sv-SE" altLang="sv-SE" sz="2400" b="1" dirty="0" smtClean="0">
              <a:solidFill>
                <a:srgbClr val="1D2129"/>
              </a:solidFill>
              <a:latin typeface="+mn-lt"/>
            </a:endParaRPr>
          </a:p>
        </p:txBody>
      </p:sp>
      <p:sp>
        <p:nvSpPr>
          <p:cNvPr id="9" name="Rubrik 1"/>
          <p:cNvSpPr txBox="1">
            <a:spLocks/>
          </p:cNvSpPr>
          <p:nvPr/>
        </p:nvSpPr>
        <p:spPr>
          <a:xfrm>
            <a:off x="-1" y="1832460"/>
            <a:ext cx="7857461" cy="50045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sv-SE" sz="2600" b="1" dirty="0" smtClean="0"/>
              <a:t>Tredje kap </a:t>
            </a:r>
            <a:r>
              <a:rPr lang="sv-SE" sz="2600" b="1" dirty="0"/>
              <a:t>1</a:t>
            </a:r>
            <a:r>
              <a:rPr lang="sv-SE" sz="2600" b="1" dirty="0" smtClean="0"/>
              <a:t> </a:t>
            </a:r>
            <a:r>
              <a:rPr lang="sv-SE" sz="2600" b="1" dirty="0"/>
              <a:t>§ </a:t>
            </a:r>
            <a:r>
              <a:rPr lang="sv-SE" sz="2600" b="1" dirty="0" smtClean="0"/>
              <a:t>Tidpunkt och Kallelse</a:t>
            </a:r>
            <a:endParaRPr lang="sv-SE" altLang="sv-SE" sz="2600" dirty="0" smtClean="0">
              <a:solidFill>
                <a:srgbClr val="1D2129"/>
              </a:solidFill>
            </a:endParaRPr>
          </a:p>
          <a:p>
            <a:pPr algn="l"/>
            <a:r>
              <a:rPr lang="sv-SE" sz="2600" dirty="0" smtClean="0"/>
              <a:t>…förslag och inkomna </a:t>
            </a:r>
            <a:r>
              <a:rPr lang="sv-SE" sz="2600" dirty="0"/>
              <a:t>motioner med styrelsens yttrande ska finnas tillgängliga </a:t>
            </a:r>
            <a:r>
              <a:rPr lang="sv-SE" sz="2600" dirty="0" smtClean="0"/>
              <a:t>för medlemmarna senast </a:t>
            </a:r>
            <a:r>
              <a:rPr lang="sv-SE" sz="2600" dirty="0"/>
              <a:t>en vecka före årsmötet. I kallelsen ska anges var dessa handlingar </a:t>
            </a:r>
            <a:r>
              <a:rPr lang="sv-SE" sz="2600" dirty="0" smtClean="0"/>
              <a:t>finns tillgängliga.</a:t>
            </a:r>
          </a:p>
          <a:p>
            <a:pPr algn="l"/>
            <a:r>
              <a:rPr lang="sv-SE" sz="2600" b="1" dirty="0" smtClean="0"/>
              <a:t>Tredje kap 2 </a:t>
            </a:r>
            <a:r>
              <a:rPr lang="sv-SE" sz="2600" b="1" dirty="0"/>
              <a:t>§ Förslag till ärenden att behandlas av </a:t>
            </a:r>
            <a:r>
              <a:rPr lang="sv-SE" sz="2600" b="1" dirty="0" smtClean="0"/>
              <a:t>årsmötet</a:t>
            </a:r>
          </a:p>
          <a:p>
            <a:pPr algn="l"/>
            <a:r>
              <a:rPr lang="sv-SE" sz="2600" dirty="0" smtClean="0"/>
              <a:t>Såväl </a:t>
            </a:r>
            <a:r>
              <a:rPr lang="sv-SE" sz="2600" dirty="0"/>
              <a:t>medlem som styrelsen får avge förslag att behandlas av årsmötet</a:t>
            </a:r>
            <a:r>
              <a:rPr lang="sv-SE" sz="2600" dirty="0" smtClean="0"/>
              <a:t>.</a:t>
            </a:r>
          </a:p>
          <a:p>
            <a:pPr algn="l"/>
            <a:endParaRPr lang="sv-SE" sz="2600" dirty="0"/>
          </a:p>
          <a:p>
            <a:pPr algn="l"/>
            <a:r>
              <a:rPr lang="sv-SE" sz="2600" dirty="0"/>
              <a:t>Förslag från medlem (motion) ska vara styrelsen tillhanda senast två veckor </a:t>
            </a:r>
            <a:r>
              <a:rPr lang="sv-SE" sz="2600" dirty="0" smtClean="0"/>
              <a:t>före årsmötet</a:t>
            </a:r>
            <a:r>
              <a:rPr lang="sv-SE" sz="2600" dirty="0"/>
              <a:t>. Styrelsen ska till årsmötet avge skriftligt yttrande över motionerna</a:t>
            </a:r>
            <a:r>
              <a:rPr lang="sv-SE" sz="2600" dirty="0" smtClean="0"/>
              <a:t>.</a:t>
            </a:r>
            <a:endParaRPr lang="sv-SE" altLang="sv-SE" sz="2600" dirty="0">
              <a:solidFill>
                <a:srgbClr val="1D2129"/>
              </a:solidFill>
            </a:endParaRPr>
          </a:p>
        </p:txBody>
      </p:sp>
      <p:sp>
        <p:nvSpPr>
          <p:cNvPr id="3" name="textruta 2"/>
          <p:cNvSpPr txBox="1"/>
          <p:nvPr/>
        </p:nvSpPr>
        <p:spPr>
          <a:xfrm>
            <a:off x="5278319" y="381637"/>
            <a:ext cx="4386676" cy="1015663"/>
          </a:xfrm>
          <a:prstGeom prst="rect">
            <a:avLst/>
          </a:prstGeom>
          <a:noFill/>
        </p:spPr>
        <p:txBody>
          <a:bodyPr wrap="square" rtlCol="0">
            <a:spAutoFit/>
          </a:bodyPr>
          <a:lstStyle/>
          <a:p>
            <a:r>
              <a:rPr lang="sv-SE" sz="6000" dirty="0" smtClean="0">
                <a:solidFill>
                  <a:srgbClr val="FFFF00"/>
                </a:solidFill>
                <a:latin typeface="+mj-lt"/>
              </a:rPr>
              <a:t>11. Motioner</a:t>
            </a:r>
            <a:endParaRPr lang="sv-SE" sz="6000" dirty="0">
              <a:solidFill>
                <a:srgbClr val="FFFF00"/>
              </a:solidFill>
              <a:latin typeface="+mj-lt"/>
            </a:endParaRPr>
          </a:p>
        </p:txBody>
      </p:sp>
    </p:spTree>
    <p:extLst>
      <p:ext uri="{BB962C8B-B14F-4D97-AF65-F5344CB8AC3E}">
        <p14:creationId xmlns:p14="http://schemas.microsoft.com/office/powerpoint/2010/main" val="1715714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0" y="1832460"/>
            <a:ext cx="12192000" cy="5025540"/>
          </a:xfrm>
        </p:spPr>
        <p:txBody>
          <a:bodyPr>
            <a:noAutofit/>
          </a:bodyPr>
          <a:lstStyle/>
          <a:p>
            <a:pPr algn="l"/>
            <a:r>
              <a:rPr lang="sv-SE" sz="2000" b="1" dirty="0" smtClean="0"/>
              <a:t>Verksamhetsplan</a:t>
            </a:r>
            <a:r>
              <a:rPr lang="sv-SE" sz="2000" dirty="0" smtClean="0"/>
              <a:t/>
            </a:r>
            <a:br>
              <a:rPr lang="sv-SE" sz="2000" dirty="0" smtClean="0"/>
            </a:br>
            <a:r>
              <a:rPr lang="sv-SE" sz="2000" dirty="0" smtClean="0"/>
              <a:t>Under </a:t>
            </a:r>
            <a:r>
              <a:rPr lang="sv-SE" sz="2000" dirty="0"/>
              <a:t>verksamhetsåret 2018 kommer ISUN precis som det föregående året ha tre aktiva fotbollslag. Ett herrlag i division 7, ett damlag i Korpen division 2 och ett ungdomslag för nyanlända dvs. ISUN </a:t>
            </a:r>
            <a:r>
              <a:rPr lang="sv-SE" sz="2000" dirty="0" err="1"/>
              <a:t>Flames</a:t>
            </a:r>
            <a:r>
              <a:rPr lang="sv-SE" sz="2000" dirty="0"/>
              <a:t> som kommer spela i Korpen. Målet för föreningen i stort är som alltid att sprida kärlek och glädje.</a:t>
            </a:r>
            <a:br>
              <a:rPr lang="sv-SE" sz="2000" dirty="0"/>
            </a:br>
            <a:r>
              <a:rPr lang="sv-SE" sz="2000" dirty="0"/>
              <a:t> </a:t>
            </a:r>
            <a:br>
              <a:rPr lang="sv-SE" sz="2000" dirty="0"/>
            </a:br>
            <a:r>
              <a:rPr lang="sv-SE" sz="2000" dirty="0"/>
              <a:t>Herrlaget hoppas kunna kombinera glädjespridandet med att haka på i toppstriden i sin serie som i år ser riktigt tuff ut, damerna satsar på att ha roligt, utvecklas och att vinna ibland kanske. I </a:t>
            </a:r>
            <a:r>
              <a:rPr lang="sv-SE" sz="2000" dirty="0" err="1"/>
              <a:t>Flames</a:t>
            </a:r>
            <a:r>
              <a:rPr lang="sv-SE" sz="2000" dirty="0"/>
              <a:t> satsar vi på att utveckla laget vidare från förra säsongen både på plan och vid sidan om. Vi är glada att många spelare är kvar, men är också glada att nya spelare har tillkommit. Med </a:t>
            </a:r>
            <a:r>
              <a:rPr lang="sv-SE" sz="2000" dirty="0" err="1"/>
              <a:t>Flames</a:t>
            </a:r>
            <a:r>
              <a:rPr lang="sv-SE" sz="2000" dirty="0"/>
              <a:t> fortsätter vi även våra samarbeten med Gottsunda Biblioteket och </a:t>
            </a:r>
            <a:r>
              <a:rPr lang="sv-SE" sz="2000" dirty="0" err="1"/>
              <a:t>Fyrisgården</a:t>
            </a:r>
            <a:r>
              <a:rPr lang="sv-SE" sz="2000" dirty="0"/>
              <a:t>.</a:t>
            </a:r>
            <a:br>
              <a:rPr lang="sv-SE" sz="2000" dirty="0"/>
            </a:br>
            <a:r>
              <a:rPr lang="sv-SE" sz="2000" dirty="0"/>
              <a:t> </a:t>
            </a:r>
            <a:br>
              <a:rPr lang="sv-SE" sz="2000" dirty="0"/>
            </a:br>
            <a:r>
              <a:rPr lang="sv-SE" sz="2000" dirty="0"/>
              <a:t>Vi fortsätter erbjuda </a:t>
            </a:r>
            <a:r>
              <a:rPr lang="sv-SE" sz="2000" dirty="0" err="1"/>
              <a:t>merch</a:t>
            </a:r>
            <a:r>
              <a:rPr lang="sv-SE" sz="2000" dirty="0"/>
              <a:t> efter förfrågan och har just nu halsdukar, t-shirts och </a:t>
            </a:r>
            <a:r>
              <a:rPr lang="sv-SE" sz="2000" dirty="0" err="1"/>
              <a:t>hoodies</a:t>
            </a:r>
            <a:r>
              <a:rPr lang="sv-SE" sz="2000" dirty="0"/>
              <a:t> till salu.</a:t>
            </a:r>
            <a:br>
              <a:rPr lang="sv-SE" sz="2000" dirty="0"/>
            </a:br>
            <a:r>
              <a:rPr lang="sv-SE" sz="2000" dirty="0"/>
              <a:t> </a:t>
            </a:r>
            <a:br>
              <a:rPr lang="sv-SE" sz="2000" dirty="0"/>
            </a:br>
            <a:r>
              <a:rPr lang="sv-SE" sz="2000" dirty="0"/>
              <a:t>Målet är att precis som tidigare år att arbeta på konserter och därigenom hålla en stabil ekonomi.</a:t>
            </a:r>
            <a:br>
              <a:rPr lang="sv-SE" sz="2000" dirty="0"/>
            </a:br>
            <a:r>
              <a:rPr lang="sv-SE" sz="2000" dirty="0"/>
              <a:t> </a:t>
            </a:r>
            <a:br>
              <a:rPr lang="sv-SE" sz="2000" dirty="0"/>
            </a:br>
            <a:r>
              <a:rPr lang="sv-SE" sz="2000" dirty="0"/>
              <a:t>I styrelsen vill vi under året arbeta för en tydligare struktur med tydligare ramverk kring styrelse arbete och ansvar.</a:t>
            </a:r>
            <a:br>
              <a:rPr lang="sv-SE" sz="2000" dirty="0"/>
            </a:br>
            <a:r>
              <a:rPr lang="sv-SE" sz="2000" dirty="0"/>
              <a:t> </a:t>
            </a:r>
            <a:br>
              <a:rPr lang="sv-SE" sz="2000" dirty="0"/>
            </a:br>
            <a:r>
              <a:rPr lang="sv-SE" sz="2000" dirty="0"/>
              <a:t>Vi ser fram emot ett år fyllt av glädje och tjohej!</a:t>
            </a:r>
            <a:br>
              <a:rPr lang="sv-SE" sz="2000" dirty="0"/>
            </a:br>
            <a:endParaRPr lang="sv-SE" sz="2000"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24</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3" name="textruta 2"/>
          <p:cNvSpPr txBox="1"/>
          <p:nvPr/>
        </p:nvSpPr>
        <p:spPr>
          <a:xfrm>
            <a:off x="4131991" y="480996"/>
            <a:ext cx="8102009" cy="1015663"/>
          </a:xfrm>
          <a:prstGeom prst="rect">
            <a:avLst/>
          </a:prstGeom>
          <a:noFill/>
        </p:spPr>
        <p:txBody>
          <a:bodyPr wrap="square" rtlCol="0">
            <a:spAutoFit/>
          </a:bodyPr>
          <a:lstStyle/>
          <a:p>
            <a:r>
              <a:rPr lang="sv-SE" sz="6000" dirty="0" smtClean="0">
                <a:solidFill>
                  <a:srgbClr val="FFFF00"/>
                </a:solidFill>
                <a:latin typeface="+mj-lt"/>
              </a:rPr>
              <a:t>12. Årets </a:t>
            </a:r>
            <a:r>
              <a:rPr lang="sv-SE" sz="6000" dirty="0" err="1" smtClean="0">
                <a:solidFill>
                  <a:srgbClr val="FFFF00"/>
                </a:solidFill>
                <a:latin typeface="+mj-lt"/>
              </a:rPr>
              <a:t>Verksahetsplan</a:t>
            </a:r>
            <a:endParaRPr lang="sv-SE" sz="6000" dirty="0">
              <a:solidFill>
                <a:srgbClr val="FFFF00"/>
              </a:solidFill>
              <a:latin typeface="+mj-lt"/>
            </a:endParaRPr>
          </a:p>
        </p:txBody>
      </p:sp>
    </p:spTree>
    <p:extLst>
      <p:ext uri="{BB962C8B-B14F-4D97-AF65-F5344CB8AC3E}">
        <p14:creationId xmlns:p14="http://schemas.microsoft.com/office/powerpoint/2010/main" val="2912127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212112" y="2679405"/>
            <a:ext cx="9604744" cy="1931784"/>
          </a:xfrm>
        </p:spPr>
        <p:txBody>
          <a:bodyPr>
            <a:noAutofit/>
          </a:bodyPr>
          <a:lstStyle/>
          <a:p>
            <a:r>
              <a:rPr lang="sv-SE" dirty="0" smtClean="0">
                <a:solidFill>
                  <a:srgbClr val="487E0B"/>
                </a:solidFill>
              </a:rPr>
              <a:t>13. Budgetförslag och fastställande av medlemsavgift</a:t>
            </a:r>
            <a:endParaRPr lang="sv-SE"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25</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7" name="textruta 6"/>
          <p:cNvSpPr txBox="1"/>
          <p:nvPr/>
        </p:nvSpPr>
        <p:spPr>
          <a:xfrm>
            <a:off x="4114801" y="5156791"/>
            <a:ext cx="3880884" cy="584775"/>
          </a:xfrm>
          <a:prstGeom prst="rect">
            <a:avLst/>
          </a:prstGeom>
          <a:noFill/>
        </p:spPr>
        <p:txBody>
          <a:bodyPr wrap="square" rtlCol="0">
            <a:spAutoFit/>
          </a:bodyPr>
          <a:lstStyle/>
          <a:p>
            <a:r>
              <a:rPr lang="sv-SE" sz="3200" dirty="0" smtClean="0">
                <a:solidFill>
                  <a:srgbClr val="497F00"/>
                </a:solidFill>
              </a:rPr>
              <a:t>Kassör: Malin Ahlqvist </a:t>
            </a:r>
            <a:endParaRPr lang="sv-SE" sz="3200" dirty="0">
              <a:solidFill>
                <a:srgbClr val="497F00"/>
              </a:solidFill>
            </a:endParaRPr>
          </a:p>
        </p:txBody>
      </p:sp>
    </p:spTree>
    <p:extLst>
      <p:ext uri="{BB962C8B-B14F-4D97-AF65-F5344CB8AC3E}">
        <p14:creationId xmlns:p14="http://schemas.microsoft.com/office/powerpoint/2010/main" val="1038208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26</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graphicFrame>
        <p:nvGraphicFramePr>
          <p:cNvPr id="8" name="Tabell 7"/>
          <p:cNvGraphicFramePr>
            <a:graphicFrameLocks noGrp="1"/>
          </p:cNvGraphicFramePr>
          <p:nvPr>
            <p:extLst/>
          </p:nvPr>
        </p:nvGraphicFramePr>
        <p:xfrm>
          <a:off x="2534551" y="1811226"/>
          <a:ext cx="2836134" cy="4925330"/>
        </p:xfrm>
        <a:graphic>
          <a:graphicData uri="http://schemas.openxmlformats.org/drawingml/2006/table">
            <a:tbl>
              <a:tblPr/>
              <a:tblGrid>
                <a:gridCol w="2132513"/>
                <a:gridCol w="703621"/>
              </a:tblGrid>
              <a:tr h="179353">
                <a:tc>
                  <a:txBody>
                    <a:bodyPr/>
                    <a:lstStyle/>
                    <a:p>
                      <a:pPr algn="l" fontAlgn="b"/>
                      <a:r>
                        <a:rPr lang="sv-SE" sz="800" b="1" i="0" u="none" strike="noStrike" dirty="0">
                          <a:solidFill>
                            <a:srgbClr val="C0504D"/>
                          </a:solidFill>
                          <a:effectLst/>
                          <a:latin typeface="Calibri"/>
                        </a:rPr>
                        <a:t>BUDGET HERRAR (29 spelare):</a:t>
                      </a:r>
                    </a:p>
                  </a:txBody>
                  <a:tcPr marL="8906" marR="8906" marT="8906" marB="0" anchor="b">
                    <a:lnL>
                      <a:noFill/>
                    </a:lnL>
                    <a:lnR>
                      <a:noFill/>
                    </a:lnR>
                    <a:lnT>
                      <a:noFill/>
                    </a:lnT>
                    <a:lnB>
                      <a:noFill/>
                    </a:lnB>
                  </a:tcPr>
                </a:tc>
                <a:tc>
                  <a:txBody>
                    <a:bodyPr/>
                    <a:lstStyle/>
                    <a:p>
                      <a:pPr algn="l" fontAlgn="b"/>
                      <a:endParaRPr lang="sv-SE" sz="800" b="0" i="0" u="none" strike="noStrike">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1" i="0" u="none" strike="noStrike" dirty="0">
                          <a:solidFill>
                            <a:srgbClr val="000000"/>
                          </a:solidFill>
                          <a:effectLst/>
                          <a:latin typeface="Calibri"/>
                        </a:rPr>
                        <a:t>INTÄKTER:</a:t>
                      </a:r>
                    </a:p>
                  </a:txBody>
                  <a:tcPr marL="8906" marR="8906" marT="8906" marB="0" anchor="b">
                    <a:lnL>
                      <a:noFill/>
                    </a:lnL>
                    <a:lnR>
                      <a:noFill/>
                    </a:lnR>
                    <a:lnT>
                      <a:noFill/>
                    </a:lnT>
                    <a:lnB>
                      <a:noFill/>
                    </a:lnB>
                  </a:tcPr>
                </a:tc>
                <a:tc>
                  <a:txBody>
                    <a:bodyPr/>
                    <a:lstStyle/>
                    <a:p>
                      <a:pPr algn="l" fontAlgn="b"/>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000000"/>
                          </a:solidFill>
                          <a:effectLst/>
                          <a:latin typeface="Calibri"/>
                        </a:rPr>
                        <a:t>Medlemsavgifter:</a:t>
                      </a:r>
                    </a:p>
                  </a:txBody>
                  <a:tcPr marL="8906" marR="8906" marT="8906" marB="0" anchor="b">
                    <a:lnL>
                      <a:noFill/>
                    </a:lnL>
                    <a:lnR>
                      <a:noFill/>
                    </a:lnR>
                    <a:lnT>
                      <a:noFill/>
                    </a:lnT>
                    <a:lnB>
                      <a:noFill/>
                    </a:lnB>
                  </a:tcPr>
                </a:tc>
                <a:tc>
                  <a:txBody>
                    <a:bodyPr/>
                    <a:lstStyle/>
                    <a:p>
                      <a:pPr algn="r" fontAlgn="b"/>
                      <a:r>
                        <a:rPr lang="sv-SE" sz="800" b="0" i="0" u="none" strike="noStrike" dirty="0" smtClean="0">
                          <a:solidFill>
                            <a:srgbClr val="000000"/>
                          </a:solidFill>
                          <a:effectLst/>
                          <a:latin typeface="Calibri"/>
                        </a:rPr>
                        <a:t>42 630</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000000"/>
                          </a:solidFill>
                          <a:effectLst/>
                          <a:latin typeface="Calibri"/>
                        </a:rPr>
                        <a:t>LOK-stöd, HT-17 &amp; VT-18:</a:t>
                      </a:r>
                    </a:p>
                  </a:txBody>
                  <a:tcPr marL="8906" marR="8906" marT="8906" marB="0" anchor="b">
                    <a:lnL>
                      <a:noFill/>
                    </a:lnL>
                    <a:lnR>
                      <a:noFill/>
                    </a:lnR>
                    <a:lnT>
                      <a:noFill/>
                    </a:lnT>
                    <a:lnB>
                      <a:noFill/>
                    </a:lnB>
                  </a:tcPr>
                </a:tc>
                <a:tc>
                  <a:txBody>
                    <a:bodyPr/>
                    <a:lstStyle/>
                    <a:p>
                      <a:pPr algn="r" fontAlgn="b"/>
                      <a:r>
                        <a:rPr lang="sv-SE" sz="800" b="0" i="0" u="none" strike="noStrike" dirty="0" smtClean="0">
                          <a:solidFill>
                            <a:srgbClr val="000000"/>
                          </a:solidFill>
                          <a:effectLst/>
                          <a:latin typeface="Calibri"/>
                        </a:rPr>
                        <a:t>5 000</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000000"/>
                          </a:solidFill>
                          <a:effectLst/>
                          <a:latin typeface="Calibri"/>
                        </a:rPr>
                        <a:t>Återföring deposition:</a:t>
                      </a:r>
                    </a:p>
                  </a:txBody>
                  <a:tcPr marL="8906" marR="8906" marT="8906" marB="0" anchor="b">
                    <a:lnL>
                      <a:noFill/>
                    </a:lnL>
                    <a:lnR>
                      <a:noFill/>
                    </a:lnR>
                    <a:lnT>
                      <a:noFill/>
                    </a:lnT>
                    <a:lnB>
                      <a:noFill/>
                    </a:lnB>
                  </a:tcPr>
                </a:tc>
                <a:tc>
                  <a:txBody>
                    <a:bodyPr/>
                    <a:lstStyle/>
                    <a:p>
                      <a:pPr algn="r" fontAlgn="b"/>
                      <a:r>
                        <a:rPr lang="sv-SE" sz="800" b="0" i="0" u="none" strike="noStrike" dirty="0" smtClean="0">
                          <a:solidFill>
                            <a:srgbClr val="000000"/>
                          </a:solidFill>
                          <a:effectLst/>
                          <a:latin typeface="Calibri"/>
                        </a:rPr>
                        <a:t>5 000</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262152">
                <a:tc>
                  <a:txBody>
                    <a:bodyPr/>
                    <a:lstStyle/>
                    <a:p>
                      <a:pPr algn="l" fontAlgn="b"/>
                      <a:endParaRPr lang="sv-SE" sz="800" b="0" i="0" u="none" strike="noStrike">
                        <a:solidFill>
                          <a:srgbClr val="000000"/>
                        </a:solidFill>
                        <a:effectLst/>
                        <a:latin typeface="Calibri"/>
                      </a:endParaRPr>
                    </a:p>
                  </a:txBody>
                  <a:tcPr marL="8906" marR="8906" marT="8906" marB="0" anchor="b">
                    <a:lnL>
                      <a:noFill/>
                    </a:lnL>
                    <a:lnR>
                      <a:noFill/>
                    </a:lnR>
                    <a:lnT>
                      <a:noFill/>
                    </a:lnT>
                    <a:lnB>
                      <a:noFill/>
                    </a:lnB>
                  </a:tcPr>
                </a:tc>
                <a:tc>
                  <a:txBody>
                    <a:bodyPr/>
                    <a:lstStyle/>
                    <a:p>
                      <a:pPr algn="l" fontAlgn="b"/>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1" i="0" u="none" strike="noStrike">
                          <a:solidFill>
                            <a:srgbClr val="000000"/>
                          </a:solidFill>
                          <a:effectLst/>
                          <a:latin typeface="Calibri"/>
                        </a:rPr>
                        <a:t>TOTALA INTÄKTER:</a:t>
                      </a:r>
                    </a:p>
                  </a:txBody>
                  <a:tcPr marL="8906" marR="8906" marT="8906" marB="0" anchor="b">
                    <a:lnL>
                      <a:noFill/>
                    </a:lnL>
                    <a:lnR>
                      <a:noFill/>
                    </a:lnR>
                    <a:lnT>
                      <a:noFill/>
                    </a:lnT>
                    <a:lnB>
                      <a:noFill/>
                    </a:lnB>
                  </a:tcPr>
                </a:tc>
                <a:tc>
                  <a:txBody>
                    <a:bodyPr/>
                    <a:lstStyle/>
                    <a:p>
                      <a:pPr algn="r" fontAlgn="b"/>
                      <a:r>
                        <a:rPr lang="sv-SE" sz="800" b="1" i="0" u="none" strike="noStrike" dirty="0" smtClean="0">
                          <a:solidFill>
                            <a:srgbClr val="000000"/>
                          </a:solidFill>
                          <a:effectLst/>
                          <a:latin typeface="Calibri"/>
                        </a:rPr>
                        <a:t>52 630</a:t>
                      </a:r>
                      <a:endParaRPr lang="sv-SE" sz="800" b="1"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endParaRPr lang="sv-SE" sz="800" b="1" i="0" u="none" strike="noStrike">
                        <a:solidFill>
                          <a:srgbClr val="000000"/>
                        </a:solidFill>
                        <a:effectLst/>
                        <a:latin typeface="Calibri"/>
                      </a:endParaRPr>
                    </a:p>
                  </a:txBody>
                  <a:tcPr marL="8906" marR="8906" marT="8906" marB="0" anchor="b">
                    <a:lnL>
                      <a:noFill/>
                    </a:lnL>
                    <a:lnR>
                      <a:noFill/>
                    </a:lnR>
                    <a:lnT>
                      <a:noFill/>
                    </a:lnT>
                    <a:lnB>
                      <a:noFill/>
                    </a:lnB>
                  </a:tcPr>
                </a:tc>
                <a:tc>
                  <a:txBody>
                    <a:bodyPr/>
                    <a:lstStyle/>
                    <a:p>
                      <a:pPr algn="l" fontAlgn="b"/>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1" i="0" u="none" strike="noStrike" dirty="0">
                          <a:solidFill>
                            <a:srgbClr val="000000"/>
                          </a:solidFill>
                          <a:effectLst/>
                          <a:latin typeface="Calibri"/>
                        </a:rPr>
                        <a:t>KOSTNADER:</a:t>
                      </a:r>
                    </a:p>
                  </a:txBody>
                  <a:tcPr marL="8906" marR="8906" marT="8906" marB="0" anchor="b">
                    <a:lnL>
                      <a:noFill/>
                    </a:lnL>
                    <a:lnR>
                      <a:noFill/>
                    </a:lnR>
                    <a:lnT>
                      <a:noFill/>
                    </a:lnT>
                    <a:lnB>
                      <a:noFill/>
                    </a:lnB>
                  </a:tcPr>
                </a:tc>
                <a:tc>
                  <a:txBody>
                    <a:bodyPr/>
                    <a:lstStyle/>
                    <a:p>
                      <a:pPr algn="l" fontAlgn="b"/>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000000"/>
                          </a:solidFill>
                          <a:effectLst/>
                          <a:latin typeface="Calibri"/>
                        </a:rPr>
                        <a:t>Matchställ:</a:t>
                      </a:r>
                    </a:p>
                  </a:txBody>
                  <a:tcPr marL="8906" marR="8906" marT="8906" marB="0" anchor="b">
                    <a:lnL>
                      <a:noFill/>
                    </a:lnL>
                    <a:lnR>
                      <a:noFill/>
                    </a:lnR>
                    <a:lnT>
                      <a:noFill/>
                    </a:lnT>
                    <a:lnB>
                      <a:noFill/>
                    </a:lnB>
                  </a:tcPr>
                </a:tc>
                <a:tc>
                  <a:txBody>
                    <a:bodyPr/>
                    <a:lstStyle/>
                    <a:p>
                      <a:pPr algn="r" fontAlgn="b"/>
                      <a:r>
                        <a:rPr lang="sv-SE" sz="800" b="0" i="0" u="none" strike="noStrike" dirty="0" smtClean="0">
                          <a:solidFill>
                            <a:srgbClr val="000000"/>
                          </a:solidFill>
                          <a:effectLst/>
                          <a:latin typeface="Calibri"/>
                        </a:rPr>
                        <a:t>10 000</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000000"/>
                          </a:solidFill>
                          <a:effectLst/>
                          <a:latin typeface="Calibri"/>
                        </a:rPr>
                        <a:t>Material:</a:t>
                      </a:r>
                    </a:p>
                  </a:txBody>
                  <a:tcPr marL="8906" marR="8906" marT="8906" marB="0" anchor="b">
                    <a:lnL>
                      <a:noFill/>
                    </a:lnL>
                    <a:lnR>
                      <a:noFill/>
                    </a:lnR>
                    <a:lnT>
                      <a:noFill/>
                    </a:lnT>
                    <a:lnB>
                      <a:noFill/>
                    </a:lnB>
                  </a:tcPr>
                </a:tc>
                <a:tc>
                  <a:txBody>
                    <a:bodyPr/>
                    <a:lstStyle/>
                    <a:p>
                      <a:pPr algn="r" fontAlgn="b"/>
                      <a:r>
                        <a:rPr lang="sv-SE" sz="800" b="0" i="0" u="none" strike="noStrike" dirty="0" smtClean="0">
                          <a:solidFill>
                            <a:srgbClr val="000000"/>
                          </a:solidFill>
                          <a:effectLst/>
                          <a:latin typeface="Calibri"/>
                        </a:rPr>
                        <a:t>10 000</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000000"/>
                          </a:solidFill>
                          <a:effectLst/>
                          <a:latin typeface="Calibri"/>
                        </a:rPr>
                        <a:t>Årsavgifter:</a:t>
                      </a:r>
                    </a:p>
                  </a:txBody>
                  <a:tcPr marL="8906" marR="8906" marT="8906" marB="0" anchor="b">
                    <a:lnL>
                      <a:noFill/>
                    </a:lnL>
                    <a:lnR>
                      <a:noFill/>
                    </a:lnR>
                    <a:lnT>
                      <a:noFill/>
                    </a:lnT>
                    <a:lnB>
                      <a:noFill/>
                    </a:lnB>
                  </a:tcPr>
                </a:tc>
                <a:tc>
                  <a:txBody>
                    <a:bodyPr/>
                    <a:lstStyle/>
                    <a:p>
                      <a:pPr algn="r" fontAlgn="b"/>
                      <a:r>
                        <a:rPr lang="sv-SE" sz="800" b="0" i="0" u="none" strike="noStrike" dirty="0" smtClean="0">
                          <a:solidFill>
                            <a:srgbClr val="000000"/>
                          </a:solidFill>
                          <a:effectLst/>
                          <a:latin typeface="Calibri"/>
                        </a:rPr>
                        <a:t>9 000</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000000"/>
                          </a:solidFill>
                          <a:effectLst/>
                          <a:latin typeface="Calibri"/>
                        </a:rPr>
                        <a:t> Spelarövergång:</a:t>
                      </a:r>
                    </a:p>
                  </a:txBody>
                  <a:tcPr marL="8906" marR="8906" marT="8906" marB="0" anchor="b">
                    <a:lnL>
                      <a:noFill/>
                    </a:lnL>
                    <a:lnR>
                      <a:noFill/>
                    </a:lnR>
                    <a:lnT>
                      <a:noFill/>
                    </a:lnT>
                    <a:lnB>
                      <a:noFill/>
                    </a:lnB>
                  </a:tcPr>
                </a:tc>
                <a:tc>
                  <a:txBody>
                    <a:bodyPr/>
                    <a:lstStyle/>
                    <a:p>
                      <a:pPr algn="r" fontAlgn="b"/>
                      <a:r>
                        <a:rPr lang="sv-SE" sz="800" b="0" i="0" u="none" strike="noStrike" dirty="0">
                          <a:solidFill>
                            <a:srgbClr val="000000"/>
                          </a:solidFill>
                          <a:effectLst/>
                          <a:latin typeface="Calibri"/>
                        </a:rPr>
                        <a:t>800</a:t>
                      </a: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000000"/>
                          </a:solidFill>
                          <a:effectLst/>
                          <a:latin typeface="Calibri"/>
                        </a:rPr>
                        <a:t>Planhyror /hallhyror:</a:t>
                      </a:r>
                    </a:p>
                  </a:txBody>
                  <a:tcPr marL="8906" marR="8906" marT="8906" marB="0" anchor="b">
                    <a:lnL>
                      <a:noFill/>
                    </a:lnL>
                    <a:lnR>
                      <a:noFill/>
                    </a:lnR>
                    <a:lnT>
                      <a:noFill/>
                    </a:lnT>
                    <a:lnB>
                      <a:noFill/>
                    </a:lnB>
                  </a:tcPr>
                </a:tc>
                <a:tc>
                  <a:txBody>
                    <a:bodyPr/>
                    <a:lstStyle/>
                    <a:p>
                      <a:pPr algn="r" fontAlgn="b"/>
                      <a:r>
                        <a:rPr lang="sv-SE" sz="800" b="0" i="0" u="none" strike="noStrike" dirty="0" smtClean="0">
                          <a:solidFill>
                            <a:srgbClr val="000000"/>
                          </a:solidFill>
                          <a:effectLst/>
                          <a:latin typeface="Calibri"/>
                        </a:rPr>
                        <a:t>9 000</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000000"/>
                          </a:solidFill>
                          <a:effectLst/>
                          <a:latin typeface="Calibri"/>
                        </a:rPr>
                        <a:t>Lön till domare:</a:t>
                      </a:r>
                    </a:p>
                  </a:txBody>
                  <a:tcPr marL="8906" marR="8906" marT="8906" marB="0" anchor="b">
                    <a:lnL>
                      <a:noFill/>
                    </a:lnL>
                    <a:lnR>
                      <a:noFill/>
                    </a:lnR>
                    <a:lnT>
                      <a:noFill/>
                    </a:lnT>
                    <a:lnB>
                      <a:noFill/>
                    </a:lnB>
                  </a:tcPr>
                </a:tc>
                <a:tc>
                  <a:txBody>
                    <a:bodyPr/>
                    <a:lstStyle/>
                    <a:p>
                      <a:pPr algn="r" fontAlgn="b"/>
                      <a:r>
                        <a:rPr lang="sv-SE" sz="800" b="0" i="0" u="none" strike="noStrike" dirty="0" smtClean="0">
                          <a:solidFill>
                            <a:srgbClr val="000000"/>
                          </a:solidFill>
                          <a:effectLst/>
                          <a:latin typeface="Calibri"/>
                        </a:rPr>
                        <a:t>9 000</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000000"/>
                          </a:solidFill>
                          <a:effectLst/>
                          <a:latin typeface="Calibri"/>
                        </a:rPr>
                        <a:t>Betalning till förening:</a:t>
                      </a:r>
                    </a:p>
                  </a:txBody>
                  <a:tcPr marL="8906" marR="8906" marT="8906" marB="0" anchor="b">
                    <a:lnL>
                      <a:noFill/>
                    </a:lnL>
                    <a:lnR>
                      <a:noFill/>
                    </a:lnR>
                    <a:lnT>
                      <a:noFill/>
                    </a:lnT>
                    <a:lnB>
                      <a:noFill/>
                    </a:lnB>
                  </a:tcPr>
                </a:tc>
                <a:tc>
                  <a:txBody>
                    <a:bodyPr/>
                    <a:lstStyle/>
                    <a:p>
                      <a:pPr algn="r" fontAlgn="b"/>
                      <a:r>
                        <a:rPr lang="sv-SE" sz="800" b="0" i="0" u="none" strike="noStrike" dirty="0" smtClean="0">
                          <a:solidFill>
                            <a:srgbClr val="000000"/>
                          </a:solidFill>
                          <a:effectLst/>
                          <a:latin typeface="Calibri"/>
                        </a:rPr>
                        <a:t>4 263</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endParaRPr lang="sv-SE" sz="800" b="0" i="0" u="none" strike="noStrike">
                        <a:solidFill>
                          <a:srgbClr val="000000"/>
                        </a:solidFill>
                        <a:effectLst/>
                        <a:latin typeface="Calibri"/>
                      </a:endParaRPr>
                    </a:p>
                  </a:txBody>
                  <a:tcPr marL="8906" marR="8906" marT="8906" marB="0" anchor="b">
                    <a:lnL>
                      <a:noFill/>
                    </a:lnL>
                    <a:lnR>
                      <a:noFill/>
                    </a:lnR>
                    <a:lnT>
                      <a:noFill/>
                    </a:lnT>
                    <a:lnB>
                      <a:noFill/>
                    </a:lnB>
                  </a:tcPr>
                </a:tc>
                <a:tc>
                  <a:txBody>
                    <a:bodyPr/>
                    <a:lstStyle/>
                    <a:p>
                      <a:pPr algn="l" fontAlgn="b"/>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1" i="0" u="none" strike="noStrike">
                          <a:solidFill>
                            <a:srgbClr val="000000"/>
                          </a:solidFill>
                          <a:effectLst/>
                          <a:latin typeface="Calibri"/>
                        </a:rPr>
                        <a:t>TOTALA KOSTNADER:</a:t>
                      </a:r>
                    </a:p>
                  </a:txBody>
                  <a:tcPr marL="8906" marR="8906" marT="8906" marB="0" anchor="b">
                    <a:lnL>
                      <a:noFill/>
                    </a:lnL>
                    <a:lnR>
                      <a:noFill/>
                    </a:lnR>
                    <a:lnT>
                      <a:noFill/>
                    </a:lnT>
                    <a:lnB>
                      <a:noFill/>
                    </a:lnB>
                  </a:tcPr>
                </a:tc>
                <a:tc>
                  <a:txBody>
                    <a:bodyPr/>
                    <a:lstStyle/>
                    <a:p>
                      <a:pPr algn="r" fontAlgn="b"/>
                      <a:r>
                        <a:rPr lang="sv-SE" sz="800" b="0" i="0" u="none" strike="noStrike" dirty="0" smtClean="0">
                          <a:solidFill>
                            <a:srgbClr val="000000"/>
                          </a:solidFill>
                          <a:effectLst/>
                          <a:latin typeface="Calibri"/>
                        </a:rPr>
                        <a:t>52 063</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endParaRPr lang="sv-SE" sz="800" b="0" i="0" u="none" strike="noStrike">
                        <a:solidFill>
                          <a:srgbClr val="000000"/>
                        </a:solidFill>
                        <a:effectLst/>
                        <a:latin typeface="Calibri"/>
                      </a:endParaRPr>
                    </a:p>
                  </a:txBody>
                  <a:tcPr marL="8906" marR="8906" marT="8906" marB="0" anchor="b">
                    <a:lnL>
                      <a:noFill/>
                    </a:lnL>
                    <a:lnR>
                      <a:noFill/>
                    </a:lnR>
                    <a:lnT>
                      <a:noFill/>
                    </a:lnT>
                    <a:lnB>
                      <a:noFill/>
                    </a:lnB>
                  </a:tcPr>
                </a:tc>
                <a:tc>
                  <a:txBody>
                    <a:bodyPr/>
                    <a:lstStyle/>
                    <a:p>
                      <a:pPr algn="l" fontAlgn="b"/>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dirty="0">
                          <a:solidFill>
                            <a:srgbClr val="4F81BD"/>
                          </a:solidFill>
                          <a:effectLst/>
                          <a:latin typeface="Calibri"/>
                        </a:rPr>
                        <a:t>INTÄKTER:</a:t>
                      </a:r>
                    </a:p>
                  </a:txBody>
                  <a:tcPr marL="8906" marR="8906" marT="8906" marB="0" anchor="b">
                    <a:lnL>
                      <a:noFill/>
                    </a:lnL>
                    <a:lnR>
                      <a:noFill/>
                    </a:lnR>
                    <a:lnT>
                      <a:noFill/>
                    </a:lnT>
                    <a:lnB>
                      <a:noFill/>
                    </a:lnB>
                  </a:tcPr>
                </a:tc>
                <a:tc>
                  <a:txBody>
                    <a:bodyPr/>
                    <a:lstStyle/>
                    <a:p>
                      <a:pPr algn="r" fontAlgn="b"/>
                      <a:r>
                        <a:rPr lang="sv-SE" sz="800" b="0" i="0" u="none" strike="noStrike" dirty="0" smtClean="0">
                          <a:solidFill>
                            <a:srgbClr val="000000"/>
                          </a:solidFill>
                          <a:effectLst/>
                          <a:latin typeface="Calibri"/>
                        </a:rPr>
                        <a:t>52 630</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4F81BD"/>
                          </a:solidFill>
                          <a:effectLst/>
                          <a:latin typeface="Calibri"/>
                        </a:rPr>
                        <a:t>KOSTNADER:</a:t>
                      </a:r>
                    </a:p>
                  </a:txBody>
                  <a:tcPr marL="8906" marR="8906" marT="8906" marB="0" anchor="b">
                    <a:lnL>
                      <a:noFill/>
                    </a:lnL>
                    <a:lnR>
                      <a:noFill/>
                    </a:lnR>
                    <a:lnT>
                      <a:noFill/>
                    </a:lnT>
                    <a:lnB>
                      <a:noFill/>
                    </a:lnB>
                  </a:tcPr>
                </a:tc>
                <a:tc>
                  <a:txBody>
                    <a:bodyPr/>
                    <a:lstStyle/>
                    <a:p>
                      <a:pPr algn="r" fontAlgn="b"/>
                      <a:r>
                        <a:rPr lang="sv-SE" sz="800" b="0" i="0" u="none" strike="noStrike" dirty="0">
                          <a:solidFill>
                            <a:srgbClr val="000000"/>
                          </a:solidFill>
                          <a:effectLst/>
                          <a:latin typeface="Calibri"/>
                        </a:rPr>
                        <a:t>-</a:t>
                      </a:r>
                      <a:r>
                        <a:rPr lang="sv-SE" sz="800" b="0" i="0" u="none" strike="noStrike" dirty="0" smtClean="0">
                          <a:solidFill>
                            <a:srgbClr val="000000"/>
                          </a:solidFill>
                          <a:effectLst/>
                          <a:latin typeface="Calibri"/>
                        </a:rPr>
                        <a:t>52 063</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8064A2"/>
                          </a:solidFill>
                          <a:effectLst/>
                          <a:latin typeface="Calibri"/>
                        </a:rPr>
                        <a:t>BESULTAT:</a:t>
                      </a:r>
                    </a:p>
                  </a:txBody>
                  <a:tcPr marL="8906" marR="8906" marT="8906" marB="0" anchor="b">
                    <a:lnL>
                      <a:noFill/>
                    </a:lnL>
                    <a:lnR>
                      <a:noFill/>
                    </a:lnR>
                    <a:lnT>
                      <a:noFill/>
                    </a:lnT>
                    <a:lnB>
                      <a:noFill/>
                    </a:lnB>
                  </a:tcPr>
                </a:tc>
                <a:tc>
                  <a:txBody>
                    <a:bodyPr/>
                    <a:lstStyle/>
                    <a:p>
                      <a:pPr algn="r" fontAlgn="b"/>
                      <a:r>
                        <a:rPr lang="sv-SE" sz="800" b="0" i="0" u="none" strike="noStrike" dirty="0">
                          <a:solidFill>
                            <a:srgbClr val="000000"/>
                          </a:solidFill>
                          <a:effectLst/>
                          <a:latin typeface="Calibri"/>
                        </a:rPr>
                        <a:t>567</a:t>
                      </a:r>
                    </a:p>
                  </a:txBody>
                  <a:tcPr marL="8906" marR="8906" marT="8906" marB="0" anchor="b">
                    <a:lnL>
                      <a:noFill/>
                    </a:lnL>
                    <a:lnR>
                      <a:noFill/>
                    </a:lnR>
                    <a:lnT>
                      <a:noFill/>
                    </a:lnT>
                    <a:lnB>
                      <a:noFill/>
                    </a:lnB>
                  </a:tcPr>
                </a:tc>
              </a:tr>
              <a:tr h="179353">
                <a:tc>
                  <a:txBody>
                    <a:bodyPr/>
                    <a:lstStyle/>
                    <a:p>
                      <a:pPr algn="l" fontAlgn="b"/>
                      <a:endParaRPr lang="sv-SE" sz="800" b="0" i="0" u="none" strike="noStrike">
                        <a:solidFill>
                          <a:srgbClr val="000000"/>
                        </a:solidFill>
                        <a:effectLst/>
                        <a:latin typeface="Calibri"/>
                      </a:endParaRPr>
                    </a:p>
                  </a:txBody>
                  <a:tcPr marL="8906" marR="8906" marT="8906" marB="0" anchor="b">
                    <a:lnL>
                      <a:noFill/>
                    </a:lnL>
                    <a:lnR>
                      <a:noFill/>
                    </a:lnR>
                    <a:lnT>
                      <a:noFill/>
                    </a:lnT>
                    <a:lnB>
                      <a:noFill/>
                    </a:lnB>
                  </a:tcPr>
                </a:tc>
                <a:tc>
                  <a:txBody>
                    <a:bodyPr/>
                    <a:lstStyle/>
                    <a:p>
                      <a:pPr algn="l" fontAlgn="b"/>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1" i="0" u="none" strike="noStrike" dirty="0">
                          <a:solidFill>
                            <a:srgbClr val="8064A2"/>
                          </a:solidFill>
                          <a:effectLst/>
                          <a:latin typeface="Calibri"/>
                        </a:rPr>
                        <a:t>BALANS HERRAR:</a:t>
                      </a:r>
                    </a:p>
                  </a:txBody>
                  <a:tcPr marL="8906" marR="8906" marT="8906" marB="0" anchor="b">
                    <a:lnL>
                      <a:noFill/>
                    </a:lnL>
                    <a:lnR>
                      <a:noFill/>
                    </a:lnR>
                    <a:lnT>
                      <a:noFill/>
                    </a:lnT>
                    <a:lnB>
                      <a:noFill/>
                    </a:lnB>
                  </a:tcPr>
                </a:tc>
                <a:tc>
                  <a:txBody>
                    <a:bodyPr/>
                    <a:lstStyle/>
                    <a:p>
                      <a:pPr algn="l" fontAlgn="b"/>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000000"/>
                          </a:solidFill>
                          <a:effectLst/>
                          <a:latin typeface="Calibri"/>
                        </a:rPr>
                        <a:t>INGÅENDE BALANS:</a:t>
                      </a:r>
                    </a:p>
                  </a:txBody>
                  <a:tcPr marL="8906" marR="8906" marT="8906" marB="0" anchor="b">
                    <a:lnL>
                      <a:noFill/>
                    </a:lnL>
                    <a:lnR>
                      <a:noFill/>
                    </a:lnR>
                    <a:lnT>
                      <a:noFill/>
                    </a:lnT>
                    <a:lnB>
                      <a:noFill/>
                    </a:lnB>
                  </a:tcPr>
                </a:tc>
                <a:tc>
                  <a:txBody>
                    <a:bodyPr/>
                    <a:lstStyle/>
                    <a:p>
                      <a:pPr algn="r" fontAlgn="b"/>
                      <a:r>
                        <a:rPr lang="sv-SE" sz="800" b="0" i="0" u="none" strike="noStrike" dirty="0" smtClean="0">
                          <a:solidFill>
                            <a:srgbClr val="000000"/>
                          </a:solidFill>
                          <a:effectLst/>
                          <a:latin typeface="Calibri"/>
                        </a:rPr>
                        <a:t>13 249,17</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000000"/>
                          </a:solidFill>
                          <a:effectLst/>
                          <a:latin typeface="Calibri"/>
                        </a:rPr>
                        <a:t>RESULTAT:</a:t>
                      </a:r>
                    </a:p>
                  </a:txBody>
                  <a:tcPr marL="8906" marR="8906" marT="8906" marB="0" anchor="b">
                    <a:lnL>
                      <a:noFill/>
                    </a:lnL>
                    <a:lnR>
                      <a:noFill/>
                    </a:lnR>
                    <a:lnT>
                      <a:noFill/>
                    </a:lnT>
                    <a:lnB>
                      <a:noFill/>
                    </a:lnB>
                  </a:tcPr>
                </a:tc>
                <a:tc>
                  <a:txBody>
                    <a:bodyPr/>
                    <a:lstStyle/>
                    <a:p>
                      <a:pPr algn="r" fontAlgn="b"/>
                      <a:r>
                        <a:rPr lang="sv-SE" sz="800" b="0" i="0" u="none" strike="noStrike" dirty="0">
                          <a:solidFill>
                            <a:srgbClr val="000000"/>
                          </a:solidFill>
                          <a:effectLst/>
                          <a:latin typeface="Calibri"/>
                        </a:rPr>
                        <a:t>567</a:t>
                      </a:r>
                    </a:p>
                  </a:txBody>
                  <a:tcPr marL="8906" marR="8906" marT="8906" marB="0" anchor="b">
                    <a:lnL>
                      <a:noFill/>
                    </a:lnL>
                    <a:lnR>
                      <a:noFill/>
                    </a:lnR>
                    <a:lnT>
                      <a:noFill/>
                    </a:lnT>
                    <a:lnB>
                      <a:noFill/>
                    </a:lnB>
                  </a:tcPr>
                </a:tc>
              </a:tr>
              <a:tr h="179353">
                <a:tc>
                  <a:txBody>
                    <a:bodyPr/>
                    <a:lstStyle/>
                    <a:p>
                      <a:pPr algn="l" fontAlgn="b"/>
                      <a:r>
                        <a:rPr lang="sv-SE" sz="800" b="0" i="0" u="none" strike="noStrike">
                          <a:solidFill>
                            <a:srgbClr val="C0504D"/>
                          </a:solidFill>
                          <a:effectLst/>
                          <a:latin typeface="Calibri"/>
                        </a:rPr>
                        <a:t>UTGÅENDE BALANS:</a:t>
                      </a:r>
                    </a:p>
                  </a:txBody>
                  <a:tcPr marL="8906" marR="8906" marT="8906" marB="0" anchor="b">
                    <a:lnL>
                      <a:noFill/>
                    </a:lnL>
                    <a:lnR>
                      <a:noFill/>
                    </a:lnR>
                    <a:lnT>
                      <a:noFill/>
                    </a:lnT>
                    <a:lnB>
                      <a:noFill/>
                    </a:lnB>
                  </a:tcPr>
                </a:tc>
                <a:tc>
                  <a:txBody>
                    <a:bodyPr/>
                    <a:lstStyle/>
                    <a:p>
                      <a:pPr algn="r" fontAlgn="b"/>
                      <a:r>
                        <a:rPr lang="sv-SE" sz="800" b="0" i="0" u="none" strike="noStrike" dirty="0" smtClean="0">
                          <a:solidFill>
                            <a:srgbClr val="000000"/>
                          </a:solidFill>
                          <a:effectLst/>
                          <a:latin typeface="Calibri"/>
                        </a:rPr>
                        <a:t>13 816,17</a:t>
                      </a:r>
                      <a:endParaRPr lang="sv-SE" sz="800" b="0" i="0" u="none" strike="noStrike" dirty="0">
                        <a:solidFill>
                          <a:srgbClr val="000000"/>
                        </a:solidFill>
                        <a:effectLst/>
                        <a:latin typeface="Calibri"/>
                      </a:endParaRPr>
                    </a:p>
                  </a:txBody>
                  <a:tcPr marL="8906" marR="8906" marT="8906" marB="0" anchor="b">
                    <a:lnL>
                      <a:noFill/>
                    </a:lnL>
                    <a:lnR>
                      <a:noFill/>
                    </a:lnR>
                    <a:lnT>
                      <a:noFill/>
                    </a:lnT>
                    <a:lnB>
                      <a:noFill/>
                    </a:lnB>
                  </a:tcPr>
                </a:tc>
              </a:tr>
            </a:tbl>
          </a:graphicData>
        </a:graphic>
      </p:graphicFrame>
      <p:graphicFrame>
        <p:nvGraphicFramePr>
          <p:cNvPr id="11" name="Tabell 10"/>
          <p:cNvGraphicFramePr>
            <a:graphicFrameLocks noGrp="1"/>
          </p:cNvGraphicFramePr>
          <p:nvPr>
            <p:extLst/>
          </p:nvPr>
        </p:nvGraphicFramePr>
        <p:xfrm>
          <a:off x="6942391" y="1832459"/>
          <a:ext cx="3336418" cy="5025550"/>
        </p:xfrm>
        <a:graphic>
          <a:graphicData uri="http://schemas.openxmlformats.org/drawingml/2006/table">
            <a:tbl>
              <a:tblPr/>
              <a:tblGrid>
                <a:gridCol w="2508680"/>
                <a:gridCol w="827738"/>
              </a:tblGrid>
              <a:tr h="201022">
                <a:tc>
                  <a:txBody>
                    <a:bodyPr/>
                    <a:lstStyle/>
                    <a:p>
                      <a:pPr algn="l" fontAlgn="b"/>
                      <a:r>
                        <a:rPr lang="sv-SE" sz="900" b="1" i="0" u="none" strike="noStrike" dirty="0">
                          <a:solidFill>
                            <a:srgbClr val="C0504D"/>
                          </a:solidFill>
                          <a:effectLst/>
                          <a:latin typeface="Calibri"/>
                        </a:rPr>
                        <a:t>BUDGET DAM (10 spelare):</a:t>
                      </a:r>
                    </a:p>
                  </a:txBody>
                  <a:tcPr marL="9480" marR="9480" marT="9480" marB="0" anchor="b">
                    <a:lnL>
                      <a:noFill/>
                    </a:lnL>
                    <a:lnR>
                      <a:noFill/>
                    </a:lnR>
                    <a:lnT>
                      <a:noFill/>
                    </a:lnT>
                    <a:lnB>
                      <a:noFill/>
                    </a:lnB>
                  </a:tcPr>
                </a:tc>
                <a:tc>
                  <a:txBody>
                    <a:bodyPr/>
                    <a:lstStyle/>
                    <a:p>
                      <a:pPr algn="l" fontAlgn="b"/>
                      <a:endParaRPr lang="sv-SE" sz="900" b="0" i="0" u="none" strike="noStrike">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1" i="0" u="none" strike="noStrike" dirty="0">
                          <a:solidFill>
                            <a:srgbClr val="000000"/>
                          </a:solidFill>
                          <a:effectLst/>
                          <a:latin typeface="Calibri"/>
                        </a:rPr>
                        <a:t>INTÄKTER:</a:t>
                      </a:r>
                    </a:p>
                  </a:txBody>
                  <a:tcPr marL="9480" marR="9480" marT="9480" marB="0" anchor="b">
                    <a:lnL>
                      <a:noFill/>
                    </a:lnL>
                    <a:lnR>
                      <a:noFill/>
                    </a:lnR>
                    <a:lnT>
                      <a:noFill/>
                    </a:lnT>
                    <a:lnB>
                      <a:noFill/>
                    </a:lnB>
                  </a:tcPr>
                </a:tc>
                <a:tc>
                  <a:txBody>
                    <a:bodyPr/>
                    <a:lstStyle/>
                    <a:p>
                      <a:pPr algn="l" fontAlgn="b"/>
                      <a:endParaRPr lang="sv-SE" sz="900" b="0" i="0" u="none" strike="noStrike">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0" i="0" u="none" strike="noStrike">
                          <a:solidFill>
                            <a:srgbClr val="000000"/>
                          </a:solidFill>
                          <a:effectLst/>
                          <a:latin typeface="Calibri"/>
                        </a:rPr>
                        <a:t>Medlemsavgifter:</a:t>
                      </a:r>
                    </a:p>
                  </a:txBody>
                  <a:tcPr marL="9480" marR="9480" marT="9480"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1 960</a:t>
                      </a:r>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0" i="0" u="none" strike="noStrike">
                          <a:solidFill>
                            <a:srgbClr val="000000"/>
                          </a:solidFill>
                          <a:effectLst/>
                          <a:latin typeface="Calibri"/>
                        </a:rPr>
                        <a:t>LOK-stöd, HT-17 &amp; VT-18:</a:t>
                      </a:r>
                    </a:p>
                  </a:txBody>
                  <a:tcPr marL="9480" marR="9480" marT="9480"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3 000</a:t>
                      </a:r>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0" i="0" u="none" strike="noStrike" dirty="0">
                          <a:solidFill>
                            <a:srgbClr val="000000"/>
                          </a:solidFill>
                          <a:effectLst/>
                          <a:latin typeface="Calibri"/>
                        </a:rPr>
                        <a:t>Återföring deposition:</a:t>
                      </a:r>
                    </a:p>
                  </a:txBody>
                  <a:tcPr marL="9480" marR="9480" marT="9480"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900</a:t>
                      </a:r>
                    </a:p>
                  </a:txBody>
                  <a:tcPr marL="9480" marR="9480" marT="9480" marB="0" anchor="b">
                    <a:lnL>
                      <a:noFill/>
                    </a:lnL>
                    <a:lnR>
                      <a:noFill/>
                    </a:lnR>
                    <a:lnT>
                      <a:noFill/>
                    </a:lnT>
                    <a:lnB>
                      <a:noFill/>
                    </a:lnB>
                  </a:tcPr>
                </a:tc>
              </a:tr>
              <a:tr h="201022">
                <a:tc>
                  <a:txBody>
                    <a:bodyPr/>
                    <a:lstStyle/>
                    <a:p>
                      <a:pPr algn="l" fontAlgn="b"/>
                      <a:endParaRPr lang="sv-SE" sz="900" b="0" i="0" u="none" strike="noStrike">
                        <a:solidFill>
                          <a:srgbClr val="000000"/>
                        </a:solidFill>
                        <a:effectLst/>
                        <a:latin typeface="Calibri"/>
                      </a:endParaRPr>
                    </a:p>
                  </a:txBody>
                  <a:tcPr marL="9480" marR="9480" marT="9480"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1" i="0" u="none" strike="noStrike">
                          <a:solidFill>
                            <a:srgbClr val="000000"/>
                          </a:solidFill>
                          <a:effectLst/>
                          <a:latin typeface="Calibri"/>
                        </a:rPr>
                        <a:t>TOTALA INTÄKTER:</a:t>
                      </a:r>
                    </a:p>
                  </a:txBody>
                  <a:tcPr marL="9480" marR="9480" marT="9480"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5 860</a:t>
                      </a:r>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endParaRPr lang="sv-SE" sz="900" b="1" i="0" u="none" strike="noStrike">
                        <a:solidFill>
                          <a:srgbClr val="000000"/>
                        </a:solidFill>
                        <a:effectLst/>
                        <a:latin typeface="Calibri"/>
                      </a:endParaRPr>
                    </a:p>
                  </a:txBody>
                  <a:tcPr marL="9480" marR="9480" marT="9480"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1" i="0" u="none" strike="noStrike" dirty="0">
                          <a:solidFill>
                            <a:srgbClr val="000000"/>
                          </a:solidFill>
                          <a:effectLst/>
                          <a:latin typeface="Calibri"/>
                        </a:rPr>
                        <a:t>KOSTNADER:</a:t>
                      </a:r>
                    </a:p>
                  </a:txBody>
                  <a:tcPr marL="9480" marR="9480" marT="9480"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0" i="0" u="none" strike="noStrike">
                          <a:solidFill>
                            <a:srgbClr val="000000"/>
                          </a:solidFill>
                          <a:effectLst/>
                          <a:latin typeface="Calibri"/>
                        </a:rPr>
                        <a:t>Årsavgifter:</a:t>
                      </a:r>
                    </a:p>
                  </a:txBody>
                  <a:tcPr marL="9480" marR="9480" marT="9480"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3 500</a:t>
                      </a:r>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0" i="0" u="none" strike="noStrike">
                          <a:solidFill>
                            <a:srgbClr val="000000"/>
                          </a:solidFill>
                          <a:effectLst/>
                          <a:latin typeface="Calibri"/>
                        </a:rPr>
                        <a:t>Deposition:</a:t>
                      </a:r>
                    </a:p>
                  </a:txBody>
                  <a:tcPr marL="9480" marR="9480" marT="9480"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900</a:t>
                      </a:r>
                    </a:p>
                  </a:txBody>
                  <a:tcPr marL="9480" marR="9480" marT="9480" marB="0" anchor="b">
                    <a:lnL>
                      <a:noFill/>
                    </a:lnL>
                    <a:lnR>
                      <a:noFill/>
                    </a:lnR>
                    <a:lnT>
                      <a:noFill/>
                    </a:lnT>
                    <a:lnB>
                      <a:noFill/>
                    </a:lnB>
                  </a:tcPr>
                </a:tc>
              </a:tr>
              <a:tr h="201022">
                <a:tc>
                  <a:txBody>
                    <a:bodyPr/>
                    <a:lstStyle/>
                    <a:p>
                      <a:pPr algn="l" fontAlgn="b"/>
                      <a:r>
                        <a:rPr lang="sv-SE" sz="900" b="0" i="0" u="none" strike="noStrike" dirty="0">
                          <a:solidFill>
                            <a:srgbClr val="000000"/>
                          </a:solidFill>
                          <a:effectLst/>
                          <a:latin typeface="Calibri"/>
                        </a:rPr>
                        <a:t>Domaravgifter:</a:t>
                      </a:r>
                    </a:p>
                  </a:txBody>
                  <a:tcPr marL="9480" marR="9480" marT="9480"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1 000</a:t>
                      </a:r>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0" i="0" u="none" strike="noStrike">
                          <a:solidFill>
                            <a:srgbClr val="000000"/>
                          </a:solidFill>
                          <a:effectLst/>
                          <a:latin typeface="Calibri"/>
                        </a:rPr>
                        <a:t>Planhyror:</a:t>
                      </a:r>
                    </a:p>
                  </a:txBody>
                  <a:tcPr marL="9480" marR="9480" marT="9480"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0</a:t>
                      </a:r>
                    </a:p>
                  </a:txBody>
                  <a:tcPr marL="9480" marR="9480" marT="9480" marB="0" anchor="b">
                    <a:lnL>
                      <a:noFill/>
                    </a:lnL>
                    <a:lnR>
                      <a:noFill/>
                    </a:lnR>
                    <a:lnT>
                      <a:noFill/>
                    </a:lnT>
                    <a:lnB>
                      <a:noFill/>
                    </a:lnB>
                  </a:tcPr>
                </a:tc>
              </a:tr>
              <a:tr h="201022">
                <a:tc>
                  <a:txBody>
                    <a:bodyPr/>
                    <a:lstStyle/>
                    <a:p>
                      <a:pPr algn="l" fontAlgn="b"/>
                      <a:r>
                        <a:rPr lang="sv-SE" sz="900" b="0" i="0" u="none" strike="noStrike">
                          <a:solidFill>
                            <a:srgbClr val="000000"/>
                          </a:solidFill>
                          <a:effectLst/>
                          <a:latin typeface="Calibri"/>
                        </a:rPr>
                        <a:t>Material:</a:t>
                      </a:r>
                    </a:p>
                  </a:txBody>
                  <a:tcPr marL="9480" marR="9480" marT="9480"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0</a:t>
                      </a:r>
                    </a:p>
                  </a:txBody>
                  <a:tcPr marL="9480" marR="9480" marT="9480" marB="0" anchor="b">
                    <a:lnL>
                      <a:noFill/>
                    </a:lnL>
                    <a:lnR>
                      <a:noFill/>
                    </a:lnR>
                    <a:lnT>
                      <a:noFill/>
                    </a:lnT>
                    <a:lnB>
                      <a:noFill/>
                    </a:lnB>
                  </a:tcPr>
                </a:tc>
              </a:tr>
              <a:tr h="201022">
                <a:tc>
                  <a:txBody>
                    <a:bodyPr/>
                    <a:lstStyle/>
                    <a:p>
                      <a:pPr algn="l" fontAlgn="b"/>
                      <a:endParaRPr lang="sv-SE" sz="900" b="0" i="0" u="none" strike="noStrike">
                        <a:solidFill>
                          <a:srgbClr val="000000"/>
                        </a:solidFill>
                        <a:effectLst/>
                        <a:latin typeface="Calibri"/>
                      </a:endParaRPr>
                    </a:p>
                  </a:txBody>
                  <a:tcPr marL="9480" marR="9480" marT="9480"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1" i="0" u="none" strike="noStrike">
                          <a:solidFill>
                            <a:srgbClr val="000000"/>
                          </a:solidFill>
                          <a:effectLst/>
                          <a:latin typeface="Calibri"/>
                        </a:rPr>
                        <a:t>TOTALA KOSTNADER:</a:t>
                      </a:r>
                    </a:p>
                  </a:txBody>
                  <a:tcPr marL="9480" marR="9480" marT="9480"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5 400</a:t>
                      </a:r>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0" i="0" u="none" strike="noStrike" dirty="0">
                          <a:solidFill>
                            <a:srgbClr val="4F81BD"/>
                          </a:solidFill>
                          <a:effectLst/>
                          <a:latin typeface="Calibri"/>
                        </a:rPr>
                        <a:t>INTÄKTER:</a:t>
                      </a:r>
                    </a:p>
                  </a:txBody>
                  <a:tcPr marL="9480" marR="9480" marT="9480"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5 860</a:t>
                      </a:r>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0" i="0" u="none" strike="noStrike">
                          <a:solidFill>
                            <a:srgbClr val="4F81BD"/>
                          </a:solidFill>
                          <a:effectLst/>
                          <a:latin typeface="Calibri"/>
                        </a:rPr>
                        <a:t>KOSTNADER:</a:t>
                      </a:r>
                    </a:p>
                  </a:txBody>
                  <a:tcPr marL="9480" marR="9480" marT="9480"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a:t>
                      </a:r>
                      <a:r>
                        <a:rPr lang="sv-SE" sz="900" b="0" i="0" u="none" strike="noStrike" dirty="0" smtClean="0">
                          <a:solidFill>
                            <a:srgbClr val="000000"/>
                          </a:solidFill>
                          <a:effectLst/>
                          <a:latin typeface="Calibri"/>
                        </a:rPr>
                        <a:t>5 400</a:t>
                      </a:r>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0" i="0" u="none" strike="noStrike">
                          <a:solidFill>
                            <a:srgbClr val="8064A2"/>
                          </a:solidFill>
                          <a:effectLst/>
                          <a:latin typeface="Calibri"/>
                        </a:rPr>
                        <a:t>RESULTAT:</a:t>
                      </a:r>
                    </a:p>
                  </a:txBody>
                  <a:tcPr marL="9480" marR="9480" marT="9480"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460</a:t>
                      </a:r>
                    </a:p>
                  </a:txBody>
                  <a:tcPr marL="9480" marR="9480" marT="9480" marB="0" anchor="b">
                    <a:lnL>
                      <a:noFill/>
                    </a:lnL>
                    <a:lnR>
                      <a:noFill/>
                    </a:lnR>
                    <a:lnT>
                      <a:noFill/>
                    </a:lnT>
                    <a:lnB>
                      <a:noFill/>
                    </a:lnB>
                  </a:tcPr>
                </a:tc>
              </a:tr>
              <a:tr h="201022">
                <a:tc>
                  <a:txBody>
                    <a:bodyPr/>
                    <a:lstStyle/>
                    <a:p>
                      <a:pPr algn="l" fontAlgn="b"/>
                      <a:endParaRPr lang="sv-SE" sz="900" b="0" i="0" u="none" strike="noStrike">
                        <a:solidFill>
                          <a:srgbClr val="000000"/>
                        </a:solidFill>
                        <a:effectLst/>
                        <a:latin typeface="Calibri"/>
                      </a:endParaRPr>
                    </a:p>
                  </a:txBody>
                  <a:tcPr marL="9480" marR="9480" marT="9480"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1" i="0" u="none" strike="noStrike" dirty="0">
                          <a:solidFill>
                            <a:srgbClr val="8064A2"/>
                          </a:solidFill>
                          <a:effectLst/>
                          <a:latin typeface="Calibri"/>
                        </a:rPr>
                        <a:t>BALANS DAMER:</a:t>
                      </a:r>
                    </a:p>
                  </a:txBody>
                  <a:tcPr marL="9480" marR="9480" marT="9480"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0" i="0" u="none" strike="noStrike">
                          <a:solidFill>
                            <a:srgbClr val="000000"/>
                          </a:solidFill>
                          <a:effectLst/>
                          <a:latin typeface="Calibri"/>
                        </a:rPr>
                        <a:t>INGÅENDE BALANS:</a:t>
                      </a:r>
                    </a:p>
                  </a:txBody>
                  <a:tcPr marL="9480" marR="9480" marT="9480"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2 746,6</a:t>
                      </a:r>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r h="201022">
                <a:tc>
                  <a:txBody>
                    <a:bodyPr/>
                    <a:lstStyle/>
                    <a:p>
                      <a:pPr algn="l" fontAlgn="b"/>
                      <a:r>
                        <a:rPr lang="sv-SE" sz="900" b="0" i="0" u="none" strike="noStrike">
                          <a:solidFill>
                            <a:srgbClr val="000000"/>
                          </a:solidFill>
                          <a:effectLst/>
                          <a:latin typeface="Calibri"/>
                        </a:rPr>
                        <a:t>ÅRETSRESULTAT:</a:t>
                      </a:r>
                    </a:p>
                  </a:txBody>
                  <a:tcPr marL="9480" marR="9480" marT="9480"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460</a:t>
                      </a:r>
                    </a:p>
                  </a:txBody>
                  <a:tcPr marL="9480" marR="9480" marT="9480" marB="0" anchor="b">
                    <a:lnL>
                      <a:noFill/>
                    </a:lnL>
                    <a:lnR>
                      <a:noFill/>
                    </a:lnR>
                    <a:lnT>
                      <a:noFill/>
                    </a:lnT>
                    <a:lnB>
                      <a:noFill/>
                    </a:lnB>
                  </a:tcPr>
                </a:tc>
              </a:tr>
              <a:tr h="201022">
                <a:tc>
                  <a:txBody>
                    <a:bodyPr/>
                    <a:lstStyle/>
                    <a:p>
                      <a:pPr algn="l" fontAlgn="b"/>
                      <a:r>
                        <a:rPr lang="sv-SE" sz="900" b="0" i="0" u="none" strike="noStrike">
                          <a:solidFill>
                            <a:srgbClr val="C0504D"/>
                          </a:solidFill>
                          <a:effectLst/>
                          <a:latin typeface="Calibri"/>
                        </a:rPr>
                        <a:t>UTGÅENDE BALANS:</a:t>
                      </a:r>
                    </a:p>
                  </a:txBody>
                  <a:tcPr marL="9480" marR="9480" marT="9480"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3 206,6</a:t>
                      </a:r>
                      <a:endParaRPr lang="sv-SE" sz="900" b="0" i="0" u="none" strike="noStrike" dirty="0">
                        <a:solidFill>
                          <a:srgbClr val="000000"/>
                        </a:solidFill>
                        <a:effectLst/>
                        <a:latin typeface="Calibri"/>
                      </a:endParaRPr>
                    </a:p>
                  </a:txBody>
                  <a:tcPr marL="9480" marR="9480" marT="9480" marB="0" anchor="b">
                    <a:lnL>
                      <a:noFill/>
                    </a:lnL>
                    <a:lnR>
                      <a:noFill/>
                    </a:lnR>
                    <a:lnT>
                      <a:noFill/>
                    </a:lnT>
                    <a:lnB>
                      <a:noFill/>
                    </a:lnB>
                  </a:tcPr>
                </a:tc>
              </a:tr>
            </a:tbl>
          </a:graphicData>
        </a:graphic>
      </p:graphicFrame>
      <p:sp>
        <p:nvSpPr>
          <p:cNvPr id="13" name="Rektangel 12"/>
          <p:cNvSpPr/>
          <p:nvPr/>
        </p:nvSpPr>
        <p:spPr>
          <a:xfrm>
            <a:off x="3856073" y="338967"/>
            <a:ext cx="8335927" cy="1107996"/>
          </a:xfrm>
          <a:prstGeom prst="rect">
            <a:avLst/>
          </a:prstGeom>
        </p:spPr>
        <p:txBody>
          <a:bodyPr wrap="square">
            <a:spAutoFit/>
          </a:bodyPr>
          <a:lstStyle/>
          <a:p>
            <a:r>
              <a:rPr lang="sv-SE" sz="6600" dirty="0">
                <a:solidFill>
                  <a:srgbClr val="FFFF00"/>
                </a:solidFill>
                <a:latin typeface="+mj-lt"/>
              </a:rPr>
              <a:t>Budget </a:t>
            </a:r>
            <a:r>
              <a:rPr lang="sv-SE" sz="6600" dirty="0" smtClean="0">
                <a:solidFill>
                  <a:srgbClr val="FFFF00"/>
                </a:solidFill>
                <a:latin typeface="+mj-lt"/>
              </a:rPr>
              <a:t>Herr- &amp; Damlag:</a:t>
            </a:r>
            <a:endParaRPr lang="sv-SE" sz="6600" dirty="0">
              <a:solidFill>
                <a:srgbClr val="FFFF00"/>
              </a:solidFill>
              <a:latin typeface="+mj-lt"/>
            </a:endParaRPr>
          </a:p>
        </p:txBody>
      </p:sp>
    </p:spTree>
    <p:extLst>
      <p:ext uri="{BB962C8B-B14F-4D97-AF65-F5344CB8AC3E}">
        <p14:creationId xmlns:p14="http://schemas.microsoft.com/office/powerpoint/2010/main" val="6332415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27</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graphicFrame>
        <p:nvGraphicFramePr>
          <p:cNvPr id="7" name="Tabell 6"/>
          <p:cNvGraphicFramePr>
            <a:graphicFrameLocks noGrp="1"/>
          </p:cNvGraphicFramePr>
          <p:nvPr>
            <p:extLst/>
          </p:nvPr>
        </p:nvGraphicFramePr>
        <p:xfrm>
          <a:off x="2421983" y="1878794"/>
          <a:ext cx="2784742" cy="4979206"/>
        </p:xfrm>
        <a:graphic>
          <a:graphicData uri="http://schemas.openxmlformats.org/drawingml/2006/table">
            <a:tbl>
              <a:tblPr/>
              <a:tblGrid>
                <a:gridCol w="2093870"/>
                <a:gridCol w="690872"/>
              </a:tblGrid>
              <a:tr h="143786">
                <a:tc>
                  <a:txBody>
                    <a:bodyPr/>
                    <a:lstStyle/>
                    <a:p>
                      <a:pPr algn="l" fontAlgn="b"/>
                      <a:r>
                        <a:rPr lang="sv-SE" sz="900" b="1" i="0" u="none" strike="noStrike" dirty="0">
                          <a:solidFill>
                            <a:srgbClr val="C0504D"/>
                          </a:solidFill>
                          <a:effectLst/>
                          <a:latin typeface="Calibri"/>
                        </a:rPr>
                        <a:t>BUDGET FLAMES (15 SPELARE):</a:t>
                      </a:r>
                    </a:p>
                  </a:txBody>
                  <a:tcPr marL="9796" marR="9796" marT="9796" marB="0" anchor="b">
                    <a:lnL>
                      <a:noFill/>
                    </a:lnL>
                    <a:lnR>
                      <a:noFill/>
                    </a:lnR>
                    <a:lnT>
                      <a:noFill/>
                    </a:lnT>
                    <a:lnB>
                      <a:noFill/>
                    </a:lnB>
                  </a:tcPr>
                </a:tc>
                <a:tc>
                  <a:txBody>
                    <a:bodyPr/>
                    <a:lstStyle/>
                    <a:p>
                      <a:pPr algn="l" fontAlgn="b"/>
                      <a:endParaRPr lang="sv-SE" sz="900" b="0" i="0" u="none" strike="noStrike">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1" i="0" u="none" strike="noStrike">
                          <a:solidFill>
                            <a:srgbClr val="000000"/>
                          </a:solidFill>
                          <a:effectLst/>
                          <a:latin typeface="Calibri"/>
                        </a:rPr>
                        <a:t>INTÄKTER:</a:t>
                      </a:r>
                    </a:p>
                  </a:txBody>
                  <a:tcPr marL="9796" marR="9796" marT="9796" marB="0" anchor="b">
                    <a:lnL>
                      <a:noFill/>
                    </a:lnL>
                    <a:lnR>
                      <a:noFill/>
                    </a:lnR>
                    <a:lnT>
                      <a:noFill/>
                    </a:lnT>
                    <a:lnB>
                      <a:noFill/>
                    </a:lnB>
                  </a:tcPr>
                </a:tc>
                <a:tc>
                  <a:txBody>
                    <a:bodyPr/>
                    <a:lstStyle/>
                    <a:p>
                      <a:pPr algn="l" fontAlgn="b"/>
                      <a:endParaRPr lang="sv-SE" sz="900" b="0" i="0" u="none" strike="noStrike">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0" i="0" u="none" strike="noStrike" dirty="0">
                          <a:solidFill>
                            <a:srgbClr val="000000"/>
                          </a:solidFill>
                          <a:effectLst/>
                          <a:latin typeface="Calibri"/>
                        </a:rPr>
                        <a:t>Inbetalning från </a:t>
                      </a:r>
                      <a:r>
                        <a:rPr lang="sv-SE" sz="900" b="0" i="0" u="none" strike="noStrike" dirty="0" err="1">
                          <a:solidFill>
                            <a:srgbClr val="000000"/>
                          </a:solidFill>
                          <a:effectLst/>
                          <a:latin typeface="Calibri"/>
                        </a:rPr>
                        <a:t>Gotsunda</a:t>
                      </a:r>
                      <a:r>
                        <a:rPr lang="sv-SE" sz="900" b="0" i="0" u="none" strike="noStrike" dirty="0">
                          <a:solidFill>
                            <a:srgbClr val="000000"/>
                          </a:solidFill>
                          <a:effectLst/>
                          <a:latin typeface="Calibri"/>
                        </a:rPr>
                        <a:t> bibliotek:</a:t>
                      </a:r>
                    </a:p>
                  </a:txBody>
                  <a:tcPr marL="9796" marR="9796" marT="9796"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5 000</a:t>
                      </a:r>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0" i="0" u="none" strike="noStrike">
                          <a:solidFill>
                            <a:srgbClr val="000000"/>
                          </a:solidFill>
                          <a:effectLst/>
                          <a:latin typeface="Calibri"/>
                        </a:rPr>
                        <a:t>LOK-stöd, HT-17 &amp; VT-18:</a:t>
                      </a:r>
                    </a:p>
                  </a:txBody>
                  <a:tcPr marL="9796" marR="9796" marT="9796"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2 000</a:t>
                      </a:r>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0" i="0" u="none" strike="noStrike">
                          <a:solidFill>
                            <a:srgbClr val="000000"/>
                          </a:solidFill>
                          <a:effectLst/>
                          <a:latin typeface="Calibri"/>
                        </a:rPr>
                        <a:t>Återföring deposition:</a:t>
                      </a:r>
                    </a:p>
                  </a:txBody>
                  <a:tcPr marL="9796" marR="9796" marT="9796"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900</a:t>
                      </a:r>
                    </a:p>
                  </a:txBody>
                  <a:tcPr marL="9796" marR="9796" marT="9796" marB="0" anchor="b">
                    <a:lnL>
                      <a:noFill/>
                    </a:lnL>
                    <a:lnR>
                      <a:noFill/>
                    </a:lnR>
                    <a:lnT>
                      <a:noFill/>
                    </a:lnT>
                    <a:lnB>
                      <a:noFill/>
                    </a:lnB>
                  </a:tcPr>
                </a:tc>
              </a:tr>
              <a:tr h="193290">
                <a:tc>
                  <a:txBody>
                    <a:bodyPr/>
                    <a:lstStyle/>
                    <a:p>
                      <a:pPr algn="l" fontAlgn="b"/>
                      <a:r>
                        <a:rPr lang="sv-SE" sz="900" b="0" i="0" u="none" strike="noStrike" dirty="0">
                          <a:solidFill>
                            <a:srgbClr val="000000"/>
                          </a:solidFill>
                          <a:effectLst/>
                          <a:latin typeface="Calibri"/>
                        </a:rPr>
                        <a:t>Eventuellt </a:t>
                      </a:r>
                      <a:r>
                        <a:rPr lang="sv-SE" sz="900" b="0" i="0" u="none" strike="noStrike" dirty="0" smtClean="0">
                          <a:solidFill>
                            <a:srgbClr val="000000"/>
                          </a:solidFill>
                          <a:effectLst/>
                          <a:latin typeface="+mn-lt"/>
                        </a:rPr>
                        <a:t>kommunstöd</a:t>
                      </a:r>
                      <a:r>
                        <a:rPr lang="sv-SE" sz="900" b="0" i="0" u="none" strike="noStrike" dirty="0" smtClean="0">
                          <a:solidFill>
                            <a:srgbClr val="000000"/>
                          </a:solidFill>
                          <a:effectLst/>
                          <a:latin typeface="Calibri"/>
                        </a:rPr>
                        <a:t>:</a:t>
                      </a:r>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0</a:t>
                      </a:r>
                    </a:p>
                  </a:txBody>
                  <a:tcPr marL="9796" marR="9796" marT="9796" marB="0" anchor="b">
                    <a:lnL>
                      <a:noFill/>
                    </a:lnL>
                    <a:lnR>
                      <a:noFill/>
                    </a:lnR>
                    <a:lnT>
                      <a:noFill/>
                    </a:lnT>
                    <a:lnB>
                      <a:noFill/>
                    </a:lnB>
                  </a:tcPr>
                </a:tc>
              </a:tr>
              <a:tr h="193290">
                <a:tc>
                  <a:txBody>
                    <a:bodyPr/>
                    <a:lstStyle/>
                    <a:p>
                      <a:pPr algn="l" fontAlgn="b"/>
                      <a:endParaRPr lang="sv-SE" sz="900" b="1" i="0" u="none" strike="noStrike" dirty="0">
                        <a:solidFill>
                          <a:srgbClr val="000000"/>
                        </a:solidFill>
                        <a:effectLst/>
                        <a:latin typeface="Calibri"/>
                      </a:endParaRPr>
                    </a:p>
                  </a:txBody>
                  <a:tcPr marL="9796" marR="9796" marT="9796"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1" i="0" u="none" strike="noStrike" dirty="0">
                          <a:solidFill>
                            <a:srgbClr val="000000"/>
                          </a:solidFill>
                          <a:effectLst/>
                          <a:latin typeface="Calibri"/>
                        </a:rPr>
                        <a:t>TOTALA INTÄKTER:</a:t>
                      </a:r>
                    </a:p>
                  </a:txBody>
                  <a:tcPr marL="9796" marR="9796" marT="9796"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7 900</a:t>
                      </a:r>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endParaRPr lang="sv-SE" sz="900" b="1" i="0" u="none" strike="noStrike" dirty="0">
                        <a:solidFill>
                          <a:srgbClr val="000000"/>
                        </a:solidFill>
                        <a:effectLst/>
                        <a:latin typeface="Calibri"/>
                      </a:endParaRPr>
                    </a:p>
                  </a:txBody>
                  <a:tcPr marL="9796" marR="9796" marT="9796"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1" i="0" u="none" strike="noStrike">
                          <a:solidFill>
                            <a:srgbClr val="000000"/>
                          </a:solidFill>
                          <a:effectLst/>
                          <a:latin typeface="Calibri"/>
                        </a:rPr>
                        <a:t>KOSTNADER:</a:t>
                      </a:r>
                    </a:p>
                  </a:txBody>
                  <a:tcPr marL="9796" marR="9796" marT="9796"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0" i="0" u="none" strike="noStrike">
                          <a:solidFill>
                            <a:srgbClr val="000000"/>
                          </a:solidFill>
                          <a:effectLst/>
                          <a:latin typeface="Calibri"/>
                        </a:rPr>
                        <a:t>Årsavgifter:</a:t>
                      </a:r>
                    </a:p>
                  </a:txBody>
                  <a:tcPr marL="9796" marR="9796" marT="9796"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4 250</a:t>
                      </a:r>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0" i="0" u="none" strike="noStrike">
                          <a:solidFill>
                            <a:srgbClr val="000000"/>
                          </a:solidFill>
                          <a:effectLst/>
                          <a:latin typeface="Calibri"/>
                        </a:rPr>
                        <a:t>Deposition:</a:t>
                      </a:r>
                    </a:p>
                  </a:txBody>
                  <a:tcPr marL="9796" marR="9796" marT="9796"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900</a:t>
                      </a:r>
                    </a:p>
                  </a:txBody>
                  <a:tcPr marL="9796" marR="9796" marT="9796" marB="0" anchor="b">
                    <a:lnL>
                      <a:noFill/>
                    </a:lnL>
                    <a:lnR>
                      <a:noFill/>
                    </a:lnR>
                    <a:lnT>
                      <a:noFill/>
                    </a:lnT>
                    <a:lnB>
                      <a:noFill/>
                    </a:lnB>
                  </a:tcPr>
                </a:tc>
              </a:tr>
              <a:tr h="193290">
                <a:tc>
                  <a:txBody>
                    <a:bodyPr/>
                    <a:lstStyle/>
                    <a:p>
                      <a:pPr algn="l" fontAlgn="b"/>
                      <a:r>
                        <a:rPr lang="sv-SE" sz="900" b="0" i="0" u="none" strike="noStrike">
                          <a:solidFill>
                            <a:srgbClr val="000000"/>
                          </a:solidFill>
                          <a:effectLst/>
                          <a:latin typeface="Calibri"/>
                        </a:rPr>
                        <a:t>Domaravgifter:</a:t>
                      </a:r>
                    </a:p>
                  </a:txBody>
                  <a:tcPr marL="9796" marR="9796" marT="9796"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1 000</a:t>
                      </a:r>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0" i="0" u="none" strike="noStrike">
                          <a:solidFill>
                            <a:srgbClr val="000000"/>
                          </a:solidFill>
                          <a:effectLst/>
                          <a:latin typeface="Calibri"/>
                        </a:rPr>
                        <a:t>Planhyror:</a:t>
                      </a:r>
                    </a:p>
                  </a:txBody>
                  <a:tcPr marL="9796" marR="9796" marT="9796"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500</a:t>
                      </a:r>
                    </a:p>
                  </a:txBody>
                  <a:tcPr marL="9796" marR="9796" marT="9796" marB="0" anchor="b">
                    <a:lnL>
                      <a:noFill/>
                    </a:lnL>
                    <a:lnR>
                      <a:noFill/>
                    </a:lnR>
                    <a:lnT>
                      <a:noFill/>
                    </a:lnT>
                    <a:lnB>
                      <a:noFill/>
                    </a:lnB>
                  </a:tcPr>
                </a:tc>
              </a:tr>
              <a:tr h="193290">
                <a:tc>
                  <a:txBody>
                    <a:bodyPr/>
                    <a:lstStyle/>
                    <a:p>
                      <a:pPr algn="l" fontAlgn="b"/>
                      <a:r>
                        <a:rPr lang="sv-SE" sz="900" b="0" i="0" u="none" strike="noStrike">
                          <a:solidFill>
                            <a:srgbClr val="000000"/>
                          </a:solidFill>
                          <a:effectLst/>
                          <a:latin typeface="Calibri"/>
                        </a:rPr>
                        <a:t>Material:</a:t>
                      </a:r>
                    </a:p>
                  </a:txBody>
                  <a:tcPr marL="9796" marR="9796" marT="9796"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500</a:t>
                      </a:r>
                    </a:p>
                  </a:txBody>
                  <a:tcPr marL="9796" marR="9796" marT="9796" marB="0" anchor="b">
                    <a:lnL>
                      <a:noFill/>
                    </a:lnL>
                    <a:lnR>
                      <a:noFill/>
                    </a:lnR>
                    <a:lnT>
                      <a:noFill/>
                    </a:lnT>
                    <a:lnB>
                      <a:noFill/>
                    </a:lnB>
                  </a:tcPr>
                </a:tc>
              </a:tr>
              <a:tr h="193290">
                <a:tc>
                  <a:txBody>
                    <a:bodyPr/>
                    <a:lstStyle/>
                    <a:p>
                      <a:pPr algn="l" fontAlgn="b"/>
                      <a:r>
                        <a:rPr lang="sv-SE" sz="900" b="0" i="0" u="none" strike="noStrike">
                          <a:solidFill>
                            <a:srgbClr val="000000"/>
                          </a:solidFill>
                          <a:effectLst/>
                          <a:latin typeface="Calibri"/>
                        </a:rPr>
                        <a:t>Cup:</a:t>
                      </a:r>
                    </a:p>
                  </a:txBody>
                  <a:tcPr marL="9796" marR="9796" marT="9796"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1 000</a:t>
                      </a:r>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endParaRPr lang="sv-SE" sz="900" b="1" i="0" u="none" strike="noStrike">
                        <a:solidFill>
                          <a:srgbClr val="000000"/>
                        </a:solidFill>
                        <a:effectLst/>
                        <a:latin typeface="Calibri"/>
                      </a:endParaRPr>
                    </a:p>
                  </a:txBody>
                  <a:tcPr marL="9796" marR="9796" marT="9796"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1" i="0" u="none" strike="noStrike">
                          <a:solidFill>
                            <a:srgbClr val="000000"/>
                          </a:solidFill>
                          <a:effectLst/>
                          <a:latin typeface="Calibri"/>
                        </a:rPr>
                        <a:t>TOTALA KOSTNADER:</a:t>
                      </a:r>
                    </a:p>
                  </a:txBody>
                  <a:tcPr marL="9796" marR="9796" marT="9796"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8 150</a:t>
                      </a:r>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0" i="0" u="none" strike="noStrike" dirty="0">
                          <a:solidFill>
                            <a:srgbClr val="4F81BD"/>
                          </a:solidFill>
                          <a:effectLst/>
                          <a:latin typeface="Calibri"/>
                        </a:rPr>
                        <a:t>INTÄKTER:</a:t>
                      </a:r>
                    </a:p>
                  </a:txBody>
                  <a:tcPr marL="9796" marR="9796" marT="9796"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7 900</a:t>
                      </a:r>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0" i="0" u="none" strike="noStrike">
                          <a:solidFill>
                            <a:srgbClr val="4F81BD"/>
                          </a:solidFill>
                          <a:effectLst/>
                          <a:latin typeface="Calibri"/>
                        </a:rPr>
                        <a:t>KOSTNADER:</a:t>
                      </a:r>
                    </a:p>
                  </a:txBody>
                  <a:tcPr marL="9796" marR="9796" marT="9796"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a:t>
                      </a:r>
                      <a:r>
                        <a:rPr lang="sv-SE" sz="900" b="0" i="0" u="none" strike="noStrike" dirty="0" smtClean="0">
                          <a:solidFill>
                            <a:srgbClr val="000000"/>
                          </a:solidFill>
                          <a:effectLst/>
                          <a:latin typeface="Calibri"/>
                        </a:rPr>
                        <a:t>8 150</a:t>
                      </a:r>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0" i="0" u="none" strike="noStrike" dirty="0" smtClean="0">
                          <a:solidFill>
                            <a:srgbClr val="C0504D"/>
                          </a:solidFill>
                          <a:effectLst/>
                          <a:latin typeface="Calibri"/>
                        </a:rPr>
                        <a:t>RESULTAT:</a:t>
                      </a:r>
                      <a:endParaRPr lang="sv-SE" sz="900" b="0" i="0" u="none" strike="noStrike" dirty="0">
                        <a:solidFill>
                          <a:srgbClr val="C0504D"/>
                        </a:solidFill>
                        <a:effectLst/>
                        <a:latin typeface="Calibri"/>
                      </a:endParaRPr>
                    </a:p>
                  </a:txBody>
                  <a:tcPr marL="9796" marR="9796" marT="9796"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-250</a:t>
                      </a:r>
                    </a:p>
                  </a:txBody>
                  <a:tcPr marL="9796" marR="9796" marT="9796" marB="0" anchor="b">
                    <a:lnL>
                      <a:noFill/>
                    </a:lnL>
                    <a:lnR>
                      <a:noFill/>
                    </a:lnR>
                    <a:lnT>
                      <a:noFill/>
                    </a:lnT>
                    <a:lnB>
                      <a:noFill/>
                    </a:lnB>
                  </a:tcPr>
                </a:tc>
              </a:tr>
              <a:tr h="193290">
                <a:tc>
                  <a:txBody>
                    <a:bodyPr/>
                    <a:lstStyle/>
                    <a:p>
                      <a:pPr algn="l" fontAlgn="b"/>
                      <a:endParaRPr lang="sv-SE" sz="900" b="1" i="0" u="none" strike="noStrike" dirty="0">
                        <a:solidFill>
                          <a:srgbClr val="C0504D"/>
                        </a:solidFill>
                        <a:effectLst/>
                        <a:latin typeface="Calibri"/>
                      </a:endParaRPr>
                    </a:p>
                  </a:txBody>
                  <a:tcPr marL="9796" marR="9796" marT="9796"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1" i="0" u="none" strike="noStrike" dirty="0">
                          <a:solidFill>
                            <a:srgbClr val="C0504D"/>
                          </a:solidFill>
                          <a:effectLst/>
                          <a:latin typeface="Calibri"/>
                        </a:rPr>
                        <a:t>BALANS FLAMES:</a:t>
                      </a:r>
                    </a:p>
                  </a:txBody>
                  <a:tcPr marL="9796" marR="9796" marT="9796"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0" i="0" u="none" strike="noStrike">
                          <a:solidFill>
                            <a:srgbClr val="000000"/>
                          </a:solidFill>
                          <a:effectLst/>
                          <a:latin typeface="Calibri"/>
                        </a:rPr>
                        <a:t>INGÅENDE BALANS:</a:t>
                      </a:r>
                    </a:p>
                  </a:txBody>
                  <a:tcPr marL="9796" marR="9796" marT="9796"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4 947</a:t>
                      </a:r>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r h="193290">
                <a:tc>
                  <a:txBody>
                    <a:bodyPr/>
                    <a:lstStyle/>
                    <a:p>
                      <a:pPr algn="l" fontAlgn="b"/>
                      <a:r>
                        <a:rPr lang="sv-SE" sz="900" b="0" i="0" u="none" strike="noStrike" dirty="0">
                          <a:solidFill>
                            <a:srgbClr val="000000"/>
                          </a:solidFill>
                          <a:effectLst/>
                          <a:latin typeface="Calibri"/>
                        </a:rPr>
                        <a:t>ÅRETSRESULTAT:</a:t>
                      </a:r>
                    </a:p>
                  </a:txBody>
                  <a:tcPr marL="9796" marR="9796" marT="9796"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-250</a:t>
                      </a:r>
                    </a:p>
                  </a:txBody>
                  <a:tcPr marL="9796" marR="9796" marT="9796" marB="0" anchor="b">
                    <a:lnL>
                      <a:noFill/>
                    </a:lnL>
                    <a:lnR>
                      <a:noFill/>
                    </a:lnR>
                    <a:lnT>
                      <a:noFill/>
                    </a:lnT>
                    <a:lnB>
                      <a:noFill/>
                    </a:lnB>
                  </a:tcPr>
                </a:tc>
              </a:tr>
              <a:tr h="193290">
                <a:tc>
                  <a:txBody>
                    <a:bodyPr/>
                    <a:lstStyle/>
                    <a:p>
                      <a:pPr algn="l" fontAlgn="b"/>
                      <a:r>
                        <a:rPr lang="sv-SE" sz="900" b="0" i="0" u="none" strike="noStrike">
                          <a:solidFill>
                            <a:srgbClr val="C0504D"/>
                          </a:solidFill>
                          <a:effectLst/>
                          <a:latin typeface="Calibri"/>
                        </a:rPr>
                        <a:t>UTGÅENDE BALANS:</a:t>
                      </a:r>
                    </a:p>
                  </a:txBody>
                  <a:tcPr marL="9796" marR="9796" marT="9796"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4 697</a:t>
                      </a:r>
                      <a:endParaRPr lang="sv-SE" sz="900" b="0" i="0" u="none" strike="noStrike" dirty="0">
                        <a:solidFill>
                          <a:srgbClr val="000000"/>
                        </a:solidFill>
                        <a:effectLst/>
                        <a:latin typeface="Calibri"/>
                      </a:endParaRPr>
                    </a:p>
                  </a:txBody>
                  <a:tcPr marL="9796" marR="9796" marT="9796" marB="0" anchor="b">
                    <a:lnL>
                      <a:noFill/>
                    </a:lnL>
                    <a:lnR>
                      <a:noFill/>
                    </a:lnR>
                    <a:lnT>
                      <a:noFill/>
                    </a:lnT>
                    <a:lnB>
                      <a:noFill/>
                    </a:lnB>
                  </a:tcPr>
                </a:tc>
              </a:tr>
            </a:tbl>
          </a:graphicData>
        </a:graphic>
      </p:graphicFrame>
      <p:graphicFrame>
        <p:nvGraphicFramePr>
          <p:cNvPr id="9" name="Tabell 8"/>
          <p:cNvGraphicFramePr>
            <a:graphicFrameLocks noGrp="1"/>
          </p:cNvGraphicFramePr>
          <p:nvPr>
            <p:extLst/>
          </p:nvPr>
        </p:nvGraphicFramePr>
        <p:xfrm>
          <a:off x="6401801" y="1832459"/>
          <a:ext cx="2485245" cy="5053395"/>
        </p:xfrm>
        <a:graphic>
          <a:graphicData uri="http://schemas.openxmlformats.org/drawingml/2006/table">
            <a:tbl>
              <a:tblPr/>
              <a:tblGrid>
                <a:gridCol w="1868677"/>
                <a:gridCol w="616568"/>
              </a:tblGrid>
              <a:tr h="174348">
                <a:tc>
                  <a:txBody>
                    <a:bodyPr/>
                    <a:lstStyle/>
                    <a:p>
                      <a:pPr algn="l" fontAlgn="b"/>
                      <a:r>
                        <a:rPr lang="sv-SE" sz="900" b="1" i="0" u="none" strike="noStrike" dirty="0">
                          <a:solidFill>
                            <a:srgbClr val="C0504D"/>
                          </a:solidFill>
                          <a:effectLst/>
                          <a:latin typeface="Calibri"/>
                        </a:rPr>
                        <a:t>BUDGET FÖRENING:</a:t>
                      </a:r>
                    </a:p>
                  </a:txBody>
                  <a:tcPr marL="9184" marR="9184" marT="9184" marB="0" anchor="b">
                    <a:lnL>
                      <a:noFill/>
                    </a:lnL>
                    <a:lnR>
                      <a:noFill/>
                    </a:lnR>
                    <a:lnT>
                      <a:noFill/>
                    </a:lnT>
                    <a:lnB>
                      <a:noFill/>
                    </a:lnB>
                  </a:tcPr>
                </a:tc>
                <a:tc>
                  <a:txBody>
                    <a:bodyPr/>
                    <a:lstStyle/>
                    <a:p>
                      <a:pPr algn="l" fontAlgn="b"/>
                      <a:endParaRPr lang="sv-SE" sz="900" b="0" i="0" u="none" strike="noStrike">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1" i="0" u="none" strike="noStrike" dirty="0">
                          <a:solidFill>
                            <a:srgbClr val="000000"/>
                          </a:solidFill>
                          <a:effectLst/>
                          <a:latin typeface="Calibri"/>
                        </a:rPr>
                        <a:t>INTÄKTER:</a:t>
                      </a:r>
                    </a:p>
                  </a:txBody>
                  <a:tcPr marL="9184" marR="9184" marT="9184" marB="0" anchor="b">
                    <a:lnL>
                      <a:noFill/>
                    </a:lnL>
                    <a:lnR>
                      <a:noFill/>
                    </a:lnR>
                    <a:lnT>
                      <a:noFill/>
                    </a:lnT>
                    <a:lnB>
                      <a:noFill/>
                    </a:lnB>
                  </a:tcPr>
                </a:tc>
                <a:tc>
                  <a:txBody>
                    <a:bodyPr/>
                    <a:lstStyle/>
                    <a:p>
                      <a:pPr algn="l" fontAlgn="b"/>
                      <a:endParaRPr lang="sv-SE" sz="900" b="0" i="0" u="none" strike="noStrike">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Spelaravgifter:</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4 263</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Stödmedlemsavgift:</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10 000</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Konsertarbete 2018:</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20 000</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endParaRPr lang="sv-SE" sz="900" b="1" i="0" u="none" strike="noStrike" dirty="0">
                        <a:solidFill>
                          <a:srgbClr val="000000"/>
                        </a:solidFill>
                        <a:effectLst/>
                        <a:latin typeface="Calibri"/>
                      </a:endParaRPr>
                    </a:p>
                  </a:txBody>
                  <a:tcPr marL="9184" marR="9184" marT="9184"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1651">
                <a:tc>
                  <a:txBody>
                    <a:bodyPr/>
                    <a:lstStyle/>
                    <a:p>
                      <a:pPr algn="l" fontAlgn="b"/>
                      <a:r>
                        <a:rPr lang="sv-SE" sz="900" b="1" i="0" u="none" strike="noStrike" dirty="0">
                          <a:solidFill>
                            <a:srgbClr val="000000"/>
                          </a:solidFill>
                          <a:effectLst/>
                          <a:latin typeface="Calibri"/>
                        </a:rPr>
                        <a:t>TOTALA INTÄKTER:</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34 263</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endParaRPr lang="sv-SE" sz="900" b="1" i="0" u="none" strike="noStrike" dirty="0">
                        <a:solidFill>
                          <a:srgbClr val="000000"/>
                        </a:solidFill>
                        <a:effectLst/>
                        <a:latin typeface="Calibri"/>
                      </a:endParaRPr>
                    </a:p>
                  </a:txBody>
                  <a:tcPr marL="9184" marR="9184" marT="9184"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1" i="0" u="none" strike="noStrike" dirty="0">
                          <a:solidFill>
                            <a:srgbClr val="000000"/>
                          </a:solidFill>
                          <a:effectLst/>
                          <a:latin typeface="Calibri"/>
                        </a:rPr>
                        <a:t>KOSTNADER:</a:t>
                      </a:r>
                    </a:p>
                  </a:txBody>
                  <a:tcPr marL="9184" marR="9184" marT="9184"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Kick-off: </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4 000</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Gala:</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15 000</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Möten:</a:t>
                      </a:r>
                    </a:p>
                  </a:txBody>
                  <a:tcPr marL="9184" marR="9184" marT="9184"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750</a:t>
                      </a: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Plan/hall hyra:</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2 000</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KG-cup:</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3 200</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Stadsmissionen:</a:t>
                      </a:r>
                    </a:p>
                  </a:txBody>
                  <a:tcPr marL="9184" marR="9184" marT="9184"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800</a:t>
                      </a: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Administrativa kostnader:</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3 000</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Årsavgifter:</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5 400</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Material:</a:t>
                      </a:r>
                    </a:p>
                  </a:txBody>
                  <a:tcPr marL="9184" marR="9184" marT="9184"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0</a:t>
                      </a:r>
                    </a:p>
                  </a:txBody>
                  <a:tcPr marL="9184" marR="9184" marT="9184" marB="0" anchor="b">
                    <a:lnL>
                      <a:noFill/>
                    </a:lnL>
                    <a:lnR>
                      <a:noFill/>
                    </a:lnR>
                    <a:lnT>
                      <a:noFill/>
                    </a:lnT>
                    <a:lnB>
                      <a:noFill/>
                    </a:lnB>
                  </a:tcPr>
                </a:tc>
              </a:tr>
              <a:tr h="174348">
                <a:tc>
                  <a:txBody>
                    <a:bodyPr/>
                    <a:lstStyle/>
                    <a:p>
                      <a:pPr algn="l" fontAlgn="b"/>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1" i="0" u="none" strike="noStrike" dirty="0">
                          <a:solidFill>
                            <a:srgbClr val="000000"/>
                          </a:solidFill>
                          <a:effectLst/>
                          <a:latin typeface="Calibri"/>
                        </a:rPr>
                        <a:t>TOTALA KOSTNADER:</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34 150</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endParaRPr lang="sv-SE" sz="900" b="0" i="0" u="none" strike="noStrike">
                        <a:solidFill>
                          <a:srgbClr val="000000"/>
                        </a:solidFill>
                        <a:effectLst/>
                        <a:latin typeface="Calibri"/>
                      </a:endParaRPr>
                    </a:p>
                  </a:txBody>
                  <a:tcPr marL="9184" marR="9184" marT="9184"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4F81BD"/>
                          </a:solidFill>
                          <a:effectLst/>
                          <a:latin typeface="Calibri"/>
                        </a:rPr>
                        <a:t>INTÄKTER:</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34 263</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4F81BD"/>
                          </a:solidFill>
                          <a:effectLst/>
                          <a:latin typeface="Calibri"/>
                        </a:rPr>
                        <a:t>KOSTNADER:</a:t>
                      </a:r>
                    </a:p>
                  </a:txBody>
                  <a:tcPr marL="9184" marR="9184" marT="9184"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a:t>
                      </a:r>
                      <a:r>
                        <a:rPr lang="sv-SE" sz="900" b="0" i="0" u="none" strike="noStrike" dirty="0" smtClean="0">
                          <a:solidFill>
                            <a:srgbClr val="000000"/>
                          </a:solidFill>
                          <a:effectLst/>
                          <a:latin typeface="Calibri"/>
                        </a:rPr>
                        <a:t>34 150</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dirty="0">
                          <a:solidFill>
                            <a:srgbClr val="8064A2"/>
                          </a:solidFill>
                          <a:effectLst/>
                          <a:latin typeface="Calibri"/>
                        </a:rPr>
                        <a:t>RESULTAT:</a:t>
                      </a:r>
                    </a:p>
                  </a:txBody>
                  <a:tcPr marL="9184" marR="9184" marT="9184"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113</a:t>
                      </a:r>
                    </a:p>
                  </a:txBody>
                  <a:tcPr marL="9184" marR="9184" marT="9184" marB="0" anchor="b">
                    <a:lnL>
                      <a:noFill/>
                    </a:lnL>
                    <a:lnR>
                      <a:noFill/>
                    </a:lnR>
                    <a:lnT>
                      <a:noFill/>
                    </a:lnT>
                    <a:lnB>
                      <a:noFill/>
                    </a:lnB>
                  </a:tcPr>
                </a:tc>
              </a:tr>
              <a:tr h="174348">
                <a:tc>
                  <a:txBody>
                    <a:bodyPr/>
                    <a:lstStyle/>
                    <a:p>
                      <a:pPr algn="l" fontAlgn="b"/>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1" i="0" u="none" strike="noStrike">
                          <a:solidFill>
                            <a:srgbClr val="8064A2"/>
                          </a:solidFill>
                          <a:effectLst/>
                          <a:latin typeface="Calibri"/>
                        </a:rPr>
                        <a:t>BALANS FÖRENING:</a:t>
                      </a:r>
                    </a:p>
                  </a:txBody>
                  <a:tcPr marL="9184" marR="9184" marT="9184" marB="0" anchor="b">
                    <a:lnL>
                      <a:noFill/>
                    </a:lnL>
                    <a:lnR>
                      <a:noFill/>
                    </a:lnR>
                    <a:lnT>
                      <a:noFill/>
                    </a:lnT>
                    <a:lnB>
                      <a:noFill/>
                    </a:lnB>
                  </a:tcPr>
                </a:tc>
                <a:tc>
                  <a:txBody>
                    <a:bodyPr/>
                    <a:lstStyle/>
                    <a:p>
                      <a:pPr algn="l" fontAlgn="b"/>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INGÅENDE BALANS:</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68 833,46</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000000"/>
                          </a:solidFill>
                          <a:effectLst/>
                          <a:latin typeface="Calibri"/>
                        </a:rPr>
                        <a:t>ÅRETSRESULTAT:</a:t>
                      </a:r>
                    </a:p>
                  </a:txBody>
                  <a:tcPr marL="9184" marR="9184" marT="9184" marB="0" anchor="b">
                    <a:lnL>
                      <a:noFill/>
                    </a:lnL>
                    <a:lnR>
                      <a:noFill/>
                    </a:lnR>
                    <a:lnT>
                      <a:noFill/>
                    </a:lnT>
                    <a:lnB>
                      <a:noFill/>
                    </a:lnB>
                  </a:tcPr>
                </a:tc>
                <a:tc>
                  <a:txBody>
                    <a:bodyPr/>
                    <a:lstStyle/>
                    <a:p>
                      <a:pPr algn="r" fontAlgn="b"/>
                      <a:r>
                        <a:rPr lang="sv-SE" sz="900" b="0" i="0" u="none" strike="noStrike" dirty="0">
                          <a:solidFill>
                            <a:srgbClr val="000000"/>
                          </a:solidFill>
                          <a:effectLst/>
                          <a:latin typeface="Calibri"/>
                        </a:rPr>
                        <a:t>113</a:t>
                      </a:r>
                    </a:p>
                  </a:txBody>
                  <a:tcPr marL="9184" marR="9184" marT="9184" marB="0" anchor="b">
                    <a:lnL>
                      <a:noFill/>
                    </a:lnL>
                    <a:lnR>
                      <a:noFill/>
                    </a:lnR>
                    <a:lnT>
                      <a:noFill/>
                    </a:lnT>
                    <a:lnB>
                      <a:noFill/>
                    </a:lnB>
                  </a:tcPr>
                </a:tc>
              </a:tr>
              <a:tr h="174348">
                <a:tc>
                  <a:txBody>
                    <a:bodyPr/>
                    <a:lstStyle/>
                    <a:p>
                      <a:pPr algn="l" fontAlgn="b"/>
                      <a:r>
                        <a:rPr lang="sv-SE" sz="900" b="0" i="0" u="none" strike="noStrike">
                          <a:solidFill>
                            <a:srgbClr val="C0504D"/>
                          </a:solidFill>
                          <a:effectLst/>
                          <a:latin typeface="Calibri"/>
                        </a:rPr>
                        <a:t>UTGÅENDE BALANS:</a:t>
                      </a:r>
                    </a:p>
                  </a:txBody>
                  <a:tcPr marL="9184" marR="9184" marT="9184" marB="0" anchor="b">
                    <a:lnL>
                      <a:noFill/>
                    </a:lnL>
                    <a:lnR>
                      <a:noFill/>
                    </a:lnR>
                    <a:lnT>
                      <a:noFill/>
                    </a:lnT>
                    <a:lnB>
                      <a:noFill/>
                    </a:lnB>
                  </a:tcPr>
                </a:tc>
                <a:tc>
                  <a:txBody>
                    <a:bodyPr/>
                    <a:lstStyle/>
                    <a:p>
                      <a:pPr algn="r" fontAlgn="b"/>
                      <a:r>
                        <a:rPr lang="sv-SE" sz="900" b="0" i="0" u="none" strike="noStrike" dirty="0" smtClean="0">
                          <a:solidFill>
                            <a:srgbClr val="000000"/>
                          </a:solidFill>
                          <a:effectLst/>
                          <a:latin typeface="Calibri"/>
                        </a:rPr>
                        <a:t>68 946,46</a:t>
                      </a:r>
                      <a:endParaRPr lang="sv-SE" sz="900" b="0" i="0" u="none" strike="noStrike" dirty="0">
                        <a:solidFill>
                          <a:srgbClr val="000000"/>
                        </a:solidFill>
                        <a:effectLst/>
                        <a:latin typeface="Calibri"/>
                      </a:endParaRPr>
                    </a:p>
                  </a:txBody>
                  <a:tcPr marL="9184" marR="9184" marT="9184" marB="0" anchor="b">
                    <a:lnL>
                      <a:noFill/>
                    </a:lnL>
                    <a:lnR>
                      <a:noFill/>
                    </a:lnR>
                    <a:lnT>
                      <a:noFill/>
                    </a:lnT>
                    <a:lnB>
                      <a:noFill/>
                    </a:lnB>
                  </a:tcPr>
                </a:tc>
              </a:tr>
            </a:tbl>
          </a:graphicData>
        </a:graphic>
      </p:graphicFrame>
      <p:sp>
        <p:nvSpPr>
          <p:cNvPr id="5" name="Rektangel 4"/>
          <p:cNvSpPr/>
          <p:nvPr/>
        </p:nvSpPr>
        <p:spPr>
          <a:xfrm>
            <a:off x="3249247" y="-210736"/>
            <a:ext cx="8495415" cy="2123658"/>
          </a:xfrm>
          <a:prstGeom prst="rect">
            <a:avLst/>
          </a:prstGeom>
        </p:spPr>
        <p:txBody>
          <a:bodyPr wrap="square">
            <a:spAutoFit/>
          </a:bodyPr>
          <a:lstStyle/>
          <a:p>
            <a:pPr algn="ctr"/>
            <a:r>
              <a:rPr lang="sv-SE" sz="6600" dirty="0">
                <a:solidFill>
                  <a:srgbClr val="FFFF00"/>
                </a:solidFill>
                <a:latin typeface="+mj-lt"/>
              </a:rPr>
              <a:t>Budget </a:t>
            </a:r>
            <a:r>
              <a:rPr lang="sv-SE" sz="6600" dirty="0" err="1">
                <a:solidFill>
                  <a:srgbClr val="FFFF00"/>
                </a:solidFill>
                <a:latin typeface="+mj-lt"/>
              </a:rPr>
              <a:t>Flames</a:t>
            </a:r>
            <a:r>
              <a:rPr lang="sv-SE" sz="6600" dirty="0">
                <a:solidFill>
                  <a:srgbClr val="FFFF00"/>
                </a:solidFill>
                <a:latin typeface="+mj-lt"/>
              </a:rPr>
              <a:t> &amp; förening:</a:t>
            </a:r>
          </a:p>
        </p:txBody>
      </p:sp>
    </p:spTree>
    <p:extLst>
      <p:ext uri="{BB962C8B-B14F-4D97-AF65-F5344CB8AC3E}">
        <p14:creationId xmlns:p14="http://schemas.microsoft.com/office/powerpoint/2010/main" val="7381647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672856" y="3016306"/>
            <a:ext cx="9144000" cy="1594883"/>
          </a:xfrm>
        </p:spPr>
        <p:txBody>
          <a:bodyPr>
            <a:normAutofit fontScale="90000"/>
          </a:bodyPr>
          <a:lstStyle/>
          <a:p>
            <a:r>
              <a:rPr lang="sv-SE" dirty="0" smtClean="0">
                <a:solidFill>
                  <a:srgbClr val="487E0B"/>
                </a:solidFill>
              </a:rPr>
              <a:t>14. Val av styrelse för verksamhetsåret 2018</a:t>
            </a:r>
            <a:endParaRPr lang="sv-SE"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28</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8" name="textruta 7"/>
          <p:cNvSpPr txBox="1"/>
          <p:nvPr/>
        </p:nvSpPr>
        <p:spPr>
          <a:xfrm>
            <a:off x="2169042" y="4774019"/>
            <a:ext cx="7155711" cy="1077218"/>
          </a:xfrm>
          <a:prstGeom prst="rect">
            <a:avLst/>
          </a:prstGeom>
          <a:noFill/>
        </p:spPr>
        <p:txBody>
          <a:bodyPr wrap="square" rtlCol="0">
            <a:spAutoFit/>
          </a:bodyPr>
          <a:lstStyle/>
          <a:p>
            <a:r>
              <a:rPr lang="sv-SE" sz="3200" dirty="0" smtClean="0">
                <a:solidFill>
                  <a:srgbClr val="497F00"/>
                </a:solidFill>
              </a:rPr>
              <a:t>Valberedning: </a:t>
            </a:r>
            <a:r>
              <a:rPr lang="sv-SE" sz="3200" dirty="0" err="1" smtClean="0">
                <a:solidFill>
                  <a:srgbClr val="497F00"/>
                </a:solidFill>
              </a:rPr>
              <a:t>Nima</a:t>
            </a:r>
            <a:r>
              <a:rPr lang="sv-SE" sz="3200" dirty="0" smtClean="0">
                <a:solidFill>
                  <a:srgbClr val="497F00"/>
                </a:solidFill>
              </a:rPr>
              <a:t> </a:t>
            </a:r>
            <a:r>
              <a:rPr lang="sv-SE" sz="3200" dirty="0" err="1" smtClean="0">
                <a:solidFill>
                  <a:srgbClr val="497F00"/>
                </a:solidFill>
              </a:rPr>
              <a:t>Behnam</a:t>
            </a:r>
            <a:r>
              <a:rPr lang="sv-SE" sz="3200" dirty="0" smtClean="0">
                <a:solidFill>
                  <a:srgbClr val="497F00"/>
                </a:solidFill>
              </a:rPr>
              <a:t> (ordf.), Amanda </a:t>
            </a:r>
            <a:r>
              <a:rPr lang="sv-SE" sz="3200" dirty="0" err="1" smtClean="0">
                <a:solidFill>
                  <a:srgbClr val="497F00"/>
                </a:solidFill>
              </a:rPr>
              <a:t>Aderborn</a:t>
            </a:r>
            <a:r>
              <a:rPr lang="sv-SE" sz="3200" dirty="0" smtClean="0">
                <a:solidFill>
                  <a:srgbClr val="497F00"/>
                </a:solidFill>
              </a:rPr>
              <a:t> </a:t>
            </a:r>
            <a:r>
              <a:rPr lang="sv-SE" sz="3200" dirty="0" err="1" smtClean="0">
                <a:solidFill>
                  <a:srgbClr val="497F00"/>
                </a:solidFill>
              </a:rPr>
              <a:t>Fortea</a:t>
            </a:r>
            <a:r>
              <a:rPr lang="sv-SE" sz="3200" dirty="0" smtClean="0">
                <a:solidFill>
                  <a:srgbClr val="497F00"/>
                </a:solidFill>
              </a:rPr>
              <a:t> och </a:t>
            </a:r>
            <a:r>
              <a:rPr lang="sv-SE" sz="3200" dirty="0" err="1" smtClean="0">
                <a:solidFill>
                  <a:srgbClr val="497F00"/>
                </a:solidFill>
              </a:rPr>
              <a:t>Akib</a:t>
            </a:r>
            <a:r>
              <a:rPr lang="sv-SE" sz="3200" dirty="0" smtClean="0">
                <a:solidFill>
                  <a:srgbClr val="497F00"/>
                </a:solidFill>
              </a:rPr>
              <a:t> Islam</a:t>
            </a:r>
            <a:endParaRPr lang="sv-SE" sz="3200" dirty="0">
              <a:solidFill>
                <a:srgbClr val="497F00"/>
              </a:solidFill>
            </a:endParaRPr>
          </a:p>
        </p:txBody>
      </p:sp>
    </p:spTree>
    <p:extLst>
      <p:ext uri="{BB962C8B-B14F-4D97-AF65-F5344CB8AC3E}">
        <p14:creationId xmlns:p14="http://schemas.microsoft.com/office/powerpoint/2010/main" val="584994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29</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8" name="textruta 7"/>
          <p:cNvSpPr txBox="1"/>
          <p:nvPr/>
        </p:nvSpPr>
        <p:spPr>
          <a:xfrm>
            <a:off x="0" y="1938992"/>
            <a:ext cx="7304568" cy="584775"/>
          </a:xfrm>
          <a:prstGeom prst="rect">
            <a:avLst/>
          </a:prstGeom>
          <a:noFill/>
        </p:spPr>
        <p:txBody>
          <a:bodyPr wrap="square" rtlCol="0">
            <a:spAutoFit/>
          </a:bodyPr>
          <a:lstStyle/>
          <a:p>
            <a:r>
              <a:rPr lang="sv-SE" sz="3200" dirty="0" smtClean="0">
                <a:solidFill>
                  <a:srgbClr val="497F00"/>
                </a:solidFill>
              </a:rPr>
              <a:t>Valberedningens förslag till styrelsen 2018:</a:t>
            </a:r>
            <a:endParaRPr lang="sv-SE" sz="3200" dirty="0">
              <a:solidFill>
                <a:srgbClr val="497F00"/>
              </a:solidFill>
            </a:endParaRPr>
          </a:p>
        </p:txBody>
      </p:sp>
      <p:sp>
        <p:nvSpPr>
          <p:cNvPr id="3" name="textruta 2"/>
          <p:cNvSpPr txBox="1"/>
          <p:nvPr/>
        </p:nvSpPr>
        <p:spPr>
          <a:xfrm>
            <a:off x="4136064" y="0"/>
            <a:ext cx="7400261" cy="1938992"/>
          </a:xfrm>
          <a:prstGeom prst="rect">
            <a:avLst/>
          </a:prstGeom>
          <a:noFill/>
        </p:spPr>
        <p:txBody>
          <a:bodyPr wrap="square" rtlCol="0">
            <a:spAutoFit/>
          </a:bodyPr>
          <a:lstStyle/>
          <a:p>
            <a:r>
              <a:rPr lang="sv-SE" sz="6000" dirty="0">
                <a:solidFill>
                  <a:srgbClr val="FFFF00"/>
                </a:solidFill>
                <a:latin typeface="+mj-lt"/>
              </a:rPr>
              <a:t>14. Val av styrelse för verksamhetsåret 2018</a:t>
            </a:r>
          </a:p>
        </p:txBody>
      </p:sp>
      <p:sp>
        <p:nvSpPr>
          <p:cNvPr id="7" name="textruta 6"/>
          <p:cNvSpPr txBox="1"/>
          <p:nvPr/>
        </p:nvSpPr>
        <p:spPr>
          <a:xfrm>
            <a:off x="425302" y="2630299"/>
            <a:ext cx="4760651" cy="4093428"/>
          </a:xfrm>
          <a:prstGeom prst="rect">
            <a:avLst/>
          </a:prstGeom>
          <a:noFill/>
        </p:spPr>
        <p:txBody>
          <a:bodyPr wrap="square" rtlCol="0">
            <a:spAutoFit/>
          </a:bodyPr>
          <a:lstStyle/>
          <a:p>
            <a:r>
              <a:rPr lang="sv-SE" sz="2600" b="1" dirty="0"/>
              <a:t>Ordförande:</a:t>
            </a:r>
            <a:r>
              <a:rPr lang="sv-SE" sz="2600" dirty="0"/>
              <a:t> Leo </a:t>
            </a:r>
            <a:r>
              <a:rPr lang="sv-SE" sz="2600" dirty="0" err="1"/>
              <a:t>Taub</a:t>
            </a:r>
            <a:r>
              <a:rPr lang="sv-SE" sz="2600" dirty="0"/>
              <a:t/>
            </a:r>
            <a:br>
              <a:rPr lang="sv-SE" sz="2600" dirty="0"/>
            </a:br>
            <a:r>
              <a:rPr lang="sv-SE" sz="2600" b="1" dirty="0"/>
              <a:t>Vice ordförande:</a:t>
            </a:r>
            <a:r>
              <a:rPr lang="sv-SE" sz="2600" dirty="0"/>
              <a:t> Andreas Åberg</a:t>
            </a:r>
            <a:r>
              <a:rPr lang="sv-SE" sz="2600" dirty="0"/>
              <a:t/>
            </a:r>
            <a:br>
              <a:rPr lang="sv-SE" sz="2600" dirty="0"/>
            </a:br>
            <a:r>
              <a:rPr lang="sv-SE" sz="2600" b="1" dirty="0"/>
              <a:t>Kassör:</a:t>
            </a:r>
            <a:r>
              <a:rPr lang="sv-SE" sz="2600" dirty="0"/>
              <a:t> Malin Ahlqvist</a:t>
            </a:r>
            <a:r>
              <a:rPr lang="sv-SE" sz="2600" dirty="0"/>
              <a:t/>
            </a:r>
            <a:br>
              <a:rPr lang="sv-SE" sz="2600" dirty="0"/>
            </a:br>
            <a:r>
              <a:rPr lang="sv-SE" sz="2600" b="1" dirty="0"/>
              <a:t>Sekreterare:</a:t>
            </a:r>
            <a:r>
              <a:rPr lang="sv-SE" sz="2600" dirty="0"/>
              <a:t> Tove Johanna Stenson</a:t>
            </a:r>
            <a:r>
              <a:rPr lang="sv-SE" sz="2600" dirty="0"/>
              <a:t/>
            </a:r>
            <a:br>
              <a:rPr lang="sv-SE" sz="2600" dirty="0"/>
            </a:br>
            <a:endParaRPr lang="sv-SE" sz="2600" dirty="0" smtClean="0"/>
          </a:p>
          <a:p>
            <a:r>
              <a:rPr lang="sv-SE" sz="2600" b="1" dirty="0" smtClean="0"/>
              <a:t>Ledamöter</a:t>
            </a:r>
            <a:r>
              <a:rPr lang="sv-SE" sz="2600" b="1" dirty="0"/>
              <a:t>:</a:t>
            </a:r>
            <a:r>
              <a:rPr lang="sv-SE" sz="2600" dirty="0"/>
              <a:t> Johannes </a:t>
            </a:r>
            <a:r>
              <a:rPr lang="sv-SE" sz="2600" dirty="0" err="1"/>
              <a:t>Wünsche</a:t>
            </a:r>
            <a:r>
              <a:rPr lang="sv-SE" sz="2600" dirty="0"/>
              <a:t/>
            </a:r>
            <a:br>
              <a:rPr lang="sv-SE" sz="2600" dirty="0"/>
            </a:br>
            <a:r>
              <a:rPr lang="sv-SE" sz="2600" dirty="0" err="1"/>
              <a:t>Najibollah</a:t>
            </a:r>
            <a:r>
              <a:rPr lang="sv-SE" sz="2600" dirty="0"/>
              <a:t> </a:t>
            </a:r>
            <a:r>
              <a:rPr lang="sv-SE" sz="2600" dirty="0" err="1"/>
              <a:t>Nori</a:t>
            </a:r>
            <a:r>
              <a:rPr lang="sv-SE" sz="2600" dirty="0"/>
              <a:t/>
            </a:r>
            <a:br>
              <a:rPr lang="sv-SE" sz="2600" dirty="0"/>
            </a:br>
            <a:r>
              <a:rPr lang="sv-SE" sz="2600" dirty="0"/>
              <a:t>Oscar Falkman</a:t>
            </a:r>
            <a:r>
              <a:rPr lang="sv-SE" sz="2600" dirty="0"/>
              <a:t/>
            </a:r>
            <a:br>
              <a:rPr lang="sv-SE" sz="2600" dirty="0"/>
            </a:br>
            <a:r>
              <a:rPr lang="sv-SE" sz="2600" dirty="0"/>
              <a:t>Patrick Konde</a:t>
            </a:r>
            <a:endParaRPr lang="sv-SE" sz="2600" dirty="0"/>
          </a:p>
        </p:txBody>
      </p:sp>
    </p:spTree>
    <p:extLst>
      <p:ext uri="{BB962C8B-B14F-4D97-AF65-F5344CB8AC3E}">
        <p14:creationId xmlns:p14="http://schemas.microsoft.com/office/powerpoint/2010/main" val="892999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smtClean="0">
                <a:solidFill>
                  <a:srgbClr val="487E0B"/>
                </a:solidFill>
              </a:rPr>
              <a:t>1. Mötets öppnande</a:t>
            </a:r>
            <a:endParaRPr lang="sv-SE" dirty="0">
              <a:solidFill>
                <a:srgbClr val="487E0B"/>
              </a:solidFill>
            </a:endParaRPr>
          </a:p>
        </p:txBody>
      </p:sp>
      <p:sp>
        <p:nvSpPr>
          <p:cNvPr id="3" name="Underrubrik 2"/>
          <p:cNvSpPr>
            <a:spLocks noGrp="1"/>
          </p:cNvSpPr>
          <p:nvPr>
            <p:ph type="subTitle" idx="1"/>
          </p:nvPr>
        </p:nvSpPr>
        <p:spPr/>
        <p:txBody>
          <a:bodyPr/>
          <a:lstStyle/>
          <a:p>
            <a:endParaRPr lang="sv-SE"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3</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Tree>
    <p:extLst>
      <p:ext uri="{BB962C8B-B14F-4D97-AF65-F5344CB8AC3E}">
        <p14:creationId xmlns:p14="http://schemas.microsoft.com/office/powerpoint/2010/main" val="42755999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672856" y="3016306"/>
            <a:ext cx="9144000" cy="1594883"/>
          </a:xfrm>
        </p:spPr>
        <p:txBody>
          <a:bodyPr>
            <a:noAutofit/>
          </a:bodyPr>
          <a:lstStyle/>
          <a:p>
            <a:r>
              <a:rPr lang="sv-SE" sz="11500" dirty="0" smtClean="0">
                <a:solidFill>
                  <a:srgbClr val="487E0B"/>
                </a:solidFill>
              </a:rPr>
              <a:t>Dags att välja</a:t>
            </a:r>
            <a:endParaRPr lang="sv-SE" sz="11500"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30</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
        <p:nvSpPr>
          <p:cNvPr id="8" name="textruta 7"/>
          <p:cNvSpPr txBox="1"/>
          <p:nvPr/>
        </p:nvSpPr>
        <p:spPr>
          <a:xfrm>
            <a:off x="2518144" y="4774019"/>
            <a:ext cx="7155711" cy="584775"/>
          </a:xfrm>
          <a:prstGeom prst="rect">
            <a:avLst/>
          </a:prstGeom>
          <a:noFill/>
        </p:spPr>
        <p:txBody>
          <a:bodyPr wrap="square" rtlCol="0">
            <a:spAutoFit/>
          </a:bodyPr>
          <a:lstStyle/>
          <a:p>
            <a:pPr algn="ctr"/>
            <a:r>
              <a:rPr lang="sv-SE" sz="3200" dirty="0" smtClean="0">
                <a:solidFill>
                  <a:srgbClr val="497F00"/>
                </a:solidFill>
              </a:rPr>
              <a:t>Ansvariga: Rösträknare</a:t>
            </a:r>
            <a:endParaRPr lang="sv-SE" sz="3200" dirty="0">
              <a:solidFill>
                <a:srgbClr val="497F00"/>
              </a:solidFill>
            </a:endParaRPr>
          </a:p>
        </p:txBody>
      </p:sp>
    </p:spTree>
    <p:extLst>
      <p:ext uri="{BB962C8B-B14F-4D97-AF65-F5344CB8AC3E}">
        <p14:creationId xmlns:p14="http://schemas.microsoft.com/office/powerpoint/2010/main" val="28844982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672856" y="3016306"/>
            <a:ext cx="9144000" cy="1594883"/>
          </a:xfrm>
        </p:spPr>
        <p:txBody>
          <a:bodyPr>
            <a:normAutofit/>
          </a:bodyPr>
          <a:lstStyle/>
          <a:p>
            <a:r>
              <a:rPr lang="sv-SE" dirty="0" smtClean="0">
                <a:solidFill>
                  <a:srgbClr val="487E0B"/>
                </a:solidFill>
              </a:rPr>
              <a:t>15. Övriga frågor</a:t>
            </a:r>
            <a:endParaRPr lang="sv-SE"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31</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Tree>
    <p:extLst>
      <p:ext uri="{BB962C8B-B14F-4D97-AF65-F5344CB8AC3E}">
        <p14:creationId xmlns:p14="http://schemas.microsoft.com/office/powerpoint/2010/main" val="961890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672856" y="3016306"/>
            <a:ext cx="9144000" cy="1594883"/>
          </a:xfrm>
        </p:spPr>
        <p:txBody>
          <a:bodyPr>
            <a:normAutofit/>
          </a:bodyPr>
          <a:lstStyle/>
          <a:p>
            <a:r>
              <a:rPr lang="sv-SE" dirty="0" smtClean="0">
                <a:solidFill>
                  <a:srgbClr val="487E0B"/>
                </a:solidFill>
              </a:rPr>
              <a:t>16. Mötets avslutande</a:t>
            </a:r>
            <a:endParaRPr lang="sv-SE"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32</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Tree>
    <p:extLst>
      <p:ext uri="{BB962C8B-B14F-4D97-AF65-F5344CB8AC3E}">
        <p14:creationId xmlns:p14="http://schemas.microsoft.com/office/powerpoint/2010/main" val="10218710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672856" y="3016306"/>
            <a:ext cx="9144000" cy="1594883"/>
          </a:xfrm>
        </p:spPr>
        <p:txBody>
          <a:bodyPr>
            <a:normAutofit/>
          </a:bodyPr>
          <a:lstStyle/>
          <a:p>
            <a:r>
              <a:rPr lang="sv-SE" dirty="0" smtClean="0">
                <a:solidFill>
                  <a:srgbClr val="487E0B"/>
                </a:solidFill>
              </a:rPr>
              <a:t>Tack för att ni kom!</a:t>
            </a:r>
            <a:endParaRPr lang="sv-SE"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33</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Tree>
    <p:extLst>
      <p:ext uri="{BB962C8B-B14F-4D97-AF65-F5344CB8AC3E}">
        <p14:creationId xmlns:p14="http://schemas.microsoft.com/office/powerpoint/2010/main" val="1216774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0" y="1832459"/>
            <a:ext cx="7116726" cy="1085740"/>
          </a:xfrm>
        </p:spPr>
        <p:txBody>
          <a:bodyPr/>
          <a:lstStyle/>
          <a:p>
            <a:r>
              <a:rPr lang="sv-SE" dirty="0" smtClean="0">
                <a:solidFill>
                  <a:srgbClr val="487E0B"/>
                </a:solidFill>
              </a:rPr>
              <a:t>2. Mötets behörighet</a:t>
            </a:r>
            <a:endParaRPr lang="sv-SE" dirty="0">
              <a:solidFill>
                <a:srgbClr val="487E0B"/>
              </a:solidFill>
            </a:endParaRPr>
          </a:p>
        </p:txBody>
      </p:sp>
      <p:sp>
        <p:nvSpPr>
          <p:cNvPr id="3" name="Underrubrik 2"/>
          <p:cNvSpPr>
            <a:spLocks noGrp="1"/>
          </p:cNvSpPr>
          <p:nvPr>
            <p:ph type="subTitle" idx="1"/>
          </p:nvPr>
        </p:nvSpPr>
        <p:spPr>
          <a:xfrm>
            <a:off x="1041992" y="2918199"/>
            <a:ext cx="10026502" cy="3939801"/>
          </a:xfrm>
        </p:spPr>
        <p:txBody>
          <a:bodyPr>
            <a:noAutofit/>
          </a:bodyPr>
          <a:lstStyle/>
          <a:p>
            <a:pPr algn="l"/>
            <a:r>
              <a:rPr lang="sv-SE" sz="1800" b="1" dirty="0"/>
              <a:t>1 § Tidpunkt och kallelse</a:t>
            </a:r>
          </a:p>
          <a:p>
            <a:pPr algn="l"/>
            <a:r>
              <a:rPr lang="sv-SE" sz="1800" dirty="0"/>
              <a:t>Årsmötet, som är föreningens högsta beslutande organ, hålls före utgången av </a:t>
            </a:r>
            <a:r>
              <a:rPr lang="sv-SE" sz="1800" dirty="0" smtClean="0"/>
              <a:t>mars månad </a:t>
            </a:r>
            <a:r>
              <a:rPr lang="sv-SE" sz="1800" dirty="0"/>
              <a:t>på tid och plats som styrelsen bestämmer</a:t>
            </a:r>
            <a:r>
              <a:rPr lang="sv-SE" sz="1800" dirty="0" smtClean="0"/>
              <a:t>.</a:t>
            </a:r>
          </a:p>
          <a:p>
            <a:pPr algn="l"/>
            <a:r>
              <a:rPr lang="sv-SE" sz="1800" dirty="0" smtClean="0"/>
              <a:t>Kallelse </a:t>
            </a:r>
            <a:r>
              <a:rPr lang="sv-SE" sz="1800" dirty="0"/>
              <a:t>till årsmötet och förslag till föredragningslista ska av styrelsen senast tre </a:t>
            </a:r>
            <a:r>
              <a:rPr lang="sv-SE" sz="1800" dirty="0" smtClean="0"/>
              <a:t>veckor före </a:t>
            </a:r>
            <a:r>
              <a:rPr lang="sv-SE" sz="1800" dirty="0"/>
              <a:t>mötet tillhandahållas medlemmarna på sätt styrelsen bestämt. Vidare ska </a:t>
            </a:r>
            <a:r>
              <a:rPr lang="sv-SE" sz="1800" dirty="0" smtClean="0"/>
              <a:t>kallelse och </a:t>
            </a:r>
            <a:r>
              <a:rPr lang="sv-SE" sz="1800" dirty="0"/>
              <a:t>förslag till föredragningslista publiceras på föreningens hemsida och anslås </a:t>
            </a:r>
            <a:r>
              <a:rPr lang="sv-SE" sz="1800" dirty="0" smtClean="0"/>
              <a:t>i klubblokal </a:t>
            </a:r>
            <a:r>
              <a:rPr lang="sv-SE" sz="1800" dirty="0"/>
              <a:t>eller på annan lämplig plats. Har förslag väckts om </a:t>
            </a:r>
            <a:r>
              <a:rPr lang="sv-SE" sz="1800" dirty="0" smtClean="0"/>
              <a:t>stadgeändring, nedläggning </a:t>
            </a:r>
            <a:r>
              <a:rPr lang="sv-SE" sz="1800" dirty="0"/>
              <a:t>eller sammanslagning av föreningen med annan förening eller annan </a:t>
            </a:r>
            <a:r>
              <a:rPr lang="sv-SE" sz="1800" dirty="0" smtClean="0"/>
              <a:t>fråga av </a:t>
            </a:r>
            <a:r>
              <a:rPr lang="sv-SE" sz="1800" dirty="0"/>
              <a:t>väsentlig betydelse för föreningen eller dess medlemmar ska det anges i kallelsen.</a:t>
            </a:r>
          </a:p>
          <a:p>
            <a:pPr algn="l"/>
            <a:r>
              <a:rPr lang="sv-SE" sz="1800" dirty="0"/>
              <a:t>Verksamhetsberättelse, verksamhetsplan med budget samt styrelsens förslag </a:t>
            </a:r>
            <a:r>
              <a:rPr lang="sv-SE" sz="1800" dirty="0" smtClean="0"/>
              <a:t>och inkomna </a:t>
            </a:r>
            <a:r>
              <a:rPr lang="sv-SE" sz="1800" dirty="0"/>
              <a:t>motioner med styrelsens yttrande ska finnas tillgängliga för </a:t>
            </a:r>
            <a:r>
              <a:rPr lang="sv-SE" sz="1800" dirty="0" smtClean="0"/>
              <a:t>medlemmarna senast </a:t>
            </a:r>
            <a:r>
              <a:rPr lang="sv-SE" sz="1800" dirty="0"/>
              <a:t>en vecka före årsmötet. I kallelsen ska anges var dessa handlingar </a:t>
            </a:r>
            <a:r>
              <a:rPr lang="sv-SE" sz="1800" dirty="0" smtClean="0"/>
              <a:t>finns tillgängliga</a:t>
            </a:r>
            <a:r>
              <a:rPr lang="sv-SE" sz="1800" dirty="0"/>
              <a:t>.</a:t>
            </a: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4</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Tree>
    <p:extLst>
      <p:ext uri="{BB962C8B-B14F-4D97-AF65-F5344CB8AC3E}">
        <p14:creationId xmlns:p14="http://schemas.microsoft.com/office/powerpoint/2010/main" val="1503793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a:solidFill>
                  <a:srgbClr val="487E0B"/>
                </a:solidFill>
              </a:rPr>
              <a:t>3</a:t>
            </a:r>
            <a:r>
              <a:rPr lang="sv-SE" dirty="0" smtClean="0">
                <a:solidFill>
                  <a:srgbClr val="487E0B"/>
                </a:solidFill>
              </a:rPr>
              <a:t>. Val av mötesordförande</a:t>
            </a:r>
            <a:endParaRPr lang="sv-SE" dirty="0">
              <a:solidFill>
                <a:srgbClr val="487E0B"/>
              </a:solidFill>
            </a:endParaRPr>
          </a:p>
        </p:txBody>
      </p:sp>
      <p:sp>
        <p:nvSpPr>
          <p:cNvPr id="3" name="Underrubrik 2"/>
          <p:cNvSpPr>
            <a:spLocks noGrp="1"/>
          </p:cNvSpPr>
          <p:nvPr>
            <p:ph type="subTitle" idx="1"/>
          </p:nvPr>
        </p:nvSpPr>
        <p:spPr/>
        <p:txBody>
          <a:bodyPr/>
          <a:lstStyle/>
          <a:p>
            <a:endParaRPr lang="sv-SE"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5</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Tree>
    <p:extLst>
      <p:ext uri="{BB962C8B-B14F-4D97-AF65-F5344CB8AC3E}">
        <p14:creationId xmlns:p14="http://schemas.microsoft.com/office/powerpoint/2010/main" val="2043654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p:txBody>
          <a:bodyPr/>
          <a:lstStyle/>
          <a:p>
            <a:r>
              <a:rPr lang="sv-SE" dirty="0" smtClean="0">
                <a:solidFill>
                  <a:srgbClr val="487E0B"/>
                </a:solidFill>
              </a:rPr>
              <a:t>4. Val av mötessekreterare</a:t>
            </a:r>
            <a:endParaRPr lang="sv-SE" dirty="0">
              <a:solidFill>
                <a:srgbClr val="487E0B"/>
              </a:solidFill>
            </a:endParaRPr>
          </a:p>
        </p:txBody>
      </p:sp>
      <p:sp>
        <p:nvSpPr>
          <p:cNvPr id="3" name="Underrubrik 2"/>
          <p:cNvSpPr>
            <a:spLocks noGrp="1"/>
          </p:cNvSpPr>
          <p:nvPr>
            <p:ph type="subTitle" idx="1"/>
          </p:nvPr>
        </p:nvSpPr>
        <p:spPr/>
        <p:txBody>
          <a:bodyPr/>
          <a:lstStyle/>
          <a:p>
            <a:endParaRPr lang="sv-SE"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6</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Tree>
    <p:extLst>
      <p:ext uri="{BB962C8B-B14F-4D97-AF65-F5344CB8AC3E}">
        <p14:creationId xmlns:p14="http://schemas.microsoft.com/office/powerpoint/2010/main" val="1730158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672856" y="2316163"/>
            <a:ext cx="9144000" cy="2387600"/>
          </a:xfrm>
        </p:spPr>
        <p:txBody>
          <a:bodyPr/>
          <a:lstStyle/>
          <a:p>
            <a:r>
              <a:rPr lang="sv-SE" dirty="0">
                <a:solidFill>
                  <a:srgbClr val="487E0B"/>
                </a:solidFill>
              </a:rPr>
              <a:t>5</a:t>
            </a:r>
            <a:r>
              <a:rPr lang="sv-SE" dirty="0" smtClean="0">
                <a:solidFill>
                  <a:srgbClr val="487E0B"/>
                </a:solidFill>
              </a:rPr>
              <a:t>. Val </a:t>
            </a:r>
            <a:r>
              <a:rPr lang="sv-SE" dirty="0">
                <a:solidFill>
                  <a:srgbClr val="487E0B"/>
                </a:solidFill>
              </a:rPr>
              <a:t>av justerare </a:t>
            </a:r>
            <a:r>
              <a:rPr lang="sv-SE" dirty="0" smtClean="0">
                <a:solidFill>
                  <a:srgbClr val="487E0B"/>
                </a:solidFill>
              </a:rPr>
              <a:t>och tillika </a:t>
            </a:r>
            <a:r>
              <a:rPr lang="sv-SE" dirty="0">
                <a:solidFill>
                  <a:srgbClr val="487E0B"/>
                </a:solidFill>
              </a:rPr>
              <a:t>rösträknare</a:t>
            </a: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7</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Tree>
    <p:extLst>
      <p:ext uri="{BB962C8B-B14F-4D97-AF65-F5344CB8AC3E}">
        <p14:creationId xmlns:p14="http://schemas.microsoft.com/office/powerpoint/2010/main" val="580671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1672856" y="2316163"/>
            <a:ext cx="9144000" cy="1235111"/>
          </a:xfrm>
        </p:spPr>
        <p:txBody>
          <a:bodyPr/>
          <a:lstStyle/>
          <a:p>
            <a:r>
              <a:rPr lang="sv-SE" dirty="0" smtClean="0">
                <a:solidFill>
                  <a:srgbClr val="487E0B"/>
                </a:solidFill>
              </a:rPr>
              <a:t>6. Fastställande av röstlängd</a:t>
            </a:r>
            <a:endParaRPr lang="sv-SE"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8</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Tree>
    <p:extLst>
      <p:ext uri="{BB962C8B-B14F-4D97-AF65-F5344CB8AC3E}">
        <p14:creationId xmlns:p14="http://schemas.microsoft.com/office/powerpoint/2010/main" val="3680437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ctrTitle"/>
          </p:nvPr>
        </p:nvSpPr>
        <p:spPr>
          <a:xfrm>
            <a:off x="391632" y="2976251"/>
            <a:ext cx="11408735" cy="1235111"/>
          </a:xfrm>
        </p:spPr>
        <p:txBody>
          <a:bodyPr>
            <a:noAutofit/>
          </a:bodyPr>
          <a:lstStyle/>
          <a:p>
            <a:r>
              <a:rPr lang="sv-SE" dirty="0">
                <a:solidFill>
                  <a:srgbClr val="487E0B"/>
                </a:solidFill>
              </a:rPr>
              <a:t>7</a:t>
            </a:r>
            <a:r>
              <a:rPr lang="sv-SE" dirty="0" smtClean="0">
                <a:solidFill>
                  <a:srgbClr val="487E0B"/>
                </a:solidFill>
              </a:rPr>
              <a:t>. Fastställande av föredragningslista</a:t>
            </a:r>
            <a:endParaRPr lang="sv-SE" dirty="0">
              <a:solidFill>
                <a:srgbClr val="487E0B"/>
              </a:solidFill>
            </a:endParaRPr>
          </a:p>
        </p:txBody>
      </p:sp>
      <p:sp>
        <p:nvSpPr>
          <p:cNvPr id="4" name="textruta 3"/>
          <p:cNvSpPr txBox="1"/>
          <p:nvPr/>
        </p:nvSpPr>
        <p:spPr>
          <a:xfrm>
            <a:off x="5185954" y="4611189"/>
            <a:ext cx="184731" cy="369332"/>
          </a:xfrm>
          <a:prstGeom prst="rect">
            <a:avLst/>
          </a:prstGeom>
          <a:noFill/>
        </p:spPr>
        <p:txBody>
          <a:bodyPr wrap="none" rtlCol="0">
            <a:spAutoFit/>
          </a:bodyPr>
          <a:lstStyle/>
          <a:p>
            <a:endParaRPr lang="sv-SE" dirty="0"/>
          </a:p>
        </p:txBody>
      </p:sp>
      <p:sp>
        <p:nvSpPr>
          <p:cNvPr id="6" name="Platshållare för bildnummer 5"/>
          <p:cNvSpPr>
            <a:spLocks noGrp="1"/>
          </p:cNvSpPr>
          <p:nvPr>
            <p:ph type="sldNum" sz="quarter" idx="12"/>
          </p:nvPr>
        </p:nvSpPr>
        <p:spPr/>
        <p:txBody>
          <a:bodyPr/>
          <a:lstStyle/>
          <a:p>
            <a:fld id="{0A1F7B67-C7DF-D84B-9A21-7FB2454E8CF5}" type="slidenum">
              <a:rPr lang="sv-SE" smtClean="0">
                <a:solidFill>
                  <a:srgbClr val="487E0B"/>
                </a:solidFill>
              </a:rPr>
              <a:t>9</a:t>
            </a:fld>
            <a:endParaRPr lang="sv-SE" dirty="0">
              <a:solidFill>
                <a:srgbClr val="487E0B"/>
              </a:solidFill>
            </a:endParaRPr>
          </a:p>
        </p:txBody>
      </p:sp>
      <p:pic>
        <p:nvPicPr>
          <p:cNvPr id="12" name="Bildobjekt 11"/>
          <p:cNvPicPr>
            <a:picLocks noChangeAspect="1"/>
          </p:cNvPicPr>
          <p:nvPr/>
        </p:nvPicPr>
        <p:blipFill>
          <a:blip r:embed="rId3"/>
          <a:stretch>
            <a:fillRect/>
          </a:stretch>
        </p:blipFill>
        <p:spPr>
          <a:xfrm>
            <a:off x="-42000" y="-46520"/>
            <a:ext cx="12276000" cy="1878979"/>
          </a:xfrm>
          <a:prstGeom prst="rect">
            <a:avLst/>
          </a:prstGeom>
          <a:effectLst>
            <a:glow>
              <a:schemeClr val="accent6"/>
            </a:glow>
            <a:outerShdw blurRad="355600" dist="50800" dir="15120000" sx="79000" sy="79000" algn="ctr" rotWithShape="0">
              <a:schemeClr val="accent4">
                <a:alpha val="0"/>
              </a:schemeClr>
            </a:outerShdw>
            <a:reflection endPos="0" dir="5400000" sy="-100000" algn="bl" rotWithShape="0"/>
            <a:softEdge rad="38100"/>
          </a:effectLst>
        </p:spPr>
      </p:pic>
    </p:spTree>
    <p:extLst>
      <p:ext uri="{BB962C8B-B14F-4D97-AF65-F5344CB8AC3E}">
        <p14:creationId xmlns:p14="http://schemas.microsoft.com/office/powerpoint/2010/main" val="2745146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1732</TotalTime>
  <Words>2312</Words>
  <Application>Microsoft Office PowerPoint</Application>
  <PresentationFormat>Bredbild</PresentationFormat>
  <Paragraphs>540</Paragraphs>
  <Slides>33</Slides>
  <Notes>33</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33</vt:i4>
      </vt:variant>
    </vt:vector>
  </HeadingPairs>
  <TitlesOfParts>
    <vt:vector size="38" baseType="lpstr">
      <vt:lpstr>Arial</vt:lpstr>
      <vt:lpstr>Calibri</vt:lpstr>
      <vt:lpstr>Calibri Light</vt:lpstr>
      <vt:lpstr>inherit</vt:lpstr>
      <vt:lpstr>Office-tema</vt:lpstr>
      <vt:lpstr>Årsmöte ISUN 2018</vt:lpstr>
      <vt:lpstr>Föredragningslista</vt:lpstr>
      <vt:lpstr>1. Mötets öppnande</vt:lpstr>
      <vt:lpstr>2. Mötets behörighet</vt:lpstr>
      <vt:lpstr>3. Val av mötesordförande</vt:lpstr>
      <vt:lpstr>4. Val av mötessekreterare</vt:lpstr>
      <vt:lpstr>5. Val av justerare och tillika rösträknare</vt:lpstr>
      <vt:lpstr>6. Fastställande av röstlängd</vt:lpstr>
      <vt:lpstr>7. Fastställande av föredragningslista</vt:lpstr>
      <vt:lpstr>PowerPoint-presentation</vt:lpstr>
      <vt:lpstr>9. Ekonomisk berättelse för verksamhetsåret 2017</vt:lpstr>
      <vt:lpstr>PowerPoint-presentation</vt:lpstr>
      <vt:lpstr>PowerPoint-presentation</vt:lpstr>
      <vt:lpstr>PowerPoint-presentation</vt:lpstr>
      <vt:lpstr>PowerPoint-presentation</vt:lpstr>
      <vt:lpstr>10. Ansvarsfrihet för avgående styrelse?</vt:lpstr>
      <vt:lpstr>PowerPoint-presentation</vt:lpstr>
      <vt:lpstr>PowerPoint-presentation</vt:lpstr>
      <vt:lpstr>PowerPoint-presentation</vt:lpstr>
      <vt:lpstr>PowerPoint-presentation</vt:lpstr>
      <vt:lpstr>PowerPoint-presentation</vt:lpstr>
      <vt:lpstr>PowerPoint-presentation</vt:lpstr>
      <vt:lpstr>PowerPoint-presentation</vt:lpstr>
      <vt:lpstr>Verksamhetsplan Under verksamhetsåret 2018 kommer ISUN precis som det föregående året ha tre aktiva fotbollslag. Ett herrlag i division 7, ett damlag i Korpen division 2 och ett ungdomslag för nyanlända dvs. ISUN Flames som kommer spela i Korpen. Målet för föreningen i stort är som alltid att sprida kärlek och glädje.   Herrlaget hoppas kunna kombinera glädjespridandet med att haka på i toppstriden i sin serie som i år ser riktigt tuff ut, damerna satsar på att ha roligt, utvecklas och att vinna ibland kanske. I Flames satsar vi på att utveckla laget vidare från förra säsongen både på plan och vid sidan om. Vi är glada att många spelare är kvar, men är också glada att nya spelare har tillkommit. Med Flames fortsätter vi även våra samarbeten med Gottsunda Biblioteket och Fyrisgården.   Vi fortsätter erbjuda merch efter förfrågan och har just nu halsdukar, t-shirts och hoodies till salu.   Målet är att precis som tidigare år att arbeta på konserter och därigenom hålla en stabil ekonomi.   I styrelsen vill vi under året arbeta för en tydligare struktur med tydligare ramverk kring styrelse arbete och ansvar.   Vi ser fram emot ett år fyllt av glädje och tjohej! </vt:lpstr>
      <vt:lpstr>13. Budgetförslag och fastställande av medlemsavgift</vt:lpstr>
      <vt:lpstr>PowerPoint-presentation</vt:lpstr>
      <vt:lpstr>PowerPoint-presentation</vt:lpstr>
      <vt:lpstr>14. Val av styrelse för verksamhetsåret 2018</vt:lpstr>
      <vt:lpstr>PowerPoint-presentation</vt:lpstr>
      <vt:lpstr>Dags att välja</vt:lpstr>
      <vt:lpstr>15. Övriga frågor</vt:lpstr>
      <vt:lpstr>16. Mötets avslutande</vt:lpstr>
      <vt:lpstr>Tack för att ni kom!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Spelarmöte ISUN</dc:title>
  <dc:creator>Mattias Åkerman</dc:creator>
  <cp:lastModifiedBy>Patrick Konde</cp:lastModifiedBy>
  <cp:revision>63</cp:revision>
  <cp:lastPrinted>2018-02-03T13:29:35Z</cp:lastPrinted>
  <dcterms:created xsi:type="dcterms:W3CDTF">2018-01-23T19:26:18Z</dcterms:created>
  <dcterms:modified xsi:type="dcterms:W3CDTF">2018-02-25T17:03:22Z</dcterms:modified>
</cp:coreProperties>
</file>