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85" r:id="rId14"/>
    <p:sldId id="286" r:id="rId15"/>
    <p:sldId id="287" r:id="rId16"/>
    <p:sldId id="288" r:id="rId17"/>
    <p:sldId id="270" r:id="rId18"/>
    <p:sldId id="271" r:id="rId19"/>
    <p:sldId id="272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bbe ." initials="O.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9C3"/>
    <a:srgbClr val="40FF8F"/>
    <a:srgbClr val="AFFF74"/>
    <a:srgbClr val="FF5397"/>
    <a:srgbClr val="FF6CF2"/>
    <a:srgbClr val="7DACFF"/>
    <a:srgbClr val="B3FFA7"/>
    <a:srgbClr val="FF968C"/>
    <a:srgbClr val="FFEF89"/>
    <a:srgbClr val="A4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403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A6D-4E2C-BC4A-6E483379A3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A6D-4E2C-BC4A-6E483379A3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A6D-4E2C-BC4A-6E483379A3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A6D-4E2C-BC4A-6E483379A3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A6D-4E2C-BC4A-6E483379A3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A6D-4E2C-BC4A-6E483379A35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A6D-4E2C-BC4A-6E483379A35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A6D-4E2C-BC4A-6E483379A35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A6D-4E2C-BC4A-6E483379A353}"/>
              </c:ext>
            </c:extLst>
          </c:dPt>
          <c:dLbls>
            <c:delete val="1"/>
          </c:dLbls>
          <c:cat>
            <c:strRef>
              <c:f>Sheet1!$A$3:$A$11</c:f>
              <c:strCache>
                <c:ptCount val="9"/>
                <c:pt idx="0">
                  <c:v>Avgift till föreningen</c:v>
                </c:pt>
                <c:pt idx="1">
                  <c:v>Planhyror</c:v>
                </c:pt>
                <c:pt idx="2">
                  <c:v>Inköp kläder</c:v>
                </c:pt>
                <c:pt idx="3">
                  <c:v>Anmälningsavgifter</c:v>
                </c:pt>
                <c:pt idx="4">
                  <c:v>Licensavgifter</c:v>
                </c:pt>
                <c:pt idx="5">
                  <c:v>Spelarövergång</c:v>
                </c:pt>
                <c:pt idx="6">
                  <c:v>Domaravgifter</c:v>
                </c:pt>
                <c:pt idx="7">
                  <c:v>Material</c:v>
                </c:pt>
                <c:pt idx="8">
                  <c:v>Förråd</c:v>
                </c:pt>
              </c:strCache>
            </c:strRef>
          </c:cat>
          <c:val>
            <c:numRef>
              <c:f>Sheet1!$B$3:$B$11</c:f>
              <c:numCache>
                <c:formatCode>General</c:formatCode>
                <c:ptCount val="9"/>
                <c:pt idx="0">
                  <c:v>4800</c:v>
                </c:pt>
                <c:pt idx="1">
                  <c:v>12000</c:v>
                </c:pt>
                <c:pt idx="2">
                  <c:v>2240</c:v>
                </c:pt>
                <c:pt idx="3">
                  <c:v>5700</c:v>
                </c:pt>
                <c:pt idx="4">
                  <c:v>3200</c:v>
                </c:pt>
                <c:pt idx="5">
                  <c:v>800</c:v>
                </c:pt>
                <c:pt idx="6">
                  <c:v>5850</c:v>
                </c:pt>
                <c:pt idx="7">
                  <c:v>10000</c:v>
                </c:pt>
                <c:pt idx="8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A6D-4E2C-BC4A-6E483379A3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solidFill>
          <a:sysClr val="window" lastClr="FFFFFF"/>
        </a:solidFill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2A2-4553-98AA-685EE627CD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2A2-4553-98AA-685EE627CD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2A2-4553-98AA-685EE627CD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2A2-4553-98AA-685EE627CD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2A2-4553-98AA-685EE627CD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2A2-4553-98AA-685EE627CDE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2A2-4553-98AA-685EE627CDE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2A2-4553-98AA-685EE627CDE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2A2-4553-98AA-685EE627CDE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2A2-4553-98AA-685EE627CDE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2A2-4553-98AA-685EE627CDE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2A2-4553-98AA-685EE627CDE6}"/>
              </c:ext>
            </c:extLst>
          </c:dPt>
          <c:dLbls>
            <c:delete val="1"/>
          </c:dLbls>
          <c:cat>
            <c:strRef>
              <c:f>Sheet2!$A$7:$A$18</c:f>
              <c:strCache>
                <c:ptCount val="12"/>
                <c:pt idx="0">
                  <c:v>Cup</c:v>
                </c:pt>
                <c:pt idx="1">
                  <c:v>Kick-off</c:v>
                </c:pt>
                <c:pt idx="2">
                  <c:v>Planhyror</c:v>
                </c:pt>
                <c:pt idx="3">
                  <c:v>Spelarmöten</c:v>
                </c:pt>
                <c:pt idx="4">
                  <c:v>Förråd</c:v>
                </c:pt>
                <c:pt idx="5">
                  <c:v>Overaller</c:v>
                </c:pt>
                <c:pt idx="6">
                  <c:v>Bank</c:v>
                </c:pt>
                <c:pt idx="7">
                  <c:v>Fakturering</c:v>
                </c:pt>
                <c:pt idx="8">
                  <c:v>Mail</c:v>
                </c:pt>
                <c:pt idx="9">
                  <c:v>Redovisning</c:v>
                </c:pt>
                <c:pt idx="10">
                  <c:v>Kontorsmaterial</c:v>
                </c:pt>
                <c:pt idx="11">
                  <c:v>Gala</c:v>
                </c:pt>
              </c:strCache>
            </c:strRef>
          </c:cat>
          <c:val>
            <c:numRef>
              <c:f>Sheet2!$B$7:$B$18</c:f>
              <c:numCache>
                <c:formatCode>General</c:formatCode>
                <c:ptCount val="12"/>
                <c:pt idx="0">
                  <c:v>3150</c:v>
                </c:pt>
                <c:pt idx="1">
                  <c:v>3200</c:v>
                </c:pt>
                <c:pt idx="2">
                  <c:v>440</c:v>
                </c:pt>
                <c:pt idx="3">
                  <c:v>500</c:v>
                </c:pt>
                <c:pt idx="4">
                  <c:v>2400</c:v>
                </c:pt>
                <c:pt idx="5">
                  <c:v>1390</c:v>
                </c:pt>
                <c:pt idx="6">
                  <c:v>1300</c:v>
                </c:pt>
                <c:pt idx="7">
                  <c:v>1650</c:v>
                </c:pt>
                <c:pt idx="8">
                  <c:v>450</c:v>
                </c:pt>
                <c:pt idx="9">
                  <c:v>1200</c:v>
                </c:pt>
                <c:pt idx="10">
                  <c:v>150</c:v>
                </c:pt>
                <c:pt idx="11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2A2-4553-98AA-685EE627CDE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D9-44EF-A341-5E0DA0F054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D9-44EF-A341-5E0DA0F054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D9-44EF-A341-5E0DA0F054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D9-44EF-A341-5E0DA0F054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7D9-44EF-A341-5E0DA0F054A2}"/>
              </c:ext>
            </c:extLst>
          </c:dPt>
          <c:dLbls>
            <c:delete val="1"/>
          </c:dLbls>
          <c:cat>
            <c:strRef>
              <c:f>Sheet2!$A$2:$A$6</c:f>
              <c:strCache>
                <c:ptCount val="5"/>
                <c:pt idx="0">
                  <c:v>Avgift från herrar</c:v>
                </c:pt>
                <c:pt idx="1">
                  <c:v>Avgift från damer</c:v>
                </c:pt>
                <c:pt idx="2">
                  <c:v>Stödmedlemskap</c:v>
                </c:pt>
                <c:pt idx="3">
                  <c:v>Försäljning</c:v>
                </c:pt>
                <c:pt idx="4">
                  <c:v>Spreadshirt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4800</c:v>
                </c:pt>
                <c:pt idx="1">
                  <c:v>1500</c:v>
                </c:pt>
                <c:pt idx="2">
                  <c:v>5800</c:v>
                </c:pt>
                <c:pt idx="3">
                  <c:v>3000</c:v>
                </c:pt>
                <c:pt idx="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D9-44EF-A341-5E0DA0F054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40ED-F075-4759-B28B-174473D85D81}" type="datetimeFigureOut">
              <a:rPr lang="sv-SE" smtClean="0"/>
              <a:t>2020-03-14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AC423-FCD8-4D14-92BC-8B2C5DFD129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49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9AA7-8FCE-4385-ABE7-13C3371AF413}" type="datetime1">
              <a:rPr lang="sv-SE" smtClean="0"/>
              <a:t>2020-03-14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2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C507-16E0-4DC3-9030-EA5A6DF09146}" type="datetime1">
              <a:rPr lang="sv-SE" smtClean="0"/>
              <a:t>2020-03-14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7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37F-E627-4438-B571-4A2DB39FD2F4}" type="datetime1">
              <a:rPr lang="sv-SE" smtClean="0"/>
              <a:t>2020-03-14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7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A2EC-1A92-4989-93B8-5D545E40C21F}" type="datetime1">
              <a:rPr lang="sv-SE" smtClean="0"/>
              <a:t>2020-03-14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681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3A83-8A5E-437F-B1CC-321F7C963286}" type="datetime1">
              <a:rPr lang="sv-SE" smtClean="0"/>
              <a:t>2020-03-14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28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B8D0-3E3A-4337-9924-4D45AB97EF88}" type="datetime1">
              <a:rPr lang="sv-SE" smtClean="0"/>
              <a:t>2020-03-14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6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B40-A7A2-41CE-86D4-94DF6CCC36AB}" type="datetime1">
              <a:rPr lang="sv-SE" smtClean="0"/>
              <a:t>2020-03-14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006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DD21-20E9-449F-90FD-5CE4A7C18912}" type="datetime1">
              <a:rPr lang="sv-SE" smtClean="0"/>
              <a:t>2020-03-14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5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FF48-C1AB-4889-87EB-8800FCDE6B01}" type="datetime1">
              <a:rPr lang="sv-SE" smtClean="0"/>
              <a:t>2020-03-14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11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8A4-3FDB-47B3-A18C-DD0DEAB3B206}" type="datetime1">
              <a:rPr lang="sv-SE" smtClean="0"/>
              <a:t>2020-03-14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88A9-62FF-4E66-A31B-92B6EFD8B901}" type="datetime1">
              <a:rPr lang="sv-SE" smtClean="0"/>
              <a:t>2020-03-14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Idrottssällskapet Uppsala Norra   -  Orgnr 802490-509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78CA-5082-47FA-BA70-7E0B1AC5B28C}" type="datetime1">
              <a:rPr lang="sv-SE" smtClean="0"/>
              <a:t>2020-03-14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Idrottssällskapet Uppsala Norra   -  Orgnr 802490-509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BFE9-BB05-49E1-A535-2585B2A65E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6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un.se/teamdata/files/14819/inbjudan_%C3%A5rsm%C3%B6te2020.pdf?v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6AD7227-08AD-4047-9D50-27D67205D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8"/>
            <a:ext cx="3483937" cy="2889641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>
                <a:solidFill>
                  <a:schemeClr val="bg1"/>
                </a:solidFill>
              </a:rPr>
              <a:t>Årsmöte 2020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AA86B06-E275-4D23-8BB2-B1CD63FDB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Välkomna!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1F7BB49-BBA4-4959-8798-DB7806837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6" y="741032"/>
            <a:ext cx="3035882" cy="40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0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33" y="2476500"/>
            <a:ext cx="6416040" cy="1204277"/>
          </a:xfrm>
        </p:spPr>
        <p:txBody>
          <a:bodyPr>
            <a:normAutofit fontScale="90000"/>
          </a:bodyPr>
          <a:lstStyle/>
          <a:p>
            <a:r>
              <a:rPr lang="sv-SE" sz="2800" b="1" dirty="0"/>
              <a:t>8. Godkännande av föregående Protokoll </a:t>
            </a:r>
            <a:br>
              <a:rPr lang="sv-SE" sz="2800" dirty="0"/>
            </a:br>
            <a:br>
              <a:rPr lang="sv-SE" sz="2800" dirty="0"/>
            </a:br>
            <a:r>
              <a:rPr lang="sv-SE" sz="2800" dirty="0"/>
              <a:t>Se bilaga 5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81465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9. Verksamhetsåret 2019 &amp; planering 2020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0D2F18F5-30E7-43D6-B951-85FD2E26CCD5}"/>
              </a:ext>
            </a:extLst>
          </p:cNvPr>
          <p:cNvSpPr txBox="1"/>
          <p:nvPr/>
        </p:nvSpPr>
        <p:spPr>
          <a:xfrm>
            <a:off x="1878013" y="2645886"/>
            <a:ext cx="6585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Verksamhetsberättelse. Se bilaga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 Ekonomisk berättelse. Se bilaga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 Budget 2019. Se bilaga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 Verksamhetsplan 2019. Se bilaga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 Beslut om ansvarsfrihet för avgående Styrelse.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33747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Verksamhetsberättelse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0D2F18F5-30E7-43D6-B951-85FD2E26CCD5}"/>
              </a:ext>
            </a:extLst>
          </p:cNvPr>
          <p:cNvSpPr txBox="1"/>
          <p:nvPr/>
        </p:nvSpPr>
        <p:spPr>
          <a:xfrm>
            <a:off x="1552893" y="2566666"/>
            <a:ext cx="739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God ekonomi trotts ingen försäljning/jobb.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Lyckad gala i samarbete med 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Herrlaget kvar i div6.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Ny Webbshop.</a:t>
            </a:r>
          </a:p>
        </p:txBody>
      </p:sp>
    </p:spTree>
    <p:extLst>
      <p:ext uri="{BB962C8B-B14F-4D97-AF65-F5344CB8AC3E}">
        <p14:creationId xmlns:p14="http://schemas.microsoft.com/office/powerpoint/2010/main" val="278870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Ekonomisk berättelse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/>
          <p:cNvSpPr txBox="1"/>
          <p:nvPr/>
        </p:nvSpPr>
        <p:spPr>
          <a:xfrm>
            <a:off x="1872336" y="1741507"/>
            <a:ext cx="3011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Resultat:</a:t>
            </a:r>
          </a:p>
          <a:p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Herr: 		7.998,00 kr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Förening:	5.975,75 kr</a:t>
            </a:r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Totalt:		13.973,75 kr </a:t>
            </a:r>
          </a:p>
          <a:p>
            <a:r>
              <a:rPr lang="sv-SE" dirty="0"/>
              <a:t> </a:t>
            </a:r>
          </a:p>
        </p:txBody>
      </p:sp>
      <p:cxnSp>
        <p:nvCxnSpPr>
          <p:cNvPr id="7" name="Rak koppling 3">
            <a:extLst>
              <a:ext uri="{FF2B5EF4-FFF2-40B4-BE49-F238E27FC236}">
                <a16:creationId xmlns:a16="http://schemas.microsoft.com/office/drawing/2014/main" id="{60A3C9B4-AA12-439C-BAC6-E36A14D29F74}"/>
              </a:ext>
            </a:extLst>
          </p:cNvPr>
          <p:cNvCxnSpPr/>
          <p:nvPr/>
        </p:nvCxnSpPr>
        <p:spPr>
          <a:xfrm>
            <a:off x="4844262" y="1475608"/>
            <a:ext cx="0" cy="4439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5036184" y="1697496"/>
            <a:ext cx="3011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Avvikelser:</a:t>
            </a:r>
          </a:p>
          <a:p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Ingen försäljning eller  konsertarbete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Försäljning ISUN kiosken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Mindre inköp av material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Ingen damlag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Sammarbete med ICA Stabby inför årets gala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Färre stödmedlemmar</a:t>
            </a:r>
          </a:p>
          <a:p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35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6083" y="0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Budget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80578"/>
              </p:ext>
            </p:extLst>
          </p:nvPr>
        </p:nvGraphicFramePr>
        <p:xfrm>
          <a:off x="1878013" y="1672357"/>
          <a:ext cx="5120639" cy="3513285"/>
        </p:xfrm>
        <a:graphic>
          <a:graphicData uri="http://schemas.openxmlformats.org/drawingml/2006/table">
            <a:tbl>
              <a:tblPr/>
              <a:tblGrid>
                <a:gridCol w="217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48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600" b="1" i="0" u="sng" strike="noStrike" dirty="0">
                          <a:solidFill>
                            <a:srgbClr val="FF1DF6"/>
                          </a:solidFill>
                          <a:effectLst/>
                          <a:latin typeface="Calibri"/>
                        </a:rPr>
                        <a:t>Budget Damer: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Pris:</a:t>
                      </a:r>
                    </a:p>
                  </a:txBody>
                  <a:tcPr marL="4572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Antal:</a:t>
                      </a:r>
                    </a:p>
                  </a:txBody>
                  <a:tcPr marL="3048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Totalt:</a:t>
                      </a:r>
                    </a:p>
                  </a:txBody>
                  <a:tcPr marL="3048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Spelaravgifter: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Avgift till föreningen: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70">
                <a:tc>
                  <a:txBody>
                    <a:bodyPr/>
                    <a:lstStyle/>
                    <a:p>
                      <a:pPr algn="l" fontAlgn="b"/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endParaRPr lang="sv-SE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endParaRPr lang="sv-SE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endParaRPr lang="sv-S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Resultat: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149692-4F48-4566-A8C6-25C472CC4A26}"/>
              </a:ext>
            </a:extLst>
          </p:cNvPr>
          <p:cNvGraphicFramePr>
            <a:graphicFrameLocks/>
          </p:cNvGraphicFramePr>
          <p:nvPr/>
        </p:nvGraphicFramePr>
        <p:xfrm>
          <a:off x="4988406" y="2918792"/>
          <a:ext cx="3624470" cy="272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56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50" y="-62987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Budget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graphicFrame>
        <p:nvGraphicFramePr>
          <p:cNvPr id="2" name="Tabell 1"/>
          <p:cNvGraphicFramePr>
            <a:graphicFrameLocks noGrp="1"/>
          </p:cNvGraphicFramePr>
          <p:nvPr/>
        </p:nvGraphicFramePr>
        <p:xfrm>
          <a:off x="808140" y="1838819"/>
          <a:ext cx="4095708" cy="4298793"/>
        </p:xfrm>
        <a:graphic>
          <a:graphicData uri="http://schemas.openxmlformats.org/drawingml/2006/table">
            <a:tbl>
              <a:tblPr/>
              <a:tblGrid>
                <a:gridCol w="176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50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600" b="1" i="0" u="sng" strike="noStrike">
                          <a:solidFill>
                            <a:srgbClr val="FF1DF6"/>
                          </a:solidFill>
                          <a:effectLst/>
                          <a:latin typeface="Calibri"/>
                        </a:rPr>
                        <a:t>Budget herrar: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5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Pris:</a:t>
                      </a:r>
                    </a:p>
                  </a:txBody>
                  <a:tcPr marL="4572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Antal:</a:t>
                      </a:r>
                    </a:p>
                  </a:txBody>
                  <a:tcPr marL="3048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Totalt:</a:t>
                      </a:r>
                    </a:p>
                  </a:txBody>
                  <a:tcPr marL="3048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Spelaravgifter: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Avgift till föreningen: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-4800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Planhyror: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Inköp kläder: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Anmälningsavgifter: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-5700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-5700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Licensavgifter: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Spelarövergång: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Domaravgifter: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-5850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Förråd: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739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Resultat: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7EE9466-611A-4640-BA7D-5393CC1C3197}"/>
              </a:ext>
            </a:extLst>
          </p:cNvPr>
          <p:cNvGraphicFramePr>
            <a:graphicFrameLocks/>
          </p:cNvGraphicFramePr>
          <p:nvPr/>
        </p:nvGraphicFramePr>
        <p:xfrm>
          <a:off x="5086033" y="1873824"/>
          <a:ext cx="3800475" cy="361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EE9466-611A-4640-BA7D-5393CC1C3197}"/>
              </a:ext>
            </a:extLst>
          </p:cNvPr>
          <p:cNvGraphicFramePr>
            <a:graphicFrameLocks/>
          </p:cNvGraphicFramePr>
          <p:nvPr/>
        </p:nvGraphicFramePr>
        <p:xfrm>
          <a:off x="5086033" y="2134616"/>
          <a:ext cx="3800475" cy="3090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433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385" y="-55075"/>
            <a:ext cx="6416040" cy="1204277"/>
          </a:xfrm>
        </p:spPr>
        <p:txBody>
          <a:bodyPr>
            <a:normAutofit/>
          </a:bodyPr>
          <a:lstStyle/>
          <a:p>
            <a:r>
              <a:rPr lang="sv-SE" sz="2800" b="1" dirty="0"/>
              <a:t>Budget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/>
          <p:cNvSpPr txBox="1"/>
          <p:nvPr/>
        </p:nvSpPr>
        <p:spPr>
          <a:xfrm>
            <a:off x="1780682" y="1780789"/>
            <a:ext cx="3993442" cy="407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graphicFrame>
        <p:nvGraphicFramePr>
          <p:cNvPr id="3" name="Tabell 2"/>
          <p:cNvGraphicFramePr>
            <a:graphicFrameLocks noGrp="1"/>
          </p:cNvGraphicFramePr>
          <p:nvPr/>
        </p:nvGraphicFramePr>
        <p:xfrm>
          <a:off x="976405" y="2110402"/>
          <a:ext cx="3733800" cy="40640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600" b="1" i="0" u="sng" strike="noStrike">
                          <a:solidFill>
                            <a:srgbClr val="FF1DF6"/>
                          </a:solidFill>
                          <a:effectLst/>
                          <a:latin typeface="Calibri"/>
                        </a:rPr>
                        <a:t>Budget förening: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Pris:</a:t>
                      </a:r>
                    </a:p>
                  </a:txBody>
                  <a:tcPr marL="45720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Antal:</a:t>
                      </a:r>
                    </a:p>
                  </a:txBody>
                  <a:tcPr marL="30480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Totalt:</a:t>
                      </a:r>
                    </a:p>
                  </a:txBody>
                  <a:tcPr marL="30480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Avgift från herrar: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Avigft från damer: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Stödmedlemskap: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Försäljning: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Cup: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Kick-off: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Planhyror: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Spelarmöten: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Förråd: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Overaller: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Bank: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Fakturering: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Mail: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Reovisning: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Kontorsmaterial: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Gala: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Resultat: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- 13730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55F7366-465A-431D-9673-25779569214F}"/>
              </a:ext>
            </a:extLst>
          </p:cNvPr>
          <p:cNvGraphicFramePr>
            <a:graphicFrameLocks/>
          </p:cNvGraphicFramePr>
          <p:nvPr/>
        </p:nvGraphicFramePr>
        <p:xfrm>
          <a:off x="5347252" y="3450031"/>
          <a:ext cx="3228482" cy="281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4DD02E2-A12E-457E-8E20-23C2AFFECE1E}"/>
              </a:ext>
            </a:extLst>
          </p:cNvPr>
          <p:cNvGraphicFramePr>
            <a:graphicFrameLocks/>
          </p:cNvGraphicFramePr>
          <p:nvPr/>
        </p:nvGraphicFramePr>
        <p:xfrm>
          <a:off x="5347252" y="1143285"/>
          <a:ext cx="3228482" cy="2673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19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Verksamhetsplan 2019 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893DF7F0-E433-48B7-9A63-D0FDD6E53146}"/>
              </a:ext>
            </a:extLst>
          </p:cNvPr>
          <p:cNvSpPr txBox="1"/>
          <p:nvPr/>
        </p:nvSpPr>
        <p:spPr>
          <a:xfrm>
            <a:off x="1991360" y="2357120"/>
            <a:ext cx="572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Behov att stärka engagemanget i föreningen.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Hitta nya möjligheter att tjäna pengar.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Herrlaget fortsatt spel i div6 under nytt ledarskap.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Ny satsning damlaget i och med campusserien.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Söka efter fler spelare till damlaget.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Flames</a:t>
            </a:r>
            <a:r>
              <a:rPr lang="sv-SE" dirty="0"/>
              <a:t> kommer spela i diverse cuper.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144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291" y="1758870"/>
            <a:ext cx="7133907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Beslut om ansvarsfrihet för avgående Styrelse.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509E0AF6-A2CD-479E-9615-D5CA31CA25E5}"/>
              </a:ext>
            </a:extLst>
          </p:cNvPr>
          <p:cNvSpPr txBox="1"/>
          <p:nvPr/>
        </p:nvSpPr>
        <p:spPr>
          <a:xfrm>
            <a:off x="289367" y="3167390"/>
            <a:ext cx="7971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		Revisorns </a:t>
            </a:r>
            <a:r>
              <a:rPr lang="sv-SE" sz="2400" dirty="0" err="1"/>
              <a:t>rekomendation</a:t>
            </a:r>
            <a:r>
              <a:rPr lang="sv-SE" sz="2400" dirty="0"/>
              <a:t>: </a:t>
            </a:r>
          </a:p>
          <a:p>
            <a:pPr algn="ctr"/>
            <a:endParaRPr lang="sv-SE" sz="2400" dirty="0"/>
          </a:p>
          <a:p>
            <a:pPr algn="ctr"/>
            <a:r>
              <a:rPr lang="sv-SE" dirty="0">
                <a:hlinkClick r:id="rId3"/>
              </a:rPr>
              <a:t>https://www.isun.se/teamdata/files/14819/Revisionsber%C3%A4ttelse.pdf?v=1</a:t>
            </a:r>
          </a:p>
        </p:txBody>
      </p:sp>
    </p:spTree>
    <p:extLst>
      <p:ext uri="{BB962C8B-B14F-4D97-AF65-F5344CB8AC3E}">
        <p14:creationId xmlns:p14="http://schemas.microsoft.com/office/powerpoint/2010/main" val="416286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760" y="1395478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dirty="0"/>
              <a:t>10. Skrivelser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17996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" y="0"/>
            <a:ext cx="1877323" cy="2475798"/>
          </a:xfrm>
        </p:spPr>
      </p:pic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7600" y="6282883"/>
            <a:ext cx="38188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F6E9E5E-00E6-4EE5-B19C-B6438C6EA744}"/>
              </a:ext>
            </a:extLst>
          </p:cNvPr>
          <p:cNvSpPr/>
          <p:nvPr/>
        </p:nvSpPr>
        <p:spPr>
          <a:xfrm>
            <a:off x="3517900" y="209992"/>
            <a:ext cx="5377180" cy="561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Föredragningslista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Öppnande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Välkomnande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Val av mötesordförande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Val av mötessekreterare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Val av rösträknare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Val av justeringspersoner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Godkännande av kallelseförfarandet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Fastställande av dagordning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Kontroll av rösträtt (4 §)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Adjungeringar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Meddelanden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Fastställande av medlemsavgift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Godkännande av föregående protokoll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Protokoll för möte 2019 Se bilaga 5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Verksamhetsåret 2019 samt planering 2020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Föreningens verksamhetsberättelse. Se bilaga 1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Ekonomisk berättelse. Se bilaga 2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Verksamhetsplan 2020. Se bilaga 3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Budget 2020. Se bilaga 4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Beslut om ansvarsfrihet för avgående styrelse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Skrivelser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Bordlagda ärenden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Styrelsen 2020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Val av Ordförande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Val av Vice ordförande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Val av Kassör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Val av Sekreterare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Val av ordinarie styrelseledamot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Valberedningen 2020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Val av Ordförande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Val av ledamot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Övriga frågor</a:t>
            </a:r>
          </a:p>
          <a:p>
            <a:pPr indent="-228600">
              <a:lnSpc>
                <a:spcPct val="107000"/>
              </a:lnSpc>
              <a:spcAft>
                <a:spcPts val="0"/>
              </a:spcAft>
            </a:pPr>
            <a:r>
              <a:rPr lang="sv-SE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sv-SE" sz="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Mötetsavslutande</a:t>
            </a:r>
            <a:endParaRPr lang="sv-SE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2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dirty="0"/>
              <a:t>12. Styrelsen 2019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893DF7F0-E433-48B7-9A63-D0FDD6E53146}"/>
              </a:ext>
            </a:extLst>
          </p:cNvPr>
          <p:cNvSpPr txBox="1"/>
          <p:nvPr/>
        </p:nvSpPr>
        <p:spPr>
          <a:xfrm>
            <a:off x="1878013" y="2476500"/>
            <a:ext cx="734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Ordförande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Viceordförande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Kassör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sekreterare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ordinarie styrelseledamot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854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dirty="0"/>
              <a:t>13. Valberedningen 2019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893DF7F0-E433-48B7-9A63-D0FDD6E53146}"/>
              </a:ext>
            </a:extLst>
          </p:cNvPr>
          <p:cNvSpPr txBox="1"/>
          <p:nvPr/>
        </p:nvSpPr>
        <p:spPr>
          <a:xfrm>
            <a:off x="1798320" y="2476500"/>
            <a:ext cx="734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Ordförande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Ledamot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4259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760" y="1354529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dirty="0"/>
              <a:t>14. Övriga frågor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43D7B973-B5D8-4B29-B9EC-985616461C45}"/>
              </a:ext>
            </a:extLst>
          </p:cNvPr>
          <p:cNvSpPr/>
          <p:nvPr/>
        </p:nvSpPr>
        <p:spPr>
          <a:xfrm>
            <a:off x="2417830" y="2781346"/>
            <a:ext cx="357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Val av Revisor</a:t>
            </a:r>
          </a:p>
        </p:txBody>
      </p:sp>
    </p:spTree>
    <p:extLst>
      <p:ext uri="{BB962C8B-B14F-4D97-AF65-F5344CB8AC3E}">
        <p14:creationId xmlns:p14="http://schemas.microsoft.com/office/powerpoint/2010/main" val="11647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34774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dirty="0"/>
              <a:t>15. Mötets avslutande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893DF7F0-E433-48B7-9A63-D0FDD6E53146}"/>
              </a:ext>
            </a:extLst>
          </p:cNvPr>
          <p:cNvSpPr txBox="1"/>
          <p:nvPr/>
        </p:nvSpPr>
        <p:spPr>
          <a:xfrm>
            <a:off x="1878013" y="2476500"/>
            <a:ext cx="7345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600" dirty="0"/>
              <a:t>Tack för idag!</a:t>
            </a:r>
          </a:p>
        </p:txBody>
      </p:sp>
    </p:spTree>
    <p:extLst>
      <p:ext uri="{BB962C8B-B14F-4D97-AF65-F5344CB8AC3E}">
        <p14:creationId xmlns:p14="http://schemas.microsoft.com/office/powerpoint/2010/main" val="205096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95923"/>
            <a:ext cx="6580187" cy="111791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1. Öppnande. </a:t>
            </a:r>
          </a:p>
        </p:txBody>
      </p:sp>
      <p:sp>
        <p:nvSpPr>
          <p:cNvPr id="10" name="Underrubrik 9">
            <a:extLst>
              <a:ext uri="{FF2B5EF4-FFF2-40B4-BE49-F238E27FC236}">
                <a16:creationId xmlns:a16="http://schemas.microsoft.com/office/drawing/2014/main" id="{E6441CF8-11D7-430A-B7DE-ABA9D354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013" y="2476500"/>
            <a:ext cx="6122987" cy="25857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800" dirty="0"/>
              <a:t> Val av mötesordförande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1800" dirty="0"/>
              <a:t>Val av mötessekreterare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1800" dirty="0"/>
              <a:t>Val av rösträknare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1800" dirty="0"/>
              <a:t>Val av Justeringspersoner</a:t>
            </a:r>
          </a:p>
          <a:p>
            <a:pPr algn="l"/>
            <a:r>
              <a:rPr lang="sv-SE" dirty="0"/>
              <a:t>  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8080" y="6356351"/>
            <a:ext cx="369697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311426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160" y="395923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2. Godkännande av kallelse</a:t>
            </a:r>
          </a:p>
        </p:txBody>
      </p:sp>
      <p:sp>
        <p:nvSpPr>
          <p:cNvPr id="10" name="Underrubrik 9">
            <a:extLst>
              <a:ext uri="{FF2B5EF4-FFF2-40B4-BE49-F238E27FC236}">
                <a16:creationId xmlns:a16="http://schemas.microsoft.com/office/drawing/2014/main" id="{E6441CF8-11D7-430A-B7DE-ABA9D354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321" y="2553108"/>
            <a:ext cx="2540000" cy="2781300"/>
          </a:xfrm>
        </p:spPr>
        <p:txBody>
          <a:bodyPr/>
          <a:lstStyle/>
          <a:p>
            <a:pPr algn="l"/>
            <a:r>
              <a:rPr lang="sv-SE" sz="1800" dirty="0"/>
              <a:t>Inbjudan skickad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800" dirty="0"/>
              <a:t>Mail 23/2</a:t>
            </a:r>
          </a:p>
          <a:p>
            <a:pPr algn="l"/>
            <a:endParaRPr lang="sv-SE" sz="1800" dirty="0"/>
          </a:p>
          <a:p>
            <a:pPr algn="l"/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D835E99D-FE3F-42A3-A84C-126A9008685A}"/>
              </a:ext>
            </a:extLst>
          </p:cNvPr>
          <p:cNvSpPr txBox="1"/>
          <p:nvPr/>
        </p:nvSpPr>
        <p:spPr>
          <a:xfrm>
            <a:off x="4572000" y="2551837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Påminnelse skickad: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Mail 11/3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8303854D-CEFF-4DB6-8818-0B3016657011}"/>
              </a:ext>
            </a:extLst>
          </p:cNvPr>
          <p:cNvCxnSpPr/>
          <p:nvPr/>
        </p:nvCxnSpPr>
        <p:spPr>
          <a:xfrm>
            <a:off x="4246880" y="2306320"/>
            <a:ext cx="0" cy="3190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3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33" y="2476500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/>
              <a:t>3. Fastställande av föredragningslistan 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183286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086" y="2388577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/>
              <a:t>4. Kontroll av beslutsförhet 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176698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144" y="2224723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/>
              <a:t>5. Adjungeringar 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324096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31" y="2224723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6. Meddelanden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</p:spTree>
    <p:extLst>
      <p:ext uri="{BB962C8B-B14F-4D97-AF65-F5344CB8AC3E}">
        <p14:creationId xmlns:p14="http://schemas.microsoft.com/office/powerpoint/2010/main" val="143117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99DDF7D-0B07-4FE6-A663-24B287D7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13" y="353642"/>
            <a:ext cx="6416040" cy="1204277"/>
          </a:xfrm>
        </p:spPr>
        <p:txBody>
          <a:bodyPr>
            <a:normAutofit/>
          </a:bodyPr>
          <a:lstStyle/>
          <a:p>
            <a:pPr algn="l"/>
            <a:r>
              <a:rPr lang="sv-SE" sz="2800" b="1" dirty="0"/>
              <a:t>7. Fastställande av medlemsavgift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0ED1DC-AA98-42E7-A45B-64C3D9D9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7760" y="6356351"/>
            <a:ext cx="3717290" cy="365125"/>
          </a:xfrm>
        </p:spPr>
        <p:txBody>
          <a:bodyPr/>
          <a:lstStyle/>
          <a:p>
            <a:r>
              <a:rPr lang="sv-SE" dirty="0"/>
              <a:t>Idrottssällskapet Uppsala Norra   -  </a:t>
            </a:r>
            <a:r>
              <a:rPr lang="sv-SE" dirty="0" err="1"/>
              <a:t>Orgnr</a:t>
            </a:r>
            <a:r>
              <a:rPr lang="sv-SE" dirty="0"/>
              <a:t> 802490-509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23F280D-3E28-4BEE-9CF0-68467F7548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013" cy="2476500"/>
          </a:xfr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0D2F18F5-30E7-43D6-B951-85FD2E26CCD5}"/>
              </a:ext>
            </a:extLst>
          </p:cNvPr>
          <p:cNvSpPr txBox="1"/>
          <p:nvPr/>
        </p:nvSpPr>
        <p:spPr>
          <a:xfrm>
            <a:off x="1878013" y="2474323"/>
            <a:ext cx="5782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Herr: 150kr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Dam: 100kr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Flames</a:t>
            </a:r>
            <a:r>
              <a:rPr lang="sv-SE" dirty="0"/>
              <a:t>: 0kr </a:t>
            </a:r>
          </a:p>
        </p:txBody>
      </p:sp>
    </p:spTree>
    <p:extLst>
      <p:ext uri="{BB962C8B-B14F-4D97-AF65-F5344CB8AC3E}">
        <p14:creationId xmlns:p14="http://schemas.microsoft.com/office/powerpoint/2010/main" val="320041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790</Words>
  <Application>Microsoft Office PowerPoint</Application>
  <PresentationFormat>Bildspel på skärmen (4:3)</PresentationFormat>
  <Paragraphs>273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Office-tema</vt:lpstr>
      <vt:lpstr>Årsmöte 2020</vt:lpstr>
      <vt:lpstr>PowerPoint-presentation</vt:lpstr>
      <vt:lpstr>1. Öppnande. </vt:lpstr>
      <vt:lpstr>2. Godkännande av kallelse</vt:lpstr>
      <vt:lpstr>3. Fastställande av föredragningslistan </vt:lpstr>
      <vt:lpstr>4. Kontroll av beslutsförhet </vt:lpstr>
      <vt:lpstr>5. Adjungeringar </vt:lpstr>
      <vt:lpstr>6. Meddelanden</vt:lpstr>
      <vt:lpstr>7. Fastställande av medlemsavgift</vt:lpstr>
      <vt:lpstr>8. Godkännande av föregående Protokoll   Se bilaga 5</vt:lpstr>
      <vt:lpstr>9. Verksamhetsåret 2019 &amp; planering 2020</vt:lpstr>
      <vt:lpstr>Verksamhetsberättelse</vt:lpstr>
      <vt:lpstr>Ekonomisk berättelse</vt:lpstr>
      <vt:lpstr>Budget</vt:lpstr>
      <vt:lpstr>Budget</vt:lpstr>
      <vt:lpstr>Budget</vt:lpstr>
      <vt:lpstr>Verksamhetsplan 2019 </vt:lpstr>
      <vt:lpstr>Beslut om ansvarsfrihet för avgående Styrelse.</vt:lpstr>
      <vt:lpstr>10. Skrivelser</vt:lpstr>
      <vt:lpstr>12. Styrelsen 2019</vt:lpstr>
      <vt:lpstr>13. Valberedningen 2019</vt:lpstr>
      <vt:lpstr>14. Övriga frågor</vt:lpstr>
      <vt:lpstr>15. Mötets avslutande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Årsmöte 2019</dc:title>
  <dc:creator>Obbe .</dc:creator>
  <cp:lastModifiedBy>Obbe .</cp:lastModifiedBy>
  <cp:revision>18</cp:revision>
  <dcterms:created xsi:type="dcterms:W3CDTF">2019-03-10T09:05:37Z</dcterms:created>
  <dcterms:modified xsi:type="dcterms:W3CDTF">2020-03-14T10:21:38Z</dcterms:modified>
</cp:coreProperties>
</file>