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ms-office.chartcolorstyle+xml" PartName="/ppt/charts/color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2" roundtripDataSignature="AMtx7mggDbwEB4hsvBej3ge+zaW/bpNb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60DB56-50FB-4376-98C8-FE6049FD40CC}">
  <a:tblStyle styleId="{9160DB56-50FB-4376-98C8-FE6049FD40C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1"/>
          <c:showBubbleSize val="0"/>
          <c:showLeaderLines val="0"/>
        </c:dLbls>
        <c:firstSliceAng val="0"/>
      </c:pie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sv-S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sv-S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sv-S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bg1"/>
      </a:solidFill>
      <a:round/>
    </a:ln>
    <a:effectLst/>
  </c:spPr>
  <c:txPr>
    <a:bodyPr/>
    <a:lstStyle/>
    <a:p>
      <a:pPr>
        <a:defRPr/>
      </a:pPr>
      <a:endParaRPr lang="sv-S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757ade872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c757ade872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c757ade872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c757ade872_0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bild" type="title">
  <p:cSld name="TITLE">
    <p:spTree>
      <p:nvGrpSpPr>
        <p:cNvPr id="15" name="Shape 15"/>
        <p:cNvGrpSpPr/>
        <p:nvPr/>
      </p:nvGrpSpPr>
      <p:grpSpPr>
        <a:xfrm>
          <a:off x="0" y="0"/>
          <a:ext cx="0" cy="0"/>
          <a:chOff x="0" y="0"/>
          <a:chExt cx="0" cy="0"/>
        </a:xfrm>
      </p:grpSpPr>
      <p:sp>
        <p:nvSpPr>
          <p:cNvPr id="16" name="Google Shape;16;p25"/>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5"/>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 och lodrät text" type="vertTx">
  <p:cSld name="VERTICAL_TEXT">
    <p:spTree>
      <p:nvGrpSpPr>
        <p:cNvPr id="72" name="Shape 72"/>
        <p:cNvGrpSpPr/>
        <p:nvPr/>
      </p:nvGrpSpPr>
      <p:grpSpPr>
        <a:xfrm>
          <a:off x="0" y="0"/>
          <a:ext cx="0" cy="0"/>
          <a:chOff x="0" y="0"/>
          <a:chExt cx="0" cy="0"/>
        </a:xfrm>
      </p:grpSpPr>
      <p:sp>
        <p:nvSpPr>
          <p:cNvPr id="73" name="Google Shape;73;p3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4"/>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drät rubrik och text" type="vertTitleAndTx">
  <p:cSld name="VERTICAL_TITLE_AND_VERTICAL_TEXT">
    <p:spTree>
      <p:nvGrpSpPr>
        <p:cNvPr id="78" name="Shape 78"/>
        <p:cNvGrpSpPr/>
        <p:nvPr/>
      </p:nvGrpSpPr>
      <p:grpSpPr>
        <a:xfrm>
          <a:off x="0" y="0"/>
          <a:ext cx="0" cy="0"/>
          <a:chOff x="0" y="0"/>
          <a:chExt cx="0" cy="0"/>
        </a:xfrm>
      </p:grpSpPr>
      <p:sp>
        <p:nvSpPr>
          <p:cNvPr id="79" name="Google Shape;79;p35"/>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5"/>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 och innehåll" type="obj">
  <p:cSld name="OBJECT">
    <p:spTree>
      <p:nvGrpSpPr>
        <p:cNvPr id="21" name="Shape 21"/>
        <p:cNvGrpSpPr/>
        <p:nvPr/>
      </p:nvGrpSpPr>
      <p:grpSpPr>
        <a:xfrm>
          <a:off x="0" y="0"/>
          <a:ext cx="0" cy="0"/>
          <a:chOff x="0" y="0"/>
          <a:chExt cx="0" cy="0"/>
        </a:xfrm>
      </p:grpSpPr>
      <p:sp>
        <p:nvSpPr>
          <p:cNvPr id="22" name="Google Shape;22;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vsnittsrubrik" type="secHead">
  <p:cSld name="SECTION_HEADER">
    <p:spTree>
      <p:nvGrpSpPr>
        <p:cNvPr id="27" name="Shape 27"/>
        <p:cNvGrpSpPr/>
        <p:nvPr/>
      </p:nvGrpSpPr>
      <p:grpSpPr>
        <a:xfrm>
          <a:off x="0" y="0"/>
          <a:ext cx="0" cy="0"/>
          <a:chOff x="0" y="0"/>
          <a:chExt cx="0" cy="0"/>
        </a:xfrm>
      </p:grpSpPr>
      <p:sp>
        <p:nvSpPr>
          <p:cNvPr id="28" name="Google Shape;28;p27"/>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7"/>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vå delar" type="twoObj">
  <p:cSld name="TWO_OBJECTS">
    <p:spTree>
      <p:nvGrpSpPr>
        <p:cNvPr id="33" name="Shape 33"/>
        <p:cNvGrpSpPr/>
        <p:nvPr/>
      </p:nvGrpSpPr>
      <p:grpSpPr>
        <a:xfrm>
          <a:off x="0" y="0"/>
          <a:ext cx="0" cy="0"/>
          <a:chOff x="0" y="0"/>
          <a:chExt cx="0" cy="0"/>
        </a:xfrm>
      </p:grpSpPr>
      <p:sp>
        <p:nvSpPr>
          <p:cNvPr id="34" name="Google Shape;34;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8"/>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8"/>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ämförelse" type="twoTxTwoObj">
  <p:cSld name="TWO_OBJECTS_WITH_TEXT">
    <p:spTree>
      <p:nvGrpSpPr>
        <p:cNvPr id="40" name="Shape 40"/>
        <p:cNvGrpSpPr/>
        <p:nvPr/>
      </p:nvGrpSpPr>
      <p:grpSpPr>
        <a:xfrm>
          <a:off x="0" y="0"/>
          <a:ext cx="0" cy="0"/>
          <a:chOff x="0" y="0"/>
          <a:chExt cx="0" cy="0"/>
        </a:xfrm>
      </p:grpSpPr>
      <p:sp>
        <p:nvSpPr>
          <p:cNvPr id="41" name="Google Shape;41;p29"/>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9"/>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9"/>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9"/>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9"/>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ast rubrik" type="titleOnly">
  <p:cSld name="TITLE_ONLY">
    <p:spTree>
      <p:nvGrpSpPr>
        <p:cNvPr id="49" name="Shape 49"/>
        <p:cNvGrpSpPr/>
        <p:nvPr/>
      </p:nvGrpSpPr>
      <p:grpSpPr>
        <a:xfrm>
          <a:off x="0" y="0"/>
          <a:ext cx="0" cy="0"/>
          <a:chOff x="0" y="0"/>
          <a:chExt cx="0" cy="0"/>
        </a:xfrm>
      </p:grpSpPr>
      <p:sp>
        <p:nvSpPr>
          <p:cNvPr id="50" name="Google Shape;50;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m" type="blank">
  <p:cSld name="BLANK">
    <p:spTree>
      <p:nvGrpSpPr>
        <p:cNvPr id="54" name="Shape 54"/>
        <p:cNvGrpSpPr/>
        <p:nvPr/>
      </p:nvGrpSpPr>
      <p:grpSpPr>
        <a:xfrm>
          <a:off x="0" y="0"/>
          <a:ext cx="0" cy="0"/>
          <a:chOff x="0" y="0"/>
          <a:chExt cx="0" cy="0"/>
        </a:xfrm>
      </p:grpSpPr>
      <p:sp>
        <p:nvSpPr>
          <p:cNvPr id="55" name="Google Shape;55;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med bildtext" type="objTx">
  <p:cSld name="OBJECT_WITH_CAPTION_TEXT">
    <p:spTree>
      <p:nvGrpSpPr>
        <p:cNvPr id="58" name="Shape 58"/>
        <p:cNvGrpSpPr/>
        <p:nvPr/>
      </p:nvGrpSpPr>
      <p:grpSpPr>
        <a:xfrm>
          <a:off x="0" y="0"/>
          <a:ext cx="0" cy="0"/>
          <a:chOff x="0" y="0"/>
          <a:chExt cx="0" cy="0"/>
        </a:xfrm>
      </p:grpSpPr>
      <p:sp>
        <p:nvSpPr>
          <p:cNvPr id="59" name="Google Shape;59;p3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2"/>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2"/>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ed bildtext" type="picTx">
  <p:cSld name="PICTURE_WITH_CAPTION_TEXT">
    <p:spTree>
      <p:nvGrpSpPr>
        <p:cNvPr id="65" name="Shape 65"/>
        <p:cNvGrpSpPr/>
        <p:nvPr/>
      </p:nvGrpSpPr>
      <p:grpSpPr>
        <a:xfrm>
          <a:off x="0" y="0"/>
          <a:ext cx="0" cy="0"/>
          <a:chOff x="0" y="0"/>
          <a:chExt cx="0" cy="0"/>
        </a:xfrm>
      </p:grpSpPr>
      <p:sp>
        <p:nvSpPr>
          <p:cNvPr id="66" name="Google Shape;66;p3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3"/>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33"/>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sv-S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chart" Target="../charts/chart2.xml"/><Relationship Id="rId5" Type="http://schemas.openxmlformats.org/officeDocument/2006/relationships/image" Target="../media/image5.png"/><Relationship Id="rId6"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
          <p:cNvSpPr/>
          <p:nvPr/>
        </p:nvSpPr>
        <p:spPr>
          <a:xfrm>
            <a:off x="0" y="0"/>
            <a:ext cx="9144000" cy="68580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txBox="1"/>
          <p:nvPr>
            <p:ph type="ctrTitle"/>
          </p:nvPr>
        </p:nvSpPr>
        <p:spPr>
          <a:xfrm>
            <a:off x="5059971" y="1783958"/>
            <a:ext cx="3483937" cy="288964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sv-SE" sz="4400">
                <a:solidFill>
                  <a:schemeClr val="lt1"/>
                </a:solidFill>
              </a:rPr>
              <a:t>Årsmöte 2021</a:t>
            </a:r>
            <a:endParaRPr/>
          </a:p>
        </p:txBody>
      </p:sp>
      <p:sp>
        <p:nvSpPr>
          <p:cNvPr id="90" name="Google Shape;90;p1"/>
          <p:cNvSpPr txBox="1"/>
          <p:nvPr>
            <p:ph idx="1" type="subTitle"/>
          </p:nvPr>
        </p:nvSpPr>
        <p:spPr>
          <a:xfrm>
            <a:off x="5059970" y="4750893"/>
            <a:ext cx="3483937" cy="11478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None/>
            </a:pPr>
            <a:r>
              <a:rPr lang="sv-SE" sz="3200">
                <a:solidFill>
                  <a:schemeClr val="lt1"/>
                </a:solidFill>
              </a:rPr>
              <a:t>Välkomna!</a:t>
            </a:r>
            <a:endParaRPr/>
          </a:p>
        </p:txBody>
      </p:sp>
      <p:sp>
        <p:nvSpPr>
          <p:cNvPr id="91" name="Google Shape;91;p1"/>
          <p:cNvSpPr/>
          <p:nvPr/>
        </p:nvSpPr>
        <p:spPr>
          <a:xfrm flipH="1">
            <a:off x="0" y="0"/>
            <a:ext cx="4629586" cy="6858000"/>
          </a:xfrm>
          <a:custGeom>
            <a:rect b="b" l="l" r="r" t="t"/>
            <a:pathLst>
              <a:path extrusionOk="0" h="6858000" w="6172782">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2" name="Google Shape;92;p1"/>
          <p:cNvSpPr/>
          <p:nvPr/>
        </p:nvSpPr>
        <p:spPr>
          <a:xfrm>
            <a:off x="0" y="0"/>
            <a:ext cx="4518115" cy="6858000"/>
          </a:xfrm>
          <a:custGeom>
            <a:rect b="b" l="l" r="r" t="t"/>
            <a:pathLst>
              <a:path extrusionOk="0" h="6858000" w="6024154">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93" name="Google Shape;93;p1"/>
          <p:cNvPicPr preferRelativeResize="0"/>
          <p:nvPr/>
        </p:nvPicPr>
        <p:blipFill rotWithShape="1">
          <a:blip r:embed="rId3">
            <a:alphaModFix/>
          </a:blip>
          <a:srcRect b="0" l="0" r="0" t="0"/>
          <a:stretch/>
        </p:blipFill>
        <p:spPr>
          <a:xfrm>
            <a:off x="314536" y="741032"/>
            <a:ext cx="3035882" cy="40077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type="ctrTitle"/>
          </p:nvPr>
        </p:nvSpPr>
        <p:spPr>
          <a:xfrm>
            <a:off x="1593533" y="2476500"/>
            <a:ext cx="6416040" cy="120427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sv-SE" sz="2800"/>
              <a:t>8. Godkännande av föregående Protokoll </a:t>
            </a:r>
            <a:br>
              <a:rPr lang="sv-SE" sz="2800"/>
            </a:br>
            <a:br>
              <a:rPr lang="sv-SE" sz="2800"/>
            </a:br>
            <a:r>
              <a:rPr lang="sv-SE" sz="2800"/>
              <a:t>Se bilaga 1</a:t>
            </a:r>
            <a:endParaRPr/>
          </a:p>
        </p:txBody>
      </p:sp>
      <p:sp>
        <p:nvSpPr>
          <p:cNvPr id="160" name="Google Shape;160;p10"/>
          <p:cNvSpPr txBox="1"/>
          <p:nvPr>
            <p:ph idx="11" type="ftr"/>
          </p:nvPr>
        </p:nvSpPr>
        <p:spPr>
          <a:xfrm>
            <a:off x="2397760" y="6356351"/>
            <a:ext cx="3717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sv-SE"/>
              <a:t>Idrottssällskapet Uppsala Norra   -  Orgnr 802490-509</a:t>
            </a:r>
            <a:endParaRPr/>
          </a:p>
        </p:txBody>
      </p:sp>
      <p:pic>
        <p:nvPicPr>
          <p:cNvPr id="161" name="Google Shape;161;p10"/>
          <p:cNvPicPr preferRelativeResize="0"/>
          <p:nvPr>
            <p:ph idx="4294967295" type="body"/>
          </p:nvPr>
        </p:nvPicPr>
        <p:blipFill rotWithShape="1">
          <a:blip r:embed="rId3">
            <a:alphaModFix/>
          </a:blip>
          <a:srcRect b="0" l="0" r="0" t="0"/>
          <a:stretch/>
        </p:blipFill>
        <p:spPr>
          <a:xfrm>
            <a:off x="0" y="0"/>
            <a:ext cx="1878013" cy="2476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txBox="1"/>
          <p:nvPr>
            <p:ph type="ctrTitle"/>
          </p:nvPr>
        </p:nvSpPr>
        <p:spPr>
          <a:xfrm>
            <a:off x="1878013" y="334774"/>
            <a:ext cx="6416040" cy="120427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sv-SE" sz="2800"/>
              <a:t>9. Verksamhetsåret 2020 &amp; planering 2021</a:t>
            </a:r>
            <a:endParaRPr/>
          </a:p>
        </p:txBody>
      </p:sp>
      <p:sp>
        <p:nvSpPr>
          <p:cNvPr id="167" name="Google Shape;167;p11"/>
          <p:cNvSpPr txBox="1"/>
          <p:nvPr>
            <p:ph idx="11" type="ftr"/>
          </p:nvPr>
        </p:nvSpPr>
        <p:spPr>
          <a:xfrm>
            <a:off x="2397760" y="6356351"/>
            <a:ext cx="3717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sv-SE"/>
              <a:t>Idrottssällskapet Uppsala Norra   -  Orgnr 802490-509</a:t>
            </a:r>
            <a:endParaRPr/>
          </a:p>
        </p:txBody>
      </p:sp>
      <p:pic>
        <p:nvPicPr>
          <p:cNvPr id="168" name="Google Shape;168;p11"/>
          <p:cNvPicPr preferRelativeResize="0"/>
          <p:nvPr>
            <p:ph idx="4294967295" type="body"/>
          </p:nvPr>
        </p:nvPicPr>
        <p:blipFill rotWithShape="1">
          <a:blip r:embed="rId3">
            <a:alphaModFix/>
          </a:blip>
          <a:srcRect b="0" l="0" r="0" t="0"/>
          <a:stretch/>
        </p:blipFill>
        <p:spPr>
          <a:xfrm>
            <a:off x="0" y="0"/>
            <a:ext cx="1878013" cy="2476500"/>
          </a:xfrm>
          <a:prstGeom prst="rect">
            <a:avLst/>
          </a:prstGeom>
          <a:noFill/>
          <a:ln>
            <a:noFill/>
          </a:ln>
        </p:spPr>
      </p:pic>
      <p:sp>
        <p:nvSpPr>
          <p:cNvPr id="169" name="Google Shape;169;p11"/>
          <p:cNvSpPr txBox="1"/>
          <p:nvPr/>
        </p:nvSpPr>
        <p:spPr>
          <a:xfrm>
            <a:off x="1878013" y="2645886"/>
            <a:ext cx="6585300" cy="21240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Arial"/>
              <a:buChar char="•"/>
            </a:pPr>
            <a:r>
              <a:rPr lang="sv-SE" sz="1800">
                <a:solidFill>
                  <a:schemeClr val="dk1"/>
                </a:solidFill>
                <a:latin typeface="Calibri"/>
                <a:ea typeface="Calibri"/>
                <a:cs typeface="Calibri"/>
                <a:sym typeface="Calibri"/>
              </a:rPr>
              <a:t>Verksamhetsberättelse 2020. Se bilaga 2</a:t>
            </a:r>
            <a:endParaRPr/>
          </a:p>
          <a:p>
            <a:pPr indent="-342900" lvl="0" marL="342900" marR="0" rtl="0" algn="l">
              <a:spcBef>
                <a:spcPts val="0"/>
              </a:spcBef>
              <a:spcAft>
                <a:spcPts val="0"/>
              </a:spcAft>
              <a:buClr>
                <a:schemeClr val="dk1"/>
              </a:buClr>
              <a:buSzPts val="1800"/>
              <a:buFont typeface="Arial"/>
              <a:buChar char="•"/>
            </a:pPr>
            <a:r>
              <a:rPr lang="sv-SE" sz="1800">
                <a:solidFill>
                  <a:schemeClr val="dk1"/>
                </a:solidFill>
                <a:latin typeface="Calibri"/>
                <a:ea typeface="Calibri"/>
                <a:cs typeface="Calibri"/>
                <a:sym typeface="Calibri"/>
              </a:rPr>
              <a:t>Ekonomisk analys 2020. Se bilaga 3</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Arial"/>
              <a:buChar char="•"/>
            </a:pPr>
            <a:r>
              <a:rPr lang="sv-SE" sz="1800">
                <a:solidFill>
                  <a:schemeClr val="dk1"/>
                </a:solidFill>
                <a:latin typeface="Calibri"/>
                <a:ea typeface="Calibri"/>
                <a:cs typeface="Calibri"/>
                <a:sym typeface="Calibri"/>
              </a:rPr>
              <a:t>Verksamhetsplan 2021. Se bilaga 4</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Arial"/>
              <a:buChar char="•"/>
            </a:pPr>
            <a:r>
              <a:rPr lang="sv-SE" sz="1800">
                <a:solidFill>
                  <a:schemeClr val="dk1"/>
                </a:solidFill>
                <a:latin typeface="Calibri"/>
                <a:ea typeface="Calibri"/>
                <a:cs typeface="Calibri"/>
                <a:sym typeface="Calibri"/>
              </a:rPr>
              <a:t>Budget 2021. Se bilaga 5</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Char char="•"/>
            </a:pPr>
            <a:r>
              <a:rPr lang="sv-SE" sz="1800">
                <a:solidFill>
                  <a:schemeClr val="dk1"/>
                </a:solidFill>
                <a:latin typeface="Calibri"/>
                <a:ea typeface="Calibri"/>
                <a:cs typeface="Calibri"/>
                <a:sym typeface="Calibri"/>
              </a:rPr>
              <a:t>Revisorsutlåtande. Se bilaga 6</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Arial"/>
              <a:buChar char="•"/>
            </a:pPr>
            <a:r>
              <a:rPr lang="sv-SE" sz="1800">
                <a:solidFill>
                  <a:schemeClr val="dk1"/>
                </a:solidFill>
                <a:latin typeface="Calibri"/>
                <a:ea typeface="Calibri"/>
                <a:cs typeface="Calibri"/>
                <a:sym typeface="Calibri"/>
              </a:rPr>
              <a:t>Beslut om ansvarsfrihet för avgående Styrelse.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ph type="ctrTitle"/>
          </p:nvPr>
        </p:nvSpPr>
        <p:spPr>
          <a:xfrm>
            <a:off x="1878013" y="334774"/>
            <a:ext cx="6416040" cy="120427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sv-SE" sz="2800"/>
              <a:t>Verksamhetsberättelse</a:t>
            </a:r>
            <a:endParaRPr/>
          </a:p>
        </p:txBody>
      </p:sp>
      <p:sp>
        <p:nvSpPr>
          <p:cNvPr id="175" name="Google Shape;175;p12"/>
          <p:cNvSpPr txBox="1"/>
          <p:nvPr>
            <p:ph idx="11" type="ftr"/>
          </p:nvPr>
        </p:nvSpPr>
        <p:spPr>
          <a:xfrm>
            <a:off x="2397760" y="6356351"/>
            <a:ext cx="3717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sv-SE"/>
              <a:t>Idrottssällskapet Uppsala Norra   -  Orgnr 802490-509</a:t>
            </a:r>
            <a:endParaRPr/>
          </a:p>
        </p:txBody>
      </p:sp>
      <p:pic>
        <p:nvPicPr>
          <p:cNvPr id="176" name="Google Shape;176;p12"/>
          <p:cNvPicPr preferRelativeResize="0"/>
          <p:nvPr>
            <p:ph idx="4294967295" type="body"/>
          </p:nvPr>
        </p:nvPicPr>
        <p:blipFill rotWithShape="1">
          <a:blip r:embed="rId3">
            <a:alphaModFix/>
          </a:blip>
          <a:srcRect b="0" l="0" r="0" t="0"/>
          <a:stretch/>
        </p:blipFill>
        <p:spPr>
          <a:xfrm>
            <a:off x="0" y="0"/>
            <a:ext cx="1878013" cy="2476500"/>
          </a:xfrm>
          <a:prstGeom prst="rect">
            <a:avLst/>
          </a:prstGeom>
          <a:noFill/>
          <a:ln>
            <a:noFill/>
          </a:ln>
        </p:spPr>
      </p:pic>
      <p:sp>
        <p:nvSpPr>
          <p:cNvPr id="177" name="Google Shape;177;p12"/>
          <p:cNvSpPr txBox="1"/>
          <p:nvPr/>
        </p:nvSpPr>
        <p:spPr>
          <a:xfrm>
            <a:off x="1552893" y="2566666"/>
            <a:ext cx="7398000" cy="14775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Arial"/>
              <a:buChar char="•"/>
            </a:pPr>
            <a:r>
              <a:rPr lang="sv-SE" sz="1800">
                <a:solidFill>
                  <a:schemeClr val="dk1"/>
                </a:solidFill>
                <a:latin typeface="Calibri"/>
                <a:ea typeface="Calibri"/>
                <a:cs typeface="Calibri"/>
                <a:sym typeface="Calibri"/>
              </a:rPr>
              <a:t>Corona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Arial"/>
              <a:buChar char="•"/>
            </a:pPr>
            <a:r>
              <a:rPr lang="sv-SE" sz="1800">
                <a:solidFill>
                  <a:schemeClr val="dk1"/>
                </a:solidFill>
                <a:latin typeface="Calibri"/>
                <a:ea typeface="Calibri"/>
                <a:cs typeface="Calibri"/>
                <a:sym typeface="Calibri"/>
              </a:rPr>
              <a:t>Inställda serier och matcher</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Char char="•"/>
            </a:pPr>
            <a:r>
              <a:rPr lang="sv-SE" sz="1800">
                <a:solidFill>
                  <a:schemeClr val="dk1"/>
                </a:solidFill>
                <a:latin typeface="Calibri"/>
                <a:ea typeface="Calibri"/>
                <a:cs typeface="Calibri"/>
                <a:sym typeface="Calibri"/>
              </a:rPr>
              <a:t>Inställd gala</a:t>
            </a:r>
            <a:endParaRPr/>
          </a:p>
          <a:p>
            <a:pPr indent="-342900" lvl="0" marL="342900" marR="0" rtl="0" algn="l">
              <a:spcBef>
                <a:spcPts val="0"/>
              </a:spcBef>
              <a:spcAft>
                <a:spcPts val="0"/>
              </a:spcAft>
              <a:buClr>
                <a:schemeClr val="dk1"/>
              </a:buClr>
              <a:buSzPts val="1800"/>
              <a:buFont typeface="Arial"/>
              <a:buChar char="•"/>
            </a:pPr>
            <a:r>
              <a:rPr lang="sv-SE" sz="1800">
                <a:solidFill>
                  <a:schemeClr val="dk1"/>
                </a:solidFill>
                <a:latin typeface="Calibri"/>
                <a:ea typeface="Calibri"/>
                <a:cs typeface="Calibri"/>
                <a:sym typeface="Calibri"/>
              </a:rPr>
              <a:t>Herrlaget kvar i division 6 </a:t>
            </a:r>
            <a:endParaRPr/>
          </a:p>
          <a:p>
            <a:pPr indent="-342900" lvl="0" marL="342900" marR="0" rtl="0" algn="l">
              <a:spcBef>
                <a:spcPts val="0"/>
              </a:spcBef>
              <a:spcAft>
                <a:spcPts val="0"/>
              </a:spcAft>
              <a:buClr>
                <a:schemeClr val="dk1"/>
              </a:buClr>
              <a:buSzPts val="1800"/>
              <a:buFont typeface="Arial"/>
              <a:buChar char="•"/>
            </a:pPr>
            <a:r>
              <a:rPr lang="sv-SE" sz="1800">
                <a:solidFill>
                  <a:schemeClr val="dk1"/>
                </a:solidFill>
                <a:latin typeface="Calibri"/>
                <a:ea typeface="Calibri"/>
                <a:cs typeface="Calibri"/>
                <a:sym typeface="Calibri"/>
              </a:rPr>
              <a:t>Stabil ekonomi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3"/>
          <p:cNvSpPr txBox="1"/>
          <p:nvPr>
            <p:ph type="ctrTitle"/>
          </p:nvPr>
        </p:nvSpPr>
        <p:spPr>
          <a:xfrm>
            <a:off x="1878013" y="334774"/>
            <a:ext cx="6416040" cy="120427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sv-SE" sz="2800"/>
              <a:t>Ekonomisk analys</a:t>
            </a:r>
            <a:endParaRPr/>
          </a:p>
        </p:txBody>
      </p:sp>
      <p:sp>
        <p:nvSpPr>
          <p:cNvPr id="183" name="Google Shape;183;p13"/>
          <p:cNvSpPr txBox="1"/>
          <p:nvPr>
            <p:ph idx="11" type="ftr"/>
          </p:nvPr>
        </p:nvSpPr>
        <p:spPr>
          <a:xfrm>
            <a:off x="2397760" y="6356351"/>
            <a:ext cx="3717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sv-SE"/>
              <a:t>Idrottssällskapet Uppsala Norra   -  Orgnr 802490-509</a:t>
            </a:r>
            <a:endParaRPr/>
          </a:p>
        </p:txBody>
      </p:sp>
      <p:pic>
        <p:nvPicPr>
          <p:cNvPr id="184" name="Google Shape;184;p13"/>
          <p:cNvPicPr preferRelativeResize="0"/>
          <p:nvPr>
            <p:ph idx="4294967295" type="body"/>
          </p:nvPr>
        </p:nvPicPr>
        <p:blipFill rotWithShape="1">
          <a:blip r:embed="rId3">
            <a:alphaModFix/>
          </a:blip>
          <a:srcRect b="0" l="0" r="0" t="0"/>
          <a:stretch/>
        </p:blipFill>
        <p:spPr>
          <a:xfrm>
            <a:off x="0" y="0"/>
            <a:ext cx="1878013" cy="2476500"/>
          </a:xfrm>
          <a:prstGeom prst="rect">
            <a:avLst/>
          </a:prstGeom>
          <a:noFill/>
          <a:ln>
            <a:noFill/>
          </a:ln>
        </p:spPr>
      </p:pic>
      <p:sp>
        <p:nvSpPr>
          <p:cNvPr id="185" name="Google Shape;185;p13"/>
          <p:cNvSpPr txBox="1"/>
          <p:nvPr/>
        </p:nvSpPr>
        <p:spPr>
          <a:xfrm>
            <a:off x="1872336" y="1741507"/>
            <a:ext cx="3011400" cy="1139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sv-SE" sz="1800">
                <a:solidFill>
                  <a:schemeClr val="dk1"/>
                </a:solidFill>
                <a:latin typeface="Calibri"/>
                <a:ea typeface="Calibri"/>
                <a:cs typeface="Calibri"/>
                <a:sym typeface="Calibri"/>
              </a:rPr>
              <a:t>Resultat: </a:t>
            </a:r>
            <a:r>
              <a:rPr lang="sv-SE" sz="1800">
                <a:solidFill>
                  <a:schemeClr val="dk1"/>
                </a:solidFill>
                <a:latin typeface="Calibri"/>
                <a:ea typeface="Calibri"/>
                <a:cs typeface="Calibri"/>
                <a:sym typeface="Calibri"/>
              </a:rPr>
              <a:t>1 616 kr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t/>
            </a:r>
            <a:endParaRPr/>
          </a:p>
          <a:p>
            <a:pPr indent="0" lvl="0" marL="0" marR="0" rtl="0" algn="l">
              <a:spcBef>
                <a:spcPts val="0"/>
              </a:spcBef>
              <a:spcAft>
                <a:spcPts val="0"/>
              </a:spcAft>
              <a:buNone/>
            </a:pPr>
            <a:r>
              <a:rPr lang="sv-SE" sz="1800">
                <a:solidFill>
                  <a:schemeClr val="dk1"/>
                </a:solidFill>
                <a:latin typeface="Calibri"/>
                <a:ea typeface="Calibri"/>
                <a:cs typeface="Calibri"/>
                <a:sym typeface="Calibri"/>
              </a:rPr>
              <a:t> </a:t>
            </a:r>
            <a:endParaRPr/>
          </a:p>
        </p:txBody>
      </p:sp>
      <p:cxnSp>
        <p:nvCxnSpPr>
          <p:cNvPr id="186" name="Google Shape;186;p13"/>
          <p:cNvCxnSpPr/>
          <p:nvPr/>
        </p:nvCxnSpPr>
        <p:spPr>
          <a:xfrm>
            <a:off x="4844262" y="1475608"/>
            <a:ext cx="0" cy="4439920"/>
          </a:xfrm>
          <a:prstGeom prst="straightConnector1">
            <a:avLst/>
          </a:prstGeom>
          <a:noFill/>
          <a:ln cap="flat" cmpd="sng" w="12700">
            <a:solidFill>
              <a:schemeClr val="dk1"/>
            </a:solidFill>
            <a:prstDash val="solid"/>
            <a:miter lim="800000"/>
            <a:headEnd len="sm" w="sm" type="none"/>
            <a:tailEnd len="sm" w="sm" type="none"/>
          </a:ln>
        </p:spPr>
      </p:cxnSp>
      <p:sp>
        <p:nvSpPr>
          <p:cNvPr id="187" name="Google Shape;187;p13"/>
          <p:cNvSpPr txBox="1"/>
          <p:nvPr/>
        </p:nvSpPr>
        <p:spPr>
          <a:xfrm>
            <a:off x="5036175" y="1697500"/>
            <a:ext cx="3575400" cy="377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sv-SE" sz="1800">
                <a:solidFill>
                  <a:schemeClr val="dk1"/>
                </a:solidFill>
                <a:latin typeface="Calibri"/>
                <a:ea typeface="Calibri"/>
                <a:cs typeface="Calibri"/>
                <a:sym typeface="Calibri"/>
              </a:rPr>
              <a:t>Avvikelser: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115000"/>
              </a:lnSpc>
              <a:spcBef>
                <a:spcPts val="2327"/>
              </a:spcBef>
              <a:spcAft>
                <a:spcPts val="0"/>
              </a:spcAft>
              <a:buClr>
                <a:schemeClr val="dk1"/>
              </a:buClr>
              <a:buSzPts val="1800"/>
              <a:buChar char="•"/>
            </a:pPr>
            <a:r>
              <a:rPr lang="sv-SE" sz="1800">
                <a:solidFill>
                  <a:schemeClr val="dk1"/>
                </a:solidFill>
                <a:latin typeface="Calibri"/>
                <a:ea typeface="Calibri"/>
                <a:cs typeface="Calibri"/>
                <a:sym typeface="Calibri"/>
              </a:rPr>
              <a:t>Årets resultat är ca 14 000 kronor bättre än budgeterat resultat.</a:t>
            </a:r>
            <a:endParaRPr sz="1800">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800"/>
              <a:buFont typeface="Calibri"/>
              <a:buChar char="•"/>
            </a:pPr>
            <a:r>
              <a:rPr lang="sv-SE" sz="1800">
                <a:solidFill>
                  <a:schemeClr val="dk1"/>
                </a:solidFill>
                <a:latin typeface="Calibri"/>
                <a:ea typeface="Calibri"/>
                <a:cs typeface="Calibri"/>
                <a:sym typeface="Calibri"/>
              </a:rPr>
              <a:t>Inställd gala</a:t>
            </a:r>
            <a:endParaRPr sz="1800">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800"/>
              <a:buChar char="•"/>
            </a:pPr>
            <a:r>
              <a:rPr lang="sv-SE" sz="1800">
                <a:solidFill>
                  <a:schemeClr val="dk1"/>
                </a:solidFill>
                <a:latin typeface="Calibri"/>
                <a:ea typeface="Calibri"/>
                <a:cs typeface="Calibri"/>
                <a:sym typeface="Calibri"/>
              </a:rPr>
              <a:t>Minskade medlemsintäkter</a:t>
            </a:r>
            <a:endParaRPr sz="1800">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800"/>
              <a:buChar char="•"/>
            </a:pPr>
            <a:r>
              <a:rPr lang="sv-SE" sz="1800">
                <a:solidFill>
                  <a:schemeClr val="dk1"/>
                </a:solidFill>
                <a:latin typeface="Calibri"/>
                <a:ea typeface="Calibri"/>
                <a:cs typeface="Calibri"/>
                <a:sym typeface="Calibri"/>
              </a:rPr>
              <a:t>Minskade intäkter från försäljning av fika </a:t>
            </a:r>
            <a:endParaRPr sz="1800">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800"/>
              <a:buFont typeface="Calibri"/>
              <a:buChar char="•"/>
            </a:pPr>
            <a:r>
              <a:rPr lang="sv-SE" sz="1800">
                <a:solidFill>
                  <a:schemeClr val="dk1"/>
                </a:solidFill>
                <a:latin typeface="Calibri"/>
                <a:ea typeface="Calibri"/>
                <a:cs typeface="Calibri"/>
                <a:sym typeface="Calibri"/>
              </a:rPr>
              <a:t>Förrådskostnader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sv-SE" sz="1800">
                <a:solidFill>
                  <a:schemeClr val="dk1"/>
                </a:solidFill>
                <a:latin typeface="Calibri"/>
                <a:ea typeface="Calibri"/>
                <a:cs typeface="Calibri"/>
                <a:sym typeface="Calibri"/>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4"/>
          <p:cNvSpPr txBox="1"/>
          <p:nvPr>
            <p:ph type="ctrTitle"/>
          </p:nvPr>
        </p:nvSpPr>
        <p:spPr>
          <a:xfrm>
            <a:off x="3826083" y="0"/>
            <a:ext cx="6416040" cy="120427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sv-SE" sz="2800"/>
              <a:t>Budget</a:t>
            </a:r>
            <a:endParaRPr/>
          </a:p>
        </p:txBody>
      </p:sp>
      <p:sp>
        <p:nvSpPr>
          <p:cNvPr id="193" name="Google Shape;193;p14"/>
          <p:cNvSpPr txBox="1"/>
          <p:nvPr>
            <p:ph idx="11" type="ftr"/>
          </p:nvPr>
        </p:nvSpPr>
        <p:spPr>
          <a:xfrm>
            <a:off x="2397760" y="6356351"/>
            <a:ext cx="3717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sv-SE"/>
              <a:t>Idrottssällskapet Uppsala Norra   -  Orgnr 802490-509</a:t>
            </a:r>
            <a:endParaRPr/>
          </a:p>
        </p:txBody>
      </p:sp>
      <p:pic>
        <p:nvPicPr>
          <p:cNvPr id="194" name="Google Shape;194;p14"/>
          <p:cNvPicPr preferRelativeResize="0"/>
          <p:nvPr>
            <p:ph idx="4294967295" type="body"/>
          </p:nvPr>
        </p:nvPicPr>
        <p:blipFill rotWithShape="1">
          <a:blip r:embed="rId3">
            <a:alphaModFix/>
          </a:blip>
          <a:srcRect b="0" l="0" r="0" t="0"/>
          <a:stretch/>
        </p:blipFill>
        <p:spPr>
          <a:xfrm>
            <a:off x="0" y="0"/>
            <a:ext cx="1878013" cy="2476500"/>
          </a:xfrm>
          <a:prstGeom prst="rect">
            <a:avLst/>
          </a:prstGeom>
          <a:noFill/>
          <a:ln>
            <a:noFill/>
          </a:ln>
        </p:spPr>
      </p:pic>
      <p:graphicFrame>
        <p:nvGraphicFramePr>
          <p:cNvPr id="195" name="Google Shape;195;p14"/>
          <p:cNvGraphicFramePr/>
          <p:nvPr/>
        </p:nvGraphicFramePr>
        <p:xfrm>
          <a:off x="1878013" y="1672357"/>
          <a:ext cx="3000000" cy="3000000"/>
        </p:xfrm>
        <a:graphic>
          <a:graphicData uri="http://schemas.openxmlformats.org/drawingml/2006/table">
            <a:tbl>
              <a:tblPr>
                <a:noFill/>
                <a:tableStyleId>{9160DB56-50FB-4376-98C8-FE6049FD40CC}</a:tableStyleId>
              </a:tblPr>
              <a:tblGrid>
                <a:gridCol w="2176075"/>
                <a:gridCol w="1085100"/>
                <a:gridCol w="929725"/>
                <a:gridCol w="929725"/>
              </a:tblGrid>
              <a:tr h="438475">
                <a:tc gridSpan="4">
                  <a:txBody>
                    <a:bodyPr/>
                    <a:lstStyle/>
                    <a:p>
                      <a:pPr indent="0" lvl="0" marL="0" marR="0" rtl="0" algn="ctr">
                        <a:spcBef>
                          <a:spcPts val="0"/>
                        </a:spcBef>
                        <a:spcAft>
                          <a:spcPts val="0"/>
                        </a:spcAft>
                        <a:buNone/>
                      </a:pPr>
                      <a:r>
                        <a:rPr b="1" i="0" lang="sv-SE" sz="1600" u="sng" cap="none" strike="noStrike">
                          <a:solidFill>
                            <a:srgbClr val="FF1DF6"/>
                          </a:solidFill>
                          <a:latin typeface="Calibri"/>
                          <a:ea typeface="Calibri"/>
                          <a:cs typeface="Calibri"/>
                          <a:sym typeface="Calibri"/>
                        </a:rPr>
                        <a:t>Budget Damer: </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hMerge="1"/>
              </a:tr>
              <a:tr h="334300">
                <a:tc>
                  <a:txBody>
                    <a:bodyPr/>
                    <a:lstStyle/>
                    <a:p>
                      <a:pPr indent="0" lvl="0" marL="0" marR="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i="0" lang="sv-SE" sz="1200" u="none" cap="none" strike="noStrike">
                          <a:solidFill>
                            <a:srgbClr val="000000"/>
                          </a:solidFill>
                          <a:latin typeface="Calibri"/>
                          <a:ea typeface="Calibri"/>
                          <a:cs typeface="Calibri"/>
                          <a:sym typeface="Calibri"/>
                        </a:rPr>
                        <a:t>Pris:</a:t>
                      </a:r>
                      <a:endParaRPr/>
                    </a:p>
                  </a:txBody>
                  <a:tcPr marT="12700" marB="0" marR="12700" marL="4572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i="0" lang="sv-SE" sz="1200" u="none" cap="none" strike="noStrike">
                          <a:solidFill>
                            <a:srgbClr val="000000"/>
                          </a:solidFill>
                          <a:latin typeface="Calibri"/>
                          <a:ea typeface="Calibri"/>
                          <a:cs typeface="Calibri"/>
                          <a:sym typeface="Calibri"/>
                        </a:rPr>
                        <a:t>Antal:</a:t>
                      </a:r>
                      <a:endParaRPr/>
                    </a:p>
                  </a:txBody>
                  <a:tcPr marT="12700" marB="0" marR="12700" marL="304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i="0" lang="sv-SE" sz="1200" u="none" cap="none" strike="noStrike">
                          <a:solidFill>
                            <a:srgbClr val="000000"/>
                          </a:solidFill>
                          <a:latin typeface="Calibri"/>
                          <a:ea typeface="Calibri"/>
                          <a:cs typeface="Calibri"/>
                          <a:sym typeface="Calibri"/>
                        </a:rPr>
                        <a:t>Totalt:</a:t>
                      </a:r>
                      <a:endParaRPr/>
                    </a:p>
                  </a:txBody>
                  <a:tcPr marT="12700" marB="0" marR="12700" marL="304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4300">
                <a:tc>
                  <a:txBody>
                    <a:bodyPr/>
                    <a:lstStyle/>
                    <a:p>
                      <a:pPr indent="0" lvl="0" marL="0" marR="0" rtl="0" algn="l">
                        <a:spcBef>
                          <a:spcPts val="0"/>
                        </a:spcBef>
                        <a:spcAft>
                          <a:spcPts val="0"/>
                        </a:spcAft>
                        <a:buNone/>
                      </a:pPr>
                      <a:r>
                        <a:rPr b="1" i="0" lang="sv-SE" sz="1200" u="none" cap="none" strike="noStrike">
                          <a:solidFill>
                            <a:srgbClr val="000000"/>
                          </a:solidFill>
                          <a:latin typeface="Calibri"/>
                          <a:ea typeface="Calibri"/>
                          <a:cs typeface="Calibri"/>
                          <a:sym typeface="Calibri"/>
                        </a:rPr>
                        <a:t>Spelaravgifter:</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sv-SE" sz="1200" u="none" cap="none" strike="noStrike">
                          <a:solidFill>
                            <a:srgbClr val="000000"/>
                          </a:solidFill>
                          <a:latin typeface="Calibri"/>
                          <a:ea typeface="Calibri"/>
                          <a:cs typeface="Calibri"/>
                          <a:sym typeface="Calibri"/>
                        </a:rPr>
                        <a:t>150</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sv-SE" sz="1200" u="none" cap="none" strike="noStrike">
                          <a:solidFill>
                            <a:srgbClr val="000000"/>
                          </a:solidFill>
                          <a:latin typeface="Calibri"/>
                          <a:ea typeface="Calibri"/>
                          <a:cs typeface="Calibri"/>
                          <a:sym typeface="Calibri"/>
                        </a:rPr>
                        <a:t>10</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sv-SE" sz="1200" u="none" cap="none" strike="noStrike">
                          <a:solidFill>
                            <a:srgbClr val="000000"/>
                          </a:solidFill>
                          <a:latin typeface="Calibri"/>
                          <a:ea typeface="Calibri"/>
                          <a:cs typeface="Calibri"/>
                          <a:sym typeface="Calibri"/>
                        </a:rPr>
                        <a:t>1500</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4300">
                <a:tc>
                  <a:txBody>
                    <a:bodyPr/>
                    <a:lstStyle/>
                    <a:p>
                      <a:pPr indent="0" lvl="0" marL="0" marR="0" rtl="0" algn="l">
                        <a:spcBef>
                          <a:spcPts val="0"/>
                        </a:spcBef>
                        <a:spcAft>
                          <a:spcPts val="0"/>
                        </a:spcAft>
                        <a:buNone/>
                      </a:pPr>
                      <a:r>
                        <a:rPr b="1" i="0" lang="sv-SE" sz="1200" u="none" cap="none" strike="noStrike">
                          <a:solidFill>
                            <a:srgbClr val="000000"/>
                          </a:solidFill>
                          <a:latin typeface="Calibri"/>
                          <a:ea typeface="Calibri"/>
                          <a:cs typeface="Calibri"/>
                          <a:sym typeface="Calibri"/>
                        </a:rPr>
                        <a:t>Avgift till föreningen:</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sv-SE" sz="1200" u="none" cap="none" strike="noStrike">
                          <a:solidFill>
                            <a:srgbClr val="000000"/>
                          </a:solidFill>
                          <a:latin typeface="Calibri"/>
                          <a:ea typeface="Calibri"/>
                          <a:cs typeface="Calibri"/>
                          <a:sym typeface="Calibri"/>
                        </a:rPr>
                        <a:t>-150</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sv-SE" sz="1200" u="none" cap="none" strike="noStrike">
                          <a:solidFill>
                            <a:srgbClr val="000000"/>
                          </a:solidFill>
                          <a:latin typeface="Calibri"/>
                          <a:ea typeface="Calibri"/>
                          <a:cs typeface="Calibri"/>
                          <a:sym typeface="Calibri"/>
                        </a:rPr>
                        <a:t>10</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sv-SE" sz="1200" u="none" cap="none" strike="noStrike">
                          <a:solidFill>
                            <a:srgbClr val="000000"/>
                          </a:solidFill>
                          <a:latin typeface="Calibri"/>
                          <a:ea typeface="Calibri"/>
                          <a:cs typeface="Calibri"/>
                          <a:sym typeface="Calibri"/>
                        </a:rPr>
                        <a:t>-1500</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00475">
                <a:tc>
                  <a:txBody>
                    <a:bodyPr/>
                    <a:lstStyle/>
                    <a:p>
                      <a:pPr indent="0" lvl="0" marL="0" marR="0" rtl="0" algn="l">
                        <a:spcBef>
                          <a:spcPts val="0"/>
                        </a:spcBef>
                        <a:spcAft>
                          <a:spcPts val="0"/>
                        </a:spcAft>
                        <a:buNone/>
                      </a:pPr>
                      <a:r>
                        <a:t/>
                      </a:r>
                      <a:endParaRPr b="1"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4300">
                <a:tc>
                  <a:txBody>
                    <a:bodyPr/>
                    <a:lstStyle/>
                    <a:p>
                      <a:pPr indent="0" lvl="0" marL="0" marR="0" rtl="0" algn="l">
                        <a:spcBef>
                          <a:spcPts val="0"/>
                        </a:spcBef>
                        <a:spcAft>
                          <a:spcPts val="0"/>
                        </a:spcAft>
                        <a:buNone/>
                      </a:pPr>
                      <a:r>
                        <a:t/>
                      </a:r>
                      <a:endParaRPr b="1"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4300">
                <a:tc>
                  <a:txBody>
                    <a:bodyPr/>
                    <a:lstStyle/>
                    <a:p>
                      <a:pPr indent="0" lvl="0" marL="0" marR="0" rtl="0" algn="l">
                        <a:spcBef>
                          <a:spcPts val="0"/>
                        </a:spcBef>
                        <a:spcAft>
                          <a:spcPts val="0"/>
                        </a:spcAft>
                        <a:buNone/>
                      </a:pPr>
                      <a:r>
                        <a:t/>
                      </a:r>
                      <a:endParaRPr b="1"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4300">
                <a:tc>
                  <a:txBody>
                    <a:bodyPr/>
                    <a:lstStyle/>
                    <a:p>
                      <a:pPr indent="0" lvl="0" marL="0" marR="0" rtl="0" algn="l">
                        <a:spcBef>
                          <a:spcPts val="0"/>
                        </a:spcBef>
                        <a:spcAft>
                          <a:spcPts val="0"/>
                        </a:spcAft>
                        <a:buNone/>
                      </a:pPr>
                      <a:r>
                        <a:t/>
                      </a:r>
                      <a:endParaRPr b="1"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4300">
                <a:tc>
                  <a:txBody>
                    <a:bodyPr/>
                    <a:lstStyle/>
                    <a:p>
                      <a:pPr indent="0" lvl="0" marL="0" marR="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4300">
                <a:tc>
                  <a:txBody>
                    <a:bodyPr/>
                    <a:lstStyle/>
                    <a:p>
                      <a:pPr indent="0" lvl="0" marL="0" marR="0" rtl="0" algn="l">
                        <a:spcBef>
                          <a:spcPts val="0"/>
                        </a:spcBef>
                        <a:spcAft>
                          <a:spcPts val="0"/>
                        </a:spcAft>
                        <a:buNone/>
                      </a:pPr>
                      <a:r>
                        <a:rPr b="1" i="0" lang="sv-SE" sz="1200" u="none" cap="none" strike="noStrike">
                          <a:solidFill>
                            <a:srgbClr val="000000"/>
                          </a:solidFill>
                          <a:latin typeface="Calibri"/>
                          <a:ea typeface="Calibri"/>
                          <a:cs typeface="Calibri"/>
                          <a:sym typeface="Calibri"/>
                        </a:rPr>
                        <a:t>Resultat:</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200" u="none" cap="none" strike="noStrike">
                        <a:solidFill>
                          <a:srgbClr val="000000"/>
                        </a:solidFill>
                        <a:latin typeface="Calibri"/>
                        <a:ea typeface="Calibri"/>
                        <a:cs typeface="Calibri"/>
                        <a:sym typeface="Calibri"/>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1" i="0" lang="sv-SE" sz="1200" u="none" cap="none" strike="noStrike">
                          <a:solidFill>
                            <a:srgbClr val="000000"/>
                          </a:solidFill>
                          <a:latin typeface="Calibri"/>
                          <a:ea typeface="Calibri"/>
                          <a:cs typeface="Calibri"/>
                          <a:sym typeface="Calibri"/>
                        </a:rPr>
                        <a:t>0</a:t>
                      </a:r>
                      <a:endParaRPr/>
                    </a:p>
                  </a:txBody>
                  <a:tcPr marT="12700" marB="0" marR="12700" marL="12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196" name="Google Shape;196;p14"/>
          <p:cNvGraphicFramePr/>
          <p:nvPr/>
        </p:nvGraphicFramePr>
        <p:xfrm>
          <a:off x="4988406" y="2918792"/>
          <a:ext cx="3624470" cy="2726635"/>
        </p:xfrm>
        <a:graphic>
          <a:graphicData uri="http://schemas.openxmlformats.org/drawingml/2006/chart">
            <c:chart r:id="rId4"/>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5"/>
          <p:cNvSpPr txBox="1"/>
          <p:nvPr>
            <p:ph type="ctrTitle"/>
          </p:nvPr>
        </p:nvSpPr>
        <p:spPr>
          <a:xfrm>
            <a:off x="3778250" y="-62987"/>
            <a:ext cx="6416040" cy="120427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sv-SE" sz="2800"/>
              <a:t>Budget</a:t>
            </a:r>
            <a:endParaRPr/>
          </a:p>
        </p:txBody>
      </p:sp>
      <p:sp>
        <p:nvSpPr>
          <p:cNvPr id="202" name="Google Shape;202;p15"/>
          <p:cNvSpPr txBox="1"/>
          <p:nvPr>
            <p:ph idx="11" type="ftr"/>
          </p:nvPr>
        </p:nvSpPr>
        <p:spPr>
          <a:xfrm>
            <a:off x="2397760" y="6356351"/>
            <a:ext cx="3717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sv-SE"/>
              <a:t>Idrottssällskapet Uppsala Norra   -  Orgnr 802490-509</a:t>
            </a:r>
            <a:endParaRPr/>
          </a:p>
        </p:txBody>
      </p:sp>
      <p:pic>
        <p:nvPicPr>
          <p:cNvPr id="203" name="Google Shape;203;p15"/>
          <p:cNvPicPr preferRelativeResize="0"/>
          <p:nvPr>
            <p:ph idx="4294967295" type="body"/>
          </p:nvPr>
        </p:nvPicPr>
        <p:blipFill rotWithShape="1">
          <a:blip r:embed="rId3">
            <a:alphaModFix/>
          </a:blip>
          <a:srcRect b="0" l="0" r="0" t="0"/>
          <a:stretch/>
        </p:blipFill>
        <p:spPr>
          <a:xfrm>
            <a:off x="0" y="0"/>
            <a:ext cx="1878013" cy="2476500"/>
          </a:xfrm>
          <a:prstGeom prst="rect">
            <a:avLst/>
          </a:prstGeom>
          <a:noFill/>
          <a:ln>
            <a:noFill/>
          </a:ln>
        </p:spPr>
      </p:pic>
      <p:graphicFrame>
        <p:nvGraphicFramePr>
          <p:cNvPr id="204" name="Google Shape;204;p15"/>
          <p:cNvGraphicFramePr/>
          <p:nvPr/>
        </p:nvGraphicFramePr>
        <p:xfrm>
          <a:off x="5086033" y="1873824"/>
          <a:ext cx="3800475" cy="3612575"/>
        </p:xfrm>
        <a:graphic>
          <a:graphicData uri="http://schemas.openxmlformats.org/drawingml/2006/chart">
            <c:chart r:id="rId4"/>
          </a:graphicData>
        </a:graphic>
      </p:graphicFrame>
      <p:graphicFrame>
        <p:nvGraphicFramePr>
          <p:cNvPr id="205" name="Google Shape;205;p15"/>
          <p:cNvGraphicFramePr/>
          <p:nvPr/>
        </p:nvGraphicFramePr>
        <p:xfrm>
          <a:off x="636850" y="2028850"/>
          <a:ext cx="3000000" cy="3000000"/>
        </p:xfrm>
        <a:graphic>
          <a:graphicData uri="http://schemas.openxmlformats.org/drawingml/2006/table">
            <a:tbl>
              <a:tblPr>
                <a:noFill/>
                <a:tableStyleId>{9160DB56-50FB-4376-98C8-FE6049FD40CC}</a:tableStyleId>
              </a:tblPr>
              <a:tblGrid>
                <a:gridCol w="1390650"/>
                <a:gridCol w="952500"/>
                <a:gridCol w="952500"/>
                <a:gridCol w="952500"/>
              </a:tblGrid>
              <a:tr h="285750">
                <a:tc gridSpan="4">
                  <a:txBody>
                    <a:bodyPr/>
                    <a:lstStyle/>
                    <a:p>
                      <a:pPr indent="0" lvl="0" marL="0" rtl="0" algn="ctr">
                        <a:lnSpc>
                          <a:spcPct val="115000"/>
                        </a:lnSpc>
                        <a:spcBef>
                          <a:spcPts val="0"/>
                        </a:spcBef>
                        <a:spcAft>
                          <a:spcPts val="0"/>
                        </a:spcAft>
                        <a:buNone/>
                      </a:pPr>
                      <a:r>
                        <a:rPr b="1" lang="sv-SE" sz="1600" u="sng">
                          <a:solidFill>
                            <a:srgbClr val="FF1DF6"/>
                          </a:solidFill>
                          <a:latin typeface="Calibri"/>
                          <a:ea typeface="Calibri"/>
                          <a:cs typeface="Calibri"/>
                          <a:sym typeface="Calibri"/>
                        </a:rPr>
                        <a:t>Budget herrar:</a:t>
                      </a:r>
                      <a:endParaRPr b="1" sz="1600" u="sng">
                        <a:solidFill>
                          <a:srgbClr val="FF1DF6"/>
                        </a:solidFill>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hMerge="1"/>
                <a:tc hMerge="1"/>
                <a:tc hMerge="1"/>
              </a:tr>
              <a:tr h="219075">
                <a:tc>
                  <a:txBody>
                    <a:bodyPr/>
                    <a:lstStyle/>
                    <a:p>
                      <a:pPr indent="0" lvl="0" marL="0" rtl="0" algn="l">
                        <a:spcBef>
                          <a:spcPts val="0"/>
                        </a:spcBef>
                        <a:spcAft>
                          <a:spcPts val="0"/>
                        </a:spcAft>
                        <a:buNone/>
                      </a:pPr>
                      <a:r>
                        <a:t/>
                      </a:r>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sv-SE" sz="1200">
                          <a:latin typeface="Calibri"/>
                          <a:ea typeface="Calibri"/>
                          <a:cs typeface="Calibri"/>
                          <a:sym typeface="Calibri"/>
                        </a:rPr>
                        <a:t>Pris:</a:t>
                      </a:r>
                      <a:endParaRPr b="1"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sv-SE" sz="1200">
                          <a:latin typeface="Calibri"/>
                          <a:ea typeface="Calibri"/>
                          <a:cs typeface="Calibri"/>
                          <a:sym typeface="Calibri"/>
                        </a:rPr>
                        <a:t>Antal:</a:t>
                      </a:r>
                      <a:endParaRPr b="1"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sv-SE" sz="1200">
                          <a:latin typeface="Calibri"/>
                          <a:ea typeface="Calibri"/>
                          <a:cs typeface="Calibri"/>
                          <a:sym typeface="Calibri"/>
                        </a:rPr>
                        <a:t>Totalt:</a:t>
                      </a:r>
                      <a:endParaRPr b="1"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b="1" lang="sv-SE" sz="1200">
                          <a:latin typeface="Calibri"/>
                          <a:ea typeface="Calibri"/>
                          <a:cs typeface="Calibri"/>
                          <a:sym typeface="Calibri"/>
                        </a:rPr>
                        <a:t>Spelaravgifter:</a:t>
                      </a:r>
                      <a:endParaRPr b="1"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1500</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32</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48000</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409575">
                <a:tc>
                  <a:txBody>
                    <a:bodyPr/>
                    <a:lstStyle/>
                    <a:p>
                      <a:pPr indent="0" lvl="0" marL="0" rtl="0" algn="l">
                        <a:lnSpc>
                          <a:spcPct val="115000"/>
                        </a:lnSpc>
                        <a:spcBef>
                          <a:spcPts val="0"/>
                        </a:spcBef>
                        <a:spcAft>
                          <a:spcPts val="0"/>
                        </a:spcAft>
                        <a:buNone/>
                      </a:pPr>
                      <a:r>
                        <a:rPr b="1" lang="sv-SE" sz="1200">
                          <a:latin typeface="Calibri"/>
                          <a:ea typeface="Calibri"/>
                          <a:cs typeface="Calibri"/>
                          <a:sym typeface="Calibri"/>
                        </a:rPr>
                        <a:t>Avgift till föreningen:</a:t>
                      </a:r>
                      <a:endParaRPr b="1"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−150</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32</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−4800</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b="1" lang="sv-SE" sz="1200">
                          <a:latin typeface="Calibri"/>
                          <a:ea typeface="Calibri"/>
                          <a:cs typeface="Calibri"/>
                          <a:sym typeface="Calibri"/>
                        </a:rPr>
                        <a:t>Planhyror:</a:t>
                      </a:r>
                      <a:endParaRPr b="1"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−12000</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1</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−12000</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b="1" lang="sv-SE" sz="1200">
                          <a:latin typeface="Calibri"/>
                          <a:ea typeface="Calibri"/>
                          <a:cs typeface="Calibri"/>
                          <a:sym typeface="Calibri"/>
                        </a:rPr>
                        <a:t>Inköp kläder:</a:t>
                      </a:r>
                      <a:endParaRPr b="1"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−560</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4</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−2240</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b="1" lang="sv-SE" sz="1200">
                          <a:latin typeface="Calibri"/>
                          <a:ea typeface="Calibri"/>
                          <a:cs typeface="Calibri"/>
                          <a:sym typeface="Calibri"/>
                        </a:rPr>
                        <a:t>Anmälningsavgifter:</a:t>
                      </a:r>
                      <a:endParaRPr b="1"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−5700</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1</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−5700</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b="1" lang="sv-SE" sz="1200">
                          <a:latin typeface="Calibri"/>
                          <a:ea typeface="Calibri"/>
                          <a:cs typeface="Calibri"/>
                          <a:sym typeface="Calibri"/>
                        </a:rPr>
                        <a:t>Licensavgifter:</a:t>
                      </a:r>
                      <a:endParaRPr b="1"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−3200</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1</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−3200</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b="1" lang="sv-SE" sz="1200">
                          <a:latin typeface="Calibri"/>
                          <a:ea typeface="Calibri"/>
                          <a:cs typeface="Calibri"/>
                          <a:sym typeface="Calibri"/>
                        </a:rPr>
                        <a:t>Spelarövergång:</a:t>
                      </a:r>
                      <a:endParaRPr b="1"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−200</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4</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−800</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b="1" lang="sv-SE" sz="1200">
                          <a:latin typeface="Calibri"/>
                          <a:ea typeface="Calibri"/>
                          <a:cs typeface="Calibri"/>
                          <a:sym typeface="Calibri"/>
                        </a:rPr>
                        <a:t>Domaravgifter:</a:t>
                      </a:r>
                      <a:endParaRPr b="1"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−700</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9</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−6300</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b="1" lang="sv-SE" sz="1200">
                          <a:latin typeface="Calibri"/>
                          <a:ea typeface="Calibri"/>
                          <a:cs typeface="Calibri"/>
                          <a:sym typeface="Calibri"/>
                        </a:rPr>
                        <a:t>Material:</a:t>
                      </a:r>
                      <a:endParaRPr b="1"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−10000</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1</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−10000</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b="1" lang="sv-SE" sz="1200">
                          <a:latin typeface="Calibri"/>
                          <a:ea typeface="Calibri"/>
                          <a:cs typeface="Calibri"/>
                          <a:sym typeface="Calibri"/>
                        </a:rPr>
                        <a:t>Förråd:</a:t>
                      </a:r>
                      <a:endParaRPr b="1"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−2400</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1</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200">
                          <a:latin typeface="Calibri"/>
                          <a:ea typeface="Calibri"/>
                          <a:cs typeface="Calibri"/>
                          <a:sym typeface="Calibri"/>
                        </a:rPr>
                        <a:t>−2400</a:t>
                      </a:r>
                      <a:endParaRPr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19075">
                <a:tc>
                  <a:txBody>
                    <a:bodyPr/>
                    <a:lstStyle/>
                    <a:p>
                      <a:pPr indent="0" lvl="0" marL="0" rtl="0" algn="l">
                        <a:lnSpc>
                          <a:spcPct val="115000"/>
                        </a:lnSpc>
                        <a:spcBef>
                          <a:spcPts val="0"/>
                        </a:spcBef>
                        <a:spcAft>
                          <a:spcPts val="0"/>
                        </a:spcAft>
                        <a:buNone/>
                      </a:pPr>
                      <a:r>
                        <a:rPr b="1" lang="sv-SE" sz="1200">
                          <a:latin typeface="Calibri"/>
                          <a:ea typeface="Calibri"/>
                          <a:cs typeface="Calibri"/>
                          <a:sym typeface="Calibri"/>
                        </a:rPr>
                        <a:t>Resultat:</a:t>
                      </a:r>
                      <a:endParaRPr b="1"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sv-SE" sz="1200">
                          <a:latin typeface="Calibri"/>
                          <a:ea typeface="Calibri"/>
                          <a:cs typeface="Calibri"/>
                          <a:sym typeface="Calibri"/>
                        </a:rPr>
                        <a:t>560</a:t>
                      </a:r>
                      <a:endParaRPr b="1" sz="12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bl>
          </a:graphicData>
        </a:graphic>
      </p:graphicFrame>
      <p:pic>
        <p:nvPicPr>
          <p:cNvPr id="206" name="Google Shape;206;p15"/>
          <p:cNvPicPr preferRelativeResize="0"/>
          <p:nvPr/>
        </p:nvPicPr>
        <p:blipFill>
          <a:blip r:embed="rId5">
            <a:alphaModFix/>
          </a:blip>
          <a:stretch>
            <a:fillRect/>
          </a:stretch>
        </p:blipFill>
        <p:spPr>
          <a:xfrm>
            <a:off x="4943150" y="621525"/>
            <a:ext cx="4086225" cy="2457450"/>
          </a:xfrm>
          <a:prstGeom prst="rect">
            <a:avLst/>
          </a:prstGeom>
          <a:noFill/>
          <a:ln>
            <a:noFill/>
          </a:ln>
        </p:spPr>
      </p:pic>
      <p:pic>
        <p:nvPicPr>
          <p:cNvPr id="207" name="Google Shape;207;p15"/>
          <p:cNvPicPr preferRelativeResize="0"/>
          <p:nvPr/>
        </p:nvPicPr>
        <p:blipFill>
          <a:blip r:embed="rId6">
            <a:alphaModFix/>
          </a:blip>
          <a:stretch>
            <a:fillRect/>
          </a:stretch>
        </p:blipFill>
        <p:spPr>
          <a:xfrm>
            <a:off x="4914575" y="3190475"/>
            <a:ext cx="4143375" cy="2457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6"/>
          <p:cNvSpPr txBox="1"/>
          <p:nvPr>
            <p:ph type="ctrTitle"/>
          </p:nvPr>
        </p:nvSpPr>
        <p:spPr>
          <a:xfrm>
            <a:off x="1048385" y="-55075"/>
            <a:ext cx="6416040" cy="120427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Calibri"/>
              <a:buNone/>
            </a:pPr>
            <a:r>
              <a:rPr b="1" lang="sv-SE" sz="2800"/>
              <a:t>Budget</a:t>
            </a:r>
            <a:endParaRPr/>
          </a:p>
        </p:txBody>
      </p:sp>
      <p:sp>
        <p:nvSpPr>
          <p:cNvPr id="213" name="Google Shape;213;p16"/>
          <p:cNvSpPr txBox="1"/>
          <p:nvPr>
            <p:ph idx="11" type="ftr"/>
          </p:nvPr>
        </p:nvSpPr>
        <p:spPr>
          <a:xfrm>
            <a:off x="2397760" y="6356351"/>
            <a:ext cx="3717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sv-SE"/>
              <a:t>Idrottssällskapet Uppsala Norra   -  Orgnr 802490-509</a:t>
            </a:r>
            <a:endParaRPr/>
          </a:p>
        </p:txBody>
      </p:sp>
      <p:pic>
        <p:nvPicPr>
          <p:cNvPr id="214" name="Google Shape;214;p16"/>
          <p:cNvPicPr preferRelativeResize="0"/>
          <p:nvPr>
            <p:ph idx="4294967295" type="body"/>
          </p:nvPr>
        </p:nvPicPr>
        <p:blipFill rotWithShape="1">
          <a:blip r:embed="rId3">
            <a:alphaModFix/>
          </a:blip>
          <a:srcRect b="0" l="0" r="0" t="0"/>
          <a:stretch/>
        </p:blipFill>
        <p:spPr>
          <a:xfrm>
            <a:off x="0" y="0"/>
            <a:ext cx="1878013" cy="2476500"/>
          </a:xfrm>
          <a:prstGeom prst="rect">
            <a:avLst/>
          </a:prstGeom>
          <a:noFill/>
          <a:ln>
            <a:noFill/>
          </a:ln>
        </p:spPr>
      </p:pic>
      <p:sp>
        <p:nvSpPr>
          <p:cNvPr id="215" name="Google Shape;215;p16"/>
          <p:cNvSpPr txBox="1"/>
          <p:nvPr/>
        </p:nvSpPr>
        <p:spPr>
          <a:xfrm>
            <a:off x="1780682" y="1780789"/>
            <a:ext cx="3993442" cy="40722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16" name="Google Shape;216;p16"/>
          <p:cNvGraphicFramePr/>
          <p:nvPr/>
        </p:nvGraphicFramePr>
        <p:xfrm>
          <a:off x="2192350" y="1244790"/>
          <a:ext cx="3000000" cy="3000000"/>
        </p:xfrm>
        <a:graphic>
          <a:graphicData uri="http://schemas.openxmlformats.org/drawingml/2006/table">
            <a:tbl>
              <a:tblPr>
                <a:noFill/>
                <a:tableStyleId>{9160DB56-50FB-4376-98C8-FE6049FD40CC}</a:tableStyleId>
              </a:tblPr>
              <a:tblGrid>
                <a:gridCol w="1110425"/>
                <a:gridCol w="716375"/>
                <a:gridCol w="716375"/>
                <a:gridCol w="716375"/>
              </a:tblGrid>
              <a:tr h="264150">
                <a:tc gridSpan="4">
                  <a:txBody>
                    <a:bodyPr/>
                    <a:lstStyle/>
                    <a:p>
                      <a:pPr indent="0" lvl="0" marL="0" rtl="0" algn="ctr">
                        <a:lnSpc>
                          <a:spcPct val="115000"/>
                        </a:lnSpc>
                        <a:spcBef>
                          <a:spcPts val="0"/>
                        </a:spcBef>
                        <a:spcAft>
                          <a:spcPts val="0"/>
                        </a:spcAft>
                        <a:buNone/>
                      </a:pPr>
                      <a:r>
                        <a:rPr b="1" lang="sv-SE" u="sng">
                          <a:solidFill>
                            <a:srgbClr val="FF1DF6"/>
                          </a:solidFill>
                          <a:latin typeface="Calibri"/>
                          <a:ea typeface="Calibri"/>
                          <a:cs typeface="Calibri"/>
                          <a:sym typeface="Calibri"/>
                        </a:rPr>
                        <a:t>Budget förening:</a:t>
                      </a:r>
                      <a:endParaRPr b="1" u="sng">
                        <a:solidFill>
                          <a:srgbClr val="FF1DF6"/>
                        </a:solidFill>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hMerge="1"/>
                <a:tc hMerge="1"/>
                <a:tc hMerge="1"/>
              </a:tr>
              <a:tr h="210950">
                <a:tc>
                  <a:txBody>
                    <a:bodyPr/>
                    <a:lstStyle/>
                    <a:p>
                      <a:pPr indent="0" lvl="0" marL="0" rtl="0" algn="l">
                        <a:spcBef>
                          <a:spcPts val="0"/>
                        </a:spcBef>
                        <a:spcAft>
                          <a:spcPts val="0"/>
                        </a:spcAft>
                        <a:buNone/>
                      </a:pPr>
                      <a:r>
                        <a:t/>
                      </a:r>
                      <a:endParaRPr sz="1200"/>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sv-SE" sz="1000">
                          <a:latin typeface="Calibri"/>
                          <a:ea typeface="Calibri"/>
                          <a:cs typeface="Calibri"/>
                          <a:sym typeface="Calibri"/>
                        </a:rPr>
                        <a:t>Pris:</a:t>
                      </a:r>
                      <a:endParaRPr b="1"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sv-SE" sz="1000">
                          <a:latin typeface="Calibri"/>
                          <a:ea typeface="Calibri"/>
                          <a:cs typeface="Calibri"/>
                          <a:sym typeface="Calibri"/>
                        </a:rPr>
                        <a:t>Antal:</a:t>
                      </a:r>
                      <a:endParaRPr b="1"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sv-SE" sz="1000">
                          <a:latin typeface="Calibri"/>
                          <a:ea typeface="Calibri"/>
                          <a:cs typeface="Calibri"/>
                          <a:sym typeface="Calibri"/>
                        </a:rPr>
                        <a:t>Totalt:</a:t>
                      </a:r>
                      <a:endParaRPr b="1"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374050">
                <a:tc>
                  <a:txBody>
                    <a:bodyPr/>
                    <a:lstStyle/>
                    <a:p>
                      <a:pPr indent="0" lvl="0" marL="0" rtl="0" algn="l">
                        <a:lnSpc>
                          <a:spcPct val="115000"/>
                        </a:lnSpc>
                        <a:spcBef>
                          <a:spcPts val="0"/>
                        </a:spcBef>
                        <a:spcAft>
                          <a:spcPts val="0"/>
                        </a:spcAft>
                        <a:buNone/>
                      </a:pPr>
                      <a:r>
                        <a:rPr b="1" lang="sv-SE" sz="1000">
                          <a:latin typeface="Calibri"/>
                          <a:ea typeface="Calibri"/>
                          <a:cs typeface="Calibri"/>
                          <a:sym typeface="Calibri"/>
                        </a:rPr>
                        <a:t>Avgift från herrar:</a:t>
                      </a:r>
                      <a:endParaRPr b="1"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150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32</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4800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374050">
                <a:tc>
                  <a:txBody>
                    <a:bodyPr/>
                    <a:lstStyle/>
                    <a:p>
                      <a:pPr indent="0" lvl="0" marL="0" rtl="0" algn="l">
                        <a:lnSpc>
                          <a:spcPct val="115000"/>
                        </a:lnSpc>
                        <a:spcBef>
                          <a:spcPts val="0"/>
                        </a:spcBef>
                        <a:spcAft>
                          <a:spcPts val="0"/>
                        </a:spcAft>
                        <a:buNone/>
                      </a:pPr>
                      <a:r>
                        <a:rPr b="1" lang="sv-SE" sz="1000">
                          <a:latin typeface="Calibri"/>
                          <a:ea typeface="Calibri"/>
                          <a:cs typeface="Calibri"/>
                          <a:sym typeface="Calibri"/>
                        </a:rPr>
                        <a:t>Avigft från damer:</a:t>
                      </a:r>
                      <a:endParaRPr b="1"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150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10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1500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374050">
                <a:tc>
                  <a:txBody>
                    <a:bodyPr/>
                    <a:lstStyle/>
                    <a:p>
                      <a:pPr indent="0" lvl="0" marL="0" rtl="0" algn="l">
                        <a:lnSpc>
                          <a:spcPct val="115000"/>
                        </a:lnSpc>
                        <a:spcBef>
                          <a:spcPts val="0"/>
                        </a:spcBef>
                        <a:spcAft>
                          <a:spcPts val="0"/>
                        </a:spcAft>
                        <a:buNone/>
                      </a:pPr>
                      <a:r>
                        <a:rPr b="1" lang="sv-SE" sz="1000">
                          <a:latin typeface="Calibri"/>
                          <a:ea typeface="Calibri"/>
                          <a:cs typeface="Calibri"/>
                          <a:sym typeface="Calibri"/>
                        </a:rPr>
                        <a:t>Stödmedlemskap:</a:t>
                      </a:r>
                      <a:endParaRPr b="1"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5800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1</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5800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07775">
                <a:tc>
                  <a:txBody>
                    <a:bodyPr/>
                    <a:lstStyle/>
                    <a:p>
                      <a:pPr indent="0" lvl="0" marL="0" rtl="0" algn="l">
                        <a:lnSpc>
                          <a:spcPct val="115000"/>
                        </a:lnSpc>
                        <a:spcBef>
                          <a:spcPts val="0"/>
                        </a:spcBef>
                        <a:spcAft>
                          <a:spcPts val="0"/>
                        </a:spcAft>
                        <a:buNone/>
                      </a:pPr>
                      <a:r>
                        <a:rPr b="1" lang="sv-SE" sz="1000">
                          <a:latin typeface="Calibri"/>
                          <a:ea typeface="Calibri"/>
                          <a:cs typeface="Calibri"/>
                          <a:sym typeface="Calibri"/>
                        </a:rPr>
                        <a:t>Försäljning:</a:t>
                      </a:r>
                      <a:endParaRPr b="1"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3000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1</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3000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07775">
                <a:tc>
                  <a:txBody>
                    <a:bodyPr/>
                    <a:lstStyle/>
                    <a:p>
                      <a:pPr indent="0" lvl="0" marL="0" rtl="0" algn="l">
                        <a:lnSpc>
                          <a:spcPct val="115000"/>
                        </a:lnSpc>
                        <a:spcBef>
                          <a:spcPts val="0"/>
                        </a:spcBef>
                        <a:spcAft>
                          <a:spcPts val="0"/>
                        </a:spcAft>
                        <a:buNone/>
                      </a:pPr>
                      <a:r>
                        <a:rPr b="1" lang="sv-SE" sz="1000">
                          <a:latin typeface="Calibri"/>
                          <a:ea typeface="Calibri"/>
                          <a:cs typeface="Calibri"/>
                          <a:sym typeface="Calibri"/>
                        </a:rPr>
                        <a:t>Cup:</a:t>
                      </a:r>
                      <a:endParaRPr b="1"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−1050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3</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−3150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07775">
                <a:tc>
                  <a:txBody>
                    <a:bodyPr/>
                    <a:lstStyle/>
                    <a:p>
                      <a:pPr indent="0" lvl="0" marL="0" rtl="0" algn="l">
                        <a:lnSpc>
                          <a:spcPct val="115000"/>
                        </a:lnSpc>
                        <a:spcBef>
                          <a:spcPts val="0"/>
                        </a:spcBef>
                        <a:spcAft>
                          <a:spcPts val="0"/>
                        </a:spcAft>
                        <a:buNone/>
                      </a:pPr>
                      <a:r>
                        <a:rPr b="1" lang="sv-SE" sz="1000">
                          <a:latin typeface="Calibri"/>
                          <a:ea typeface="Calibri"/>
                          <a:cs typeface="Calibri"/>
                          <a:sym typeface="Calibri"/>
                        </a:rPr>
                        <a:t>Kick-off:</a:t>
                      </a:r>
                      <a:endParaRPr b="1"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−800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4</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−3200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07775">
                <a:tc>
                  <a:txBody>
                    <a:bodyPr/>
                    <a:lstStyle/>
                    <a:p>
                      <a:pPr indent="0" lvl="0" marL="0" rtl="0" algn="l">
                        <a:lnSpc>
                          <a:spcPct val="115000"/>
                        </a:lnSpc>
                        <a:spcBef>
                          <a:spcPts val="0"/>
                        </a:spcBef>
                        <a:spcAft>
                          <a:spcPts val="0"/>
                        </a:spcAft>
                        <a:buNone/>
                      </a:pPr>
                      <a:r>
                        <a:rPr b="1" lang="sv-SE" sz="1000">
                          <a:latin typeface="Calibri"/>
                          <a:ea typeface="Calibri"/>
                          <a:cs typeface="Calibri"/>
                          <a:sym typeface="Calibri"/>
                        </a:rPr>
                        <a:t>Planhyror:</a:t>
                      </a:r>
                      <a:endParaRPr b="1"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−110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4</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−440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07775">
                <a:tc>
                  <a:txBody>
                    <a:bodyPr/>
                    <a:lstStyle/>
                    <a:p>
                      <a:pPr indent="0" lvl="0" marL="0" rtl="0" algn="l">
                        <a:lnSpc>
                          <a:spcPct val="115000"/>
                        </a:lnSpc>
                        <a:spcBef>
                          <a:spcPts val="0"/>
                        </a:spcBef>
                        <a:spcAft>
                          <a:spcPts val="0"/>
                        </a:spcAft>
                        <a:buNone/>
                      </a:pPr>
                      <a:r>
                        <a:rPr b="1" lang="sv-SE" sz="1000">
                          <a:latin typeface="Calibri"/>
                          <a:ea typeface="Calibri"/>
                          <a:cs typeface="Calibri"/>
                          <a:sym typeface="Calibri"/>
                        </a:rPr>
                        <a:t>Spelarmöten:</a:t>
                      </a:r>
                      <a:endParaRPr b="1"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−500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1</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−500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07775">
                <a:tc>
                  <a:txBody>
                    <a:bodyPr/>
                    <a:lstStyle/>
                    <a:p>
                      <a:pPr indent="0" lvl="0" marL="0" rtl="0" algn="l">
                        <a:lnSpc>
                          <a:spcPct val="115000"/>
                        </a:lnSpc>
                        <a:spcBef>
                          <a:spcPts val="0"/>
                        </a:spcBef>
                        <a:spcAft>
                          <a:spcPts val="0"/>
                        </a:spcAft>
                        <a:buNone/>
                      </a:pPr>
                      <a:r>
                        <a:rPr b="1" lang="sv-SE" sz="1000">
                          <a:latin typeface="Calibri"/>
                          <a:ea typeface="Calibri"/>
                          <a:cs typeface="Calibri"/>
                          <a:sym typeface="Calibri"/>
                        </a:rPr>
                        <a:t>Förråd:</a:t>
                      </a:r>
                      <a:endParaRPr b="1"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−2400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1</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−2400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07775">
                <a:tc>
                  <a:txBody>
                    <a:bodyPr/>
                    <a:lstStyle/>
                    <a:p>
                      <a:pPr indent="0" lvl="0" marL="0" rtl="0" algn="l">
                        <a:lnSpc>
                          <a:spcPct val="115000"/>
                        </a:lnSpc>
                        <a:spcBef>
                          <a:spcPts val="0"/>
                        </a:spcBef>
                        <a:spcAft>
                          <a:spcPts val="0"/>
                        </a:spcAft>
                        <a:buNone/>
                      </a:pPr>
                      <a:r>
                        <a:rPr b="1" lang="sv-SE" sz="1000">
                          <a:latin typeface="Calibri"/>
                          <a:ea typeface="Calibri"/>
                          <a:cs typeface="Calibri"/>
                          <a:sym typeface="Calibri"/>
                        </a:rPr>
                        <a:t>Overaller:</a:t>
                      </a:r>
                      <a:endParaRPr b="1"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−278</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5</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−1390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07775">
                <a:tc>
                  <a:txBody>
                    <a:bodyPr/>
                    <a:lstStyle/>
                    <a:p>
                      <a:pPr indent="0" lvl="0" marL="0" rtl="0" algn="l">
                        <a:lnSpc>
                          <a:spcPct val="115000"/>
                        </a:lnSpc>
                        <a:spcBef>
                          <a:spcPts val="0"/>
                        </a:spcBef>
                        <a:spcAft>
                          <a:spcPts val="0"/>
                        </a:spcAft>
                        <a:buNone/>
                      </a:pPr>
                      <a:r>
                        <a:rPr b="1" lang="sv-SE" sz="1000">
                          <a:latin typeface="Calibri"/>
                          <a:ea typeface="Calibri"/>
                          <a:cs typeface="Calibri"/>
                          <a:sym typeface="Calibri"/>
                        </a:rPr>
                        <a:t>Bank:</a:t>
                      </a:r>
                      <a:endParaRPr b="1"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−960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1</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−960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07775">
                <a:tc>
                  <a:txBody>
                    <a:bodyPr/>
                    <a:lstStyle/>
                    <a:p>
                      <a:pPr indent="0" lvl="0" marL="0" rtl="0" algn="l">
                        <a:lnSpc>
                          <a:spcPct val="115000"/>
                        </a:lnSpc>
                        <a:spcBef>
                          <a:spcPts val="0"/>
                        </a:spcBef>
                        <a:spcAft>
                          <a:spcPts val="0"/>
                        </a:spcAft>
                        <a:buNone/>
                      </a:pPr>
                      <a:r>
                        <a:rPr b="1" lang="sv-SE" sz="1000">
                          <a:latin typeface="Calibri"/>
                          <a:ea typeface="Calibri"/>
                          <a:cs typeface="Calibri"/>
                          <a:sym typeface="Calibri"/>
                        </a:rPr>
                        <a:t>Fakturering:</a:t>
                      </a:r>
                      <a:endParaRPr b="1"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−1800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1</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−1800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07775">
                <a:tc>
                  <a:txBody>
                    <a:bodyPr/>
                    <a:lstStyle/>
                    <a:p>
                      <a:pPr indent="0" lvl="0" marL="0" rtl="0" algn="l">
                        <a:lnSpc>
                          <a:spcPct val="115000"/>
                        </a:lnSpc>
                        <a:spcBef>
                          <a:spcPts val="0"/>
                        </a:spcBef>
                        <a:spcAft>
                          <a:spcPts val="0"/>
                        </a:spcAft>
                        <a:buNone/>
                      </a:pPr>
                      <a:r>
                        <a:rPr b="1" lang="sv-SE" sz="1000">
                          <a:latin typeface="Calibri"/>
                          <a:ea typeface="Calibri"/>
                          <a:cs typeface="Calibri"/>
                          <a:sym typeface="Calibri"/>
                        </a:rPr>
                        <a:t>Mail:</a:t>
                      </a:r>
                      <a:endParaRPr b="1"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−460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1</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−460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07775">
                <a:tc>
                  <a:txBody>
                    <a:bodyPr/>
                    <a:lstStyle/>
                    <a:p>
                      <a:pPr indent="0" lvl="0" marL="0" rtl="0" algn="l">
                        <a:lnSpc>
                          <a:spcPct val="115000"/>
                        </a:lnSpc>
                        <a:spcBef>
                          <a:spcPts val="0"/>
                        </a:spcBef>
                        <a:spcAft>
                          <a:spcPts val="0"/>
                        </a:spcAft>
                        <a:buNone/>
                      </a:pPr>
                      <a:r>
                        <a:rPr b="1" lang="sv-SE" sz="1000">
                          <a:latin typeface="Calibri"/>
                          <a:ea typeface="Calibri"/>
                          <a:cs typeface="Calibri"/>
                          <a:sym typeface="Calibri"/>
                        </a:rPr>
                        <a:t>Reovisning:</a:t>
                      </a:r>
                      <a:endParaRPr b="1"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−1200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1</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−1200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07775">
                <a:tc>
                  <a:txBody>
                    <a:bodyPr/>
                    <a:lstStyle/>
                    <a:p>
                      <a:pPr indent="0" lvl="0" marL="0" rtl="0" algn="l">
                        <a:lnSpc>
                          <a:spcPct val="115000"/>
                        </a:lnSpc>
                        <a:spcBef>
                          <a:spcPts val="0"/>
                        </a:spcBef>
                        <a:spcAft>
                          <a:spcPts val="0"/>
                        </a:spcAft>
                        <a:buNone/>
                      </a:pPr>
                      <a:r>
                        <a:rPr b="1" lang="sv-SE" sz="1000">
                          <a:latin typeface="Calibri"/>
                          <a:ea typeface="Calibri"/>
                          <a:cs typeface="Calibri"/>
                          <a:sym typeface="Calibri"/>
                        </a:rPr>
                        <a:t>Kontorsmaterial:</a:t>
                      </a:r>
                      <a:endParaRPr b="1"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−150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1</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−150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07775">
                <a:tc>
                  <a:txBody>
                    <a:bodyPr/>
                    <a:lstStyle/>
                    <a:p>
                      <a:pPr indent="0" lvl="0" marL="0" rtl="0" algn="l">
                        <a:lnSpc>
                          <a:spcPct val="115000"/>
                        </a:lnSpc>
                        <a:spcBef>
                          <a:spcPts val="0"/>
                        </a:spcBef>
                        <a:spcAft>
                          <a:spcPts val="0"/>
                        </a:spcAft>
                        <a:buNone/>
                      </a:pPr>
                      <a:r>
                        <a:rPr b="1" lang="sv-SE" sz="1000">
                          <a:latin typeface="Calibri"/>
                          <a:ea typeface="Calibri"/>
                          <a:cs typeface="Calibri"/>
                          <a:sym typeface="Calibri"/>
                        </a:rPr>
                        <a:t>Gala:</a:t>
                      </a:r>
                      <a:endParaRPr b="1"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−15000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1</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sv-SE" sz="1000">
                          <a:latin typeface="Calibri"/>
                          <a:ea typeface="Calibri"/>
                          <a:cs typeface="Calibri"/>
                          <a:sym typeface="Calibri"/>
                        </a:rPr>
                        <a:t>−15000</a:t>
                      </a:r>
                      <a:endParaRPr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10950">
                <a:tc>
                  <a:txBody>
                    <a:bodyPr/>
                    <a:lstStyle/>
                    <a:p>
                      <a:pPr indent="0" lvl="0" marL="0" rtl="0" algn="l">
                        <a:spcBef>
                          <a:spcPts val="0"/>
                        </a:spcBef>
                        <a:spcAft>
                          <a:spcPts val="0"/>
                        </a:spcAft>
                        <a:buNone/>
                      </a:pPr>
                      <a:r>
                        <a:t/>
                      </a:r>
                      <a:endParaRPr sz="1200"/>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10950">
                <a:tc>
                  <a:txBody>
                    <a:bodyPr/>
                    <a:lstStyle/>
                    <a:p>
                      <a:pPr indent="0" lvl="0" marL="0" rtl="0" algn="l">
                        <a:spcBef>
                          <a:spcPts val="0"/>
                        </a:spcBef>
                        <a:spcAft>
                          <a:spcPts val="0"/>
                        </a:spcAft>
                        <a:buNone/>
                      </a:pPr>
                      <a:r>
                        <a:t/>
                      </a:r>
                      <a:endParaRPr sz="1200"/>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r h="210950">
                <a:tc>
                  <a:txBody>
                    <a:bodyPr/>
                    <a:lstStyle/>
                    <a:p>
                      <a:pPr indent="0" lvl="0" marL="0" rtl="0" algn="l">
                        <a:lnSpc>
                          <a:spcPct val="115000"/>
                        </a:lnSpc>
                        <a:spcBef>
                          <a:spcPts val="0"/>
                        </a:spcBef>
                        <a:spcAft>
                          <a:spcPts val="0"/>
                        </a:spcAft>
                        <a:buNone/>
                      </a:pPr>
                      <a:r>
                        <a:rPr b="1" lang="sv-SE" sz="1000">
                          <a:latin typeface="Calibri"/>
                          <a:ea typeface="Calibri"/>
                          <a:cs typeface="Calibri"/>
                          <a:sym typeface="Calibri"/>
                        </a:rPr>
                        <a:t>Resultat:</a:t>
                      </a:r>
                      <a:endParaRPr b="1"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sv-SE" sz="1000">
                          <a:latin typeface="Calibri"/>
                          <a:ea typeface="Calibri"/>
                          <a:cs typeface="Calibri"/>
                          <a:sym typeface="Calibri"/>
                        </a:rPr>
                        <a:t>−15550</a:t>
                      </a:r>
                      <a:endParaRPr b="1" sz="1000">
                        <a:latin typeface="Calibri"/>
                        <a:ea typeface="Calibri"/>
                        <a:cs typeface="Calibri"/>
                        <a:sym typeface="Calibri"/>
                      </a:endParaRPr>
                    </a:p>
                  </a:txBody>
                  <a:tcPr marT="19050" marB="19050" marR="28575" marL="28575" anchor="b">
                    <a:lnL cap="flat" cmpd="sng" w="9500">
                      <a:solidFill>
                        <a:srgbClr val="FFFFFF"/>
                      </a:solidFill>
                      <a:prstDash val="solid"/>
                      <a:round/>
                      <a:headEnd len="sm" w="sm" type="none"/>
                      <a:tailEnd len="sm" w="sm" type="none"/>
                    </a:lnL>
                    <a:lnR cap="flat" cmpd="sng" w="9500">
                      <a:solidFill>
                        <a:srgbClr val="FFFFFF"/>
                      </a:solidFill>
                      <a:prstDash val="solid"/>
                      <a:round/>
                      <a:headEnd len="sm" w="sm" type="none"/>
                      <a:tailEnd len="sm" w="sm" type="none"/>
                    </a:lnR>
                    <a:lnT cap="flat" cmpd="sng" w="9500">
                      <a:solidFill>
                        <a:srgbClr val="FFFFFF"/>
                      </a:solidFill>
                      <a:prstDash val="solid"/>
                      <a:round/>
                      <a:headEnd len="sm" w="sm" type="none"/>
                      <a:tailEnd len="sm" w="sm" type="none"/>
                    </a:lnT>
                    <a:lnB cap="flat" cmpd="sng" w="9500">
                      <a:solidFill>
                        <a:srgbClr val="FFFFFF"/>
                      </a:solidFill>
                      <a:prstDash val="solid"/>
                      <a:round/>
                      <a:headEnd len="sm" w="sm" type="none"/>
                      <a:tailEnd len="sm" w="sm" type="none"/>
                    </a:lnB>
                  </a:tcPr>
                </a:tc>
              </a:tr>
            </a:tbl>
          </a:graphicData>
        </a:graphic>
      </p:graphicFrame>
      <p:pic>
        <p:nvPicPr>
          <p:cNvPr id="217" name="Google Shape;217;p16"/>
          <p:cNvPicPr preferRelativeResize="0"/>
          <p:nvPr/>
        </p:nvPicPr>
        <p:blipFill>
          <a:blip r:embed="rId4">
            <a:alphaModFix/>
          </a:blip>
          <a:stretch>
            <a:fillRect/>
          </a:stretch>
        </p:blipFill>
        <p:spPr>
          <a:xfrm>
            <a:off x="6015899" y="1022377"/>
            <a:ext cx="3065076" cy="1841595"/>
          </a:xfrm>
          <a:prstGeom prst="rect">
            <a:avLst/>
          </a:prstGeom>
          <a:noFill/>
          <a:ln>
            <a:noFill/>
          </a:ln>
        </p:spPr>
      </p:pic>
      <p:pic>
        <p:nvPicPr>
          <p:cNvPr id="218" name="Google Shape;218;p16"/>
          <p:cNvPicPr preferRelativeResize="0"/>
          <p:nvPr/>
        </p:nvPicPr>
        <p:blipFill>
          <a:blip r:embed="rId5">
            <a:alphaModFix/>
          </a:blip>
          <a:stretch>
            <a:fillRect/>
          </a:stretch>
        </p:blipFill>
        <p:spPr>
          <a:xfrm>
            <a:off x="5926524" y="3016372"/>
            <a:ext cx="3065076" cy="183522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7"/>
          <p:cNvSpPr txBox="1"/>
          <p:nvPr>
            <p:ph type="ctrTitle"/>
          </p:nvPr>
        </p:nvSpPr>
        <p:spPr>
          <a:xfrm>
            <a:off x="1878013" y="334774"/>
            <a:ext cx="6416040" cy="120427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sv-SE" sz="2800"/>
              <a:t>Verksamhetsplan 2021 </a:t>
            </a:r>
            <a:endParaRPr/>
          </a:p>
        </p:txBody>
      </p:sp>
      <p:sp>
        <p:nvSpPr>
          <p:cNvPr id="224" name="Google Shape;224;p17"/>
          <p:cNvSpPr txBox="1"/>
          <p:nvPr>
            <p:ph idx="11" type="ftr"/>
          </p:nvPr>
        </p:nvSpPr>
        <p:spPr>
          <a:xfrm>
            <a:off x="2397760" y="6356351"/>
            <a:ext cx="3717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sv-SE"/>
              <a:t>Idrottssällskapet Uppsala Norra   -  Orgnr 802490-509</a:t>
            </a:r>
            <a:endParaRPr/>
          </a:p>
        </p:txBody>
      </p:sp>
      <p:pic>
        <p:nvPicPr>
          <p:cNvPr id="225" name="Google Shape;225;p17"/>
          <p:cNvPicPr preferRelativeResize="0"/>
          <p:nvPr>
            <p:ph idx="4294967295" type="body"/>
          </p:nvPr>
        </p:nvPicPr>
        <p:blipFill rotWithShape="1">
          <a:blip r:embed="rId3">
            <a:alphaModFix/>
          </a:blip>
          <a:srcRect b="0" l="0" r="0" t="0"/>
          <a:stretch/>
        </p:blipFill>
        <p:spPr>
          <a:xfrm>
            <a:off x="0" y="0"/>
            <a:ext cx="1878013" cy="2476500"/>
          </a:xfrm>
          <a:prstGeom prst="rect">
            <a:avLst/>
          </a:prstGeom>
          <a:noFill/>
          <a:ln>
            <a:noFill/>
          </a:ln>
        </p:spPr>
      </p:pic>
      <p:sp>
        <p:nvSpPr>
          <p:cNvPr id="226" name="Google Shape;226;p17"/>
          <p:cNvSpPr txBox="1"/>
          <p:nvPr/>
        </p:nvSpPr>
        <p:spPr>
          <a:xfrm>
            <a:off x="1991360" y="2357120"/>
            <a:ext cx="5720100" cy="17547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sv-SE" sz="1800">
                <a:solidFill>
                  <a:schemeClr val="dk1"/>
                </a:solidFill>
                <a:latin typeface="Calibri"/>
                <a:ea typeface="Calibri"/>
                <a:cs typeface="Calibri"/>
                <a:sym typeface="Calibri"/>
              </a:rPr>
              <a:t>Förhoppning om att få igång damlaget och Flames.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sv-SE" sz="1800">
                <a:solidFill>
                  <a:schemeClr val="dk1"/>
                </a:solidFill>
                <a:latin typeface="Calibri"/>
                <a:ea typeface="Calibri"/>
                <a:cs typeface="Calibri"/>
                <a:sym typeface="Calibri"/>
              </a:rPr>
              <a:t>Behov av att stärka engagemanget i föreningen återstår.</a:t>
            </a:r>
            <a:endParaRPr/>
          </a:p>
          <a:p>
            <a:pPr indent="-285750" lvl="0" marL="285750" marR="0" rtl="0" algn="l">
              <a:spcBef>
                <a:spcPts val="0"/>
              </a:spcBef>
              <a:spcAft>
                <a:spcPts val="0"/>
              </a:spcAft>
              <a:buClr>
                <a:schemeClr val="dk1"/>
              </a:buClr>
              <a:buSzPts val="1800"/>
              <a:buFont typeface="Arial"/>
              <a:buChar char="•"/>
            </a:pPr>
            <a:r>
              <a:rPr lang="sv-SE" sz="1800">
                <a:solidFill>
                  <a:schemeClr val="dk1"/>
                </a:solidFill>
                <a:latin typeface="Calibri"/>
                <a:ea typeface="Calibri"/>
                <a:cs typeface="Calibri"/>
                <a:sym typeface="Calibri"/>
              </a:rPr>
              <a:t>Hitta nya möjligheter att tjäna pengar.</a:t>
            </a:r>
            <a:endParaRPr>
              <a:latin typeface="Calibri"/>
              <a:ea typeface="Calibri"/>
              <a:cs typeface="Calibri"/>
              <a:sym typeface="Calibri"/>
            </a:endParaRPr>
          </a:p>
          <a:p>
            <a:pPr indent="-285750" lvl="0" marL="285750" marR="0" rtl="0" algn="l">
              <a:spcBef>
                <a:spcPts val="0"/>
              </a:spcBef>
              <a:spcAft>
                <a:spcPts val="0"/>
              </a:spcAft>
              <a:buSzPts val="1800"/>
              <a:buChar char="•"/>
            </a:pPr>
            <a:r>
              <a:rPr lang="sv-SE" sz="1800">
                <a:latin typeface="Calibri"/>
                <a:ea typeface="Calibri"/>
                <a:cs typeface="Calibri"/>
                <a:sym typeface="Calibri"/>
              </a:rPr>
              <a:t>Förhoppning om fortsatt samarbete med ICA (post corona)</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8"/>
          <p:cNvSpPr txBox="1"/>
          <p:nvPr>
            <p:ph type="ctrTitle"/>
          </p:nvPr>
        </p:nvSpPr>
        <p:spPr>
          <a:xfrm>
            <a:off x="1246291" y="1758870"/>
            <a:ext cx="7133907" cy="120427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sv-SE" sz="2800"/>
              <a:t>Beslut om ansvarsfrihet för avgående styrelse.</a:t>
            </a:r>
            <a:endParaRPr/>
          </a:p>
        </p:txBody>
      </p:sp>
      <p:sp>
        <p:nvSpPr>
          <p:cNvPr id="232" name="Google Shape;232;p18"/>
          <p:cNvSpPr txBox="1"/>
          <p:nvPr>
            <p:ph idx="11" type="ftr"/>
          </p:nvPr>
        </p:nvSpPr>
        <p:spPr>
          <a:xfrm>
            <a:off x="2397760" y="6356351"/>
            <a:ext cx="3717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sv-SE"/>
              <a:t>Idrottssällskapet Uppsala Norra   -  Orgnr 802490-509</a:t>
            </a:r>
            <a:endParaRPr/>
          </a:p>
        </p:txBody>
      </p:sp>
      <p:pic>
        <p:nvPicPr>
          <p:cNvPr id="233" name="Google Shape;233;p18"/>
          <p:cNvPicPr preferRelativeResize="0"/>
          <p:nvPr>
            <p:ph idx="4294967295" type="body"/>
          </p:nvPr>
        </p:nvPicPr>
        <p:blipFill rotWithShape="1">
          <a:blip r:embed="rId3">
            <a:alphaModFix/>
          </a:blip>
          <a:srcRect b="0" l="0" r="0" t="0"/>
          <a:stretch/>
        </p:blipFill>
        <p:spPr>
          <a:xfrm>
            <a:off x="0" y="0"/>
            <a:ext cx="1878013" cy="2476500"/>
          </a:xfrm>
          <a:prstGeom prst="rect">
            <a:avLst/>
          </a:prstGeom>
          <a:noFill/>
          <a:ln>
            <a:noFill/>
          </a:ln>
        </p:spPr>
      </p:pic>
      <p:sp>
        <p:nvSpPr>
          <p:cNvPr id="234" name="Google Shape;234;p18"/>
          <p:cNvSpPr txBox="1"/>
          <p:nvPr/>
        </p:nvSpPr>
        <p:spPr>
          <a:xfrm>
            <a:off x="289367" y="3167390"/>
            <a:ext cx="7971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sv-SE" sz="2400">
                <a:solidFill>
                  <a:schemeClr val="dk1"/>
                </a:solidFill>
                <a:latin typeface="Calibri"/>
                <a:ea typeface="Calibri"/>
                <a:cs typeface="Calibri"/>
                <a:sym typeface="Calibri"/>
              </a:rPr>
              <a:t>		Revisorns rekommendation, se bilaga 6</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9"/>
          <p:cNvSpPr txBox="1"/>
          <p:nvPr>
            <p:ph type="ctrTitle"/>
          </p:nvPr>
        </p:nvSpPr>
        <p:spPr>
          <a:xfrm>
            <a:off x="2397760" y="1395478"/>
            <a:ext cx="6416040" cy="120427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sv-SE" sz="2800"/>
              <a:t>10. Skrivelser</a:t>
            </a:r>
            <a:endParaRPr/>
          </a:p>
        </p:txBody>
      </p:sp>
      <p:sp>
        <p:nvSpPr>
          <p:cNvPr id="240" name="Google Shape;240;p19"/>
          <p:cNvSpPr txBox="1"/>
          <p:nvPr>
            <p:ph idx="11" type="ftr"/>
          </p:nvPr>
        </p:nvSpPr>
        <p:spPr>
          <a:xfrm>
            <a:off x="2397760" y="6356351"/>
            <a:ext cx="3717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sv-SE"/>
              <a:t>Idrottssällskapet Uppsala Norra   -  Orgnr 802490-509</a:t>
            </a:r>
            <a:endParaRPr/>
          </a:p>
        </p:txBody>
      </p:sp>
      <p:pic>
        <p:nvPicPr>
          <p:cNvPr id="241" name="Google Shape;241;p19"/>
          <p:cNvPicPr preferRelativeResize="0"/>
          <p:nvPr>
            <p:ph idx="4294967295" type="body"/>
          </p:nvPr>
        </p:nvPicPr>
        <p:blipFill rotWithShape="1">
          <a:blip r:embed="rId3">
            <a:alphaModFix/>
          </a:blip>
          <a:srcRect b="0" l="0" r="0" t="0"/>
          <a:stretch/>
        </p:blipFill>
        <p:spPr>
          <a:xfrm>
            <a:off x="0" y="0"/>
            <a:ext cx="1878013" cy="2476500"/>
          </a:xfrm>
          <a:prstGeom prst="rect">
            <a:avLst/>
          </a:prstGeom>
          <a:noFill/>
          <a:ln>
            <a:noFill/>
          </a:ln>
        </p:spPr>
      </p:pic>
      <p:sp>
        <p:nvSpPr>
          <p:cNvPr id="242" name="Google Shape;242;p19"/>
          <p:cNvSpPr txBox="1"/>
          <p:nvPr/>
        </p:nvSpPr>
        <p:spPr>
          <a:xfrm>
            <a:off x="2397760" y="2771045"/>
            <a:ext cx="5720100" cy="3414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sv-SE" sz="2400">
                <a:solidFill>
                  <a:schemeClr val="dk1"/>
                </a:solidFill>
                <a:latin typeface="Calibri"/>
                <a:ea typeface="Calibri"/>
                <a:cs typeface="Calibri"/>
                <a:sym typeface="Calibri"/>
              </a:rPr>
              <a:t>Motion: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b="1" sz="1100">
              <a:solidFill>
                <a:schemeClr val="dk1"/>
              </a:solidFill>
            </a:endParaRPr>
          </a:p>
          <a:p>
            <a:pPr indent="0" lvl="0" marL="0" rtl="0" algn="l">
              <a:lnSpc>
                <a:spcPct val="115000"/>
              </a:lnSpc>
              <a:spcBef>
                <a:spcPts val="0"/>
              </a:spcBef>
              <a:spcAft>
                <a:spcPts val="0"/>
              </a:spcAft>
              <a:buNone/>
            </a:pPr>
            <a:r>
              <a:rPr b="1" lang="sv-SE" sz="1100">
                <a:solidFill>
                  <a:schemeClr val="dk1"/>
                </a:solidFill>
              </a:rPr>
              <a:t>Inskickad av Leo Taub</a:t>
            </a:r>
            <a:endParaRPr b="1" sz="1100">
              <a:solidFill>
                <a:schemeClr val="dk1"/>
              </a:solidFill>
            </a:endParaRPr>
          </a:p>
          <a:p>
            <a:pPr indent="0" lvl="0" marL="0" rtl="0" algn="l">
              <a:lnSpc>
                <a:spcPct val="115000"/>
              </a:lnSpc>
              <a:spcBef>
                <a:spcPts val="0"/>
              </a:spcBef>
              <a:spcAft>
                <a:spcPts val="0"/>
              </a:spcAft>
              <a:buNone/>
            </a:pPr>
            <a:r>
              <a:rPr b="1" lang="sv-SE" sz="1100">
                <a:solidFill>
                  <a:schemeClr val="dk1"/>
                </a:solidFill>
              </a:rPr>
              <a:t>Förslag:</a:t>
            </a:r>
            <a:r>
              <a:rPr lang="sv-SE" sz="1100">
                <a:solidFill>
                  <a:schemeClr val="dk1"/>
                </a:solidFill>
              </a:rPr>
              <a:t> </a:t>
            </a:r>
            <a:endParaRPr sz="1100">
              <a:solidFill>
                <a:schemeClr val="dk1"/>
              </a:solidFill>
            </a:endParaRPr>
          </a:p>
          <a:p>
            <a:pPr indent="0" lvl="0" marL="0" rtl="0" algn="l">
              <a:lnSpc>
                <a:spcPct val="115000"/>
              </a:lnSpc>
              <a:spcBef>
                <a:spcPts val="0"/>
              </a:spcBef>
              <a:spcAft>
                <a:spcPts val="0"/>
              </a:spcAft>
              <a:buNone/>
            </a:pPr>
            <a:r>
              <a:rPr i="1" lang="sv-SE" sz="1100">
                <a:solidFill>
                  <a:schemeClr val="dk1"/>
                </a:solidFill>
              </a:rPr>
              <a:t>“Jag anser att vi behöver göra något för att lättare kunna motivera folk att ställa upp för att jobba med styrelsearbete inom ISUN. Därför är mitt förslag att vi skulle kunna ge rabatter till personer i styrelsen på köp inom ISUN. T.ex. om du spelar i herrlaget så är ett “köp” att betala din spelaravgift. Om du arbetar i styrelsen det året kan du få betala halva avgiften istället för hela. Exakt hur mycket rabatten ska ligga på, eller om man ska genomföra detta på ett annat sätt, är jag väldigt öppen för att vi kommer överens om på årsmötet.”</a:t>
            </a:r>
            <a:endParaRPr i="1"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sv-SE" sz="1100">
                <a:solidFill>
                  <a:schemeClr val="dk1"/>
                </a:solidFill>
              </a:rPr>
              <a:t>Styrelsens utlåtande:</a:t>
            </a:r>
            <a:endParaRPr b="1" sz="1100">
              <a:solidFill>
                <a:schemeClr val="dk1"/>
              </a:solidFill>
            </a:endParaRPr>
          </a:p>
          <a:p>
            <a:pPr indent="0" lvl="0" marL="0" marR="0" rtl="0" algn="l">
              <a:spcBef>
                <a:spcPts val="0"/>
              </a:spcBef>
              <a:spcAft>
                <a:spcPts val="0"/>
              </a:spcAft>
              <a:buNone/>
            </a:pPr>
            <a:r>
              <a:rPr lang="sv-SE" sz="1100">
                <a:solidFill>
                  <a:schemeClr val="dk1"/>
                </a:solidFill>
              </a:rPr>
              <a:t>Styrelsen anser att denna motion kan vara ett bra sätt att öka viljan att hjälpa till inom ISUN och står därför bakom den.</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
          <p:cNvPicPr preferRelativeResize="0"/>
          <p:nvPr>
            <p:ph idx="1" type="body"/>
          </p:nvPr>
        </p:nvPicPr>
        <p:blipFill rotWithShape="1">
          <a:blip r:embed="rId3">
            <a:alphaModFix/>
          </a:blip>
          <a:srcRect b="0" l="0" r="0" t="0"/>
          <a:stretch/>
        </p:blipFill>
        <p:spPr>
          <a:xfrm>
            <a:off x="144517" y="0"/>
            <a:ext cx="1877323" cy="2475798"/>
          </a:xfrm>
          <a:prstGeom prst="rect">
            <a:avLst/>
          </a:prstGeom>
          <a:noFill/>
          <a:ln>
            <a:noFill/>
          </a:ln>
        </p:spPr>
      </p:pic>
      <p:sp>
        <p:nvSpPr>
          <p:cNvPr id="99" name="Google Shape;99;p2"/>
          <p:cNvSpPr txBox="1"/>
          <p:nvPr>
            <p:ph idx="11" type="ftr"/>
          </p:nvPr>
        </p:nvSpPr>
        <p:spPr>
          <a:xfrm>
            <a:off x="2387600" y="6282883"/>
            <a:ext cx="38188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sv-SE"/>
              <a:t>Idrottssällskapet Uppsala Norra   -  Orgnr 802490-509</a:t>
            </a:r>
            <a:endParaRPr/>
          </a:p>
        </p:txBody>
      </p:sp>
      <p:sp>
        <p:nvSpPr>
          <p:cNvPr id="100" name="Google Shape;100;p2"/>
          <p:cNvSpPr/>
          <p:nvPr/>
        </p:nvSpPr>
        <p:spPr>
          <a:xfrm>
            <a:off x="2387600" y="191376"/>
            <a:ext cx="5681700" cy="61821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sv-SE" sz="1000">
                <a:solidFill>
                  <a:schemeClr val="dk1"/>
                </a:solidFill>
              </a:rPr>
              <a:t>Föredragningslista </a:t>
            </a:r>
            <a:endParaRPr sz="1000">
              <a:solidFill>
                <a:schemeClr val="dk1"/>
              </a:solidFill>
            </a:endParaRPr>
          </a:p>
          <a:p>
            <a:pPr indent="0" lvl="0" marL="0" rtl="0" algn="l">
              <a:lnSpc>
                <a:spcPct val="115000"/>
              </a:lnSpc>
              <a:spcBef>
                <a:spcPts val="0"/>
              </a:spcBef>
              <a:spcAft>
                <a:spcPts val="0"/>
              </a:spcAft>
              <a:buSzPts val="1100"/>
              <a:buNone/>
            </a:pPr>
            <a:r>
              <a:rPr lang="sv-SE" sz="1000">
                <a:solidFill>
                  <a:schemeClr val="dk1"/>
                </a:solidFill>
              </a:rPr>
              <a:t>1. Öppnande					13. Val av revisor</a:t>
            </a:r>
            <a:br>
              <a:rPr lang="sv-SE" sz="1000">
                <a:solidFill>
                  <a:schemeClr val="dk1"/>
                </a:solidFill>
              </a:rPr>
            </a:br>
            <a:r>
              <a:rPr lang="sv-SE" sz="1500">
                <a:solidFill>
                  <a:schemeClr val="dk1"/>
                </a:solidFill>
              </a:rPr>
              <a:t>	</a:t>
            </a:r>
            <a:r>
              <a:rPr baseline="-25000" lang="sv-SE" sz="1500">
                <a:solidFill>
                  <a:schemeClr val="dk1"/>
                </a:solidFill>
              </a:rPr>
              <a:t>a. Välkomnande 				14. Valberedningen 2021</a:t>
            </a:r>
            <a:endParaRPr baseline="-25000" sz="15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sv-SE" sz="1000">
                <a:solidFill>
                  <a:schemeClr val="dk1"/>
                </a:solidFill>
              </a:rPr>
              <a:t>b. Val av mötesordförande 			a. Val av ordförande</a:t>
            </a:r>
            <a:endParaRPr sz="10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sv-SE" sz="1000">
                <a:solidFill>
                  <a:schemeClr val="dk1"/>
                </a:solidFill>
              </a:rPr>
              <a:t>c. Val av mötessekreterare 			b. Val av ledamot</a:t>
            </a:r>
            <a:endParaRPr sz="10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sv-SE" sz="1000">
                <a:solidFill>
                  <a:schemeClr val="dk1"/>
                </a:solidFill>
              </a:rPr>
              <a:t>d. Val av rösträknare </a:t>
            </a:r>
            <a:endParaRPr sz="10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sv-SE" sz="1000">
                <a:solidFill>
                  <a:schemeClr val="dk1"/>
                </a:solidFill>
              </a:rPr>
              <a:t>e. Val av justeringspersoner 		15. Övriga frågor</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sz="1000">
                <a:solidFill>
                  <a:schemeClr val="dk1"/>
                </a:solidFill>
              </a:rPr>
              <a:t>						16. Mötets avslutande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sz="1000">
                <a:solidFill>
                  <a:schemeClr val="dk1"/>
                </a:solidFill>
              </a:rPr>
              <a:t>2. Godkännande av kallelseförfarandet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sz="1000">
                <a:solidFill>
                  <a:schemeClr val="dk1"/>
                </a:solidFill>
              </a:rPr>
              <a:t>3. Fastställande av dagordning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sz="1000">
                <a:solidFill>
                  <a:schemeClr val="dk1"/>
                </a:solidFill>
              </a:rPr>
              <a:t>4. Kontroll av rösträtt (4 §)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sz="1000">
                <a:solidFill>
                  <a:schemeClr val="dk1"/>
                </a:solidFill>
              </a:rPr>
              <a:t>5. Adjungeringar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sz="1000">
                <a:solidFill>
                  <a:schemeClr val="dk1"/>
                </a:solidFill>
              </a:rPr>
              <a:t>6. Meddelanden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sz="1000">
                <a:solidFill>
                  <a:schemeClr val="dk1"/>
                </a:solidFill>
              </a:rPr>
              <a:t>7. Fastställande av medlemsavgift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sz="1000">
                <a:solidFill>
                  <a:schemeClr val="dk1"/>
                </a:solidFill>
              </a:rPr>
              <a:t>8. Godkännande av föregående protokoll </a:t>
            </a:r>
            <a:endParaRPr sz="10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sv-SE" sz="1000">
                <a:solidFill>
                  <a:schemeClr val="dk1"/>
                </a:solidFill>
              </a:rPr>
              <a:t>a. Protokoll för möte 2020. Se bilaga 1</a:t>
            </a:r>
            <a:endParaRPr sz="1000">
              <a:solidFill>
                <a:schemeClr val="dk1"/>
              </a:solidFill>
            </a:endParaRPr>
          </a:p>
          <a:p>
            <a:pPr indent="45720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sz="1000">
                <a:solidFill>
                  <a:schemeClr val="dk1"/>
                </a:solidFill>
              </a:rPr>
              <a:t>9. Verksamhetsåret 2020 samt planering 2021 </a:t>
            </a:r>
            <a:endParaRPr sz="10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sv-SE" sz="1000">
                <a:solidFill>
                  <a:schemeClr val="dk1"/>
                </a:solidFill>
              </a:rPr>
              <a:t>a. Föreningens verksamhetsberättelse. Se bilaga 2 </a:t>
            </a:r>
            <a:endParaRPr sz="10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sv-SE" sz="1000">
                <a:solidFill>
                  <a:schemeClr val="dk1"/>
                </a:solidFill>
              </a:rPr>
              <a:t>b. Ekonomisk analys. Se bilaga 3 </a:t>
            </a:r>
            <a:endParaRPr sz="10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sv-SE" sz="1000">
                <a:solidFill>
                  <a:schemeClr val="dk1"/>
                </a:solidFill>
              </a:rPr>
              <a:t>c. Verksamhetsplan 2021. Se bilaga 4 </a:t>
            </a:r>
            <a:endParaRPr sz="10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sv-SE" sz="1000">
                <a:solidFill>
                  <a:schemeClr val="dk1"/>
                </a:solidFill>
              </a:rPr>
              <a:t>d. Budget 2021. Se bilaga 5</a:t>
            </a:r>
            <a:endParaRPr sz="10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sv-SE" sz="1000">
                <a:solidFill>
                  <a:schemeClr val="dk1"/>
                </a:solidFill>
              </a:rPr>
              <a:t>e. Revisorsutlåtande. </a:t>
            </a:r>
            <a:endParaRPr sz="10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sv-SE" sz="1000">
                <a:solidFill>
                  <a:schemeClr val="dk1"/>
                </a:solidFill>
              </a:rPr>
              <a:t>f. Beslut om ansvarsfrihet för avgående styrelse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sz="1000">
                <a:solidFill>
                  <a:schemeClr val="dk1"/>
                </a:solidFill>
              </a:rPr>
              <a:t>10. Skrivelser </a:t>
            </a:r>
            <a:br>
              <a:rPr lang="sv-SE" sz="1000">
                <a:solidFill>
                  <a:schemeClr val="dk1"/>
                </a:solidFill>
              </a:rPr>
            </a:br>
            <a:r>
              <a:rPr lang="sv-SE" sz="1000">
                <a:solidFill>
                  <a:schemeClr val="dk1"/>
                </a:solidFill>
              </a:rPr>
              <a:t>	a. Inkomna motioner. Se bilaga 6. </a:t>
            </a:r>
            <a:br>
              <a:rPr lang="sv-SE" sz="1000">
                <a:solidFill>
                  <a:schemeClr val="dk1"/>
                </a:solidFill>
              </a:rPr>
            </a:br>
            <a:r>
              <a:rPr lang="sv-SE" sz="1000">
                <a:solidFill>
                  <a:schemeClr val="dk1"/>
                </a:solidFill>
              </a:rPr>
              <a:t>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sz="1000">
                <a:solidFill>
                  <a:schemeClr val="dk1"/>
                </a:solidFill>
              </a:rPr>
              <a:t>11. Bordlagda ärenden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sz="1000">
                <a:solidFill>
                  <a:schemeClr val="dk1"/>
                </a:solidFill>
              </a:rPr>
              <a:t>12. Styrelsen 2021 </a:t>
            </a:r>
            <a:endParaRPr sz="10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sv-SE" sz="1000">
                <a:solidFill>
                  <a:schemeClr val="dk1"/>
                </a:solidFill>
              </a:rPr>
              <a:t>a. Val av Ordförande </a:t>
            </a:r>
            <a:endParaRPr sz="10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sv-SE" sz="1000">
                <a:solidFill>
                  <a:schemeClr val="dk1"/>
                </a:solidFill>
              </a:rPr>
              <a:t>b. Val av Vice ordförande </a:t>
            </a:r>
            <a:endParaRPr sz="10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sv-SE" sz="1000">
                <a:solidFill>
                  <a:schemeClr val="dk1"/>
                </a:solidFill>
              </a:rPr>
              <a:t>c. Val av Kassör </a:t>
            </a:r>
            <a:endParaRPr sz="10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sv-SE" sz="1000">
                <a:solidFill>
                  <a:schemeClr val="dk1"/>
                </a:solidFill>
              </a:rPr>
              <a:t>d. Val av Sekreterare </a:t>
            </a:r>
            <a:endParaRPr sz="100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sv-SE" sz="1000">
                <a:solidFill>
                  <a:schemeClr val="dk1"/>
                </a:solidFill>
              </a:rPr>
              <a:t>e. Val av ordinarie styrelseledamot </a:t>
            </a:r>
            <a:endParaRPr sz="1000">
              <a:solidFill>
                <a:schemeClr val="dk1"/>
              </a:solidFill>
            </a:endParaRPr>
          </a:p>
          <a:p>
            <a:pPr indent="0" lvl="0" marL="0" rtl="0" algn="l">
              <a:lnSpc>
                <a:spcPct val="115000"/>
              </a:lnSpc>
              <a:spcBef>
                <a:spcPts val="0"/>
              </a:spcBef>
              <a:spcAft>
                <a:spcPts val="0"/>
              </a:spcAft>
              <a:buSzPts val="1100"/>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c757ade872_0_1"/>
          <p:cNvSpPr txBox="1"/>
          <p:nvPr>
            <p:ph type="ctrTitle"/>
          </p:nvPr>
        </p:nvSpPr>
        <p:spPr>
          <a:xfrm>
            <a:off x="2397760" y="1395478"/>
            <a:ext cx="6416100" cy="1204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sv-SE" sz="2800"/>
              <a:t>11. Bordlagda ärenden</a:t>
            </a:r>
            <a:endParaRPr/>
          </a:p>
        </p:txBody>
      </p:sp>
      <p:sp>
        <p:nvSpPr>
          <p:cNvPr id="248" name="Google Shape;248;gc757ade872_0_1"/>
          <p:cNvSpPr txBox="1"/>
          <p:nvPr>
            <p:ph idx="11" type="ftr"/>
          </p:nvPr>
        </p:nvSpPr>
        <p:spPr>
          <a:xfrm>
            <a:off x="2397760" y="6356351"/>
            <a:ext cx="371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sv-SE"/>
              <a:t>Idrottssällskapet Uppsala Norra   -  Orgnr 802490-509</a:t>
            </a:r>
            <a:endParaRPr/>
          </a:p>
        </p:txBody>
      </p:sp>
      <p:pic>
        <p:nvPicPr>
          <p:cNvPr id="249" name="Google Shape;249;gc757ade872_0_1"/>
          <p:cNvPicPr preferRelativeResize="0"/>
          <p:nvPr>
            <p:ph idx="4294967295" type="body"/>
          </p:nvPr>
        </p:nvPicPr>
        <p:blipFill rotWithShape="1">
          <a:blip r:embed="rId3">
            <a:alphaModFix/>
          </a:blip>
          <a:srcRect b="0" l="0" r="0" t="0"/>
          <a:stretch/>
        </p:blipFill>
        <p:spPr>
          <a:xfrm>
            <a:off x="0" y="0"/>
            <a:ext cx="1878000" cy="2476500"/>
          </a:xfrm>
          <a:prstGeom prst="rect">
            <a:avLst/>
          </a:prstGeom>
          <a:noFill/>
          <a:ln>
            <a:noFill/>
          </a:ln>
        </p:spPr>
      </p:pic>
      <p:sp>
        <p:nvSpPr>
          <p:cNvPr id="250" name="Google Shape;250;gc757ade872_0_1"/>
          <p:cNvSpPr txBox="1"/>
          <p:nvPr/>
        </p:nvSpPr>
        <p:spPr>
          <a:xfrm>
            <a:off x="2397760" y="2868357"/>
            <a:ext cx="5720100" cy="738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sv-SE" sz="2400">
                <a:solidFill>
                  <a:schemeClr val="dk1"/>
                </a:solidFill>
                <a:latin typeface="Calibri"/>
                <a:ea typeface="Calibri"/>
                <a:cs typeface="Calibri"/>
                <a:sym typeface="Calibri"/>
              </a:rPr>
              <a:t>Inga bordlagda ärenden.</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0"/>
          <p:cNvSpPr txBox="1"/>
          <p:nvPr>
            <p:ph type="ctrTitle"/>
          </p:nvPr>
        </p:nvSpPr>
        <p:spPr>
          <a:xfrm>
            <a:off x="1878013" y="334774"/>
            <a:ext cx="6416040" cy="120427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sv-SE" sz="2800"/>
              <a:t>12. Styrelsen 2021</a:t>
            </a:r>
            <a:endParaRPr/>
          </a:p>
        </p:txBody>
      </p:sp>
      <p:sp>
        <p:nvSpPr>
          <p:cNvPr id="256" name="Google Shape;256;p20"/>
          <p:cNvSpPr txBox="1"/>
          <p:nvPr>
            <p:ph idx="11" type="ftr"/>
          </p:nvPr>
        </p:nvSpPr>
        <p:spPr>
          <a:xfrm>
            <a:off x="2397760" y="6356351"/>
            <a:ext cx="3717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sv-SE"/>
              <a:t>Idrottssällskapet Uppsala Norra   -  Orgnr 802490-509</a:t>
            </a:r>
            <a:endParaRPr/>
          </a:p>
        </p:txBody>
      </p:sp>
      <p:pic>
        <p:nvPicPr>
          <p:cNvPr id="257" name="Google Shape;257;p20"/>
          <p:cNvPicPr preferRelativeResize="0"/>
          <p:nvPr>
            <p:ph idx="4294967295" type="body"/>
          </p:nvPr>
        </p:nvPicPr>
        <p:blipFill rotWithShape="1">
          <a:blip r:embed="rId3">
            <a:alphaModFix/>
          </a:blip>
          <a:srcRect b="0" l="0" r="0" t="0"/>
          <a:stretch/>
        </p:blipFill>
        <p:spPr>
          <a:xfrm>
            <a:off x="0" y="0"/>
            <a:ext cx="1878013" cy="2476500"/>
          </a:xfrm>
          <a:prstGeom prst="rect">
            <a:avLst/>
          </a:prstGeom>
          <a:noFill/>
          <a:ln>
            <a:noFill/>
          </a:ln>
        </p:spPr>
      </p:pic>
      <p:sp>
        <p:nvSpPr>
          <p:cNvPr id="258" name="Google Shape;258;p20"/>
          <p:cNvSpPr txBox="1"/>
          <p:nvPr/>
        </p:nvSpPr>
        <p:spPr>
          <a:xfrm>
            <a:off x="1878013" y="2476500"/>
            <a:ext cx="7345800" cy="17547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sv-SE" sz="1800">
                <a:solidFill>
                  <a:schemeClr val="dk1"/>
                </a:solidFill>
                <a:latin typeface="Calibri"/>
                <a:ea typeface="Calibri"/>
                <a:cs typeface="Calibri"/>
                <a:sym typeface="Calibri"/>
              </a:rPr>
              <a:t>Val av ordförande</a:t>
            </a:r>
            <a:endParaRPr/>
          </a:p>
          <a:p>
            <a:pPr indent="-285750" lvl="0" marL="285750" marR="0" rtl="0" algn="l">
              <a:spcBef>
                <a:spcPts val="0"/>
              </a:spcBef>
              <a:spcAft>
                <a:spcPts val="0"/>
              </a:spcAft>
              <a:buClr>
                <a:schemeClr val="dk1"/>
              </a:buClr>
              <a:buSzPts val="1800"/>
              <a:buFont typeface="Arial"/>
              <a:buChar char="•"/>
            </a:pPr>
            <a:r>
              <a:rPr lang="sv-SE" sz="1800">
                <a:solidFill>
                  <a:schemeClr val="dk1"/>
                </a:solidFill>
                <a:latin typeface="Calibri"/>
                <a:ea typeface="Calibri"/>
                <a:cs typeface="Calibri"/>
                <a:sym typeface="Calibri"/>
              </a:rPr>
              <a:t>Val av </a:t>
            </a:r>
            <a:r>
              <a:rPr lang="sv-SE" sz="1800">
                <a:solidFill>
                  <a:schemeClr val="dk1"/>
                </a:solidFill>
                <a:latin typeface="Calibri"/>
                <a:ea typeface="Calibri"/>
                <a:cs typeface="Calibri"/>
                <a:sym typeface="Calibri"/>
              </a:rPr>
              <a:t>vice ordförande</a:t>
            </a:r>
            <a:endParaRPr/>
          </a:p>
          <a:p>
            <a:pPr indent="-285750" lvl="0" marL="285750" marR="0" rtl="0" algn="l">
              <a:spcBef>
                <a:spcPts val="0"/>
              </a:spcBef>
              <a:spcAft>
                <a:spcPts val="0"/>
              </a:spcAft>
              <a:buClr>
                <a:schemeClr val="dk1"/>
              </a:buClr>
              <a:buSzPts val="1800"/>
              <a:buFont typeface="Arial"/>
              <a:buChar char="•"/>
            </a:pPr>
            <a:r>
              <a:rPr lang="sv-SE" sz="1800">
                <a:solidFill>
                  <a:schemeClr val="dk1"/>
                </a:solidFill>
                <a:latin typeface="Calibri"/>
                <a:ea typeface="Calibri"/>
                <a:cs typeface="Calibri"/>
                <a:sym typeface="Calibri"/>
              </a:rPr>
              <a:t>Val av kassör</a:t>
            </a:r>
            <a:endParaRPr/>
          </a:p>
          <a:p>
            <a:pPr indent="-285750" lvl="0" marL="285750" marR="0" rtl="0" algn="l">
              <a:spcBef>
                <a:spcPts val="0"/>
              </a:spcBef>
              <a:spcAft>
                <a:spcPts val="0"/>
              </a:spcAft>
              <a:buClr>
                <a:schemeClr val="dk1"/>
              </a:buClr>
              <a:buSzPts val="1800"/>
              <a:buFont typeface="Arial"/>
              <a:buChar char="•"/>
            </a:pPr>
            <a:r>
              <a:rPr lang="sv-SE" sz="1800">
                <a:solidFill>
                  <a:schemeClr val="dk1"/>
                </a:solidFill>
                <a:latin typeface="Calibri"/>
                <a:ea typeface="Calibri"/>
                <a:cs typeface="Calibri"/>
                <a:sym typeface="Calibri"/>
              </a:rPr>
              <a:t>Val av sekreterare</a:t>
            </a:r>
            <a:endParaRPr/>
          </a:p>
          <a:p>
            <a:pPr indent="-285750" lvl="0" marL="285750" marR="0" rtl="0" algn="l">
              <a:spcBef>
                <a:spcPts val="0"/>
              </a:spcBef>
              <a:spcAft>
                <a:spcPts val="0"/>
              </a:spcAft>
              <a:buClr>
                <a:schemeClr val="dk1"/>
              </a:buClr>
              <a:buSzPts val="1800"/>
              <a:buFont typeface="Arial"/>
              <a:buChar char="•"/>
            </a:pPr>
            <a:r>
              <a:rPr lang="sv-SE" sz="1800">
                <a:solidFill>
                  <a:schemeClr val="dk1"/>
                </a:solidFill>
                <a:latin typeface="Calibri"/>
                <a:ea typeface="Calibri"/>
                <a:cs typeface="Calibri"/>
                <a:sym typeface="Calibri"/>
              </a:rPr>
              <a:t>Val av ordinarie styrelseledamot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c757ade872_0_8"/>
          <p:cNvSpPr txBox="1"/>
          <p:nvPr>
            <p:ph type="ctrTitle"/>
          </p:nvPr>
        </p:nvSpPr>
        <p:spPr>
          <a:xfrm>
            <a:off x="1878013" y="334774"/>
            <a:ext cx="6416100" cy="1204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sv-SE" sz="2800"/>
              <a:t>13. Val av revisor</a:t>
            </a:r>
            <a:endParaRPr/>
          </a:p>
        </p:txBody>
      </p:sp>
      <p:sp>
        <p:nvSpPr>
          <p:cNvPr id="264" name="Google Shape;264;gc757ade872_0_8"/>
          <p:cNvSpPr txBox="1"/>
          <p:nvPr>
            <p:ph idx="11" type="ftr"/>
          </p:nvPr>
        </p:nvSpPr>
        <p:spPr>
          <a:xfrm>
            <a:off x="2397760" y="6356351"/>
            <a:ext cx="37173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sv-SE"/>
              <a:t>Idrottssällskapet Uppsala Norra   -  Orgnr 802490-509</a:t>
            </a:r>
            <a:endParaRPr/>
          </a:p>
        </p:txBody>
      </p:sp>
      <p:pic>
        <p:nvPicPr>
          <p:cNvPr id="265" name="Google Shape;265;gc757ade872_0_8"/>
          <p:cNvPicPr preferRelativeResize="0"/>
          <p:nvPr>
            <p:ph idx="4294967295" type="body"/>
          </p:nvPr>
        </p:nvPicPr>
        <p:blipFill rotWithShape="1">
          <a:blip r:embed="rId3">
            <a:alphaModFix/>
          </a:blip>
          <a:srcRect b="0" l="0" r="0" t="0"/>
          <a:stretch/>
        </p:blipFill>
        <p:spPr>
          <a:xfrm>
            <a:off x="0" y="0"/>
            <a:ext cx="1878000" cy="2476500"/>
          </a:xfrm>
          <a:prstGeom prst="rect">
            <a:avLst/>
          </a:prstGeom>
          <a:noFill/>
          <a:ln>
            <a:noFill/>
          </a:ln>
        </p:spPr>
      </p:pic>
      <p:sp>
        <p:nvSpPr>
          <p:cNvPr id="266" name="Google Shape;266;gc757ade872_0_8"/>
          <p:cNvSpPr txBox="1"/>
          <p:nvPr/>
        </p:nvSpPr>
        <p:spPr>
          <a:xfrm>
            <a:off x="1878013" y="2476500"/>
            <a:ext cx="7345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1"/>
          <p:cNvSpPr txBox="1"/>
          <p:nvPr>
            <p:ph type="ctrTitle"/>
          </p:nvPr>
        </p:nvSpPr>
        <p:spPr>
          <a:xfrm>
            <a:off x="1878013" y="334774"/>
            <a:ext cx="6416040" cy="120427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sv-SE" sz="2800"/>
              <a:t>14. Valberedningen 2021</a:t>
            </a:r>
            <a:endParaRPr/>
          </a:p>
        </p:txBody>
      </p:sp>
      <p:sp>
        <p:nvSpPr>
          <p:cNvPr id="272" name="Google Shape;272;p21"/>
          <p:cNvSpPr txBox="1"/>
          <p:nvPr>
            <p:ph idx="11" type="ftr"/>
          </p:nvPr>
        </p:nvSpPr>
        <p:spPr>
          <a:xfrm>
            <a:off x="2397760" y="6356351"/>
            <a:ext cx="3717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sv-SE"/>
              <a:t>Idrottssällskapet Uppsala Norra   -  Orgnr 802490-509</a:t>
            </a:r>
            <a:endParaRPr/>
          </a:p>
        </p:txBody>
      </p:sp>
      <p:pic>
        <p:nvPicPr>
          <p:cNvPr id="273" name="Google Shape;273;p21"/>
          <p:cNvPicPr preferRelativeResize="0"/>
          <p:nvPr>
            <p:ph idx="4294967295" type="body"/>
          </p:nvPr>
        </p:nvPicPr>
        <p:blipFill rotWithShape="1">
          <a:blip r:embed="rId3">
            <a:alphaModFix/>
          </a:blip>
          <a:srcRect b="0" l="0" r="0" t="0"/>
          <a:stretch/>
        </p:blipFill>
        <p:spPr>
          <a:xfrm>
            <a:off x="0" y="0"/>
            <a:ext cx="1878013" cy="2476500"/>
          </a:xfrm>
          <a:prstGeom prst="rect">
            <a:avLst/>
          </a:prstGeom>
          <a:noFill/>
          <a:ln>
            <a:noFill/>
          </a:ln>
        </p:spPr>
      </p:pic>
      <p:sp>
        <p:nvSpPr>
          <p:cNvPr id="274" name="Google Shape;274;p21"/>
          <p:cNvSpPr txBox="1"/>
          <p:nvPr/>
        </p:nvSpPr>
        <p:spPr>
          <a:xfrm>
            <a:off x="1798320" y="2476500"/>
            <a:ext cx="7345680"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sv-SE" sz="1800">
                <a:solidFill>
                  <a:schemeClr val="dk1"/>
                </a:solidFill>
                <a:latin typeface="Calibri"/>
                <a:ea typeface="Calibri"/>
                <a:cs typeface="Calibri"/>
                <a:sym typeface="Calibri"/>
              </a:rPr>
              <a:t>Val av ordförande </a:t>
            </a:r>
            <a:endParaRPr/>
          </a:p>
          <a:p>
            <a:pPr indent="-285750" lvl="0" marL="285750" marR="0" rtl="0" algn="l">
              <a:spcBef>
                <a:spcPts val="0"/>
              </a:spcBef>
              <a:spcAft>
                <a:spcPts val="0"/>
              </a:spcAft>
              <a:buClr>
                <a:schemeClr val="dk1"/>
              </a:buClr>
              <a:buSzPts val="1800"/>
              <a:buFont typeface="Arial"/>
              <a:buChar char="•"/>
            </a:pPr>
            <a:r>
              <a:rPr lang="sv-SE" sz="1800">
                <a:solidFill>
                  <a:schemeClr val="dk1"/>
                </a:solidFill>
                <a:latin typeface="Calibri"/>
                <a:ea typeface="Calibri"/>
                <a:cs typeface="Calibri"/>
                <a:sym typeface="Calibri"/>
              </a:rPr>
              <a:t>Val av ledamot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2"/>
          <p:cNvSpPr txBox="1"/>
          <p:nvPr>
            <p:ph type="ctrTitle"/>
          </p:nvPr>
        </p:nvSpPr>
        <p:spPr>
          <a:xfrm>
            <a:off x="2397760" y="1354529"/>
            <a:ext cx="6416040" cy="120427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sv-SE" sz="2800"/>
              <a:t>15. Övriga frågor</a:t>
            </a:r>
            <a:endParaRPr/>
          </a:p>
        </p:txBody>
      </p:sp>
      <p:sp>
        <p:nvSpPr>
          <p:cNvPr id="280" name="Google Shape;280;p22"/>
          <p:cNvSpPr txBox="1"/>
          <p:nvPr>
            <p:ph idx="11" type="ftr"/>
          </p:nvPr>
        </p:nvSpPr>
        <p:spPr>
          <a:xfrm>
            <a:off x="2397760" y="6356351"/>
            <a:ext cx="3717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sv-SE"/>
              <a:t>Idrottssällskapet Uppsala Norra   -  Orgnr 802490-509</a:t>
            </a:r>
            <a:endParaRPr/>
          </a:p>
        </p:txBody>
      </p:sp>
      <p:pic>
        <p:nvPicPr>
          <p:cNvPr id="281" name="Google Shape;281;p22"/>
          <p:cNvPicPr preferRelativeResize="0"/>
          <p:nvPr>
            <p:ph idx="4294967295" type="body"/>
          </p:nvPr>
        </p:nvPicPr>
        <p:blipFill rotWithShape="1">
          <a:blip r:embed="rId3">
            <a:alphaModFix/>
          </a:blip>
          <a:srcRect b="0" l="0" r="0" t="0"/>
          <a:stretch/>
        </p:blipFill>
        <p:spPr>
          <a:xfrm>
            <a:off x="0" y="0"/>
            <a:ext cx="1878013" cy="2476500"/>
          </a:xfrm>
          <a:prstGeom prst="rect">
            <a:avLst/>
          </a:prstGeom>
          <a:noFill/>
          <a:ln>
            <a:noFill/>
          </a:ln>
        </p:spPr>
      </p:pic>
      <p:sp>
        <p:nvSpPr>
          <p:cNvPr id="282" name="Google Shape;282;p22"/>
          <p:cNvSpPr/>
          <p:nvPr/>
        </p:nvSpPr>
        <p:spPr>
          <a:xfrm>
            <a:off x="2417830" y="2781346"/>
            <a:ext cx="35778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3"/>
          <p:cNvSpPr txBox="1"/>
          <p:nvPr>
            <p:ph type="ctrTitle"/>
          </p:nvPr>
        </p:nvSpPr>
        <p:spPr>
          <a:xfrm>
            <a:off x="1878013" y="334774"/>
            <a:ext cx="6416040" cy="120427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sv-SE" sz="2800"/>
              <a:t>16. Mötets avslutande</a:t>
            </a:r>
            <a:endParaRPr/>
          </a:p>
        </p:txBody>
      </p:sp>
      <p:sp>
        <p:nvSpPr>
          <p:cNvPr id="288" name="Google Shape;288;p23"/>
          <p:cNvSpPr txBox="1"/>
          <p:nvPr>
            <p:ph idx="11" type="ftr"/>
          </p:nvPr>
        </p:nvSpPr>
        <p:spPr>
          <a:xfrm>
            <a:off x="2397760" y="6356351"/>
            <a:ext cx="3717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sv-SE"/>
              <a:t>Idrottssällskapet Uppsala Norra   -  Orgnr 802490-509</a:t>
            </a:r>
            <a:endParaRPr/>
          </a:p>
        </p:txBody>
      </p:sp>
      <p:pic>
        <p:nvPicPr>
          <p:cNvPr id="289" name="Google Shape;289;p23"/>
          <p:cNvPicPr preferRelativeResize="0"/>
          <p:nvPr>
            <p:ph idx="4294967295" type="body"/>
          </p:nvPr>
        </p:nvPicPr>
        <p:blipFill rotWithShape="1">
          <a:blip r:embed="rId3">
            <a:alphaModFix/>
          </a:blip>
          <a:srcRect b="0" l="0" r="0" t="0"/>
          <a:stretch/>
        </p:blipFill>
        <p:spPr>
          <a:xfrm>
            <a:off x="0" y="0"/>
            <a:ext cx="1878013" cy="2476500"/>
          </a:xfrm>
          <a:prstGeom prst="rect">
            <a:avLst/>
          </a:prstGeom>
          <a:noFill/>
          <a:ln>
            <a:noFill/>
          </a:ln>
        </p:spPr>
      </p:pic>
      <p:sp>
        <p:nvSpPr>
          <p:cNvPr id="290" name="Google Shape;290;p23"/>
          <p:cNvSpPr txBox="1"/>
          <p:nvPr/>
        </p:nvSpPr>
        <p:spPr>
          <a:xfrm>
            <a:off x="1878013" y="2476500"/>
            <a:ext cx="7345680"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sv-SE" sz="6600">
                <a:solidFill>
                  <a:schemeClr val="dk1"/>
                </a:solidFill>
                <a:latin typeface="Calibri"/>
                <a:ea typeface="Calibri"/>
                <a:cs typeface="Calibri"/>
                <a:sym typeface="Calibri"/>
              </a:rPr>
              <a:t>Tack för idag!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ctrTitle"/>
          </p:nvPr>
        </p:nvSpPr>
        <p:spPr>
          <a:xfrm>
            <a:off x="1878013" y="395923"/>
            <a:ext cx="6580187" cy="111791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sv-SE" sz="2800"/>
              <a:t>1. Öppnande. </a:t>
            </a:r>
            <a:endParaRPr/>
          </a:p>
        </p:txBody>
      </p:sp>
      <p:sp>
        <p:nvSpPr>
          <p:cNvPr id="106" name="Google Shape;106;p3"/>
          <p:cNvSpPr txBox="1"/>
          <p:nvPr>
            <p:ph idx="1" type="subTitle"/>
          </p:nvPr>
        </p:nvSpPr>
        <p:spPr>
          <a:xfrm>
            <a:off x="1878013" y="2476500"/>
            <a:ext cx="6122987" cy="258572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1800"/>
              <a:buFont typeface="Arial"/>
              <a:buChar char="•"/>
            </a:pPr>
            <a:r>
              <a:rPr lang="sv-SE" sz="1800"/>
              <a:t> Val av mötesordförande</a:t>
            </a:r>
            <a:endParaRPr/>
          </a:p>
          <a:p>
            <a:pPr indent="-457200" lvl="0" marL="457200" rtl="0" algn="l">
              <a:lnSpc>
                <a:spcPct val="90000"/>
              </a:lnSpc>
              <a:spcBef>
                <a:spcPts val="1000"/>
              </a:spcBef>
              <a:spcAft>
                <a:spcPts val="0"/>
              </a:spcAft>
              <a:buClr>
                <a:schemeClr val="dk1"/>
              </a:buClr>
              <a:buSzPts val="1800"/>
              <a:buFont typeface="Arial"/>
              <a:buChar char="•"/>
            </a:pPr>
            <a:r>
              <a:rPr lang="sv-SE" sz="1800"/>
              <a:t>Val av mötessekreterare</a:t>
            </a:r>
            <a:endParaRPr/>
          </a:p>
          <a:p>
            <a:pPr indent="-457200" lvl="0" marL="457200" rtl="0" algn="l">
              <a:lnSpc>
                <a:spcPct val="90000"/>
              </a:lnSpc>
              <a:spcBef>
                <a:spcPts val="1000"/>
              </a:spcBef>
              <a:spcAft>
                <a:spcPts val="0"/>
              </a:spcAft>
              <a:buClr>
                <a:schemeClr val="dk1"/>
              </a:buClr>
              <a:buSzPts val="1800"/>
              <a:buFont typeface="Arial"/>
              <a:buChar char="•"/>
            </a:pPr>
            <a:r>
              <a:rPr lang="sv-SE" sz="1800"/>
              <a:t>Val av rösträknare</a:t>
            </a:r>
            <a:endParaRPr/>
          </a:p>
          <a:p>
            <a:pPr indent="-457200" lvl="0" marL="457200" rtl="0" algn="l">
              <a:lnSpc>
                <a:spcPct val="90000"/>
              </a:lnSpc>
              <a:spcBef>
                <a:spcPts val="1000"/>
              </a:spcBef>
              <a:spcAft>
                <a:spcPts val="0"/>
              </a:spcAft>
              <a:buClr>
                <a:schemeClr val="dk1"/>
              </a:buClr>
              <a:buSzPts val="1800"/>
              <a:buFont typeface="Arial"/>
              <a:buChar char="•"/>
            </a:pPr>
            <a:r>
              <a:rPr lang="sv-SE" sz="1800"/>
              <a:t>Val av justeringspersoner</a:t>
            </a:r>
            <a:endParaRPr/>
          </a:p>
          <a:p>
            <a:pPr indent="0" lvl="0" marL="0" rtl="0" algn="l">
              <a:lnSpc>
                <a:spcPct val="90000"/>
              </a:lnSpc>
              <a:spcBef>
                <a:spcPts val="1000"/>
              </a:spcBef>
              <a:spcAft>
                <a:spcPts val="0"/>
              </a:spcAft>
              <a:buClr>
                <a:schemeClr val="dk1"/>
              </a:buClr>
              <a:buSzPts val="2400"/>
              <a:buNone/>
            </a:pPr>
            <a:r>
              <a:rPr lang="sv-SE"/>
              <a:t>  </a:t>
            </a:r>
            <a:endParaRPr/>
          </a:p>
        </p:txBody>
      </p:sp>
      <p:sp>
        <p:nvSpPr>
          <p:cNvPr id="107" name="Google Shape;107;p3"/>
          <p:cNvSpPr txBox="1"/>
          <p:nvPr>
            <p:ph idx="11" type="ftr"/>
          </p:nvPr>
        </p:nvSpPr>
        <p:spPr>
          <a:xfrm>
            <a:off x="2418080" y="6356351"/>
            <a:ext cx="369697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sv-SE"/>
              <a:t>Idrottssällskapet Uppsala Norra   -  Orgnr 802490-509</a:t>
            </a:r>
            <a:endParaRPr/>
          </a:p>
        </p:txBody>
      </p:sp>
      <p:pic>
        <p:nvPicPr>
          <p:cNvPr id="108" name="Google Shape;108;p3"/>
          <p:cNvPicPr preferRelativeResize="0"/>
          <p:nvPr>
            <p:ph idx="4294967295" type="body"/>
          </p:nvPr>
        </p:nvPicPr>
        <p:blipFill rotWithShape="1">
          <a:blip r:embed="rId3">
            <a:alphaModFix/>
          </a:blip>
          <a:srcRect b="0" l="0" r="0" t="0"/>
          <a:stretch/>
        </p:blipFill>
        <p:spPr>
          <a:xfrm>
            <a:off x="0" y="0"/>
            <a:ext cx="1878013" cy="2476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ctrTitle"/>
          </p:nvPr>
        </p:nvSpPr>
        <p:spPr>
          <a:xfrm>
            <a:off x="2042160" y="395923"/>
            <a:ext cx="6416040" cy="120427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sv-SE" sz="2800"/>
              <a:t>2. Godkännande av kallelse</a:t>
            </a:r>
            <a:endParaRPr/>
          </a:p>
        </p:txBody>
      </p:sp>
      <p:sp>
        <p:nvSpPr>
          <p:cNvPr id="114" name="Google Shape;114;p4"/>
          <p:cNvSpPr txBox="1"/>
          <p:nvPr>
            <p:ph idx="1" type="subTitle"/>
          </p:nvPr>
        </p:nvSpPr>
        <p:spPr>
          <a:xfrm>
            <a:off x="1544321" y="2553108"/>
            <a:ext cx="2540000" cy="2781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sv-SE" sz="1800"/>
              <a:t>Inbjudan skickad</a:t>
            </a:r>
            <a:endParaRPr/>
          </a:p>
          <a:p>
            <a:pPr indent="-342900" lvl="0" marL="342900" rtl="0" algn="l">
              <a:lnSpc>
                <a:spcPct val="90000"/>
              </a:lnSpc>
              <a:spcBef>
                <a:spcPts val="1000"/>
              </a:spcBef>
              <a:spcAft>
                <a:spcPts val="0"/>
              </a:spcAft>
              <a:buClr>
                <a:schemeClr val="dk1"/>
              </a:buClr>
              <a:buSzPts val="1800"/>
              <a:buFont typeface="Arial"/>
              <a:buChar char="•"/>
            </a:pPr>
            <a:r>
              <a:rPr lang="sv-SE" sz="1800"/>
              <a:t>Mail 17/2</a:t>
            </a:r>
            <a:endParaRPr/>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2400"/>
              <a:buNone/>
            </a:pPr>
            <a:r>
              <a:t/>
            </a:r>
            <a:endParaRPr/>
          </a:p>
        </p:txBody>
      </p:sp>
      <p:sp>
        <p:nvSpPr>
          <p:cNvPr id="115" name="Google Shape;115;p4"/>
          <p:cNvSpPr txBox="1"/>
          <p:nvPr>
            <p:ph idx="11" type="ftr"/>
          </p:nvPr>
        </p:nvSpPr>
        <p:spPr>
          <a:xfrm>
            <a:off x="2397760" y="6356351"/>
            <a:ext cx="3717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sv-SE"/>
              <a:t>Idrottssällskapet Uppsala Norra   -  Orgnr 802490-509</a:t>
            </a:r>
            <a:endParaRPr/>
          </a:p>
        </p:txBody>
      </p:sp>
      <p:pic>
        <p:nvPicPr>
          <p:cNvPr id="116" name="Google Shape;116;p4"/>
          <p:cNvPicPr preferRelativeResize="0"/>
          <p:nvPr>
            <p:ph idx="4294967295" type="body"/>
          </p:nvPr>
        </p:nvPicPr>
        <p:blipFill rotWithShape="1">
          <a:blip r:embed="rId3">
            <a:alphaModFix/>
          </a:blip>
          <a:srcRect b="0" l="0" r="0" t="0"/>
          <a:stretch/>
        </p:blipFill>
        <p:spPr>
          <a:xfrm>
            <a:off x="0" y="0"/>
            <a:ext cx="1878013" cy="2476500"/>
          </a:xfrm>
          <a:prstGeom prst="rect">
            <a:avLst/>
          </a:prstGeom>
          <a:noFill/>
          <a:ln>
            <a:noFill/>
          </a:ln>
        </p:spPr>
      </p:pic>
      <p:sp>
        <p:nvSpPr>
          <p:cNvPr id="117" name="Google Shape;117;p4"/>
          <p:cNvSpPr txBox="1"/>
          <p:nvPr/>
        </p:nvSpPr>
        <p:spPr>
          <a:xfrm>
            <a:off x="4572000" y="2551837"/>
            <a:ext cx="30861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sv-SE" sz="1800" u="none" cap="none" strike="noStrike">
                <a:solidFill>
                  <a:schemeClr val="dk1"/>
                </a:solidFill>
                <a:latin typeface="Calibri"/>
                <a:ea typeface="Calibri"/>
                <a:cs typeface="Calibri"/>
                <a:sym typeface="Calibri"/>
              </a:rPr>
              <a:t>Påminnelse skickad:</a:t>
            </a:r>
            <a:endParaRPr/>
          </a:p>
          <a:p>
            <a:pPr indent="-285750" lvl="0" marL="285750" marR="0" rtl="0" algn="l">
              <a:spcBef>
                <a:spcPts val="0"/>
              </a:spcBef>
              <a:spcAft>
                <a:spcPts val="0"/>
              </a:spcAft>
              <a:buClr>
                <a:schemeClr val="dk1"/>
              </a:buClr>
              <a:buSzPts val="1800"/>
              <a:buFont typeface="Arial"/>
              <a:buChar char="•"/>
            </a:pPr>
            <a:r>
              <a:rPr lang="sv-SE" sz="1800">
                <a:solidFill>
                  <a:schemeClr val="dk1"/>
                </a:solidFill>
                <a:latin typeface="Calibri"/>
                <a:ea typeface="Calibri"/>
                <a:cs typeface="Calibri"/>
                <a:sym typeface="Calibri"/>
              </a:rPr>
              <a:t>Mail 13/3</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18" name="Google Shape;118;p4"/>
          <p:cNvCxnSpPr/>
          <p:nvPr/>
        </p:nvCxnSpPr>
        <p:spPr>
          <a:xfrm>
            <a:off x="4246880" y="2306320"/>
            <a:ext cx="0" cy="3190240"/>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ctrTitle"/>
          </p:nvPr>
        </p:nvSpPr>
        <p:spPr>
          <a:xfrm>
            <a:off x="1593533" y="2476500"/>
            <a:ext cx="6416040" cy="120427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sv-SE" sz="3200"/>
              <a:t>3. Fastställande av föredragningslistan </a:t>
            </a:r>
            <a:endParaRPr/>
          </a:p>
        </p:txBody>
      </p:sp>
      <p:sp>
        <p:nvSpPr>
          <p:cNvPr id="124" name="Google Shape;124;p5"/>
          <p:cNvSpPr txBox="1"/>
          <p:nvPr>
            <p:ph idx="11" type="ftr"/>
          </p:nvPr>
        </p:nvSpPr>
        <p:spPr>
          <a:xfrm>
            <a:off x="2397760" y="6356351"/>
            <a:ext cx="3717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sv-SE"/>
              <a:t>Idrottssällskapet Uppsala Norra   -  Orgnr 802490-509</a:t>
            </a:r>
            <a:endParaRPr/>
          </a:p>
        </p:txBody>
      </p:sp>
      <p:pic>
        <p:nvPicPr>
          <p:cNvPr id="125" name="Google Shape;125;p5"/>
          <p:cNvPicPr preferRelativeResize="0"/>
          <p:nvPr>
            <p:ph idx="4294967295" type="body"/>
          </p:nvPr>
        </p:nvPicPr>
        <p:blipFill rotWithShape="1">
          <a:blip r:embed="rId3">
            <a:alphaModFix/>
          </a:blip>
          <a:srcRect b="0" l="0" r="0" t="0"/>
          <a:stretch/>
        </p:blipFill>
        <p:spPr>
          <a:xfrm>
            <a:off x="0" y="0"/>
            <a:ext cx="1878013" cy="2476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ctrTitle"/>
          </p:nvPr>
        </p:nvSpPr>
        <p:spPr>
          <a:xfrm>
            <a:off x="2332086" y="2388577"/>
            <a:ext cx="6416040" cy="120427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sv-SE" sz="3200"/>
              <a:t>4. Kontroll av rösträtt</a:t>
            </a:r>
            <a:endParaRPr/>
          </a:p>
        </p:txBody>
      </p:sp>
      <p:sp>
        <p:nvSpPr>
          <p:cNvPr id="131" name="Google Shape;131;p6"/>
          <p:cNvSpPr txBox="1"/>
          <p:nvPr>
            <p:ph idx="11" type="ftr"/>
          </p:nvPr>
        </p:nvSpPr>
        <p:spPr>
          <a:xfrm>
            <a:off x="2397760" y="6356351"/>
            <a:ext cx="3717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sv-SE"/>
              <a:t>Idrottssällskapet Uppsala Norra   -  Orgnr 802490-509</a:t>
            </a:r>
            <a:endParaRPr/>
          </a:p>
        </p:txBody>
      </p:sp>
      <p:pic>
        <p:nvPicPr>
          <p:cNvPr id="132" name="Google Shape;132;p6"/>
          <p:cNvPicPr preferRelativeResize="0"/>
          <p:nvPr>
            <p:ph idx="4294967295" type="body"/>
          </p:nvPr>
        </p:nvPicPr>
        <p:blipFill rotWithShape="1">
          <a:blip r:embed="rId3">
            <a:alphaModFix/>
          </a:blip>
          <a:srcRect b="0" l="0" r="0" t="0"/>
          <a:stretch/>
        </p:blipFill>
        <p:spPr>
          <a:xfrm>
            <a:off x="0" y="0"/>
            <a:ext cx="1878013" cy="2476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ctrTitle"/>
          </p:nvPr>
        </p:nvSpPr>
        <p:spPr>
          <a:xfrm>
            <a:off x="2974144" y="2224723"/>
            <a:ext cx="6416040" cy="120427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sv-SE" sz="3200"/>
              <a:t>5. Adjungeringar </a:t>
            </a:r>
            <a:endParaRPr/>
          </a:p>
        </p:txBody>
      </p:sp>
      <p:sp>
        <p:nvSpPr>
          <p:cNvPr id="138" name="Google Shape;138;p7"/>
          <p:cNvSpPr txBox="1"/>
          <p:nvPr>
            <p:ph idx="11" type="ftr"/>
          </p:nvPr>
        </p:nvSpPr>
        <p:spPr>
          <a:xfrm>
            <a:off x="2397760" y="6356351"/>
            <a:ext cx="3717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sv-SE"/>
              <a:t>Idrottssällskapet Uppsala Norra   -  Orgnr 802490-509</a:t>
            </a:r>
            <a:endParaRPr/>
          </a:p>
        </p:txBody>
      </p:sp>
      <p:pic>
        <p:nvPicPr>
          <p:cNvPr id="139" name="Google Shape;139;p7"/>
          <p:cNvPicPr preferRelativeResize="0"/>
          <p:nvPr>
            <p:ph idx="4294967295" type="body"/>
          </p:nvPr>
        </p:nvPicPr>
        <p:blipFill rotWithShape="1">
          <a:blip r:embed="rId3">
            <a:alphaModFix/>
          </a:blip>
          <a:srcRect b="0" l="0" r="0" t="0"/>
          <a:stretch/>
        </p:blipFill>
        <p:spPr>
          <a:xfrm>
            <a:off x="0" y="0"/>
            <a:ext cx="1878013" cy="2476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ph type="ctrTitle"/>
          </p:nvPr>
        </p:nvSpPr>
        <p:spPr>
          <a:xfrm>
            <a:off x="3363131" y="2224723"/>
            <a:ext cx="6416040" cy="120427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sv-SE" sz="2800"/>
              <a:t>6. Meddelanden</a:t>
            </a:r>
            <a:endParaRPr/>
          </a:p>
        </p:txBody>
      </p:sp>
      <p:sp>
        <p:nvSpPr>
          <p:cNvPr id="145" name="Google Shape;145;p8"/>
          <p:cNvSpPr txBox="1"/>
          <p:nvPr>
            <p:ph idx="11" type="ftr"/>
          </p:nvPr>
        </p:nvSpPr>
        <p:spPr>
          <a:xfrm>
            <a:off x="2397760" y="6356351"/>
            <a:ext cx="3717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sv-SE"/>
              <a:t>Idrottssällskapet Uppsala Norra   -  Orgnr 802490-509</a:t>
            </a:r>
            <a:endParaRPr/>
          </a:p>
        </p:txBody>
      </p:sp>
      <p:pic>
        <p:nvPicPr>
          <p:cNvPr id="146" name="Google Shape;146;p8"/>
          <p:cNvPicPr preferRelativeResize="0"/>
          <p:nvPr>
            <p:ph idx="4294967295" type="body"/>
          </p:nvPr>
        </p:nvPicPr>
        <p:blipFill rotWithShape="1">
          <a:blip r:embed="rId3">
            <a:alphaModFix/>
          </a:blip>
          <a:srcRect b="0" l="0" r="0" t="0"/>
          <a:stretch/>
        </p:blipFill>
        <p:spPr>
          <a:xfrm>
            <a:off x="0" y="0"/>
            <a:ext cx="1878013" cy="247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type="ctrTitle"/>
          </p:nvPr>
        </p:nvSpPr>
        <p:spPr>
          <a:xfrm>
            <a:off x="1878013" y="353642"/>
            <a:ext cx="6416040" cy="120427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sv-SE" sz="2800"/>
              <a:t>7. Fastställande av medlemsavgift</a:t>
            </a:r>
            <a:endParaRPr/>
          </a:p>
        </p:txBody>
      </p:sp>
      <p:sp>
        <p:nvSpPr>
          <p:cNvPr id="152" name="Google Shape;152;p9"/>
          <p:cNvSpPr txBox="1"/>
          <p:nvPr>
            <p:ph idx="11" type="ftr"/>
          </p:nvPr>
        </p:nvSpPr>
        <p:spPr>
          <a:xfrm>
            <a:off x="2397760" y="6356351"/>
            <a:ext cx="371729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sv-SE"/>
              <a:t>Idrottssällskapet Uppsala Norra   -  Orgnr 802490-509</a:t>
            </a:r>
            <a:endParaRPr/>
          </a:p>
        </p:txBody>
      </p:sp>
      <p:pic>
        <p:nvPicPr>
          <p:cNvPr id="153" name="Google Shape;153;p9"/>
          <p:cNvPicPr preferRelativeResize="0"/>
          <p:nvPr>
            <p:ph idx="4294967295" type="body"/>
          </p:nvPr>
        </p:nvPicPr>
        <p:blipFill rotWithShape="1">
          <a:blip r:embed="rId3">
            <a:alphaModFix/>
          </a:blip>
          <a:srcRect b="0" l="0" r="0" t="0"/>
          <a:stretch/>
        </p:blipFill>
        <p:spPr>
          <a:xfrm>
            <a:off x="0" y="0"/>
            <a:ext cx="1878013" cy="2476500"/>
          </a:xfrm>
          <a:prstGeom prst="rect">
            <a:avLst/>
          </a:prstGeom>
          <a:noFill/>
          <a:ln>
            <a:noFill/>
          </a:ln>
        </p:spPr>
      </p:pic>
      <p:sp>
        <p:nvSpPr>
          <p:cNvPr id="154" name="Google Shape;154;p9"/>
          <p:cNvSpPr txBox="1"/>
          <p:nvPr/>
        </p:nvSpPr>
        <p:spPr>
          <a:xfrm>
            <a:off x="1878013" y="2474323"/>
            <a:ext cx="5782627"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sv-SE" sz="1800">
                <a:solidFill>
                  <a:schemeClr val="dk1"/>
                </a:solidFill>
                <a:latin typeface="Calibri"/>
                <a:ea typeface="Calibri"/>
                <a:cs typeface="Calibri"/>
                <a:sym typeface="Calibri"/>
              </a:rPr>
              <a:t>Herr: 150kr</a:t>
            </a:r>
            <a:endParaRPr/>
          </a:p>
          <a:p>
            <a:pPr indent="-285750" lvl="0" marL="285750" marR="0" rtl="0" algn="l">
              <a:spcBef>
                <a:spcPts val="0"/>
              </a:spcBef>
              <a:spcAft>
                <a:spcPts val="0"/>
              </a:spcAft>
              <a:buClr>
                <a:schemeClr val="dk1"/>
              </a:buClr>
              <a:buSzPts val="1800"/>
              <a:buFont typeface="Arial"/>
              <a:buChar char="•"/>
            </a:pPr>
            <a:r>
              <a:rPr lang="sv-SE" sz="1800">
                <a:solidFill>
                  <a:schemeClr val="dk1"/>
                </a:solidFill>
                <a:latin typeface="Calibri"/>
                <a:ea typeface="Calibri"/>
                <a:cs typeface="Calibri"/>
                <a:sym typeface="Calibri"/>
              </a:rPr>
              <a:t>Dam: 150kr</a:t>
            </a:r>
            <a:endParaRPr/>
          </a:p>
          <a:p>
            <a:pPr indent="-285750" lvl="0" marL="285750" marR="0" rtl="0" algn="l">
              <a:spcBef>
                <a:spcPts val="0"/>
              </a:spcBef>
              <a:spcAft>
                <a:spcPts val="0"/>
              </a:spcAft>
              <a:buClr>
                <a:schemeClr val="dk1"/>
              </a:buClr>
              <a:buSzPts val="1800"/>
              <a:buFont typeface="Arial"/>
              <a:buChar char="•"/>
            </a:pPr>
            <a:r>
              <a:rPr lang="sv-SE" sz="1800">
                <a:solidFill>
                  <a:schemeClr val="dk1"/>
                </a:solidFill>
                <a:latin typeface="Calibri"/>
                <a:ea typeface="Calibri"/>
                <a:cs typeface="Calibri"/>
                <a:sym typeface="Calibri"/>
              </a:rPr>
              <a:t>Flames: 0kr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t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tema">
  <a:themeElements>
    <a:clrScheme name="Office-tema">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2019-03-10T09:05:37Z</dcterms:created>
  <dc:creator>Obbe .</dc:creator>
</cp:coreProperties>
</file>