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63" r:id="rId51"/>
    <p:sldId id="364" r:id="rId52"/>
    <p:sldId id="365" r:id="rId53"/>
    <p:sldId id="368" r:id="rId54"/>
    <p:sldId id="367" r:id="rId55"/>
    <p:sldId id="370" r:id="rId56"/>
    <p:sldId id="369" r:id="rId57"/>
    <p:sldId id="371" r:id="rId58"/>
    <p:sldId id="372" r:id="rId59"/>
    <p:sldId id="373" r:id="rId60"/>
    <p:sldId id="374" r:id="rId61"/>
    <p:sldId id="375" r:id="rId62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0787"/>
  </p:normalViewPr>
  <p:slideViewPr>
    <p:cSldViewPr snapToGrid="0" snapToObjects="1">
      <p:cViewPr varScale="1">
        <p:scale>
          <a:sx n="85" d="100"/>
          <a:sy n="85" d="100"/>
        </p:scale>
        <p:origin x="17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</a:t>
            </a:r>
            <a:br>
              <a:rPr lang="en-US" dirty="0"/>
            </a:br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catch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Totally impractical</a:t>
            </a:r>
          </a:p>
          <a:p>
            <a:endParaRPr lang="en-US" dirty="0"/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r>
              <a:rPr lang="en-US" dirty="0"/>
              <a:t>We were quite frustrated, so we thought we’d give it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 But I wouldn’t rule out unicorns being able to contribute to a mob.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  <a:p>
            <a:endParaRPr lang="en-US" dirty="0"/>
          </a:p>
          <a:p>
            <a:r>
              <a:rPr lang="en-US" dirty="0"/>
              <a:t>But...I think we're stuck with the 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It’s because we noticed that when we were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 - the wisdom of the crowd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factor improved, everyone has context all the time</a:t>
            </a:r>
          </a:p>
          <a:p>
            <a:r>
              <a:rPr lang="en-US" dirty="0"/>
              <a:t>Less impact when people are off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Imagine if you are new to a particular language, or framework</a:t>
            </a:r>
          </a:p>
          <a:p>
            <a:r>
              <a:rPr lang="en-US" dirty="0"/>
              <a:t>And you’re asked to code with the entire team watching</a:t>
            </a:r>
          </a:p>
          <a:p>
            <a:r>
              <a:rPr lang="en-US" dirty="0"/>
              <a:t>And the experienced people are saying “do this, do that, no like that”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/>
              <a:t>Mobbing </a:t>
            </a:r>
            <a:r>
              <a:rPr lang="en-GB" dirty="0"/>
              <a:t>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the second mob</a:t>
            </a:r>
          </a:p>
          <a:p>
            <a:endParaRPr lang="en-US" dirty="0"/>
          </a:p>
          <a:p>
            <a:r>
              <a:rPr lang="en-US" dirty="0"/>
              <a:t>This time they were an established team</a:t>
            </a:r>
          </a:p>
          <a:p>
            <a:br>
              <a:rPr lang="en-US" dirty="0"/>
            </a:br>
            <a:r>
              <a:rPr lang="en-US" dirty="0"/>
              <a:t>It’s a bit later on, and I was in a new role. A tech lead.</a:t>
            </a:r>
          </a:p>
          <a:p>
            <a:endParaRPr lang="en-US" dirty="0"/>
          </a:p>
          <a:p>
            <a:r>
              <a:rPr lang="en-US" dirty="0"/>
              <a:t>I was really pleased because the team have heard about mobbing and are starting to try it out.</a:t>
            </a:r>
          </a:p>
          <a:p>
            <a:r>
              <a:rPr lang="en-US" dirty="0"/>
              <a:t>They like it too.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also, as a tech lead, the team mobbing suited me, because...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much less context switching.</a:t>
            </a:r>
          </a:p>
          <a:p>
            <a:endParaRPr lang="en-US" dirty="0"/>
          </a:p>
          <a:p>
            <a:r>
              <a:rPr lang="en-US" dirty="0"/>
              <a:t>With pairing, I need to keep an eye on multiple pairs, to see if they need help or are going down a wrong path.</a:t>
            </a:r>
          </a:p>
          <a:p>
            <a:r>
              <a:rPr lang="en-US" dirty="0"/>
              <a:t>With pairing, we can have multiple stories in flight that need to be coordinated and deployed and so on.</a:t>
            </a:r>
          </a:p>
          <a:p>
            <a:r>
              <a:rPr lang="en-US" dirty="0"/>
              <a:t>But with mobbing, there’s one thing going on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tech lead, I’m often popping out to meetings</a:t>
            </a:r>
          </a:p>
          <a:p>
            <a:r>
              <a:rPr lang="en-US" dirty="0"/>
              <a:t>If I keep leaving a pair, it can be disruptive.</a:t>
            </a:r>
          </a:p>
          <a:p>
            <a:r>
              <a:rPr lang="en-US" dirty="0"/>
              <a:t>So to avoid this I’ll often find myself picking up small jobs on my own, rather than being a bad pairing partner.</a:t>
            </a:r>
          </a:p>
          <a:p>
            <a:endParaRPr lang="en-US" dirty="0"/>
          </a:p>
          <a:p>
            <a:r>
              <a:rPr lang="en-US" dirty="0"/>
              <a:t>But with a mob, it’s much easier to dip in and out.</a:t>
            </a:r>
          </a:p>
          <a:p>
            <a:r>
              <a:rPr lang="en-US" dirty="0"/>
              <a:t>Because when I leave there’s much less of an impact.</a:t>
            </a:r>
          </a:p>
          <a:p>
            <a:r>
              <a:rPr lang="en-US" dirty="0"/>
              <a:t>And so mobbing helps me stay technical.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0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my job is to help the developers on the team improve.</a:t>
            </a:r>
          </a:p>
          <a:p>
            <a:r>
              <a:rPr lang="en-US" dirty="0"/>
              <a:t>With pairing, I don’t get much of a chance to see how they work</a:t>
            </a:r>
          </a:p>
          <a:p>
            <a:r>
              <a:rPr lang="en-US" dirty="0"/>
              <a:t>But with mobbing, I can see the entire team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came across some problems I hadn’t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8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needed some specialists, and it started to grow.</a:t>
            </a:r>
          </a:p>
          <a:p>
            <a:r>
              <a:rPr lang="en-US" dirty="0"/>
              <a:t>Our first reaction was to get them to join the mob.</a:t>
            </a:r>
          </a:p>
          <a:p>
            <a:r>
              <a:rPr lang="en-US" dirty="0"/>
              <a:t>But it started to feel crowded</a:t>
            </a:r>
          </a:p>
          <a:p>
            <a:endParaRPr lang="en-US" dirty="0"/>
          </a:p>
          <a:p>
            <a:r>
              <a:rPr lang="en-US" dirty="0"/>
              <a:t>Hard for everyone to contribute</a:t>
            </a:r>
          </a:p>
          <a:p>
            <a:r>
              <a:rPr lang="en-US" dirty="0"/>
              <a:t>People were starting to disengage</a:t>
            </a:r>
          </a:p>
          <a:p>
            <a:r>
              <a:rPr lang="en-US" dirty="0"/>
              <a:t>And it was hard to physically fit everyone around the screen (it was a big screen!)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04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Established team, existing systems that needed small updates</a:t>
            </a:r>
          </a:p>
          <a:p>
            <a:r>
              <a:rPr lang="en-US" dirty="0"/>
              <a:t>Mobbing not as valuable because it was well known, established, not interesting</a:t>
            </a:r>
          </a:p>
          <a:p>
            <a:r>
              <a:rPr lang="en-US" dirty="0"/>
              <a:t>The team tried mobbing on these, but it was quite dull. Again it was hard to stay engaged.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5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we were all new to</a:t>
            </a:r>
          </a:p>
          <a:p>
            <a:r>
              <a:rPr lang="en-US" dirty="0"/>
              <a:t>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found ways to solve these problems.</a:t>
            </a:r>
          </a:p>
          <a:p>
            <a:endParaRPr lang="en-US" dirty="0"/>
          </a:p>
          <a:p>
            <a:r>
              <a:rPr lang="en-US" dirty="0"/>
              <a:t>These are best summed up by a couple of phrases to our team’s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was “</a:t>
            </a:r>
            <a:r>
              <a:rPr lang="en-US" dirty="0" err="1"/>
              <a:t>demob</a:t>
            </a:r>
            <a:r>
              <a:rPr lang="en-US" dirty="0"/>
              <a:t>”</a:t>
            </a:r>
          </a:p>
          <a:p>
            <a:r>
              <a:rPr lang="en-US" dirty="0"/>
              <a:t>Which means to split up a mob</a:t>
            </a:r>
          </a:p>
          <a:p>
            <a:endParaRPr lang="en-US" dirty="0"/>
          </a:p>
          <a:p>
            <a:r>
              <a:rPr lang="en-US" dirty="0"/>
              <a:t>I think we’ve got a good idea of how this will work end-to-end now. Let’s </a:t>
            </a:r>
            <a:r>
              <a:rPr lang="en-US" dirty="0" err="1"/>
              <a:t>demob</a:t>
            </a:r>
            <a:r>
              <a:rPr lang="en-US" dirty="0"/>
              <a:t>, one pair finish the frontend, one finish the backend.</a:t>
            </a:r>
          </a:p>
          <a:p>
            <a:endParaRPr lang="en-US" dirty="0"/>
          </a:p>
          <a:p>
            <a:r>
              <a:rPr lang="en-US" dirty="0"/>
              <a:t>If we need to use an </a:t>
            </a:r>
            <a:r>
              <a:rPr lang="en-US" dirty="0" err="1"/>
              <a:t>unfamilar</a:t>
            </a:r>
            <a:r>
              <a:rPr lang="en-US" dirty="0"/>
              <a:t> bit of tech – lets </a:t>
            </a:r>
            <a:r>
              <a:rPr lang="en-US" dirty="0" err="1"/>
              <a:t>demob</a:t>
            </a:r>
            <a:r>
              <a:rPr lang="en-US" dirty="0"/>
              <a:t>, read the docs, then come back later and share what we found</a:t>
            </a:r>
          </a:p>
          <a:p>
            <a:endParaRPr lang="en-US" dirty="0"/>
          </a:p>
          <a:p>
            <a:r>
              <a:rPr lang="en-US" dirty="0"/>
              <a:t>Someone from another team has a question about the library that we wrote – I’ll </a:t>
            </a:r>
            <a:r>
              <a:rPr lang="en-US" dirty="0" err="1"/>
              <a:t>demob</a:t>
            </a:r>
            <a:r>
              <a:rPr lang="en-US" dirty="0"/>
              <a:t> and show them, you folks carry on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term was “</a:t>
            </a:r>
            <a:r>
              <a:rPr lang="en-US" dirty="0" err="1"/>
              <a:t>mobbable</a:t>
            </a:r>
            <a:r>
              <a:rPr lang="en-US" dirty="0"/>
              <a:t>”</a:t>
            </a:r>
          </a:p>
          <a:p>
            <a:r>
              <a:rPr lang="en-US" dirty="0"/>
              <a:t>Whether a story is worth mobbing on.</a:t>
            </a:r>
          </a:p>
          <a:p>
            <a:endParaRPr lang="en-US" dirty="0"/>
          </a:p>
          <a:p>
            <a:r>
              <a:rPr lang="en-US" dirty="0"/>
              <a:t>This story coming up in the next sprint will require a big refactor, it’s definitely </a:t>
            </a:r>
            <a:r>
              <a:rPr lang="en-US" dirty="0" err="1"/>
              <a:t>mobbable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thought this story would be easy, so started it on my own. But there’s lots of edge cases I hadn’t considered. I think it’s </a:t>
            </a:r>
            <a:r>
              <a:rPr lang="en-US" dirty="0" err="1"/>
              <a:t>mobabble</a:t>
            </a:r>
            <a:r>
              <a:rPr lang="en-US" dirty="0"/>
              <a:t>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mobbing has started to spread.</a:t>
            </a:r>
          </a:p>
          <a:p>
            <a:r>
              <a:rPr lang="en-US" dirty="0"/>
              <a:t>It works in multiple teams</a:t>
            </a:r>
          </a:p>
          <a:p>
            <a:r>
              <a:rPr lang="en-US" dirty="0"/>
              <a:t>It helps teams and those on the edge of teams, like myself as a tech lead.</a:t>
            </a:r>
          </a:p>
          <a:p>
            <a:endParaRPr lang="en-US" dirty="0"/>
          </a:p>
          <a:p>
            <a:r>
              <a:rPr lang="en-US" dirty="0"/>
              <a:t>But a flaw was that we got fixated on mobbing as being the only way to work.</a:t>
            </a:r>
          </a:p>
          <a:p>
            <a:r>
              <a:rPr lang="en-US" dirty="0"/>
              <a:t>We had a hammer, and everything we saw was a nail.</a:t>
            </a:r>
          </a:p>
          <a:p>
            <a:endParaRPr lang="en-US" dirty="0"/>
          </a:p>
          <a:p>
            <a:r>
              <a:rPr lang="en-US" dirty="0"/>
              <a:t>We got better when we started treating mobbing as a tool, </a:t>
            </a:r>
          </a:p>
          <a:p>
            <a:r>
              <a:rPr lang="en-US" dirty="0"/>
              <a:t>and continually thinking: what size team is right </a:t>
            </a:r>
            <a:r>
              <a:rPr lang="en-US"/>
              <a:t>for this job,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But knowledge is spread around the team.</a:t>
            </a:r>
          </a:p>
          <a:p>
            <a:r>
              <a:rPr lang="en-GB" dirty="0"/>
              <a:t>And need to get agreement on things.</a:t>
            </a:r>
          </a:p>
          <a:p>
            <a:r>
              <a:rPr lang="en-GB" dirty="0"/>
              <a:t>Each pair keeps interrupting the other.</a:t>
            </a:r>
          </a:p>
          <a:p>
            <a:r>
              <a:rPr lang="en-GB" dirty="0"/>
              <a:t>Frustrating.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tried having sessions but we would have questions soon after the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otemobprogramming.org/" TargetMode="External"/><Relationship Id="rId2" Type="http://schemas.openxmlformats.org/officeDocument/2006/relationships/hyperlink" Target="https://leanpub.com/mobprogramm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channel/UCgt1lVMrdwlZKBaerxxp2i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🌈🦄✨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Context Switches 😵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Right Team, Right Job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Many Teams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Strong Style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Experiment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4" y="1700094"/>
            <a:ext cx="8835309" cy="505604"/>
          </a:xfrm>
        </p:spPr>
        <p:txBody>
          <a:bodyPr/>
          <a:lstStyle/>
          <a:p>
            <a:pPr algn="ctr"/>
            <a:r>
              <a:rPr lang="en-GB" sz="7200" dirty="0"/>
              <a:t>Amplification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678345" y="317619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Right Team Right Job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678344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Experiment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2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3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Mob Mentality Show</a:t>
            </a:r>
            <a:r>
              <a:rPr lang="en-GB" sz="3200" dirty="0"/>
              <a:t> </a:t>
            </a:r>
            <a:r>
              <a:rPr lang="en-GB" sz="3200"/>
              <a:t>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7120</TotalTime>
  <Words>1721</Words>
  <Application>Microsoft Macintosh PowerPoint</Application>
  <PresentationFormat>Widescreen</PresentationFormat>
  <Paragraphs>352</Paragraphs>
  <Slides>58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🌈🦄✨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Switches 😵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Many Teams</vt:lpstr>
      <vt:lpstr>But...</vt:lpstr>
      <vt:lpstr>Strangers 👽</vt:lpstr>
      <vt:lpstr>Theatre 🍿</vt:lpstr>
      <vt:lpstr>Consensus 🤚</vt:lpstr>
      <vt:lpstr>Strong Style 💪</vt:lpstr>
      <vt:lpstr>Tweak Rules❗</vt:lpstr>
      <vt:lpstr>Facilitation 🔦</vt:lpstr>
      <vt:lpstr>Mob Number 3</vt:lpstr>
      <vt:lpstr>The Future 🤖</vt:lpstr>
      <vt:lpstr>Remote 🎧</vt:lpstr>
      <vt:lpstr>Tools 🔧</vt:lpstr>
      <vt:lpstr>Community 🌍</vt:lpstr>
      <vt:lpstr>(Nearly) The End</vt:lpstr>
      <vt:lpstr>Amplification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352</cp:revision>
  <dcterms:created xsi:type="dcterms:W3CDTF">2016-03-02T14:32:06Z</dcterms:created>
  <dcterms:modified xsi:type="dcterms:W3CDTF">2019-09-25T19:59:54Z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