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3"/>
  </p:notesMasterIdLst>
  <p:handoutMasterIdLst>
    <p:handoutMasterId r:id="rId64"/>
  </p:handoutMasterIdLst>
  <p:sldIdLst>
    <p:sldId id="314" r:id="rId5"/>
    <p:sldId id="316" r:id="rId6"/>
    <p:sldId id="317" r:id="rId7"/>
    <p:sldId id="318" r:id="rId8"/>
    <p:sldId id="319" r:id="rId9"/>
    <p:sldId id="320" r:id="rId10"/>
    <p:sldId id="321" r:id="rId11"/>
    <p:sldId id="324" r:id="rId12"/>
    <p:sldId id="323" r:id="rId13"/>
    <p:sldId id="325" r:id="rId14"/>
    <p:sldId id="327" r:id="rId15"/>
    <p:sldId id="326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50" r:id="rId37"/>
    <p:sldId id="348" r:id="rId38"/>
    <p:sldId id="349" r:id="rId39"/>
    <p:sldId id="351" r:id="rId40"/>
    <p:sldId id="353" r:id="rId41"/>
    <p:sldId id="354" r:id="rId42"/>
    <p:sldId id="366" r:id="rId43"/>
    <p:sldId id="356" r:id="rId44"/>
    <p:sldId id="357" r:id="rId45"/>
    <p:sldId id="358" r:id="rId46"/>
    <p:sldId id="359" r:id="rId47"/>
    <p:sldId id="360" r:id="rId48"/>
    <p:sldId id="362" r:id="rId49"/>
    <p:sldId id="361" r:id="rId50"/>
    <p:sldId id="376" r:id="rId51"/>
    <p:sldId id="363" r:id="rId52"/>
    <p:sldId id="364" r:id="rId53"/>
    <p:sldId id="365" r:id="rId54"/>
    <p:sldId id="368" r:id="rId55"/>
    <p:sldId id="367" r:id="rId56"/>
    <p:sldId id="372" r:id="rId57"/>
    <p:sldId id="373" r:id="rId58"/>
    <p:sldId id="377" r:id="rId59"/>
    <p:sldId id="371" r:id="rId60"/>
    <p:sldId id="374" r:id="rId61"/>
    <p:sldId id="375" r:id="rId62"/>
  </p:sldIdLst>
  <p:sldSz cx="12192000" cy="6858000"/>
  <p:notesSz cx="6858000" cy="9144000"/>
  <p:defaultTextStyle>
    <a:defPPr>
      <a:defRPr lang="en-US"/>
    </a:defPPr>
    <a:lvl1pPr marL="0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85F"/>
    <a:srgbClr val="B79738"/>
    <a:srgbClr val="38B132"/>
    <a:srgbClr val="004A8E"/>
    <a:srgbClr val="1554A7"/>
    <a:srgbClr val="0A54A7"/>
    <a:srgbClr val="505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24"/>
    <p:restoredTop sz="70787"/>
  </p:normalViewPr>
  <p:slideViewPr>
    <p:cSldViewPr snapToGrid="0" snapToObjects="1">
      <p:cViewPr varScale="1">
        <p:scale>
          <a:sx n="64" d="100"/>
          <a:sy n="64" d="100"/>
        </p:scale>
        <p:origin x="184" y="6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E8AEC-3485-8F42-8DAA-65AC687FA28D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6D18C-3907-6545-A2A7-B3C22ECA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37668-4783-4882-B2E6-3A4D0BC25785}" type="datetimeFigureOut">
              <a:rPr lang="en-GB" smtClean="0"/>
              <a:t>29/09/2019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E8012-7AEC-4AAD-B52C-DF7E1601E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6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thanks for coming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934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someone said</a:t>
            </a:r>
          </a:p>
          <a:p>
            <a:r>
              <a:rPr lang="en-US" dirty="0"/>
              <a:t>“There’s this idea, where we all work on the same thing at the same time”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872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pair programming is when two people work together on a task at the same time.</a:t>
            </a:r>
          </a:p>
          <a:p>
            <a:r>
              <a:rPr lang="en-GB" dirty="0"/>
              <a:t>Then mob programming takes it to the next level</a:t>
            </a:r>
            <a:endParaRPr lang="en-US" dirty="0"/>
          </a:p>
          <a:p>
            <a:r>
              <a:rPr lang="en-US" dirty="0"/>
              <a:t>By adding more people</a:t>
            </a:r>
          </a:p>
          <a:p>
            <a:endParaRPr lang="en-US" dirty="0"/>
          </a:p>
          <a:p>
            <a:r>
              <a:rPr lang="en-US" dirty="0"/>
              <a:t>One person still drives, but there are more people there to support that driver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261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loved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25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mob programming is a bad name</a:t>
            </a:r>
          </a:p>
          <a:p>
            <a:r>
              <a:rPr lang="en-US" dirty="0"/>
              <a:t>And that’s because your first reaction when hearing about it may have been...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602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Gangster movies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928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masses of angry people with pitchforks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662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Whereas actually, mobbing is the opposite of these things.</a:t>
            </a:r>
          </a:p>
          <a:p>
            <a:r>
              <a:rPr lang="en-US" dirty="0"/>
              <a:t>It is designed to be an inclusive way of helping people work together in harmony.</a:t>
            </a:r>
          </a:p>
          <a:p>
            <a:r>
              <a:rPr lang="en-US" dirty="0"/>
              <a:t>There may or may not be actual unicorns.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138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famous quote about this, which is...</a:t>
            </a:r>
          </a:p>
          <a:p>
            <a:endParaRPr lang="en-US" dirty="0"/>
          </a:p>
          <a:p>
            <a:r>
              <a:rPr lang="en-US" dirty="0"/>
              <a:t>There are only two hard things in Computer Science: cache invalidation and naming things</a:t>
            </a:r>
          </a:p>
          <a:p>
            <a:endParaRPr lang="en-US" dirty="0"/>
          </a:p>
          <a:p>
            <a:r>
              <a:rPr lang="en-US" dirty="0"/>
              <a:t>And I guess that applies to techniques as well.</a:t>
            </a:r>
          </a:p>
          <a:p>
            <a:endParaRPr lang="en-US" dirty="0"/>
          </a:p>
          <a:p>
            <a:r>
              <a:rPr lang="en-US" dirty="0"/>
              <a:t>The danger is that people hear mob and get put off</a:t>
            </a:r>
          </a:p>
          <a:p>
            <a:r>
              <a:rPr lang="en-US" dirty="0"/>
              <a:t>But I think we're stuck with the name</a:t>
            </a:r>
          </a:p>
          <a:p>
            <a:endParaRPr lang="en-US" dirty="0"/>
          </a:p>
          <a:p>
            <a:r>
              <a:rPr lang="en-US" dirty="0"/>
              <a:t>When you hear mob - think "the general population"</a:t>
            </a:r>
            <a:br>
              <a:rPr lang="en-US" dirty="0"/>
            </a:br>
            <a:r>
              <a:rPr lang="en-US" dirty="0"/>
              <a:t>We want everyone to get involved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649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Anyway, back to the team.</a:t>
            </a:r>
          </a:p>
          <a:p>
            <a:r>
              <a:rPr lang="en-US" dirty="0"/>
              <a:t>And the expert is back from holiday, hooray!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78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instead of going back to our old ways,</a:t>
            </a:r>
          </a:p>
          <a:p>
            <a:r>
              <a:rPr lang="en-US" dirty="0"/>
              <a:t>we continue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37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Oli Wennell, a tech lead at </a:t>
            </a:r>
            <a:r>
              <a:rPr lang="en-US" dirty="0" err="1"/>
              <a:t>comparethemarket.com</a:t>
            </a:r>
            <a:endParaRPr lang="en-US" dirty="0"/>
          </a:p>
          <a:p>
            <a:r>
              <a:rPr lang="en-US" dirty="0"/>
              <a:t>We’re a price comparison website</a:t>
            </a:r>
          </a:p>
          <a:p>
            <a:r>
              <a:rPr lang="en-US" dirty="0"/>
              <a:t>We’re the ones with the adverts on the </a:t>
            </a:r>
            <a:r>
              <a:rPr lang="en-US" dirty="0" err="1"/>
              <a:t>telly</a:t>
            </a:r>
            <a:endParaRPr lang="en-US" dirty="0"/>
          </a:p>
          <a:p>
            <a:r>
              <a:rPr lang="en-US" dirty="0"/>
              <a:t>Meerkat adverts, that is</a:t>
            </a:r>
          </a:p>
          <a:p>
            <a:endParaRPr lang="en-US" dirty="0"/>
          </a:p>
          <a:p>
            <a:r>
              <a:rPr lang="en-US" dirty="0"/>
              <a:t>I’m here because 5 years ago, someone in my team suggested we try something radical.</a:t>
            </a:r>
          </a:p>
          <a:p>
            <a:endParaRPr lang="en-US" dirty="0"/>
          </a:p>
          <a:p>
            <a:r>
              <a:rPr lang="en-US" dirty="0"/>
              <a:t>Apparently over on the west coast of the USA, there was a team that weren’t just pair programming.</a:t>
            </a:r>
          </a:p>
          <a:p>
            <a:r>
              <a:rPr lang="en-US" dirty="0"/>
              <a:t>They were all working together on the same thing at the same time on the same computer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idea was mob programming, also known as mobbing</a:t>
            </a:r>
          </a:p>
          <a:p>
            <a:endParaRPr lang="en-US" dirty="0"/>
          </a:p>
          <a:p>
            <a:r>
              <a:rPr lang="en-US" dirty="0"/>
              <a:t>I thought: nice idea, not going to catch on</a:t>
            </a:r>
          </a:p>
          <a:p>
            <a:r>
              <a:rPr lang="en-US" dirty="0"/>
              <a:t>And yet...</a:t>
            </a:r>
          </a:p>
          <a:p>
            <a:r>
              <a:rPr lang="en-US" dirty="0"/>
              <a:t>five years later, the idea’s not so radical anymore.</a:t>
            </a:r>
          </a:p>
          <a:p>
            <a:r>
              <a:rPr lang="en-US" dirty="0"/>
              <a:t>It spread around the world</a:t>
            </a:r>
          </a:p>
          <a:p>
            <a:endParaRPr lang="en-US" dirty="0"/>
          </a:p>
          <a:p>
            <a:r>
              <a:rPr lang="en-US" dirty="0"/>
              <a:t>It's changed how I think about software development.</a:t>
            </a:r>
          </a:p>
          <a:p>
            <a:r>
              <a:rPr lang="en-US" dirty="0"/>
              <a:t>I'm a massive fan</a:t>
            </a:r>
          </a:p>
          <a:p>
            <a:endParaRPr lang="en-US" dirty="0"/>
          </a:p>
          <a:p>
            <a:r>
              <a:rPr lang="en-US" dirty="0"/>
              <a:t>So that’s me, now a bit about you.</a:t>
            </a:r>
          </a:p>
          <a:p>
            <a:r>
              <a:rPr lang="en-US" dirty="0"/>
              <a:t>Could I ask, how many of you have heard of mob programming before?</a:t>
            </a:r>
          </a:p>
          <a:p>
            <a:r>
              <a:rPr lang="en-US" dirty="0"/>
              <a:t>How many have tried it?</a:t>
            </a:r>
          </a:p>
          <a:p>
            <a:r>
              <a:rPr lang="en-US" dirty="0"/>
              <a:t>How many use it regularly?</a:t>
            </a:r>
          </a:p>
          <a:p>
            <a:r>
              <a:rPr lang="en-US" dirty="0"/>
              <a:t>Ok, thanks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would we carry on, now that we have the expert back?</a:t>
            </a:r>
          </a:p>
          <a:p>
            <a:endParaRPr lang="en-US" dirty="0"/>
          </a:p>
          <a:p>
            <a:r>
              <a:rPr lang="en-US" dirty="0"/>
              <a:t>It feels great</a:t>
            </a:r>
          </a:p>
          <a:p>
            <a:r>
              <a:rPr lang="en-US" dirty="0"/>
              <a:t>I for one feel like “I’m in the zone”</a:t>
            </a:r>
          </a:p>
          <a:p>
            <a:r>
              <a:rPr lang="en-US" dirty="0"/>
              <a:t>Doing my best work, together with the team</a:t>
            </a:r>
          </a:p>
          <a:p>
            <a:endParaRPr lang="en-US" dirty="0"/>
          </a:p>
          <a:p>
            <a:r>
              <a:rPr lang="en-US" dirty="0"/>
              <a:t>When we are mobbing we were:</a:t>
            </a:r>
          </a:p>
          <a:p>
            <a:r>
              <a:rPr lang="en-US" dirty="0"/>
              <a:t>Better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and stronger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729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quality - all eyes on every line, more chance of spotting better ways</a:t>
            </a:r>
          </a:p>
          <a:p>
            <a:endParaRPr lang="en-GB" dirty="0"/>
          </a:p>
          <a:p>
            <a:r>
              <a:rPr lang="en-GB" dirty="0"/>
              <a:t>Everyone's context of domain, tech, techniques</a:t>
            </a:r>
          </a:p>
          <a:p>
            <a:r>
              <a:rPr lang="en-GB" dirty="0"/>
              <a:t>We get the best out of everyone, which makes the software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2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Mobbing is a way of shortening feedback loops</a:t>
            </a:r>
          </a:p>
          <a:p>
            <a:endParaRPr lang="en-GB" dirty="0"/>
          </a:p>
          <a:p>
            <a:r>
              <a:rPr lang="en-GB" dirty="0"/>
              <a:t>Decision making in real time instead of meetings</a:t>
            </a:r>
          </a:p>
          <a:p>
            <a:r>
              <a:rPr lang="en-GB" dirty="0"/>
              <a:t>Code reviews in real time instead of a bottleneck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00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impact when people off sick or on holiday, everyone has context all the time</a:t>
            </a:r>
          </a:p>
          <a:p>
            <a:r>
              <a:rPr lang="en-US" dirty="0"/>
              <a:t>Feels good to know it’s not “all on you” to be able to fix things if things go wrong</a:t>
            </a:r>
          </a:p>
          <a:p>
            <a:endParaRPr lang="en-US" dirty="0"/>
          </a:p>
          <a:p>
            <a:r>
              <a:rPr lang="en-US" dirty="0"/>
              <a:t>Team is new but we get to know each other quicker by working together so much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86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started to find there were some tricky aspects about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445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Mobbing is intense</a:t>
            </a:r>
          </a:p>
          <a:p>
            <a:endParaRPr lang="en-GB" dirty="0"/>
          </a:p>
          <a:p>
            <a:r>
              <a:rPr lang="en-GB" dirty="0"/>
              <a:t>Conversation with multiple people instead of just your pair</a:t>
            </a:r>
          </a:p>
          <a:p>
            <a:r>
              <a:rPr lang="en-GB" dirty="0"/>
              <a:t>Going on for too long, we’d get exhausted</a:t>
            </a:r>
          </a:p>
          <a:p>
            <a:endParaRPr lang="en-GB" dirty="0"/>
          </a:p>
          <a:p>
            <a:r>
              <a:rPr lang="en-GB" dirty="0"/>
              <a:t>So we started to take regular breaks</a:t>
            </a:r>
          </a:p>
          <a:p>
            <a:r>
              <a:rPr lang="en-GB" dirty="0"/>
              <a:t>And keep sessions short, say 30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656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Mobbing can be intimidating</a:t>
            </a:r>
          </a:p>
          <a:p>
            <a:endParaRPr lang="en-US" dirty="0"/>
          </a:p>
          <a:p>
            <a:r>
              <a:rPr lang="en-US" dirty="0"/>
              <a:t>I'm not going to, but imagine if I asked for a volunteer to come up and code in front of everyone. I think a lot of people would want to hide.</a:t>
            </a:r>
          </a:p>
          <a:p>
            <a:endParaRPr lang="en-US" dirty="0"/>
          </a:p>
          <a:p>
            <a:r>
              <a:rPr lang="en-US" dirty="0"/>
              <a:t>We don’t want people to feel stressed or nervous</a:t>
            </a:r>
          </a:p>
          <a:p>
            <a:r>
              <a:rPr lang="en-US" dirty="0"/>
              <a:t>We want people to be at ease so they do their best work</a:t>
            </a:r>
          </a:p>
          <a:p>
            <a:endParaRPr lang="en-US" dirty="0"/>
          </a:p>
          <a:p>
            <a:r>
              <a:rPr lang="en-US" dirty="0"/>
              <a:t>We found it important to have psychological safety</a:t>
            </a:r>
          </a:p>
          <a:p>
            <a:r>
              <a:rPr lang="en-US" dirty="0"/>
              <a:t>To be kind with the driver</a:t>
            </a:r>
          </a:p>
          <a:p>
            <a:r>
              <a:rPr lang="en-US" dirty="0"/>
              <a:t>To be patient with the driver</a:t>
            </a:r>
          </a:p>
          <a:p>
            <a:r>
              <a:rPr lang="en-US" dirty="0"/>
              <a:t>Pairing well is a skill. This is even more important in a mob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739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we learned how to mob</a:t>
            </a:r>
          </a:p>
          <a:p>
            <a:r>
              <a:rPr lang="en-GB" dirty="0"/>
              <a:t>and we love it!</a:t>
            </a:r>
          </a:p>
          <a:p>
            <a:r>
              <a:rPr lang="en-GB" dirty="0"/>
              <a:t>Better code</a:t>
            </a:r>
          </a:p>
          <a:p>
            <a:r>
              <a:rPr lang="en-GB" dirty="0"/>
              <a:t>Happy team</a:t>
            </a:r>
          </a:p>
          <a:p>
            <a:endParaRPr lang="en-GB" dirty="0"/>
          </a:p>
          <a:p>
            <a:r>
              <a:rPr lang="en-GB" dirty="0"/>
              <a:t>Mobbing takes all the good things about pair programming and amplifies them</a:t>
            </a:r>
          </a:p>
          <a:p>
            <a:r>
              <a:rPr lang="en-GB" dirty="0"/>
              <a:t>But, if you’re not careful, it can amplify the bad things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80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onto the second mob</a:t>
            </a:r>
          </a:p>
          <a:p>
            <a:endParaRPr lang="en-US" dirty="0"/>
          </a:p>
          <a:p>
            <a:r>
              <a:rPr lang="en-US" dirty="0"/>
              <a:t>This time they were an established team</a:t>
            </a:r>
          </a:p>
          <a:p>
            <a:br>
              <a:rPr lang="en-US" dirty="0"/>
            </a:br>
            <a:r>
              <a:rPr lang="en-US" dirty="0"/>
              <a:t>It’s a bit later on, and I was in a new role. A tech lead.</a:t>
            </a:r>
          </a:p>
          <a:p>
            <a:endParaRPr lang="en-US" dirty="0"/>
          </a:p>
          <a:p>
            <a:r>
              <a:rPr lang="en-US" dirty="0"/>
              <a:t>Woody Zuill, who was part of the team that discovered mobbing, came in and gave some training and there’s a buzz in the air.</a:t>
            </a:r>
          </a:p>
          <a:p>
            <a:r>
              <a:rPr lang="en-US" dirty="0"/>
              <a:t>And the team are keen to give it a go</a:t>
            </a:r>
          </a:p>
          <a:p>
            <a:endParaRPr lang="en-US" dirty="0"/>
          </a:p>
          <a:p>
            <a:r>
              <a:rPr lang="en-US" dirty="0"/>
              <a:t>So I’m happy about that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And, it turns out, as a tech lead there were things about mobbing that made my life easier...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027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much less context switching.</a:t>
            </a:r>
          </a:p>
          <a:p>
            <a:endParaRPr lang="en-US" dirty="0"/>
          </a:p>
          <a:p>
            <a:r>
              <a:rPr lang="en-US" dirty="0"/>
              <a:t>With pairing, I need to keep an eye on multiple pairs, to see if they need help or are going down a wrong path.</a:t>
            </a:r>
          </a:p>
          <a:p>
            <a:r>
              <a:rPr lang="en-US" dirty="0"/>
              <a:t>With pairing, we can have multiple stories in flight that need to be coordinated and deployed and so on.</a:t>
            </a:r>
          </a:p>
          <a:p>
            <a:r>
              <a:rPr lang="en-US" dirty="0"/>
              <a:t>But with mobbing, there’s one thing going on at a time.</a:t>
            </a:r>
          </a:p>
          <a:p>
            <a:endParaRPr lang="en-US" dirty="0"/>
          </a:p>
          <a:p>
            <a:r>
              <a:rPr lang="en-US" dirty="0"/>
              <a:t>In Lean there’s the concept of limiting your work-in-progress, and how that can help things.</a:t>
            </a:r>
          </a:p>
          <a:p>
            <a:r>
              <a:rPr lang="en-US" dirty="0"/>
              <a:t>Mobbing takes that to the extreme: a work-in-progress limit of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85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going to tell the story of three groups of people at </a:t>
            </a:r>
            <a:r>
              <a:rPr lang="en-US" dirty="0" err="1"/>
              <a:t>comparethemarket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all tried mobbing</a:t>
            </a:r>
          </a:p>
          <a:p>
            <a:r>
              <a:rPr lang="en-US" dirty="0"/>
              <a:t>I’m going to talk about what went well</a:t>
            </a:r>
          </a:p>
          <a:p>
            <a:r>
              <a:rPr lang="en-US" dirty="0"/>
              <a:t>what went...not so well</a:t>
            </a:r>
          </a:p>
          <a:p>
            <a:r>
              <a:rPr lang="en-US" dirty="0"/>
              <a:t>and what they learned</a:t>
            </a:r>
          </a:p>
          <a:p>
            <a:endParaRPr lang="en-US" dirty="0"/>
          </a:p>
          <a:p>
            <a:r>
              <a:rPr lang="en-GB" dirty="0"/>
              <a:t>I’m hoping that these will encourage you to</a:t>
            </a:r>
          </a:p>
          <a:p>
            <a:r>
              <a:rPr lang="en-GB" dirty="0"/>
              <a:t>give mobbing a go,</a:t>
            </a:r>
          </a:p>
          <a:p>
            <a:r>
              <a:rPr lang="en-GB" dirty="0"/>
              <a:t>or if you already have, find ways to experiment and perhaps make your mobs even better.</a:t>
            </a:r>
          </a:p>
          <a:p>
            <a:endParaRPr lang="en-GB" dirty="0"/>
          </a:p>
          <a:p>
            <a:r>
              <a:rPr lang="en-GB" dirty="0"/>
              <a:t>If you have any questions, I’d be happy to answer them at the end</a:t>
            </a:r>
            <a:br>
              <a:rPr lang="en-GB" dirty="0"/>
            </a:br>
            <a:r>
              <a:rPr lang="en-GB" dirty="0"/>
              <a:t>Or come up and talk to me afterwards, I’m here for the whole conference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514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tech lead, I’m often popping out to meetings</a:t>
            </a:r>
          </a:p>
          <a:p>
            <a:r>
              <a:rPr lang="en-US" dirty="0"/>
              <a:t>If I keep leaving a pair, it can be disruptive.</a:t>
            </a:r>
          </a:p>
          <a:p>
            <a:r>
              <a:rPr lang="en-US" dirty="0"/>
              <a:t>So to avoid this I’ll often find myself picking up small jobs on my own, rather than being a bad pairing partner.</a:t>
            </a:r>
          </a:p>
          <a:p>
            <a:r>
              <a:rPr lang="en-US" dirty="0"/>
              <a:t>Not great for me or the team</a:t>
            </a:r>
          </a:p>
          <a:p>
            <a:endParaRPr lang="en-US" dirty="0"/>
          </a:p>
          <a:p>
            <a:r>
              <a:rPr lang="en-US" dirty="0"/>
              <a:t>But with a mob, it’s much easier to dip in and out.</a:t>
            </a:r>
          </a:p>
          <a:p>
            <a:r>
              <a:rPr lang="en-US" dirty="0"/>
              <a:t>Because when I leave there’s much less of an impact.</a:t>
            </a:r>
          </a:p>
          <a:p>
            <a:r>
              <a:rPr lang="en-US" dirty="0"/>
              <a:t>And so mobbing helps me stay technical.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170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my job is to help the developers on the team improve.</a:t>
            </a:r>
          </a:p>
          <a:p>
            <a:r>
              <a:rPr lang="en-US" dirty="0"/>
              <a:t>With pairing, I don’t get much of a chance to see how they work</a:t>
            </a:r>
          </a:p>
          <a:p>
            <a:r>
              <a:rPr lang="en-US" dirty="0"/>
              <a:t>But with mobbing, I can see the entire team at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41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came across some problems I hadn’t seen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468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team needed some specialists, and it started to grow.</a:t>
            </a:r>
          </a:p>
          <a:p>
            <a:r>
              <a:rPr lang="en-US" dirty="0"/>
              <a:t>Our first reaction was to get them to join the mob.</a:t>
            </a:r>
          </a:p>
          <a:p>
            <a:r>
              <a:rPr lang="en-US" dirty="0"/>
              <a:t>But it started to feel crowded</a:t>
            </a:r>
          </a:p>
          <a:p>
            <a:endParaRPr lang="en-US" dirty="0"/>
          </a:p>
          <a:p>
            <a:r>
              <a:rPr lang="en-US" dirty="0"/>
              <a:t>Hard for everyone to contribute</a:t>
            </a:r>
          </a:p>
          <a:p>
            <a:r>
              <a:rPr lang="en-US" dirty="0"/>
              <a:t>People were starting to disengage</a:t>
            </a:r>
          </a:p>
          <a:p>
            <a:r>
              <a:rPr lang="en-US" dirty="0"/>
              <a:t>And it was hard to physically fit everyone around the screen (it was a big screen!)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6045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an established team, existing systems that needed small updates</a:t>
            </a:r>
          </a:p>
          <a:p>
            <a:r>
              <a:rPr lang="en-US" dirty="0"/>
              <a:t>Mobbing not as valuable because it was well known, established, not interesting</a:t>
            </a:r>
          </a:p>
          <a:p>
            <a:r>
              <a:rPr lang="en-US" dirty="0"/>
              <a:t>The team tried mobbing on these, but it was quite dull. Again it was hard to stay engaged.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7565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we’d come across things they we were new to.</a:t>
            </a:r>
          </a:p>
          <a:p>
            <a:r>
              <a:rPr lang="en-US" dirty="0"/>
              <a:t>Our instinct was to stay in the mob, to try and do research as a mob</a:t>
            </a:r>
          </a:p>
          <a:p>
            <a:r>
              <a:rPr lang="en-US" dirty="0"/>
              <a:t>But watching someone read the documentation is pretty boring.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80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Luckily we found ways to solve these problems.</a:t>
            </a:r>
          </a:p>
          <a:p>
            <a:endParaRPr lang="en-US" dirty="0"/>
          </a:p>
          <a:p>
            <a:r>
              <a:rPr lang="en-US" dirty="0"/>
              <a:t>These are best summed up by a couple of phrases to our team’s vocabulary.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530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was “</a:t>
            </a:r>
            <a:r>
              <a:rPr lang="en-US" dirty="0" err="1"/>
              <a:t>demob</a:t>
            </a:r>
            <a:r>
              <a:rPr lang="en-US" dirty="0"/>
              <a:t>”</a:t>
            </a:r>
          </a:p>
          <a:p>
            <a:r>
              <a:rPr lang="en-US" dirty="0"/>
              <a:t>Which means to split up a mob</a:t>
            </a:r>
          </a:p>
          <a:p>
            <a:endParaRPr lang="en-US" dirty="0"/>
          </a:p>
          <a:p>
            <a:r>
              <a:rPr lang="en-US" dirty="0"/>
              <a:t>I think we’ve got a good idea of how this will work end-to-end now. Let’s </a:t>
            </a:r>
            <a:r>
              <a:rPr lang="en-US" dirty="0" err="1"/>
              <a:t>demob</a:t>
            </a:r>
            <a:r>
              <a:rPr lang="en-US" dirty="0"/>
              <a:t>, one pair finish the frontend, one finish the backend.</a:t>
            </a:r>
          </a:p>
          <a:p>
            <a:endParaRPr lang="en-US" dirty="0"/>
          </a:p>
          <a:p>
            <a:r>
              <a:rPr lang="en-US" dirty="0"/>
              <a:t>If we need to use an </a:t>
            </a:r>
            <a:r>
              <a:rPr lang="en-US" dirty="0" err="1"/>
              <a:t>unfamilar</a:t>
            </a:r>
            <a:r>
              <a:rPr lang="en-US" dirty="0"/>
              <a:t> bit of tech – lets </a:t>
            </a:r>
            <a:r>
              <a:rPr lang="en-US" dirty="0" err="1"/>
              <a:t>demob</a:t>
            </a:r>
            <a:r>
              <a:rPr lang="en-US" dirty="0"/>
              <a:t>, read the docs, then come back later and share what we found</a:t>
            </a:r>
          </a:p>
          <a:p>
            <a:endParaRPr lang="en-US" dirty="0"/>
          </a:p>
          <a:p>
            <a:r>
              <a:rPr lang="en-US" dirty="0"/>
              <a:t>Someone from another team has a question about the library that we wrote – I’ll </a:t>
            </a:r>
            <a:r>
              <a:rPr lang="en-US" dirty="0" err="1"/>
              <a:t>demob</a:t>
            </a:r>
            <a:r>
              <a:rPr lang="en-US" dirty="0"/>
              <a:t> and show them, you folks carry on mobbing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015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term was “</a:t>
            </a:r>
            <a:r>
              <a:rPr lang="en-US" dirty="0" err="1"/>
              <a:t>mobbable</a:t>
            </a:r>
            <a:r>
              <a:rPr lang="en-US" dirty="0"/>
              <a:t>”</a:t>
            </a:r>
          </a:p>
          <a:p>
            <a:r>
              <a:rPr lang="en-US" dirty="0"/>
              <a:t>Whether a story is worth mobbing on.</a:t>
            </a:r>
          </a:p>
          <a:p>
            <a:endParaRPr lang="en-US" dirty="0"/>
          </a:p>
          <a:p>
            <a:r>
              <a:rPr lang="en-US" dirty="0"/>
              <a:t>Bit of a tongue twister!</a:t>
            </a:r>
          </a:p>
          <a:p>
            <a:endParaRPr lang="en-US" dirty="0"/>
          </a:p>
          <a:p>
            <a:r>
              <a:rPr lang="en-US" dirty="0"/>
              <a:t>This story coming up in the next sprint will require a big refactor, it’s definitely </a:t>
            </a:r>
            <a:r>
              <a:rPr lang="en-US" dirty="0" err="1"/>
              <a:t>mobbable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thought this story would be easy, so started it on my own. But there’s lots of edge cases I hadn’t considered. I think it’s </a:t>
            </a:r>
            <a:r>
              <a:rPr lang="en-US" dirty="0" err="1"/>
              <a:t>mobabble</a:t>
            </a:r>
            <a:r>
              <a:rPr lang="en-US" dirty="0"/>
              <a:t>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16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mobbing has started to spread.</a:t>
            </a:r>
          </a:p>
          <a:p>
            <a:r>
              <a:rPr lang="en-US" dirty="0"/>
              <a:t>It works in multiple teams</a:t>
            </a:r>
          </a:p>
          <a:p>
            <a:r>
              <a:rPr lang="en-US" dirty="0"/>
              <a:t>It helps teams and those on the edge of teams, like myself as a tech lead. Not just those directly in the mob</a:t>
            </a:r>
          </a:p>
          <a:p>
            <a:endParaRPr lang="en-US" dirty="0"/>
          </a:p>
          <a:p>
            <a:r>
              <a:rPr lang="en-US" dirty="0"/>
              <a:t>But a flaw was that we got fixated on mobbing as being the only way to work.</a:t>
            </a:r>
          </a:p>
          <a:p>
            <a:r>
              <a:rPr lang="en-US" dirty="0"/>
              <a:t>We had a hammer, and everything we saw was a nail.</a:t>
            </a:r>
          </a:p>
          <a:p>
            <a:endParaRPr lang="en-US" dirty="0"/>
          </a:p>
          <a:p>
            <a:r>
              <a:rPr lang="en-US" dirty="0"/>
              <a:t>We got better when we started treating mobbing as a tool, </a:t>
            </a:r>
          </a:p>
          <a:p>
            <a:r>
              <a:rPr lang="en-US" dirty="0"/>
              <a:t>and continually thinking: what size team is right for this job,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471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team created to gradually rewrite a key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347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next mob isn’t a team in the traditional sense</a:t>
            </a:r>
          </a:p>
          <a:p>
            <a:r>
              <a:rPr lang="en-US" dirty="0"/>
              <a:t>It's a coding dojo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0088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coding dojo is where people get together to practice programming.</a:t>
            </a:r>
          </a:p>
          <a:p>
            <a:endParaRPr lang="en-US" dirty="0"/>
          </a:p>
          <a:p>
            <a:r>
              <a:rPr lang="en-US" dirty="0"/>
              <a:t>They do it to learn, to teach, and to have fun.</a:t>
            </a:r>
          </a:p>
          <a:p>
            <a:endParaRPr lang="en-US" dirty="0"/>
          </a:p>
          <a:p>
            <a:r>
              <a:rPr lang="en-US" dirty="0"/>
              <a:t>Earlier this year I setup a dojo in my office</a:t>
            </a:r>
            <a:br>
              <a:rPr lang="en-US" dirty="0"/>
            </a:br>
            <a:r>
              <a:rPr lang="en-US" dirty="0"/>
              <a:t>It runs every Friday for 90 minutes</a:t>
            </a:r>
          </a:p>
          <a:p>
            <a:r>
              <a:rPr lang="en-US" dirty="0"/>
              <a:t>People from around the company come along</a:t>
            </a:r>
          </a:p>
          <a:p>
            <a:r>
              <a:rPr lang="en-US" dirty="0"/>
              <a:t>We work on katas, which are small programming challenges,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5986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lot of dojos will have people working on their own, or pairing</a:t>
            </a:r>
          </a:p>
          <a:p>
            <a:r>
              <a:rPr lang="en-US" dirty="0"/>
              <a:t>But by now, mobbing has spread around the company</a:t>
            </a:r>
          </a:p>
          <a:p>
            <a:r>
              <a:rPr lang="en-US" dirty="0"/>
              <a:t>Most people who come along to the dojo will be used to mobbing regularly, or at least have tried it.</a:t>
            </a:r>
          </a:p>
          <a:p>
            <a:endParaRPr lang="en-US" dirty="0"/>
          </a:p>
          <a:p>
            <a:r>
              <a:rPr lang="en-US" dirty="0"/>
              <a:t>So I thought, let’s try mobbing in the dojo.</a:t>
            </a:r>
          </a:p>
          <a:p>
            <a:r>
              <a:rPr lang="en-US" dirty="0"/>
              <a:t>And it worked really well</a:t>
            </a:r>
          </a:p>
          <a:p>
            <a:r>
              <a:rPr lang="en-US" dirty="0"/>
              <a:t>The first people who mobbed did it first in a coding dojo. They wanted to </a:t>
            </a:r>
            <a:r>
              <a:rPr lang="en-US" dirty="0" err="1"/>
              <a:t>accellerate</a:t>
            </a:r>
            <a:r>
              <a:rPr lang="en-US" dirty="0"/>
              <a:t> their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9850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a coding dojo is different to a normal team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8494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off, although there are some regulars, we get different people at most sessions.</a:t>
            </a:r>
          </a:p>
          <a:p>
            <a:r>
              <a:rPr lang="en-US" dirty="0"/>
              <a:t>So we have to be able to start working together quickly, because we only have 90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665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imagine there’s only one person in the mob who understands how to solve a problem.</a:t>
            </a:r>
          </a:p>
          <a:p>
            <a:r>
              <a:rPr lang="en-US" dirty="0"/>
              <a:t>If that one person is doing all the talking, or maybe also doing the typing as well, it’s hard for the others to stay engaged.</a:t>
            </a:r>
          </a:p>
          <a:p>
            <a:endParaRPr lang="en-US" dirty="0"/>
          </a:p>
          <a:p>
            <a:r>
              <a:rPr lang="en-US" dirty="0"/>
              <a:t>Woody Zuill, who was part of the first team that did mob programming, calls this “Programming Theatre”</a:t>
            </a:r>
          </a:p>
          <a:p>
            <a:endParaRPr lang="en-US" dirty="0"/>
          </a:p>
          <a:p>
            <a:r>
              <a:rPr lang="en-US" dirty="0"/>
              <a:t>Now programming theatre is fine for, say a demo, where an expert  shares their knowledge.</a:t>
            </a:r>
          </a:p>
          <a:p>
            <a:r>
              <a:rPr lang="en-US" dirty="0"/>
              <a:t>But to get the best out of everyone, we’d rather everyone was involved.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0953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good for a mob to debate things.</a:t>
            </a:r>
          </a:p>
          <a:p>
            <a:r>
              <a:rPr lang="en-US" dirty="0"/>
              <a:t>That’s part of what makes mobbing useful</a:t>
            </a:r>
          </a:p>
          <a:p>
            <a:endParaRPr lang="en-US" dirty="0"/>
          </a:p>
          <a:p>
            <a:r>
              <a:rPr lang="en-US" dirty="0"/>
              <a:t>But it’s especially important in a dojo, to not go on for too long., otherwise we’ll spend the entire dojo talking.</a:t>
            </a:r>
          </a:p>
          <a:p>
            <a:r>
              <a:rPr lang="en-US" dirty="0"/>
              <a:t>We need to be able to quickly come to a consensus.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503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as before, we changed how we mobbed to try and address these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6650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Strong style is a technique where you make the roles of the driver, who types, and the navigator, who says what to to, strict.</a:t>
            </a:r>
          </a:p>
          <a:p>
            <a:r>
              <a:rPr lang="en-US" dirty="0"/>
              <a:t>The driver is just typing</a:t>
            </a:r>
          </a:p>
          <a:p>
            <a:endParaRPr lang="en-US" dirty="0"/>
          </a:p>
          <a:p>
            <a:r>
              <a:rPr lang="en-US" dirty="0"/>
              <a:t>In the case where one person is the expert, when they’re driving, it encourages others to speak.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563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well as following rules more strictly, we also tried tweaking other rules.</a:t>
            </a:r>
          </a:p>
          <a:p>
            <a:endParaRPr lang="en-US" dirty="0"/>
          </a:p>
          <a:p>
            <a:r>
              <a:rPr lang="en-US" dirty="0" err="1"/>
              <a:t>Wheras</a:t>
            </a:r>
            <a:r>
              <a:rPr lang="en-US" dirty="0"/>
              <a:t> in a normal team environment, we might swap the driver every 30 minutes or so,</a:t>
            </a:r>
          </a:p>
          <a:p>
            <a:r>
              <a:rPr lang="en-US" dirty="0"/>
              <a:t>In a dojo environment, we found shorter rotations, say 10 minutes were better to mix things up</a:t>
            </a:r>
          </a:p>
          <a:p>
            <a:endParaRPr lang="en-US" dirty="0"/>
          </a:p>
          <a:p>
            <a:r>
              <a:rPr lang="en-US" dirty="0"/>
              <a:t>We’d have micro retros after each rotation.</a:t>
            </a:r>
          </a:p>
          <a:p>
            <a:endParaRPr lang="en-US" dirty="0"/>
          </a:p>
          <a:p>
            <a:r>
              <a:rPr lang="en-US" dirty="0"/>
              <a:t>We also experimented with rules that make things fun but also each new skills, like</a:t>
            </a:r>
          </a:p>
          <a:p>
            <a:r>
              <a:rPr lang="en-US" dirty="0"/>
              <a:t>today no using the mouse, we’ve got to figure out all of those keyboard shortcuts</a:t>
            </a:r>
          </a:p>
          <a:p>
            <a:r>
              <a:rPr lang="en-US" dirty="0"/>
              <a:t>today no if statements are allowed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9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</a:t>
            </a:r>
            <a:r>
              <a:rPr lang="en-GB" dirty="0"/>
              <a:t> am one of the developers</a:t>
            </a:r>
          </a:p>
          <a:p>
            <a:r>
              <a:rPr lang="en-GB" dirty="0"/>
              <a:t>(I’m the one that’s smiling)</a:t>
            </a:r>
          </a:p>
          <a:p>
            <a:endParaRPr lang="en-GB" dirty="0"/>
          </a:p>
          <a:p>
            <a:r>
              <a:rPr lang="en-GB" dirty="0"/>
              <a:t>We all know bits about domain, tech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0418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any other kind of meeting, a facilitator can get the best out of people</a:t>
            </a:r>
          </a:p>
          <a:p>
            <a:endParaRPr lang="en-US" dirty="0"/>
          </a:p>
          <a:p>
            <a:r>
              <a:rPr lang="en-US" dirty="0"/>
              <a:t>They can suggest things when they get stuck</a:t>
            </a:r>
          </a:p>
          <a:p>
            <a:r>
              <a:rPr lang="en-US" dirty="0"/>
              <a:t>They can help when people can’t agree</a:t>
            </a:r>
          </a:p>
          <a:p>
            <a:r>
              <a:rPr lang="en-US" dirty="0"/>
              <a:t>They can remind people to swap drivers, or take a break</a:t>
            </a:r>
          </a:p>
          <a:p>
            <a:r>
              <a:rPr lang="en-US" dirty="0"/>
              <a:t>They can encourage people who are a bit quiet to give their opinions</a:t>
            </a:r>
          </a:p>
          <a:p>
            <a:endParaRPr lang="en-US" dirty="0"/>
          </a:p>
          <a:p>
            <a:r>
              <a:rPr lang="en-US" dirty="0"/>
              <a:t>Facilitator doesn’t have to be a single person</a:t>
            </a:r>
          </a:p>
          <a:p>
            <a:r>
              <a:rPr lang="en-US" dirty="0"/>
              <a:t>It can be a few</a:t>
            </a:r>
          </a:p>
          <a:p>
            <a:r>
              <a:rPr lang="en-US" dirty="0"/>
              <a:t>Or everyone</a:t>
            </a:r>
          </a:p>
          <a:p>
            <a:r>
              <a:rPr lang="en-US" dirty="0"/>
              <a:t>What’s important is that facilitation is done, and the mob </a:t>
            </a:r>
            <a:r>
              <a:rPr lang="en-US"/>
              <a:t>doesn’t stagnate.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5164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dojo is a bit of an extreme situation: potentially strangers building something together in 90 minutes</a:t>
            </a:r>
          </a:p>
          <a:p>
            <a:r>
              <a:rPr lang="en-US" dirty="0"/>
              <a:t>But what we learned can be applied to normal teams, which is that we should experiment</a:t>
            </a:r>
          </a:p>
          <a:p>
            <a:endParaRPr lang="en-US" dirty="0"/>
          </a:p>
          <a:p>
            <a:r>
              <a:rPr lang="en-US" dirty="0"/>
              <a:t>Every mob is different, so it makes sense to experiment and find the process that make your mob work the best.</a:t>
            </a:r>
          </a:p>
          <a:p>
            <a:r>
              <a:rPr lang="en-US" dirty="0"/>
              <a:t>And this process needs to continually evolve as the team and the situation change.</a:t>
            </a:r>
          </a:p>
          <a:p>
            <a:r>
              <a:rPr lang="en-US" dirty="0"/>
              <a:t>Good facilitation helps teams do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6192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bit of the agile manifesto says “We are uncovering better ways of developing software”</a:t>
            </a:r>
          </a:p>
          <a:p>
            <a:r>
              <a:rPr lang="en-US" dirty="0"/>
              <a:t>And what’s best for me may not be what’s best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1363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coming to the end, now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Mobbing has gone from an experiment, to being commonplace at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comparethemarket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mob by default</a:t>
            </a:r>
            <a:br>
              <a:rPr lang="en-GB" dirty="0"/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mob on tricky things or as an exception</a:t>
            </a:r>
            <a:br>
              <a:rPr lang="en-GB" dirty="0"/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use programming theatre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caught on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I talk to people they mention the same themes that I found in my mobs...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2350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Mobbing is an amplifier</a:t>
            </a:r>
          </a:p>
          <a:p>
            <a:r>
              <a:rPr lang="en-US" dirty="0"/>
              <a:t>It amplifies good things, but beware of amplification the bad things too</a:t>
            </a:r>
          </a:p>
          <a:p>
            <a:endParaRPr lang="en-US" dirty="0"/>
          </a:p>
          <a:p>
            <a:r>
              <a:rPr lang="en-US" dirty="0"/>
              <a:t>Mobbing is a tool you can use at the right time and in the right place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Each mob, mobs differently. And that’s a good thing. Find what works for you and keep experimenting.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2073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talked about three mobs over time</a:t>
            </a:r>
          </a:p>
          <a:p>
            <a:r>
              <a:rPr lang="en-US" dirty="0"/>
              <a:t>But what’s going to </a:t>
            </a:r>
            <a:r>
              <a:rPr lang="en-US"/>
              <a:t>happen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4435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best of all, there’s a whole bunch of people around the world trying out mobbing</a:t>
            </a:r>
          </a:p>
          <a:p>
            <a:r>
              <a:rPr lang="en-US" dirty="0"/>
              <a:t>They’re experimenting and sharing their experiences</a:t>
            </a:r>
          </a:p>
          <a:p>
            <a:r>
              <a:rPr lang="en-US" dirty="0"/>
              <a:t>And we can all learn from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852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maybe you’ve not mobbed before but you’d like to have a go?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First off you’ll need to pick a topic. Maybe you could...</a:t>
            </a:r>
          </a:p>
          <a:p>
            <a:r>
              <a:rPr lang="en-US" dirty="0"/>
              <a:t>Do a kata, to have fun and learn together</a:t>
            </a:r>
          </a:p>
          <a:p>
            <a:r>
              <a:rPr lang="en-US" dirty="0"/>
              <a:t>Or maybe there’s some legacy code that people are scared to touch on their own</a:t>
            </a:r>
          </a:p>
          <a:p>
            <a:r>
              <a:rPr lang="en-US" dirty="0"/>
              <a:t>Or maybe there’s a new technology the team needs to get up to speed with</a:t>
            </a:r>
          </a:p>
          <a:p>
            <a:br>
              <a:rPr lang="en-US" dirty="0"/>
            </a:br>
            <a:r>
              <a:rPr lang="en-US" dirty="0"/>
              <a:t>And then help the team by being a facilitator</a:t>
            </a:r>
            <a:br>
              <a:rPr lang="en-US" dirty="0"/>
            </a:br>
            <a:r>
              <a:rPr lang="en-US" dirty="0"/>
              <a:t>That could involve finding a nice place with a big screen for them to use</a:t>
            </a:r>
            <a:br>
              <a:rPr lang="en-US" dirty="0"/>
            </a:br>
            <a:r>
              <a:rPr lang="en-US" dirty="0"/>
              <a:t>Encouraging them to take regular breaks and have a retrospective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297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 are some links that you may find useful.</a:t>
            </a:r>
          </a:p>
          <a:p>
            <a:r>
              <a:rPr lang="en-US" dirty="0"/>
              <a:t>I’ll be tweeting these slides out on the Agile Cambridge hashtag on twitter shortly</a:t>
            </a:r>
          </a:p>
          <a:p>
            <a:endParaRPr lang="en-US" dirty="0"/>
          </a:p>
          <a:p>
            <a:r>
              <a:rPr lang="en-US" dirty="0"/>
              <a:t>Any questions?</a:t>
            </a:r>
          </a:p>
          <a:p>
            <a:endParaRPr lang="en-US" dirty="0"/>
          </a:p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869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Luckily we also had an expert in the domain/the existing system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72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day, the expert went on a long holiday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96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very quickly got stuck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3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GB" dirty="0"/>
              <a:t>e are doing pair programming</a:t>
            </a:r>
            <a:br>
              <a:rPr lang="en-GB" dirty="0"/>
            </a:br>
            <a:r>
              <a:rPr lang="en-GB" dirty="0"/>
              <a:t>Two people to one job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One person types, or “drives” and the other person navigates, or says what to 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Usually the pair swap after a while.</a:t>
            </a:r>
          </a:p>
          <a:p>
            <a:endParaRPr lang="en-GB" dirty="0"/>
          </a:p>
          <a:p>
            <a:r>
              <a:rPr lang="en-GB" dirty="0"/>
              <a:t>The trouble is:</a:t>
            </a:r>
          </a:p>
          <a:p>
            <a:r>
              <a:rPr lang="en-GB" dirty="0"/>
              <a:t>It's a new project, we need to make group decisions.</a:t>
            </a:r>
          </a:p>
          <a:p>
            <a:r>
              <a:rPr lang="en-GB" dirty="0"/>
              <a:t>And the pairs don't have enough context to do their work, it's spread around the team.</a:t>
            </a:r>
          </a:p>
          <a:p>
            <a:r>
              <a:rPr lang="en-GB" dirty="0"/>
              <a:t>So we interrupt each other all the time.</a:t>
            </a:r>
          </a:p>
          <a:p>
            <a:r>
              <a:rPr lang="en-GB" dirty="0"/>
              <a:t>Don't seem to get much done.</a:t>
            </a:r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E8012-7AEC-4AAD-B52C-DF7E1601EEF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5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3080" y="3084975"/>
            <a:ext cx="6345840" cy="530506"/>
          </a:xfrm>
        </p:spPr>
        <p:txBody>
          <a:bodyPr lIns="0" tIns="0" rIns="0" bIns="0">
            <a:normAutofit/>
          </a:bodyPr>
          <a:lstStyle>
            <a:lvl1pPr marL="0" marR="0" indent="0" algn="ctr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11116262" cy="956938"/>
          </a:xfrm>
        </p:spPr>
        <p:txBody>
          <a:bodyPr lIns="0" tIns="0" rIns="0" bIns="0">
            <a:noAutofit/>
          </a:bodyPr>
          <a:lstStyle>
            <a:lvl1pPr algn="ctr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435" y="4824763"/>
            <a:ext cx="4053131" cy="7168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DB97D6-4FC1-9346-BFF1-55D90595BD5B}"/>
              </a:ext>
            </a:extLst>
          </p:cNvPr>
          <p:cNvSpPr txBox="1"/>
          <p:nvPr userDrawn="1"/>
        </p:nvSpPr>
        <p:spPr>
          <a:xfrm>
            <a:off x="5800597" y="5831234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921A81-7907-3147-80EC-A4ACE3A27F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6035042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8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5F01B-5AB6-B643-B2D4-3DC0231FCF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8EDF-D6AE-D347-BA76-2C7DA003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003F-F7C2-F44F-952C-34ECB1FC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@owennell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90BAC-D46C-604B-B1AF-4A4182A2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4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9F8B3F-D5AD-D242-8432-A54A874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529858-FC1F-154D-A5C7-40ED25FE8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43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F47388-65D8-284F-A459-2940F6640476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C01ACAA-35D3-DE45-91B4-95323ABF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5BE640-7050-6E49-83CB-382150D7AD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38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DD67E70-353B-F547-8BD5-204E86CFA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B678FC-2F07-0244-B2E4-B7DF77B4AA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26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943B92-B536-7448-A3ED-398968420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766970-118D-924E-A73B-4ED3A2BE4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35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06F723-199F-5046-9093-3F143B4E0140}"/>
              </a:ext>
            </a:extLst>
          </p:cNvPr>
          <p:cNvGrpSpPr/>
          <p:nvPr userDrawn="1"/>
        </p:nvGrpSpPr>
        <p:grpSpPr>
          <a:xfrm>
            <a:off x="7148565" y="340873"/>
            <a:ext cx="4891717" cy="954377"/>
            <a:chOff x="6253876" y="2079147"/>
            <a:chExt cx="6113297" cy="11927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B4A896-CB9E-DD49-99D5-018EC130E2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3876" y="2274040"/>
              <a:ext cx="2830566" cy="86314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99B95A-F30F-5143-90D1-AE1B844A6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50925" y="2079147"/>
              <a:ext cx="3016248" cy="1192708"/>
            </a:xfrm>
            <a:prstGeom prst="rect">
              <a:avLst/>
            </a:prstGeom>
          </p:spPr>
        </p:pic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15D5525-F7B8-A846-ADB0-5B7C6C507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BC090C-E970-B649-8B8B-B9BE6497B0C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4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99B95A-F30F-5143-90D1-AE1B844A6D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751" y="340873"/>
            <a:ext cx="2413531" cy="95437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A37469F-54A7-D149-8B74-A252BB529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96AB1A-2F1F-3A4B-A7D9-32597B17CC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57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s_Copy_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FEA151-7582-5B44-9716-9E48B7E24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6" y="565260"/>
            <a:ext cx="5556844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Rewards copy slide 03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rgbClr val="B79738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A335860-112D-9B46-A131-AC7FAF04B6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6455" y="496822"/>
            <a:ext cx="2264953" cy="690668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C5E8CAF-6097-6643-81E0-AB5D2A230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7B759F-B554-8644-8144-08D50D126B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2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099360-29AA-CA45-9EDE-8A5ED822B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2965377" cy="995912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770021"/>
            <a:ext cx="4024156" cy="1936517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rgbClr val="B797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4499" y="2271562"/>
            <a:ext cx="7475429" cy="4586438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0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E36819F-ADC2-E047-9D61-BEAB230FB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DD646D-437F-C440-BCAE-13309EB680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EDB565-BFA6-E345-B9D9-82E59DFBB5C8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F59B16-82AC-8C4A-9BB4-03515F292C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5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61065-756F-974B-AB85-6867133624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4" cy="6519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266124-15E3-F947-8544-D648B7E58DE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ADBA8B-032E-D14A-8941-29B1B354FDE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19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96C3A0-A508-3543-A2F9-C21574461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341BEA-09B7-124F-883D-338AE57D69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75F86D-78B5-A74F-B8DF-30DE7B7161F6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24EF05-AB5D-C84F-893A-8350E6750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0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4" cy="6519332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1BC9AE-B997-5447-AB42-1434673A5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FC4FD6-BD93-A640-9DA2-6D2D043B2D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D55CF1-D311-3A4D-A7C5-BF318C7A9037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A15090-8CFE-0640-929A-EDC6AC049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37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7165862" cy="532081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3EAB8F-3DE4-FA4C-A233-DA99108558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DF4DFE-D384-E248-847B-1B679C42D9E9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E854A7-331C-D94D-B9F9-3E028F1E4B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28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pag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5C0190-2DC4-9547-85F4-3DEC9593CB9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600" y="3085200"/>
            <a:ext cx="5040622" cy="864500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Subtitle, subtext &amp; brief description of what is coming up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759600" y="1749600"/>
            <a:ext cx="8777560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Dividing page 04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2C6996-2C27-1D44-9535-C13A7F1A513B}"/>
              </a:ext>
            </a:extLst>
          </p:cNvPr>
          <p:cNvCxnSpPr>
            <a:cxnSpLocks/>
          </p:cNvCxnSpPr>
          <p:nvPr userDrawn="1"/>
        </p:nvCxnSpPr>
        <p:spPr>
          <a:xfrm>
            <a:off x="756000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168C8D-1D0F-324E-8D08-AE979608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18044C-2B5D-FC49-9728-4CC6D351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6BC647-FD10-9749-88D6-DB87963655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99" y="5746881"/>
            <a:ext cx="2507827" cy="443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7FBF77-91C9-B846-8956-01ED3E8965CE}"/>
              </a:ext>
            </a:extLst>
          </p:cNvPr>
          <p:cNvSpPr txBox="1"/>
          <p:nvPr userDrawn="1"/>
        </p:nvSpPr>
        <p:spPr>
          <a:xfrm>
            <a:off x="3622147" y="5894485"/>
            <a:ext cx="85671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E9F0AF-AB6D-C54B-A265-5A6AA9D566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490" y="5716384"/>
            <a:ext cx="474021" cy="4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6F8A3-271E-4F4B-B350-67685D73D1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7476" y="-289219"/>
            <a:ext cx="6794524" cy="7147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F5346E-4A06-D14A-9D24-D6E1EC134F84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8EB5C0-34FC-B940-BF76-342EECFCEA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0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04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1EAED5-51E7-3943-B395-7EB2B9914378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26000">
                <a:srgbClr val="1F2A5B"/>
              </a:gs>
              <a:gs pos="100000">
                <a:srgbClr val="004A8E"/>
              </a:gs>
            </a:gsLst>
            <a:lin ang="14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869" y="3084974"/>
            <a:ext cx="3640431" cy="1194925"/>
          </a:xfrm>
        </p:spPr>
        <p:txBody>
          <a:bodyPr lIns="0" tIns="0" rIns="0" bIns="0">
            <a:normAutofit/>
          </a:bodyPr>
          <a:lstStyle>
            <a:lvl1pPr marL="0" marR="0" indent="0" algn="l" defTabSz="38962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Your Name • 01 July 2018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537869" y="1748624"/>
            <a:ext cx="6028031" cy="956938"/>
          </a:xfrm>
        </p:spPr>
        <p:txBody>
          <a:bodyPr lIns="0" tIns="0" rIns="0" bIns="0">
            <a:noAutofit/>
          </a:bodyPr>
          <a:lstStyle>
            <a:lvl1pPr algn="l">
              <a:defRPr sz="5400" b="0" i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B89ED9-4BC1-DF42-B3F6-631CE1FD94AF}"/>
              </a:ext>
            </a:extLst>
          </p:cNvPr>
          <p:cNvCxnSpPr>
            <a:cxnSpLocks/>
          </p:cNvCxnSpPr>
          <p:nvPr userDrawn="1"/>
        </p:nvCxnSpPr>
        <p:spPr>
          <a:xfrm>
            <a:off x="537869" y="2873439"/>
            <a:ext cx="2595803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85EEBDF-71EB-E046-868B-06DE6FB84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335" y="5633990"/>
            <a:ext cx="4053131" cy="71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D9B94E-0170-0B46-9015-7AA7DAE8D7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1" y="338666"/>
            <a:ext cx="6197623" cy="6519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0E13A4-9305-CE45-8673-502763ECCAAE}"/>
              </a:ext>
            </a:extLst>
          </p:cNvPr>
          <p:cNvSpPr txBox="1"/>
          <p:nvPr userDrawn="1"/>
        </p:nvSpPr>
        <p:spPr>
          <a:xfrm>
            <a:off x="5093993" y="5915455"/>
            <a:ext cx="5908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part of the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8EC835-9103-E44F-BD5C-26D093FBDBE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425" y="5682824"/>
            <a:ext cx="619151" cy="6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heavy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DB4099A-ABA0-2349-80A3-E7464742E8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5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1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Copy &amp; 1 box slide 01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DC7BD82-102A-E544-B62E-1A3AE0F14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593993-2E38-E24C-858C-79C29260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9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2 box slide 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8ACD62-B4F4-394A-A509-C57D4DDFF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BAE11B-BF68-6C4C-92BA-837B6386C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9074" y="6331548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03F96B-DAF9-5941-BCAC-5C4A32A13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6818" y="6472886"/>
            <a:ext cx="1887432" cy="3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6FEC9AA-3F5E-F44C-925F-EC06872628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9115" y="565260"/>
            <a:ext cx="8835309" cy="505604"/>
          </a:xfrm>
        </p:spPr>
        <p:txBody>
          <a:bodyPr lIns="0">
            <a:noAutofit/>
          </a:bodyPr>
          <a:lstStyle>
            <a:lvl1pPr algn="l">
              <a:defRPr sz="4200" b="0" i="0" baseline="0">
                <a:solidFill>
                  <a:schemeClr val="tx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dirty="0"/>
              <a:t>Large quote slide 01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AB997C-B26E-0E46-9063-49633DB2F0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5041109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rgbClr val="004A8E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A6204F6-AF51-074F-BE2D-D650F8956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57600" y="6332400"/>
            <a:ext cx="615373" cy="616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accent1"/>
                </a:solidFill>
              </a:defRPr>
            </a:lvl1pPr>
          </a:lstStyle>
          <a:p>
            <a:fld id="{E27CA991-4457-4ACA-B19F-AE1560789A5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912C80-5F8A-9045-92B8-6A8826558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299" y="401098"/>
            <a:ext cx="0" cy="901661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A6C923-DFFF-1943-8DCD-BE84190ADCBF}"/>
              </a:ext>
            </a:extLst>
          </p:cNvPr>
          <p:cNvSpPr/>
          <p:nvPr userDrawn="1"/>
        </p:nvSpPr>
        <p:spPr>
          <a:xfrm>
            <a:off x="6107908" y="-951528"/>
            <a:ext cx="8761057" cy="876105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B3352-AD27-F042-B12C-A5D3115EFB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2139950"/>
            <a:ext cx="5029200" cy="257810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or Headline Figure goes here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9C0DDD-9B28-1B43-BF6C-3B044B645A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heav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E70DAF-6C5A-BB47-8512-BC437CAD15F1}"/>
              </a:ext>
            </a:extLst>
          </p:cNvPr>
          <p:cNvSpPr/>
          <p:nvPr userDrawn="1"/>
        </p:nvSpPr>
        <p:spPr bwMode="auto">
          <a:xfrm rot="1080000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113" y="1607135"/>
            <a:ext cx="8930987" cy="3980866"/>
          </a:xfrm>
        </p:spPr>
        <p:txBody>
          <a:bodyPr lIns="0" tIns="0" rIns="72000" bIns="72000">
            <a:normAutofit/>
          </a:bodyPr>
          <a:lstStyle>
            <a:lvl1pPr marL="292219" indent="-292219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  <a:p>
            <a:r>
              <a:rPr lang="en-US" dirty="0"/>
              <a:t>Text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AF11CF-C48F-0A4E-B7FD-8E388D7F3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5600" y="6472800"/>
            <a:ext cx="1886400" cy="333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EDB26-9479-9D41-B5DE-98C2029C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379A-9A02-5940-A10B-C03E5EA1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E1CE3-1B1C-8245-B569-438B9E91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389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@owennell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429D0B-888B-4240-AD3D-96E5256E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7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@owennell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@owennell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8BBA7-A9A0-6242-9BBC-77B18E582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6" r:id="rId2"/>
    <p:sldLayoutId id="2147483676" r:id="rId3"/>
    <p:sldLayoutId id="2147483677" r:id="rId4"/>
    <p:sldLayoutId id="2147483661" r:id="rId5"/>
    <p:sldLayoutId id="2147483668" r:id="rId6"/>
    <p:sldLayoutId id="2147483669" r:id="rId7"/>
    <p:sldLayoutId id="2147483664" r:id="rId8"/>
    <p:sldLayoutId id="2147483670" r:id="rId9"/>
    <p:sldLayoutId id="2147483671" r:id="rId10"/>
    <p:sldLayoutId id="2147483672" r:id="rId11"/>
    <p:sldLayoutId id="2147483673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4" r:id="rId18"/>
    <p:sldLayoutId id="2147483665" r:id="rId19"/>
    <p:sldLayoutId id="2147483683" r:id="rId20"/>
    <p:sldLayoutId id="2147483667" r:id="rId21"/>
    <p:sldLayoutId id="2147483674" r:id="rId22"/>
    <p:sldLayoutId id="2147483675" r:id="rId23"/>
  </p:sldLayoutIdLst>
  <p:hf sldNum="0" hdr="0" ftr="0"/>
  <p:txStyles>
    <p:titleStyle>
      <a:lvl1pPr algn="ctr" defTabSz="389626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38962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389626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38962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389626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389626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389626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pub.com/mobprogramming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youtube.com/channel/UCgt1lVMrdwlZKBaerxxp2iQ" TargetMode="External"/><Relationship Id="rId4" Type="http://schemas.openxmlformats.org/officeDocument/2006/relationships/hyperlink" Target="https://www.remotemobprogramming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36EDE44-0ED9-174D-8C2A-4A4C203A3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3080" y="3555241"/>
            <a:ext cx="6345840" cy="794690"/>
          </a:xfrm>
        </p:spPr>
        <p:txBody>
          <a:bodyPr>
            <a:normAutofit/>
          </a:bodyPr>
          <a:lstStyle/>
          <a:p>
            <a:r>
              <a:rPr lang="en-US" sz="2800" dirty="0"/>
              <a:t>Oli Wennell</a:t>
            </a:r>
            <a:br>
              <a:rPr lang="en-US" dirty="0"/>
            </a:br>
            <a:r>
              <a:rPr lang="en-US" sz="1800" dirty="0"/>
              <a:t>@owennell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F5FE61-7C51-974B-9746-993AD3007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 Mob Mentality</a:t>
            </a:r>
            <a:br>
              <a:rPr lang="en-GB" dirty="0"/>
            </a:br>
            <a:r>
              <a:rPr lang="en-GB" dirty="0"/>
              <a:t>Five Years On</a:t>
            </a:r>
          </a:p>
        </p:txBody>
      </p:sp>
    </p:spTree>
    <p:extLst>
      <p:ext uri="{BB962C8B-B14F-4D97-AF65-F5344CB8AC3E}">
        <p14:creationId xmlns:p14="http://schemas.microsoft.com/office/powerpoint/2010/main" val="133176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CC04-31A2-F94B-934C-BDBBDF9A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6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32" y="3176198"/>
            <a:ext cx="10502537" cy="505604"/>
          </a:xfrm>
        </p:spPr>
        <p:txBody>
          <a:bodyPr/>
          <a:lstStyle/>
          <a:p>
            <a:pPr algn="ctr"/>
            <a:r>
              <a:rPr lang="en-GB" sz="8800" dirty="0"/>
              <a:t>Mob Programming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13DB7-FFB3-E343-B106-D28F1625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9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44B4-40EB-A84E-BBC1-0C9ED614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2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Naming Things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4457-FC23-8247-BF91-40E1A9D7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🔫🎻🐴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0E64F-FC7E-8646-8EAF-4B940C8E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9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😡😡😡😡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BD68C-62A1-724B-BDA3-DE48BD49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2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🦄✨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B9376-0765-0141-8913-CA08FBD1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569" y="4576354"/>
            <a:ext cx="3555275" cy="931817"/>
          </a:xfrm>
        </p:spPr>
        <p:txBody>
          <a:bodyPr/>
          <a:lstStyle/>
          <a:p>
            <a:pPr algn="ctr"/>
            <a:r>
              <a:rPr lang="en-GB" sz="3200" dirty="0"/>
              <a:t>Phil </a:t>
            </a:r>
            <a:r>
              <a:rPr lang="en-GB" sz="3200" dirty="0" err="1"/>
              <a:t>Karlton</a:t>
            </a:r>
            <a:endParaRPr lang="en-GB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0621AF-8076-3946-9D2B-7C1ED16839BC}"/>
              </a:ext>
            </a:extLst>
          </p:cNvPr>
          <p:cNvSpPr txBox="1">
            <a:spLocks/>
          </p:cNvSpPr>
          <p:nvPr/>
        </p:nvSpPr>
        <p:spPr>
          <a:xfrm>
            <a:off x="1878875" y="1654629"/>
            <a:ext cx="8739051" cy="2952205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i="1"/>
              <a:t>“There are only two hard things in </a:t>
            </a:r>
            <a:br>
              <a:rPr lang="en-GB" i="1"/>
            </a:br>
            <a:r>
              <a:rPr lang="en-GB" i="1"/>
              <a:t>Computer Science: cache invalidation and naming things.”</a:t>
            </a:r>
            <a:endParaRPr lang="en-GB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D3C1DC-301B-EB48-831C-008C68B7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06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   😎💼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08405-91BD-BA48-9168-9E7A305E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7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🙂🙂🙂🙂😎🖥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EBE76-9641-8245-AB5C-B9524482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13800" dirty="0"/>
              <a:t>👋</a:t>
            </a:r>
            <a:br>
              <a:rPr lang="en-GB" sz="13800" dirty="0"/>
            </a:br>
            <a:r>
              <a:rPr lang="en-GB" sz="5400" dirty="0"/>
              <a:t>Oli Wennell</a:t>
            </a:r>
            <a:br>
              <a:rPr lang="en-GB" sz="5400" dirty="0"/>
            </a:br>
            <a:r>
              <a:rPr lang="en-GB" sz="4400" dirty="0"/>
              <a:t>@</a:t>
            </a:r>
            <a:r>
              <a:rPr lang="en-GB" sz="4400" dirty="0" err="1"/>
              <a:t>owennell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9892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13212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Why Carry On?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6169" y="296911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Better 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2047B3-53CD-9C43-8D73-928B5A393123}"/>
              </a:ext>
            </a:extLst>
          </p:cNvPr>
          <p:cNvSpPr txBox="1">
            <a:spLocks/>
          </p:cNvSpPr>
          <p:nvPr/>
        </p:nvSpPr>
        <p:spPr>
          <a:xfrm>
            <a:off x="1663106" y="416872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Faster 💨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A1C38F-6893-6A4D-8A57-8CA34908279E}"/>
              </a:ext>
            </a:extLst>
          </p:cNvPr>
          <p:cNvSpPr txBox="1">
            <a:spLocks/>
          </p:cNvSpPr>
          <p:nvPr/>
        </p:nvSpPr>
        <p:spPr>
          <a:xfrm>
            <a:off x="1663105" y="5283928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Stronger 💪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0F32D98-8357-0949-AE3C-4C4001CE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Better 📈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6DDC9-1844-7C45-829A-2DBE36A0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8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Faster 💨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AABBF-9E5B-4A44-9106-C11D04CE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52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Stronger 💪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0F0D6-D0C2-6E40-B5CA-DA74A9F9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9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0D85D-FD11-334E-97BA-5F476256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1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Intensity 🤯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1DA26-D12C-BC43-8C2A-B4073E46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2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Safety 😰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80795-E938-2B4F-BEB3-DCDDE8BE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2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1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678344" y="421687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9600" dirty="0"/>
              <a:t>🔊 Amplification</a:t>
            </a:r>
            <a:endParaRPr lang="en-GB" sz="72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67E09A-7AA3-F74D-91FE-C4D78529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2</a:t>
            </a:r>
            <a:br>
              <a:rPr lang="en-GB" sz="7200" dirty="0"/>
            </a:br>
            <a:r>
              <a:rPr lang="en-GB" sz="6600" i="1" dirty="0"/>
              <a:t>A New Role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63439-ABEF-9B42-80C7-8FD181A7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6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9600" dirty="0"/>
              <a:t>Context 👀</a:t>
            </a:r>
            <a:endParaRPr lang="en-GB" sz="96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E9C29-D213-8E4F-A948-23AB8DC0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5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Three Examples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07187-B2F8-A04C-8EE8-73B1926D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65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01" y="3176198"/>
            <a:ext cx="9795198" cy="505604"/>
          </a:xfrm>
        </p:spPr>
        <p:txBody>
          <a:bodyPr/>
          <a:lstStyle/>
          <a:p>
            <a:pPr algn="ctr"/>
            <a:r>
              <a:rPr lang="en-GB" sz="8000" dirty="0"/>
              <a:t>Staying Technical ⌨</a:t>
            </a:r>
            <a:endParaRPr lang="en-GB" sz="80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ED5AB-89B0-2C49-9A80-5A4E7BC8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73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Coaching 📣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7BA19-3A51-B249-BB60-C10BA55B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86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B3A2-4530-CC42-9BC7-F6089F47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62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Too Crowded 😕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D19CD-9DF1-E342-A26A-070658E7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22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Unsuitable 😴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1A1A3-40C4-9E48-AF02-6D78985E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35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Inflexible 🙉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2A8F-FFC0-FE42-ACE4-8BAF36DB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18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New Phrases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A60B-A483-7345-A8F7-831C696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56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“Demob”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di•mob</a:t>
            </a:r>
            <a:r>
              <a:rPr lang="en-GB" sz="4000" dirty="0"/>
              <a:t>, verb)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D8AF81-C446-5446-928B-950B20A5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8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923396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“</a:t>
            </a:r>
            <a:r>
              <a:rPr lang="en-GB" sz="9600" dirty="0" err="1"/>
              <a:t>Mobabble</a:t>
            </a:r>
            <a:r>
              <a:rPr lang="en-GB" sz="9600" dirty="0"/>
              <a:t>”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C9B89A-5FBE-0141-B610-15C22EC71203}"/>
              </a:ext>
            </a:extLst>
          </p:cNvPr>
          <p:cNvSpPr txBox="1">
            <a:spLocks/>
          </p:cNvSpPr>
          <p:nvPr/>
        </p:nvSpPr>
        <p:spPr>
          <a:xfrm>
            <a:off x="1678345" y="3807064"/>
            <a:ext cx="8835309" cy="760330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5400" dirty="0"/>
              <a:t> </a:t>
            </a:r>
            <a:r>
              <a:rPr lang="en-GB" sz="4000" dirty="0"/>
              <a:t>(</a:t>
            </a:r>
            <a:r>
              <a:rPr lang="en-GB" sz="4000" dirty="0" err="1"/>
              <a:t>mobb•a•ble</a:t>
            </a:r>
            <a:r>
              <a:rPr lang="en-GB" sz="4000" dirty="0"/>
              <a:t>, </a:t>
            </a:r>
            <a:r>
              <a:rPr lang="en-GB" sz="4000" dirty="0" err="1"/>
              <a:t>adj</a:t>
            </a:r>
            <a:r>
              <a:rPr lang="en-GB" sz="4000" dirty="0"/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D6B052-D96E-0441-BCB7-A456AC84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40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2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497174" y="4216873"/>
            <a:ext cx="11197653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4800" dirty="0"/>
              <a:t>😕😴🙉 - Right Team For Each Job 👍</a:t>
            </a:r>
            <a:endParaRPr lang="en-GB" sz="36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959E85-10F3-284E-9E2B-E9AD2FF7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2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1</a:t>
            </a:r>
            <a:br>
              <a:rPr lang="en-GB" sz="7200" dirty="0"/>
            </a:br>
            <a:r>
              <a:rPr lang="en-GB" sz="7200" i="1" dirty="0"/>
              <a:t>The New Team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FF390-8E03-374C-A591-C483CD43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14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 Number 3</a:t>
            </a:r>
            <a:br>
              <a:rPr lang="en-GB" sz="7200" dirty="0"/>
            </a:br>
            <a:r>
              <a:rPr lang="en-GB" sz="6600" i="1" dirty="0"/>
              <a:t>The Dojo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D51D9-4161-564F-9EA2-43622940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Coding Dojo 📚🎉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E0D35-F8CB-B340-BAE4-4C5E7A9C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3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Experienced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8B63A-BDC5-044F-BD66-668DB213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44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But...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86379-E99E-E240-84E7-92AE08BE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Strangers 👽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2389B-0CD2-D943-91F7-182B0FC7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68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Theatre 🍿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FF871-F7D4-2D4F-9C62-52BF021A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90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Consensus 🤚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B6060-B65B-7B45-8D32-6FF7761E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92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Continuous Improvement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A60B-A483-7345-A8F7-831C6964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75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Rules ✅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9A0F5-80F9-7E4A-9BFE-4B446ECF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97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Tweak Rules❗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E96E3-EB76-9A4D-A574-4070FDFC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A2489-241E-E147-B969-46150082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25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464" y="3176198"/>
            <a:ext cx="9769072" cy="505604"/>
          </a:xfrm>
        </p:spPr>
        <p:txBody>
          <a:bodyPr/>
          <a:lstStyle/>
          <a:p>
            <a:pPr algn="ctr"/>
            <a:r>
              <a:rPr lang="en-GB" sz="9600" dirty="0"/>
              <a:t>Facilitation </a:t>
            </a:r>
            <a:r>
              <a:rPr lang="en-GB" sz="7200" dirty="0"/>
              <a:t>🔦</a:t>
            </a:r>
            <a:endParaRPr lang="en-GB" sz="7200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4550-2D55-1949-AF9C-1CACE93D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92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2588370"/>
            <a:ext cx="8835309" cy="505604"/>
          </a:xfrm>
        </p:spPr>
        <p:txBody>
          <a:bodyPr/>
          <a:lstStyle/>
          <a:p>
            <a:pPr algn="ctr"/>
            <a:r>
              <a:rPr lang="en-GB" sz="9600" dirty="0"/>
              <a:t>Mob Number 3</a:t>
            </a:r>
            <a:endParaRPr lang="en-GB" sz="7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EA6D5A-81F9-B74E-AE9D-A6939B5D8CC0}"/>
              </a:ext>
            </a:extLst>
          </p:cNvPr>
          <p:cNvSpPr txBox="1">
            <a:spLocks/>
          </p:cNvSpPr>
          <p:nvPr/>
        </p:nvSpPr>
        <p:spPr>
          <a:xfrm>
            <a:off x="1081790" y="4216873"/>
            <a:ext cx="10028420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6600" dirty="0"/>
              <a:t>👽🍿🤚 - 🔬🔦</a:t>
            </a:r>
            <a:endParaRPr lang="en-GB" sz="4800" i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78A9BC-54C1-F141-BC95-6C5DF1E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3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2981328"/>
            <a:ext cx="8835309" cy="505604"/>
          </a:xfrm>
        </p:spPr>
        <p:txBody>
          <a:bodyPr/>
          <a:lstStyle/>
          <a:p>
            <a:pPr algn="ctr"/>
            <a:r>
              <a:rPr lang="en-GB" i="1" dirty="0"/>
              <a:t>“We are uncovering better ways of developing software...”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72B13-A2AB-4444-A32E-45E07B53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A31C77-0C56-4C47-9158-41E8F5692642}"/>
              </a:ext>
            </a:extLst>
          </p:cNvPr>
          <p:cNvSpPr txBox="1">
            <a:spLocks/>
          </p:cNvSpPr>
          <p:nvPr/>
        </p:nvSpPr>
        <p:spPr>
          <a:xfrm>
            <a:off x="1830746" y="4618403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r"/>
            <a:r>
              <a:rPr lang="en-GB" sz="2800" dirty="0"/>
              <a:t>- The Agile Manifesto</a:t>
            </a:r>
          </a:p>
        </p:txBody>
      </p:sp>
    </p:spTree>
    <p:extLst>
      <p:ext uri="{BB962C8B-B14F-4D97-AF65-F5344CB8AC3E}">
        <p14:creationId xmlns:p14="http://schemas.microsoft.com/office/powerpoint/2010/main" val="6548159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(Nearly) The End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E98FD-94AD-6D4E-89E1-FCBE15BA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444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791" y="1700094"/>
            <a:ext cx="8835309" cy="505604"/>
          </a:xfrm>
        </p:spPr>
        <p:txBody>
          <a:bodyPr/>
          <a:lstStyle/>
          <a:p>
            <a:r>
              <a:rPr lang="en-GB" sz="7200" dirty="0"/>
              <a:t>Amplification 🔊</a:t>
            </a:r>
            <a:endParaRPr lang="en-GB" sz="3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AB4BE0-B8DD-634C-B526-759D145D2B13}"/>
              </a:ext>
            </a:extLst>
          </p:cNvPr>
          <p:cNvSpPr txBox="1">
            <a:spLocks/>
          </p:cNvSpPr>
          <p:nvPr/>
        </p:nvSpPr>
        <p:spPr>
          <a:xfrm>
            <a:off x="1081791" y="3176198"/>
            <a:ext cx="10730458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7200" dirty="0"/>
              <a:t>Right team for each job 👍</a:t>
            </a:r>
            <a:endParaRPr lang="en-GB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6B22B1-AC64-B04F-BF88-4264351BB2FC}"/>
              </a:ext>
            </a:extLst>
          </p:cNvPr>
          <p:cNvSpPr txBox="1">
            <a:spLocks/>
          </p:cNvSpPr>
          <p:nvPr/>
        </p:nvSpPr>
        <p:spPr>
          <a:xfrm>
            <a:off x="1081791" y="4652302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7200" dirty="0"/>
              <a:t>Experiment 🔬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9C7F3-D8E6-2B4F-9290-1A2405D6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3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The Future 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72B13-A2AB-4444-A32E-45E07B53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836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Community 🌍</a:t>
            </a:r>
            <a:br>
              <a:rPr lang="en-GB" sz="8800" dirty="0"/>
            </a:br>
            <a:r>
              <a:rPr lang="en-GB" sz="6600" dirty="0"/>
              <a:t>#</a:t>
            </a:r>
            <a:r>
              <a:rPr lang="en-GB" sz="6600" dirty="0" err="1"/>
              <a:t>mobprogramming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B0612-36B4-7A42-A7F4-653A4D6F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865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1071626"/>
            <a:ext cx="8835309" cy="505604"/>
          </a:xfrm>
        </p:spPr>
        <p:txBody>
          <a:bodyPr/>
          <a:lstStyle/>
          <a:p>
            <a:pPr algn="ctr"/>
            <a:r>
              <a:rPr lang="en-GB" sz="8800" dirty="0"/>
              <a:t>Your Turn?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DEECE-2FC2-7644-B595-1FCECD70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B3386E-86FD-424C-BEBD-7DAF32E94067}"/>
              </a:ext>
            </a:extLst>
          </p:cNvPr>
          <p:cNvSpPr txBox="1">
            <a:spLocks/>
          </p:cNvSpPr>
          <p:nvPr/>
        </p:nvSpPr>
        <p:spPr>
          <a:xfrm>
            <a:off x="1676169" y="2969116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Pick a Topic 🎲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48D400-335B-EB42-B632-E1960255037B}"/>
              </a:ext>
            </a:extLst>
          </p:cNvPr>
          <p:cNvSpPr txBox="1">
            <a:spLocks/>
          </p:cNvSpPr>
          <p:nvPr/>
        </p:nvSpPr>
        <p:spPr>
          <a:xfrm>
            <a:off x="1676166" y="4040807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GB" sz="6600" dirty="0"/>
              <a:t> Facilitate 🔦</a:t>
            </a:r>
          </a:p>
        </p:txBody>
      </p:sp>
    </p:spTree>
    <p:extLst>
      <p:ext uri="{BB962C8B-B14F-4D97-AF65-F5344CB8AC3E}">
        <p14:creationId xmlns:p14="http://schemas.microsoft.com/office/powerpoint/2010/main" val="372990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5" y="3964580"/>
            <a:ext cx="8835309" cy="505604"/>
          </a:xfrm>
        </p:spPr>
        <p:txBody>
          <a:bodyPr/>
          <a:lstStyle/>
          <a:p>
            <a:r>
              <a:rPr lang="en-GB" sz="3200" dirty="0">
                <a:hlinkClick r:id="rId3"/>
              </a:rPr>
              <a:t>Mob Programming book</a:t>
            </a:r>
            <a:r>
              <a:rPr lang="en-GB" sz="3200" dirty="0"/>
              <a:t> on </a:t>
            </a:r>
            <a:r>
              <a:rPr lang="en-GB" sz="3200" dirty="0" err="1"/>
              <a:t>Leanpub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#</a:t>
            </a:r>
            <a:r>
              <a:rPr lang="en-GB" sz="3200" dirty="0" err="1"/>
              <a:t>mobprogramming</a:t>
            </a:r>
            <a:r>
              <a:rPr lang="en-GB" sz="3200" dirty="0"/>
              <a:t> on Twitter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>
                <a:hlinkClick r:id="rId4"/>
              </a:rPr>
              <a:t>remotemobprogramming.org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>
                <a:hlinkClick r:id="rId5"/>
              </a:rPr>
              <a:t>Mob Mentality Show</a:t>
            </a:r>
            <a:r>
              <a:rPr lang="en-GB" sz="3200" dirty="0"/>
              <a:t> on YouTube</a:t>
            </a:r>
            <a:br>
              <a:rPr lang="en-GB" sz="3200" dirty="0"/>
            </a:br>
            <a:r>
              <a:rPr lang="en-GB" sz="1800" i="1" dirty="0"/>
              <a:t>(I wasn't involved, the name is a coincidence! </a:t>
            </a:r>
            <a:r>
              <a:rPr lang="en-GB" sz="1800" dirty="0"/>
              <a:t>😆</a:t>
            </a:r>
            <a:r>
              <a:rPr lang="en-GB" sz="1800" i="1" dirty="0"/>
              <a:t>)</a:t>
            </a:r>
            <a:endParaRPr lang="en-GB" sz="32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9E7EEC-6A09-614F-9341-D8F0F812425B}"/>
              </a:ext>
            </a:extLst>
          </p:cNvPr>
          <p:cNvSpPr txBox="1">
            <a:spLocks/>
          </p:cNvSpPr>
          <p:nvPr/>
        </p:nvSpPr>
        <p:spPr>
          <a:xfrm>
            <a:off x="1678346" y="1112520"/>
            <a:ext cx="8835309" cy="505604"/>
          </a:xfrm>
          <a:prstGeom prst="rect">
            <a:avLst/>
          </a:prstGeom>
        </p:spPr>
        <p:txBody>
          <a:bodyPr vert="horz" lIns="0" tIns="38963" rIns="77925" bIns="38963" rtlCol="0" anchor="ctr">
            <a:noAutofit/>
          </a:bodyPr>
          <a:lstStyle>
            <a:lvl1pPr algn="l" defTabSz="389626" rtl="0" eaLnBrk="1" latinLnBrk="0" hangingPunct="1">
              <a:spcBef>
                <a:spcPct val="0"/>
              </a:spcBef>
              <a:buNone/>
              <a:defRPr sz="4200" b="0" i="0" kern="120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GB" sz="7200" dirty="0"/>
              <a:t>Links</a:t>
            </a:r>
            <a:endParaRPr lang="en-GB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7E6501-23CF-4C45-B785-96F6DD5F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1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🙂🙂🙂🙂🙂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BFF03-0B35-E544-BA52-CD1B402E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8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🙂🙂🙂🙂🏖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E1B59-AED5-C04C-B9A6-565290E1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5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😧😧😧😧🏖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D03C-B9B4-1D42-B0D3-85668E40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5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46" y="3176198"/>
            <a:ext cx="8835309" cy="505604"/>
          </a:xfrm>
        </p:spPr>
        <p:txBody>
          <a:bodyPr/>
          <a:lstStyle/>
          <a:p>
            <a:r>
              <a:rPr lang="en-GB" sz="9600" dirty="0"/>
              <a:t>😧🖥😧    😧🖥😧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09422-9BC5-4A4E-9C49-7D35F761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@owennell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8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TM Colours">
      <a:dk1>
        <a:srgbClr val="004A8E"/>
      </a:dk1>
      <a:lt1>
        <a:srgbClr val="FFFFFF"/>
      </a:lt1>
      <a:dk2>
        <a:srgbClr val="1F2A5B"/>
      </a:dk2>
      <a:lt2>
        <a:srgbClr val="416CB2"/>
      </a:lt2>
      <a:accent1>
        <a:srgbClr val="89A7D8"/>
      </a:accent1>
      <a:accent2>
        <a:srgbClr val="E4F1FD"/>
      </a:accent2>
      <a:accent3>
        <a:srgbClr val="38B132"/>
      </a:accent3>
      <a:accent4>
        <a:srgbClr val="198942"/>
      </a:accent4>
      <a:accent5>
        <a:srgbClr val="92C34B"/>
      </a:accent5>
      <a:accent6>
        <a:srgbClr val="B4D879"/>
      </a:accent6>
      <a:hlink>
        <a:srgbClr val="F1FDE1"/>
      </a:hlink>
      <a:folHlink>
        <a:srgbClr val="ECEDE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B3BB5FC069E4A8B1077D5FD23943C" ma:contentTypeVersion="2" ma:contentTypeDescription="Create a new document." ma:contentTypeScope="" ma:versionID="47ddf1554eeafa4d79d0318e64abc4a7">
  <xsd:schema xmlns:xsd="http://www.w3.org/2001/XMLSchema" xmlns:xs="http://www.w3.org/2001/XMLSchema" xmlns:p="http://schemas.microsoft.com/office/2006/metadata/properties" xmlns:ns2="d1b01c81-120a-4560-9817-a2c229f7d73c" targetNamespace="http://schemas.microsoft.com/office/2006/metadata/properties" ma:root="true" ma:fieldsID="1a8928d985599b3cc8311f2e57b9aa78" ns2:_="">
    <xsd:import namespace="d1b01c81-120a-4560-9817-a2c229f7d73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b01c81-120a-4560-9817-a2c229f7d7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E90AD6-4848-4215-B912-DB92A77608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b01c81-120a-4560-9817-a2c229f7d7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288C4A-FB4D-4A80-A265-5C3EA7C36918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B0221C8-8D1F-449C-9E02-3B69D28722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BGL-PresentationTemplate-4-3_DEFAULT</Template>
  <TotalTime>7848</TotalTime>
  <Words>2780</Words>
  <Application>Microsoft Macintosh PowerPoint</Application>
  <PresentationFormat>Widescreen</PresentationFormat>
  <Paragraphs>485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Arial</vt:lpstr>
      <vt:lpstr>Calibri</vt:lpstr>
      <vt:lpstr>Office Theme</vt:lpstr>
      <vt:lpstr>A Mob Mentality Five Years On</vt:lpstr>
      <vt:lpstr>👋 Oli Wennell @owennell</vt:lpstr>
      <vt:lpstr>Three Examples</vt:lpstr>
      <vt:lpstr>Mob Number 1 The New Team</vt:lpstr>
      <vt:lpstr>🙂🙂🙂🙂</vt:lpstr>
      <vt:lpstr>🙂🙂🙂🙂🙂</vt:lpstr>
      <vt:lpstr>🙂🙂🙂🙂🏖</vt:lpstr>
      <vt:lpstr>😧😧😧😧🏖</vt:lpstr>
      <vt:lpstr>😧🖥😧    😧🖥😧</vt:lpstr>
      <vt:lpstr>😧😧😧😧🖥</vt:lpstr>
      <vt:lpstr>Mob Programming</vt:lpstr>
      <vt:lpstr>🙂🙂🙂🙂🖥</vt:lpstr>
      <vt:lpstr>Naming Things</vt:lpstr>
      <vt:lpstr>🔫🎻🐴</vt:lpstr>
      <vt:lpstr>😡😡😡😡</vt:lpstr>
      <vt:lpstr>🦄✨</vt:lpstr>
      <vt:lpstr>Phil Karlton</vt:lpstr>
      <vt:lpstr>🙂🙂🙂🙂   😎💼</vt:lpstr>
      <vt:lpstr>🙂🙂🙂🙂😎🖥</vt:lpstr>
      <vt:lpstr>Why Carry On?</vt:lpstr>
      <vt:lpstr>Better 📈</vt:lpstr>
      <vt:lpstr>Faster 💨</vt:lpstr>
      <vt:lpstr>Stronger 💪</vt:lpstr>
      <vt:lpstr>But...</vt:lpstr>
      <vt:lpstr>Intensity 🤯</vt:lpstr>
      <vt:lpstr>Safety 😰</vt:lpstr>
      <vt:lpstr>Mob Number 1</vt:lpstr>
      <vt:lpstr>Mob Number 2 A New Role</vt:lpstr>
      <vt:lpstr>Context 👀</vt:lpstr>
      <vt:lpstr>Staying Technical ⌨</vt:lpstr>
      <vt:lpstr>Coaching 📣</vt:lpstr>
      <vt:lpstr>But...</vt:lpstr>
      <vt:lpstr>Too Crowded 😕</vt:lpstr>
      <vt:lpstr>Unsuitable 😴</vt:lpstr>
      <vt:lpstr>Inflexible 🙉</vt:lpstr>
      <vt:lpstr>New Phrases</vt:lpstr>
      <vt:lpstr>“Demob”</vt:lpstr>
      <vt:lpstr>“Mobabble”</vt:lpstr>
      <vt:lpstr>Mob Number 2</vt:lpstr>
      <vt:lpstr>Mob Number 3 The Dojo</vt:lpstr>
      <vt:lpstr>Coding Dojo 📚🎉</vt:lpstr>
      <vt:lpstr>Experienced</vt:lpstr>
      <vt:lpstr>But...</vt:lpstr>
      <vt:lpstr>Strangers 👽</vt:lpstr>
      <vt:lpstr>Theatre 🍿</vt:lpstr>
      <vt:lpstr>Consensus 🤚</vt:lpstr>
      <vt:lpstr>Continuous Improvement</vt:lpstr>
      <vt:lpstr>Rules ✅</vt:lpstr>
      <vt:lpstr>Tweak Rules❗</vt:lpstr>
      <vt:lpstr>Facilitation 🔦</vt:lpstr>
      <vt:lpstr>Mob Number 3</vt:lpstr>
      <vt:lpstr>“We are uncovering better ways of developing software...”</vt:lpstr>
      <vt:lpstr>(Nearly) The End</vt:lpstr>
      <vt:lpstr>Amplification 🔊</vt:lpstr>
      <vt:lpstr>The Future 🤖</vt:lpstr>
      <vt:lpstr>Community 🌍 #mobprogramming</vt:lpstr>
      <vt:lpstr>Your Turn?</vt:lpstr>
      <vt:lpstr>Mob Programming book on Leanpub  #mobprogramming on Twitter  remotemobprogramming.org  Mob Mentality Show on YouTube (I wasn't involved, the name is a coincidence! 😆)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can be written here</dc:title>
  <dc:creator>Steve Robinson</dc:creator>
  <cp:lastModifiedBy>Oliver Wennell</cp:lastModifiedBy>
  <cp:revision>400</cp:revision>
  <cp:lastPrinted>2019-09-28T20:32:09Z</cp:lastPrinted>
  <dcterms:created xsi:type="dcterms:W3CDTF">2016-03-02T14:32:06Z</dcterms:created>
  <dcterms:modified xsi:type="dcterms:W3CDTF">2019-09-29T20:18:32Z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0x0101005BEB3BB5FC069E4A8B1077D5FD23943C</vt:lpwstr>
  </property>
</Properties>
</file>