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76" r:id="rId51"/>
    <p:sldId id="363" r:id="rId52"/>
    <p:sldId id="364" r:id="rId53"/>
    <p:sldId id="365" r:id="rId54"/>
    <p:sldId id="368" r:id="rId55"/>
    <p:sldId id="367" r:id="rId56"/>
    <p:sldId id="372" r:id="rId57"/>
    <p:sldId id="373" r:id="rId58"/>
    <p:sldId id="377" r:id="rId59"/>
    <p:sldId id="369" r:id="rId60"/>
    <p:sldId id="370" r:id="rId61"/>
    <p:sldId id="371" r:id="rId62"/>
    <p:sldId id="374" r:id="rId63"/>
    <p:sldId id="375" r:id="rId64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70787"/>
  </p:normalViewPr>
  <p:slideViewPr>
    <p:cSldViewPr snapToGrid="0" snapToObjects="1">
      <p:cViewPr varScale="1">
        <p:scale>
          <a:sx n="85" d="100"/>
          <a:sy n="85" d="100"/>
        </p:scale>
        <p:origin x="5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coming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someone said</a:t>
            </a:r>
          </a:p>
          <a:p>
            <a:r>
              <a:rPr lang="en-US" dirty="0"/>
              <a:t>“There’s this idea, where we all work on the same thing at the same time”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pair programming is when two people work together on a task at the same time.</a:t>
            </a:r>
          </a:p>
          <a:p>
            <a:r>
              <a:rPr lang="en-GB" dirty="0"/>
              <a:t>Then mob programming takes it to the next level</a:t>
            </a:r>
            <a:endParaRPr lang="en-US" dirty="0"/>
          </a:p>
          <a:p>
            <a:r>
              <a:rPr lang="en-US" dirty="0"/>
              <a:t>By adding more people</a:t>
            </a:r>
          </a:p>
          <a:p>
            <a:endParaRPr lang="en-US" dirty="0"/>
          </a:p>
          <a:p>
            <a:r>
              <a:rPr lang="en-US" dirty="0"/>
              <a:t>One person still drives, but there are more people there to support that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loved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mob programming is a bad name</a:t>
            </a:r>
          </a:p>
          <a:p>
            <a:r>
              <a:rPr lang="en-US" dirty="0"/>
              <a:t>And that’s because your first reaction when hearing about it may have been...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Gangster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masses of angry people with pitchforks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6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Whereas actually, mobbing is the opposite of these things.</a:t>
            </a:r>
          </a:p>
          <a:p>
            <a:r>
              <a:rPr lang="en-US" dirty="0"/>
              <a:t>It is designed to be an inclusive way of helping people work together in harmony.</a:t>
            </a:r>
          </a:p>
          <a:p>
            <a:r>
              <a:rPr lang="en-US" dirty="0"/>
              <a:t>There may or may not be actual unicorns.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3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about this, which is...</a:t>
            </a:r>
          </a:p>
          <a:p>
            <a:endParaRPr lang="en-US" dirty="0"/>
          </a:p>
          <a:p>
            <a:r>
              <a:rPr lang="en-US" dirty="0"/>
              <a:t>There are only two hard things in Computer Science: cache invalidation and naming things</a:t>
            </a:r>
          </a:p>
          <a:p>
            <a:endParaRPr lang="en-US" dirty="0"/>
          </a:p>
          <a:p>
            <a:r>
              <a:rPr lang="en-US" dirty="0"/>
              <a:t>And I guess that applies to techniques as well.</a:t>
            </a:r>
          </a:p>
          <a:p>
            <a:endParaRPr lang="en-US" dirty="0"/>
          </a:p>
          <a:p>
            <a:r>
              <a:rPr lang="en-US" dirty="0"/>
              <a:t>The danger is that people hear mob and get put off</a:t>
            </a:r>
          </a:p>
          <a:p>
            <a:r>
              <a:rPr lang="en-US" dirty="0"/>
              <a:t>But I think we're stuck with the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back to the team.</a:t>
            </a:r>
          </a:p>
          <a:p>
            <a:r>
              <a:rPr lang="en-US" dirty="0"/>
              <a:t>And the expert is back from holiday, 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7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instead of going back to our old ways,</a:t>
            </a:r>
          </a:p>
          <a:p>
            <a:r>
              <a:rPr lang="en-US" dirty="0"/>
              <a:t>we continue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Oli Wennell, a tech lead at </a:t>
            </a:r>
            <a:r>
              <a:rPr lang="en-US" dirty="0" err="1"/>
              <a:t>comparethemarket.com</a:t>
            </a:r>
            <a:endParaRPr lang="en-US" dirty="0"/>
          </a:p>
          <a:p>
            <a:r>
              <a:rPr lang="en-US" dirty="0"/>
              <a:t>We’re a price comparison website</a:t>
            </a:r>
          </a:p>
          <a:p>
            <a:r>
              <a:rPr lang="en-US" dirty="0"/>
              <a:t>We’re the ones with the adverts on the </a:t>
            </a:r>
            <a:r>
              <a:rPr lang="en-US" dirty="0" err="1"/>
              <a:t>telly</a:t>
            </a:r>
            <a:endParaRPr lang="en-US" dirty="0"/>
          </a:p>
          <a:p>
            <a:r>
              <a:rPr lang="en-US" dirty="0"/>
              <a:t>Meerkat adverts, that is</a:t>
            </a:r>
          </a:p>
          <a:p>
            <a:endParaRPr lang="en-US" dirty="0"/>
          </a:p>
          <a:p>
            <a:r>
              <a:rPr lang="en-US" dirty="0"/>
              <a:t>I’m here because 5 years ago, someone in my team suggested we try something radical.</a:t>
            </a:r>
          </a:p>
          <a:p>
            <a:endParaRPr lang="en-US" dirty="0"/>
          </a:p>
          <a:p>
            <a:r>
              <a:rPr lang="en-US" dirty="0"/>
              <a:t>Apparently over on the west coast of the USA, there was a team that weren’t just pair programming.</a:t>
            </a:r>
          </a:p>
          <a:p>
            <a:r>
              <a:rPr lang="en-US" dirty="0"/>
              <a:t>They were all working together on the same thing at the same time on the same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was mob programming, also known as mobbing</a:t>
            </a:r>
          </a:p>
          <a:p>
            <a:endParaRPr lang="en-US" dirty="0"/>
          </a:p>
          <a:p>
            <a:r>
              <a:rPr lang="en-US" dirty="0"/>
              <a:t>I thought: nice idea, not going to catch on</a:t>
            </a:r>
          </a:p>
          <a:p>
            <a:r>
              <a:rPr lang="en-US" dirty="0"/>
              <a:t>And yet...</a:t>
            </a:r>
          </a:p>
          <a:p>
            <a:r>
              <a:rPr lang="en-US" dirty="0"/>
              <a:t>five years later, the idea’s not so radical anymore.</a:t>
            </a:r>
          </a:p>
          <a:p>
            <a:r>
              <a:rPr lang="en-US" dirty="0"/>
              <a:t>It spread around the world</a:t>
            </a:r>
          </a:p>
          <a:p>
            <a:r>
              <a:rPr lang="en-US" dirty="0"/>
              <a:t>And it's changed how I think about software development.</a:t>
            </a:r>
          </a:p>
          <a:p>
            <a:endParaRPr lang="en-US" dirty="0"/>
          </a:p>
          <a:p>
            <a:r>
              <a:rPr lang="en-US" dirty="0"/>
              <a:t>So that’s me, now a bit about you.</a:t>
            </a:r>
          </a:p>
          <a:p>
            <a:r>
              <a:rPr lang="en-US" dirty="0"/>
              <a:t>Could I ask, how many of you have heard of mob programming before?</a:t>
            </a:r>
          </a:p>
          <a:p>
            <a:r>
              <a:rPr lang="en-US" dirty="0"/>
              <a:t>How many have tried it?</a:t>
            </a:r>
          </a:p>
          <a:p>
            <a:r>
              <a:rPr lang="en-US" dirty="0"/>
              <a:t>How many use it regularly?</a:t>
            </a:r>
          </a:p>
          <a:p>
            <a:r>
              <a:rPr lang="en-US" dirty="0"/>
              <a:t>Ok, thanks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we carry on, now that we have the expert back?</a:t>
            </a:r>
          </a:p>
          <a:p>
            <a:endParaRPr lang="en-US" dirty="0"/>
          </a:p>
          <a:p>
            <a:r>
              <a:rPr lang="en-US" dirty="0"/>
              <a:t>It feels great</a:t>
            </a:r>
          </a:p>
          <a:p>
            <a:r>
              <a:rPr lang="en-US" dirty="0"/>
              <a:t>I for one feel like “I’m in the zone”</a:t>
            </a:r>
          </a:p>
          <a:p>
            <a:r>
              <a:rPr lang="en-US" dirty="0"/>
              <a:t>Doing my best work, together with the team</a:t>
            </a:r>
          </a:p>
          <a:p>
            <a:endParaRPr lang="en-US" dirty="0"/>
          </a:p>
          <a:p>
            <a:r>
              <a:rPr lang="en-US" dirty="0"/>
              <a:t>When we are mobbing we were:</a:t>
            </a:r>
          </a:p>
          <a:p>
            <a:r>
              <a:rPr lang="en-US" dirty="0"/>
              <a:t>Better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and stronger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quality - all eyes on every line, more chance of spotting better ways</a:t>
            </a:r>
          </a:p>
          <a:p>
            <a:endParaRPr lang="en-GB" dirty="0"/>
          </a:p>
          <a:p>
            <a:r>
              <a:rPr lang="en-GB" dirty="0"/>
              <a:t>Everyone's context of domain, tech, techniques</a:t>
            </a:r>
          </a:p>
          <a:p>
            <a:r>
              <a:rPr lang="en-GB" dirty="0"/>
              <a:t>We get the best out of everyone, which makes the software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a way of shortening feedback loops</a:t>
            </a:r>
          </a:p>
          <a:p>
            <a:endParaRPr lang="en-GB" dirty="0"/>
          </a:p>
          <a:p>
            <a:r>
              <a:rPr lang="en-GB" dirty="0"/>
              <a:t>Decision making in real time instead of meetings</a:t>
            </a:r>
          </a:p>
          <a:p>
            <a:r>
              <a:rPr lang="en-GB" dirty="0"/>
              <a:t>Code reviews in real time instead of a bottleneck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00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impact when people off sick or on holiday, everyone has context all the time</a:t>
            </a:r>
          </a:p>
          <a:p>
            <a:r>
              <a:rPr lang="en-US" dirty="0"/>
              <a:t>Feels good to know it’s not “all on you” to be able to fix things if things go wrong</a:t>
            </a:r>
          </a:p>
          <a:p>
            <a:endParaRPr lang="en-US" dirty="0"/>
          </a:p>
          <a:p>
            <a:r>
              <a:rPr lang="en-US" dirty="0"/>
              <a:t>Team is new but we get to know each other quicker by working together so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started to find there were some tricky aspects about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4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intense</a:t>
            </a:r>
          </a:p>
          <a:p>
            <a:endParaRPr lang="en-GB" dirty="0"/>
          </a:p>
          <a:p>
            <a:r>
              <a:rPr lang="en-GB" dirty="0"/>
              <a:t>Conversation with multiple people instead of just your pair</a:t>
            </a:r>
          </a:p>
          <a:p>
            <a:r>
              <a:rPr lang="en-GB" dirty="0"/>
              <a:t>Going on for too long, we’d get exhausted</a:t>
            </a:r>
          </a:p>
          <a:p>
            <a:endParaRPr lang="en-GB" dirty="0"/>
          </a:p>
          <a:p>
            <a:r>
              <a:rPr lang="en-GB" dirty="0"/>
              <a:t>So we started to take regular breaks</a:t>
            </a:r>
          </a:p>
          <a:p>
            <a:r>
              <a:rPr lang="en-GB" dirty="0"/>
              <a:t>And keep sessions short, say 30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5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can be intimidating</a:t>
            </a:r>
          </a:p>
          <a:p>
            <a:endParaRPr lang="en-US" dirty="0"/>
          </a:p>
          <a:p>
            <a:r>
              <a:rPr lang="en-US" dirty="0"/>
              <a:t>I'm not going to, but imagine if I asked for a volunteer to come up and code in front of everyone. I think a lot of people would want to hide.</a:t>
            </a:r>
          </a:p>
          <a:p>
            <a:endParaRPr lang="en-US" dirty="0"/>
          </a:p>
          <a:p>
            <a:r>
              <a:rPr lang="en-US" dirty="0"/>
              <a:t>We don’t want people to feel stressed or nervous</a:t>
            </a:r>
          </a:p>
          <a:p>
            <a:r>
              <a:rPr lang="en-US" dirty="0"/>
              <a:t>We want people to be at ease so they do their best work</a:t>
            </a:r>
          </a:p>
          <a:p>
            <a:endParaRPr lang="en-US" dirty="0"/>
          </a:p>
          <a:p>
            <a:r>
              <a:rPr lang="en-US" dirty="0"/>
              <a:t>We found it important to have psychological safety</a:t>
            </a:r>
          </a:p>
          <a:p>
            <a:r>
              <a:rPr lang="en-US" dirty="0"/>
              <a:t>To be kind with the driver</a:t>
            </a:r>
          </a:p>
          <a:p>
            <a:r>
              <a:rPr lang="en-US" dirty="0"/>
              <a:t>To be patient with the driver</a:t>
            </a:r>
          </a:p>
          <a:p>
            <a:r>
              <a:rPr lang="en-US" dirty="0"/>
              <a:t>Pairing well is a skill. This is even more important in a mob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39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learned how to mob</a:t>
            </a:r>
          </a:p>
          <a:p>
            <a:r>
              <a:rPr lang="en-GB" dirty="0"/>
              <a:t>and we love it!</a:t>
            </a:r>
          </a:p>
          <a:p>
            <a:r>
              <a:rPr lang="en-GB" dirty="0"/>
              <a:t>Better code</a:t>
            </a:r>
          </a:p>
          <a:p>
            <a:r>
              <a:rPr lang="en-GB" dirty="0"/>
              <a:t>Happy team</a:t>
            </a:r>
          </a:p>
          <a:p>
            <a:endParaRPr lang="en-GB" dirty="0"/>
          </a:p>
          <a:p>
            <a:r>
              <a:rPr lang="en-GB" dirty="0"/>
              <a:t>Mobbing takes all the good things about pair programming and amplifies them</a:t>
            </a:r>
          </a:p>
          <a:p>
            <a:r>
              <a:rPr lang="en-GB" dirty="0"/>
              <a:t>But, if you’re not careful, it can amplify the bad things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80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the second mob</a:t>
            </a:r>
          </a:p>
          <a:p>
            <a:endParaRPr lang="en-US" dirty="0"/>
          </a:p>
          <a:p>
            <a:r>
              <a:rPr lang="en-US" dirty="0"/>
              <a:t>This time they were an established team</a:t>
            </a:r>
          </a:p>
          <a:p>
            <a:br>
              <a:rPr lang="en-US" dirty="0"/>
            </a:br>
            <a:r>
              <a:rPr lang="en-US" dirty="0"/>
              <a:t>It’s a bit later on, and I was in a new role. A tech lead.</a:t>
            </a:r>
          </a:p>
          <a:p>
            <a:endParaRPr lang="en-US" dirty="0"/>
          </a:p>
          <a:p>
            <a:r>
              <a:rPr lang="en-US" dirty="0"/>
              <a:t>Woody Zuill, who was part of the team that discovered mobbing, came in and gave some training and there’s a buzz in the air.</a:t>
            </a:r>
          </a:p>
          <a:p>
            <a:r>
              <a:rPr lang="en-US" dirty="0"/>
              <a:t>And the team are keen to give it a go</a:t>
            </a:r>
          </a:p>
          <a:p>
            <a:endParaRPr lang="en-US" dirty="0"/>
          </a:p>
          <a:p>
            <a:r>
              <a:rPr lang="en-US" dirty="0"/>
              <a:t>So I’m happy about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And, it turns out, as a tech lead there were things about mobbing that made my life easier...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27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much less context switching.</a:t>
            </a:r>
          </a:p>
          <a:p>
            <a:endParaRPr lang="en-US" dirty="0"/>
          </a:p>
          <a:p>
            <a:r>
              <a:rPr lang="en-US" dirty="0"/>
              <a:t>With pairing, I need to keep an eye on multiple pairs, to see if they need help or are going down a wrong path.</a:t>
            </a:r>
          </a:p>
          <a:p>
            <a:r>
              <a:rPr lang="en-US" dirty="0"/>
              <a:t>With pairing, we can have multiple stories in flight that need to be coordinated and deployed and so on.</a:t>
            </a:r>
          </a:p>
          <a:p>
            <a:r>
              <a:rPr lang="en-US" dirty="0"/>
              <a:t>But with mobbing, there’s one thing going on at a time.</a:t>
            </a:r>
          </a:p>
          <a:p>
            <a:endParaRPr lang="en-US" dirty="0"/>
          </a:p>
          <a:p>
            <a:r>
              <a:rPr lang="en-US" dirty="0"/>
              <a:t>In Lean there’s the concept of limiting your work-in-progress, and how that can help things.</a:t>
            </a:r>
          </a:p>
          <a:p>
            <a:r>
              <a:rPr lang="en-US" dirty="0"/>
              <a:t>Mobbing takes that to the extreme: a work-in-progress limit of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5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tell the story of three groups of people at </a:t>
            </a:r>
            <a:r>
              <a:rPr lang="en-US" dirty="0" err="1"/>
              <a:t>comparethemarket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all tried mobbing</a:t>
            </a:r>
          </a:p>
          <a:p>
            <a:r>
              <a:rPr lang="en-US" dirty="0"/>
              <a:t>I’m going to talk about what went well</a:t>
            </a:r>
          </a:p>
          <a:p>
            <a:r>
              <a:rPr lang="en-US" dirty="0"/>
              <a:t>what went...not so well</a:t>
            </a:r>
          </a:p>
          <a:p>
            <a:r>
              <a:rPr lang="en-US" dirty="0"/>
              <a:t>and what they learned</a:t>
            </a:r>
          </a:p>
          <a:p>
            <a:endParaRPr lang="en-US" dirty="0"/>
          </a:p>
          <a:p>
            <a:r>
              <a:rPr lang="en-GB" dirty="0"/>
              <a:t>I’m hoping that these will encourage you to</a:t>
            </a:r>
          </a:p>
          <a:p>
            <a:r>
              <a:rPr lang="en-GB" dirty="0"/>
              <a:t>give mobbing a go,</a:t>
            </a:r>
          </a:p>
          <a:p>
            <a:r>
              <a:rPr lang="en-GB" dirty="0"/>
              <a:t>or if you already have, find ways to experiment and perhaps make your mobs even better.</a:t>
            </a:r>
          </a:p>
          <a:p>
            <a:endParaRPr lang="en-GB" dirty="0"/>
          </a:p>
          <a:p>
            <a:r>
              <a:rPr lang="en-GB" dirty="0"/>
              <a:t>If you have any questions, I’d be happy to answer them at the end</a:t>
            </a:r>
            <a:br>
              <a:rPr lang="en-GB" dirty="0"/>
            </a:br>
            <a:r>
              <a:rPr lang="en-GB" dirty="0"/>
              <a:t>Or come up and talk to me afterwards, I’m here for the whole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14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tech lead, I’m often popping out to meetings</a:t>
            </a:r>
          </a:p>
          <a:p>
            <a:r>
              <a:rPr lang="en-US" dirty="0"/>
              <a:t>If I keep leaving a pair, it can be disruptive.</a:t>
            </a:r>
          </a:p>
          <a:p>
            <a:r>
              <a:rPr lang="en-US" dirty="0"/>
              <a:t>So to avoid this I’ll often find myself picking up small jobs on my own, rather than being a bad pairing partner.</a:t>
            </a:r>
          </a:p>
          <a:p>
            <a:r>
              <a:rPr lang="en-US" dirty="0"/>
              <a:t>Not great for me or the team</a:t>
            </a:r>
          </a:p>
          <a:p>
            <a:endParaRPr lang="en-US" dirty="0"/>
          </a:p>
          <a:p>
            <a:r>
              <a:rPr lang="en-US" dirty="0"/>
              <a:t>But with a mob, it’s much easier to dip in and out.</a:t>
            </a:r>
          </a:p>
          <a:p>
            <a:r>
              <a:rPr lang="en-US" dirty="0"/>
              <a:t>Because when I leave there’s much less of an impact.</a:t>
            </a:r>
          </a:p>
          <a:p>
            <a:r>
              <a:rPr lang="en-US" dirty="0"/>
              <a:t>And so mobbing helps me stay technical.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70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my job is to help the developers on the team improve.</a:t>
            </a:r>
          </a:p>
          <a:p>
            <a:r>
              <a:rPr lang="en-US" dirty="0"/>
              <a:t>With pairing, I don’t get much of a chance to see how they work</a:t>
            </a:r>
          </a:p>
          <a:p>
            <a:r>
              <a:rPr lang="en-US" dirty="0"/>
              <a:t>But with mobbing, I can see the entire team at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1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came across some problems I hadn’t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68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 needed some specialists, and it started to grow.</a:t>
            </a:r>
          </a:p>
          <a:p>
            <a:r>
              <a:rPr lang="en-US" dirty="0"/>
              <a:t>Our first reaction was to get them to join the mob.</a:t>
            </a:r>
          </a:p>
          <a:p>
            <a:r>
              <a:rPr lang="en-US" dirty="0"/>
              <a:t>But it started to feel crowded</a:t>
            </a:r>
          </a:p>
          <a:p>
            <a:endParaRPr lang="en-US" dirty="0"/>
          </a:p>
          <a:p>
            <a:r>
              <a:rPr lang="en-US" dirty="0"/>
              <a:t>Hard for everyone to contribute</a:t>
            </a:r>
          </a:p>
          <a:p>
            <a:r>
              <a:rPr lang="en-US" dirty="0"/>
              <a:t>People were starting to disengage</a:t>
            </a:r>
          </a:p>
          <a:p>
            <a:r>
              <a:rPr lang="en-US" dirty="0"/>
              <a:t>And it was hard to physically fit everyone around the screen (it was a big screen!)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04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 established team, existing systems that needed small updates</a:t>
            </a:r>
          </a:p>
          <a:p>
            <a:r>
              <a:rPr lang="en-US" dirty="0"/>
              <a:t>Mobbing not as valuable because it was well known, established, not interesting</a:t>
            </a:r>
          </a:p>
          <a:p>
            <a:r>
              <a:rPr lang="en-US" dirty="0"/>
              <a:t>The team tried mobbing on these, but it was quite dull. Again it was hard to stay engaged.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56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we’d come across things they we were new to.</a:t>
            </a:r>
          </a:p>
          <a:p>
            <a:r>
              <a:rPr lang="en-US" dirty="0"/>
              <a:t>Our instinct was to stay in the mob, to try and do research as a mob</a:t>
            </a:r>
          </a:p>
          <a:p>
            <a:r>
              <a:rPr lang="en-US" dirty="0"/>
              <a:t>But watching someone read the documentation is pretty boring.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80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found ways to solve these problems.</a:t>
            </a:r>
          </a:p>
          <a:p>
            <a:endParaRPr lang="en-US" dirty="0"/>
          </a:p>
          <a:p>
            <a:r>
              <a:rPr lang="en-US" dirty="0"/>
              <a:t>These are best summed up by a couple of phrases to our team’s vocabulary.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30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was “</a:t>
            </a:r>
            <a:r>
              <a:rPr lang="en-US" dirty="0" err="1"/>
              <a:t>demob</a:t>
            </a:r>
            <a:r>
              <a:rPr lang="en-US" dirty="0"/>
              <a:t>”</a:t>
            </a:r>
          </a:p>
          <a:p>
            <a:r>
              <a:rPr lang="en-US" dirty="0"/>
              <a:t>Which means to split up a mob</a:t>
            </a:r>
          </a:p>
          <a:p>
            <a:endParaRPr lang="en-US" dirty="0"/>
          </a:p>
          <a:p>
            <a:r>
              <a:rPr lang="en-US" dirty="0"/>
              <a:t>I think we’ve got a good idea of how this will work end-to-end now. Let’s </a:t>
            </a:r>
            <a:r>
              <a:rPr lang="en-US" dirty="0" err="1"/>
              <a:t>demob</a:t>
            </a:r>
            <a:r>
              <a:rPr lang="en-US" dirty="0"/>
              <a:t>, one pair finish the frontend, one finish the backend.</a:t>
            </a:r>
          </a:p>
          <a:p>
            <a:endParaRPr lang="en-US" dirty="0"/>
          </a:p>
          <a:p>
            <a:r>
              <a:rPr lang="en-US" dirty="0"/>
              <a:t>If we need to use an </a:t>
            </a:r>
            <a:r>
              <a:rPr lang="en-US" dirty="0" err="1"/>
              <a:t>unfamilar</a:t>
            </a:r>
            <a:r>
              <a:rPr lang="en-US" dirty="0"/>
              <a:t> bit of tech – lets </a:t>
            </a:r>
            <a:r>
              <a:rPr lang="en-US" dirty="0" err="1"/>
              <a:t>demob</a:t>
            </a:r>
            <a:r>
              <a:rPr lang="en-US" dirty="0"/>
              <a:t>, read the docs, then come back later and share what we found</a:t>
            </a:r>
          </a:p>
          <a:p>
            <a:endParaRPr lang="en-US" dirty="0"/>
          </a:p>
          <a:p>
            <a:r>
              <a:rPr lang="en-US" dirty="0"/>
              <a:t>Someone from another team has a question about the library that we wrote – I’ll </a:t>
            </a:r>
            <a:r>
              <a:rPr lang="en-US" dirty="0" err="1"/>
              <a:t>demob</a:t>
            </a:r>
            <a:r>
              <a:rPr lang="en-US" dirty="0"/>
              <a:t> and show them, you folks carry on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5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term was “</a:t>
            </a:r>
            <a:r>
              <a:rPr lang="en-US" dirty="0" err="1"/>
              <a:t>mobbable</a:t>
            </a:r>
            <a:r>
              <a:rPr lang="en-US" dirty="0"/>
              <a:t>”</a:t>
            </a:r>
          </a:p>
          <a:p>
            <a:r>
              <a:rPr lang="en-US" dirty="0"/>
              <a:t>Whether a story is worth mobbing on.</a:t>
            </a:r>
          </a:p>
          <a:p>
            <a:endParaRPr lang="en-US" dirty="0"/>
          </a:p>
          <a:p>
            <a:r>
              <a:rPr lang="en-US" dirty="0"/>
              <a:t>This story coming up in the next sprint will require a big refactor, it’s definitely </a:t>
            </a:r>
            <a:r>
              <a:rPr lang="en-US" dirty="0" err="1"/>
              <a:t>mobbable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thought this story would be easy, so started it on my own. But there’s lots of edge cases I hadn’t considered. I think it’s </a:t>
            </a:r>
            <a:r>
              <a:rPr lang="en-US" dirty="0" err="1"/>
              <a:t>mobabble</a:t>
            </a:r>
            <a:r>
              <a:rPr lang="en-US" dirty="0"/>
              <a:t>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6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mobbing has started to spread.</a:t>
            </a:r>
          </a:p>
          <a:p>
            <a:r>
              <a:rPr lang="en-US" dirty="0"/>
              <a:t>It works in multiple teams</a:t>
            </a:r>
          </a:p>
          <a:p>
            <a:r>
              <a:rPr lang="en-US" dirty="0"/>
              <a:t>It helps teams and those on the edge of teams, like myself as a tech lead. Not just those directly in the mob</a:t>
            </a:r>
          </a:p>
          <a:p>
            <a:endParaRPr lang="en-US" dirty="0"/>
          </a:p>
          <a:p>
            <a:r>
              <a:rPr lang="en-US" dirty="0"/>
              <a:t>But a flaw was that we got fixated on mobbing as being the only way to work.</a:t>
            </a:r>
          </a:p>
          <a:p>
            <a:r>
              <a:rPr lang="en-US" dirty="0"/>
              <a:t>We had a hammer, and everything we saw was a nail.</a:t>
            </a:r>
          </a:p>
          <a:p>
            <a:endParaRPr lang="en-US" dirty="0"/>
          </a:p>
          <a:p>
            <a:r>
              <a:rPr lang="en-US" dirty="0"/>
              <a:t>We got better when we started treating mobbing as a tool, </a:t>
            </a:r>
          </a:p>
          <a:p>
            <a:r>
              <a:rPr lang="en-US" dirty="0"/>
              <a:t>and continually thinking: what size team is right for this job,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7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team created to gradually rewrite a key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47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next mob isn’t a team in the traditional sense</a:t>
            </a:r>
          </a:p>
          <a:p>
            <a:r>
              <a:rPr lang="en-US" dirty="0"/>
              <a:t>It's a coding dojo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08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coding dojo is where people get together to practice programming.</a:t>
            </a:r>
          </a:p>
          <a:p>
            <a:endParaRPr lang="en-US" dirty="0"/>
          </a:p>
          <a:p>
            <a:r>
              <a:rPr lang="en-US" dirty="0"/>
              <a:t>They do it to learn, to teach, and to have fun.</a:t>
            </a:r>
          </a:p>
          <a:p>
            <a:endParaRPr lang="en-US" dirty="0"/>
          </a:p>
          <a:p>
            <a:r>
              <a:rPr lang="en-US" dirty="0"/>
              <a:t>Earlier this year I setup a dojo in my office</a:t>
            </a:r>
            <a:br>
              <a:rPr lang="en-US" dirty="0"/>
            </a:br>
            <a:r>
              <a:rPr lang="en-US" dirty="0"/>
              <a:t>It runs every Friday for 90 minutes</a:t>
            </a:r>
          </a:p>
          <a:p>
            <a:r>
              <a:rPr lang="en-US" dirty="0"/>
              <a:t>People from around the company come along</a:t>
            </a:r>
          </a:p>
          <a:p>
            <a:r>
              <a:rPr lang="en-US" dirty="0"/>
              <a:t>We work on katas, which are small programming challenges,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98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lot of dojos will have people working on their own, or pairing</a:t>
            </a:r>
          </a:p>
          <a:p>
            <a:r>
              <a:rPr lang="en-US" dirty="0"/>
              <a:t>But by now, mobbing has spread around the company</a:t>
            </a:r>
          </a:p>
          <a:p>
            <a:r>
              <a:rPr lang="en-US" dirty="0"/>
              <a:t>Most people who come along to the dojo will be used to mobbing regularly, or at least have tried it.</a:t>
            </a:r>
          </a:p>
          <a:p>
            <a:endParaRPr lang="en-US" dirty="0"/>
          </a:p>
          <a:p>
            <a:r>
              <a:rPr lang="en-US" dirty="0"/>
              <a:t>So I thought, let’s try mobbing in the dojo.</a:t>
            </a:r>
          </a:p>
          <a:p>
            <a:r>
              <a:rPr lang="en-US" dirty="0"/>
              <a:t>And it worked really well</a:t>
            </a:r>
          </a:p>
          <a:p>
            <a:r>
              <a:rPr lang="en-US" dirty="0"/>
              <a:t>The first people who mobbed did it first in a coding dojo. They wanted to </a:t>
            </a:r>
            <a:r>
              <a:rPr lang="en-US" dirty="0" err="1"/>
              <a:t>accellerate</a:t>
            </a:r>
            <a:r>
              <a:rPr lang="en-US" dirty="0"/>
              <a:t> their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850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 coding dojo is different to a normal team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49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off, although there are some regulars, we get different people at most sessions.</a:t>
            </a:r>
          </a:p>
          <a:p>
            <a:r>
              <a:rPr lang="en-US" dirty="0"/>
              <a:t>So we have to be able to start working together quickly, because we only have 90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66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imagine there’s only one person in the mob who understands how to solve a problem.</a:t>
            </a:r>
          </a:p>
          <a:p>
            <a:r>
              <a:rPr lang="en-US" dirty="0"/>
              <a:t>If that one person is doing all the talking, or maybe also doing the typing as well, it’s hard for the others to stay engaged.</a:t>
            </a:r>
          </a:p>
          <a:p>
            <a:endParaRPr lang="en-US" dirty="0"/>
          </a:p>
          <a:p>
            <a:r>
              <a:rPr lang="en-US" dirty="0"/>
              <a:t>Woody Zuill, who was part of the first team that did mob programming, calls this “Programming Theatre”</a:t>
            </a:r>
          </a:p>
          <a:p>
            <a:endParaRPr lang="en-US" dirty="0"/>
          </a:p>
          <a:p>
            <a:r>
              <a:rPr lang="en-US" dirty="0"/>
              <a:t>Now programming theatre is fine for, say a demo, where an expert  shares their knowledge.</a:t>
            </a:r>
          </a:p>
          <a:p>
            <a:r>
              <a:rPr lang="en-US" dirty="0"/>
              <a:t>But to get the best out of everyone, we’d rather everyone was involved.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95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good for a mob to debate things.</a:t>
            </a:r>
          </a:p>
          <a:p>
            <a:r>
              <a:rPr lang="en-US" dirty="0"/>
              <a:t>That’s part of what makes mobbing useful</a:t>
            </a:r>
          </a:p>
          <a:p>
            <a:endParaRPr lang="en-US" dirty="0"/>
          </a:p>
          <a:p>
            <a:r>
              <a:rPr lang="en-US" dirty="0"/>
              <a:t>But it’s especially important in a dojo, to not go on for too long., otherwise we’ll spend the entire dojo talking.</a:t>
            </a:r>
          </a:p>
          <a:p>
            <a:r>
              <a:rPr lang="en-US" dirty="0"/>
              <a:t>We need to be able to quickly come to a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50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before, we changed how we mobbed to try and address these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65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style is a technique where you make the roles of the driver, who types, and the navigator, who says what to to, strict.</a:t>
            </a:r>
          </a:p>
          <a:p>
            <a:r>
              <a:rPr lang="en-US" dirty="0"/>
              <a:t>The driver is just typing</a:t>
            </a:r>
          </a:p>
          <a:p>
            <a:endParaRPr lang="en-US" dirty="0"/>
          </a:p>
          <a:p>
            <a:r>
              <a:rPr lang="en-US" dirty="0"/>
              <a:t>In the case where one person is the expert, when they’re driving, it encourages others to speak.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56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well as following rules more strictly, we also tried tweaking other rules.</a:t>
            </a:r>
          </a:p>
          <a:p>
            <a:endParaRPr lang="en-US" dirty="0"/>
          </a:p>
          <a:p>
            <a:r>
              <a:rPr lang="en-US" dirty="0" err="1"/>
              <a:t>Wheras</a:t>
            </a:r>
            <a:r>
              <a:rPr lang="en-US" dirty="0"/>
              <a:t> in a normal team environment, we might swap the driver every 30 minutes or so,</a:t>
            </a:r>
          </a:p>
          <a:p>
            <a:r>
              <a:rPr lang="en-US" dirty="0"/>
              <a:t>In a dojo environment, we found shorter rotations, say 10 minutes were better to mix things up</a:t>
            </a:r>
          </a:p>
          <a:p>
            <a:endParaRPr lang="en-US" dirty="0"/>
          </a:p>
          <a:p>
            <a:r>
              <a:rPr lang="en-US" dirty="0"/>
              <a:t>We’d have micro retros after each rotation.</a:t>
            </a:r>
          </a:p>
          <a:p>
            <a:endParaRPr lang="en-US" dirty="0"/>
          </a:p>
          <a:p>
            <a:r>
              <a:rPr lang="en-US" dirty="0"/>
              <a:t>We also experimented with rules that make things fun but also each new skills, like</a:t>
            </a:r>
          </a:p>
          <a:p>
            <a:r>
              <a:rPr lang="en-US" dirty="0"/>
              <a:t>today no using the mouse, we’ve got to figure out all of those keyboard shortcuts</a:t>
            </a:r>
          </a:p>
          <a:p>
            <a:r>
              <a:rPr lang="en-US" dirty="0"/>
              <a:t>today no if statements are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9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am one of the developers</a:t>
            </a:r>
          </a:p>
          <a:p>
            <a:r>
              <a:rPr lang="en-GB" dirty="0"/>
              <a:t>(I’m the one that’s smiling)</a:t>
            </a:r>
          </a:p>
          <a:p>
            <a:endParaRPr lang="en-GB" dirty="0"/>
          </a:p>
          <a:p>
            <a:r>
              <a:rPr lang="en-GB" dirty="0"/>
              <a:t>We all know bits about domain, tech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18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any other kind of meeting, a facilitator can get the best out of people</a:t>
            </a:r>
          </a:p>
          <a:p>
            <a:endParaRPr lang="en-US" dirty="0"/>
          </a:p>
          <a:p>
            <a:r>
              <a:rPr lang="en-US" dirty="0"/>
              <a:t>They can suggest things when they get stuck</a:t>
            </a:r>
          </a:p>
          <a:p>
            <a:r>
              <a:rPr lang="en-US" dirty="0"/>
              <a:t>They can help when people can’t agree</a:t>
            </a:r>
          </a:p>
          <a:p>
            <a:r>
              <a:rPr lang="en-US" dirty="0"/>
              <a:t>They can remind people to swap drivers, or take a break</a:t>
            </a:r>
          </a:p>
          <a:p>
            <a:r>
              <a:rPr lang="en-US" dirty="0"/>
              <a:t>They can encourage people who are a bit quiet to give their opinions</a:t>
            </a:r>
          </a:p>
          <a:p>
            <a:endParaRPr lang="en-US" dirty="0"/>
          </a:p>
          <a:p>
            <a:r>
              <a:rPr lang="en-US" dirty="0"/>
              <a:t>Facilitator doesn’t have to be a single person</a:t>
            </a:r>
          </a:p>
          <a:p>
            <a:r>
              <a:rPr lang="en-US" dirty="0"/>
              <a:t>It can be a few</a:t>
            </a:r>
          </a:p>
          <a:p>
            <a:r>
              <a:rPr lang="en-US" dirty="0"/>
              <a:t>Or everyone</a:t>
            </a:r>
          </a:p>
          <a:p>
            <a:r>
              <a:rPr lang="en-US" dirty="0"/>
              <a:t>What’s important is that facilitation is done, and the mob </a:t>
            </a:r>
            <a:r>
              <a:rPr lang="en-US"/>
              <a:t>doesn’t stagnate.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16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dojo is a bit of an extreme situation: potentially strangers building something together in 90 minutes</a:t>
            </a:r>
          </a:p>
          <a:p>
            <a:r>
              <a:rPr lang="en-US" dirty="0"/>
              <a:t>But what we learned can be applied to normal teams, which is that we should experiment</a:t>
            </a:r>
          </a:p>
          <a:p>
            <a:endParaRPr lang="en-US" dirty="0"/>
          </a:p>
          <a:p>
            <a:r>
              <a:rPr lang="en-US" dirty="0"/>
              <a:t>Every mob is different, so it makes sense to experiment and find the process that make your mob work the best.</a:t>
            </a:r>
          </a:p>
          <a:p>
            <a:r>
              <a:rPr lang="en-US" dirty="0"/>
              <a:t>And this process needs to continually evolve as the team and the situation change.</a:t>
            </a:r>
          </a:p>
          <a:p>
            <a:r>
              <a:rPr lang="en-US" dirty="0"/>
              <a:t>Good facilitation helps teams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19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bit of the agile manifesto says “We are uncovering better ways of developing software”</a:t>
            </a:r>
          </a:p>
          <a:p>
            <a:r>
              <a:rPr lang="en-US" dirty="0"/>
              <a:t>And what’s best for me may not be what’s best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363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coming to the end, now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Mobbing has gone from an experiment, to being commonplace at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comparethemarket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mob by default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mob on tricky things or as an exception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 programming theatre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caught on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talk to people they mention the same themes that I found in my mobs...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350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is an amplifier</a:t>
            </a:r>
          </a:p>
          <a:p>
            <a:r>
              <a:rPr lang="en-US" dirty="0"/>
              <a:t>It amplifies good things, but beware of amplification the bad things too</a:t>
            </a:r>
          </a:p>
          <a:p>
            <a:endParaRPr lang="en-US" dirty="0"/>
          </a:p>
          <a:p>
            <a:r>
              <a:rPr lang="en-US" dirty="0"/>
              <a:t>Mobbing is a tool you can use at the right time and in the right place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Each mob, mobs differently. And that’s a good thing. Find what works for you and keep experimenting.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073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talked about three mobs over time, but mobbing isn’t done</a:t>
            </a:r>
          </a:p>
          <a:p>
            <a:r>
              <a:rPr lang="en-US" dirty="0"/>
              <a:t>People are still trying new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435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tools out there are evolving</a:t>
            </a:r>
          </a:p>
          <a:p>
            <a:endParaRPr lang="en-US" dirty="0"/>
          </a:p>
          <a:p>
            <a:r>
              <a:rPr lang="en-US" dirty="0"/>
              <a:t>IDEs are starting to allow you to share your editor with others, so they can drive too</a:t>
            </a:r>
            <a:br>
              <a:rPr lang="en-US" dirty="0"/>
            </a:br>
            <a:r>
              <a:rPr lang="en-US" dirty="0"/>
              <a:t>There are tools like mobbing timers, to let you know when you need to rotate drivers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347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mobbing is opening up possibilities</a:t>
            </a:r>
          </a:p>
          <a:p>
            <a:endParaRPr lang="en-US" dirty="0"/>
          </a:p>
          <a:p>
            <a:r>
              <a:rPr lang="en-US" dirty="0"/>
              <a:t>If you're a distributed team, you can mob. You can use hangouts (other sharing technology is available) and share your screen</a:t>
            </a:r>
          </a:p>
          <a:p>
            <a:endParaRPr lang="en-US" dirty="0"/>
          </a:p>
          <a:p>
            <a:r>
              <a:rPr lang="en-US" dirty="0"/>
              <a:t>Hopefully technology will continue to improve to make this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07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best of all, there’s a whole bunch of people around the world trying out mobbing</a:t>
            </a:r>
          </a:p>
          <a:p>
            <a:r>
              <a:rPr lang="en-US" dirty="0"/>
              <a:t>They’re experimenting and sharing their experiences</a:t>
            </a:r>
          </a:p>
          <a:p>
            <a:r>
              <a:rPr lang="en-US" dirty="0"/>
              <a:t>And we can all learn from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52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maybe you’ve not mobbed before but you’d like to have a go?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First off you’ll need to pick a topic. Maybe you could...</a:t>
            </a:r>
          </a:p>
          <a:p>
            <a:r>
              <a:rPr lang="en-US" dirty="0"/>
              <a:t>Do a kata, to have fun and learn together</a:t>
            </a:r>
          </a:p>
          <a:p>
            <a:r>
              <a:rPr lang="en-US" dirty="0"/>
              <a:t>Or maybe there’s some legacy code that people are scared to touch on their own</a:t>
            </a:r>
          </a:p>
          <a:p>
            <a:r>
              <a:rPr lang="en-US" dirty="0"/>
              <a:t>Or maybe there’s a new technology the team needs to get up to speed with</a:t>
            </a:r>
          </a:p>
          <a:p>
            <a:br>
              <a:rPr lang="en-US" dirty="0"/>
            </a:br>
            <a:r>
              <a:rPr lang="en-US" dirty="0"/>
              <a:t>And then help the team by being a facilitator</a:t>
            </a:r>
            <a:br>
              <a:rPr lang="en-US" dirty="0"/>
            </a:br>
            <a:r>
              <a:rPr lang="en-US" dirty="0"/>
              <a:t>That could involve finding a nice place with a big screen for them to use</a:t>
            </a:r>
            <a:br>
              <a:rPr lang="en-US" dirty="0"/>
            </a:br>
            <a:r>
              <a:rPr lang="en-US" dirty="0"/>
              <a:t>Encouraging them to take regular breaks and have a retrospective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we also had an expert in the domain/the existing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237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 are some links that you may find useful.</a:t>
            </a:r>
          </a:p>
          <a:p>
            <a:r>
              <a:rPr lang="en-US" dirty="0"/>
              <a:t>I’ll be tweeting these slides out on the Agile Cambridge hashtag on twitter shortly</a:t>
            </a:r>
          </a:p>
          <a:p>
            <a:endParaRPr lang="en-US" dirty="0"/>
          </a:p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86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day, the expert went on a long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very quickly got stuck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B" dirty="0"/>
              <a:t>e are doing pair programming</a:t>
            </a:r>
            <a:br>
              <a:rPr lang="en-GB" dirty="0"/>
            </a:br>
            <a:r>
              <a:rPr lang="en-GB" dirty="0"/>
              <a:t>Two people to one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 person types, or “drives” and the other person navigates, or says what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Usually the pair swap after a while.</a:t>
            </a:r>
          </a:p>
          <a:p>
            <a:endParaRPr lang="en-GB" dirty="0"/>
          </a:p>
          <a:p>
            <a:r>
              <a:rPr lang="en-GB" dirty="0"/>
              <a:t>The trouble is:</a:t>
            </a:r>
          </a:p>
          <a:p>
            <a:r>
              <a:rPr lang="en-GB" dirty="0"/>
              <a:t>It's a new project, we need to make group decisions.</a:t>
            </a:r>
          </a:p>
          <a:p>
            <a:r>
              <a:rPr lang="en-GB" dirty="0"/>
              <a:t>And the pairs don't have enough context to do their work, it's spread around the team.</a:t>
            </a:r>
          </a:p>
          <a:p>
            <a:r>
              <a:rPr lang="en-GB" dirty="0"/>
              <a:t>So we interrupt each other all the time.</a:t>
            </a:r>
          </a:p>
          <a:p>
            <a:r>
              <a:rPr lang="en-GB" dirty="0"/>
              <a:t>Don't seem to get much done.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8EDF-D6AE-D347-BA76-2C7DA00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03F-F7C2-F44F-952C-34ECB1F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BAC-D46C-604B-B1AF-4A4182A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EDB26-9479-9D41-B5DE-98C202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379A-9A02-5940-A10B-C03E5EA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1CE3-1B1C-8245-B569-438B9E9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429D0B-888B-4240-AD3D-96E5256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@owennell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@owennell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sldNum="0" hdr="0" ftr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mobprogramming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youtube.com/channel/UCgt1lVMrdwlZKBaerxxp2iQ" TargetMode="External"/><Relationship Id="rId4" Type="http://schemas.openxmlformats.org/officeDocument/2006/relationships/hyperlink" Target="https://www.remotemobprogramming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C04-31A2-F94B-934C-BDBBDF9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3DB7-FFB3-E343-B106-D28F1625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44B4-40EB-A84E-BBC1-0C9ED61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4457-FC23-8247-BF91-40E1A9D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E64F-FC7E-8646-8EAF-4B940C8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68C-62A1-724B-BDA3-DE48BD4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🦄✨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9376-0765-0141-8913-CA08FBD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D3C1DC-301B-EB48-831C-008C68B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405-91BD-BA48-9168-9E7A305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BE76-9641-8245-AB5C-B9524482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F32D98-8357-0949-AE3C-4C4001C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DC9-1844-7C45-829A-2DBE36A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ABBF-9E5B-4A44-9106-C11D04C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F0D6-D0C2-6E40-B5CA-DA74A9F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D85D-FD11-334E-97BA-5F47625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A26-D12C-BC43-8C2A-B4073E4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0795-E938-2B4F-BEB3-DCDDE8B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🔊 Amplification</a:t>
            </a:r>
            <a:endParaRPr lang="en-GB" sz="7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67E09A-7AA3-F74D-91FE-C4D7852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3439-ABEF-9B42-80C7-8FD181A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9600" dirty="0"/>
              <a:t>Context 👀</a:t>
            </a:r>
            <a:endParaRPr lang="en-GB" sz="96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9C29-D213-8E4F-A948-23AB8DC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7187-B2F8-A04C-8EE8-73B1926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D5AB-89B0-2C49-9A80-5A4E7B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BA19-3A51-B249-BB60-C10BA55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B3A2-4530-CC42-9BC7-F6089F47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19CD-9DF1-E342-A26A-070658E7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A1A3-40C4-9E48-AF02-6D78985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2A8F-FFC0-FE42-ACE4-8BAF36D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D8AF81-C446-5446-928B-950B20A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6B052-D96E-0441-BCB7-A456AC8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497174" y="4216873"/>
            <a:ext cx="11197653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4800" dirty="0"/>
              <a:t>😕😴🙉 - Right Team For Each Job 👍</a:t>
            </a:r>
            <a:endParaRPr lang="en-GB" sz="36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959E85-10F3-284E-9E2B-E9AD2FF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F390-8E03-374C-A591-C483CD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1D9-4161-564F-9EA2-4362294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D35-F8CB-B340-BAE4-4C5E7A9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Experienced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63A-BDC5-044F-BD66-668DB21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6379-E99E-E240-84E7-92AE08B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389B-0CD2-D943-91F7-182B0F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F871-F7D4-2D4F-9C62-52BF021A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60-B65B-7B45-8D32-6FF7761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Continuous Improvement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75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Rules ✅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A0F5-80F9-7E4A-9BFE-4B446EC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96E3-EB76-9A4D-A574-4070FDF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489-241E-E147-B969-4615008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550-2D55-1949-AF9C-1CACE93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081790" y="4216873"/>
            <a:ext cx="10028420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👽🍿🤚 - 🔬🔦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78A9BC-54C1-F141-BC95-6C5DF1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2981328"/>
            <a:ext cx="8835309" cy="505604"/>
          </a:xfrm>
        </p:spPr>
        <p:txBody>
          <a:bodyPr/>
          <a:lstStyle/>
          <a:p>
            <a:pPr algn="ctr"/>
            <a:r>
              <a:rPr lang="en-GB" i="1" dirty="0"/>
              <a:t>“We are uncovering better ways of developing software...”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A31C77-0C56-4C47-9158-41E8F5692642}"/>
              </a:ext>
            </a:extLst>
          </p:cNvPr>
          <p:cNvSpPr txBox="1">
            <a:spLocks/>
          </p:cNvSpPr>
          <p:nvPr/>
        </p:nvSpPr>
        <p:spPr>
          <a:xfrm>
            <a:off x="1830746" y="461840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r"/>
            <a:r>
              <a:rPr lang="en-GB" sz="2800" dirty="0"/>
              <a:t>- The 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98FD-94AD-6D4E-89E1-FCBE15B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791" y="1700094"/>
            <a:ext cx="8835309" cy="505604"/>
          </a:xfrm>
        </p:spPr>
        <p:txBody>
          <a:bodyPr/>
          <a:lstStyle/>
          <a:p>
            <a:r>
              <a:rPr lang="en-GB" sz="7200" dirty="0"/>
              <a:t>Amplification 🔊</a:t>
            </a:r>
            <a:endParaRPr lang="en-GB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081791" y="3176198"/>
            <a:ext cx="10730458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7200" dirty="0"/>
              <a:t>Right team for each job 👍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081791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7200" dirty="0"/>
              <a:t>Experiment 🔬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7F3-D8E6-2B4F-9290-1A2405D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3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Tools 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FFE3-6C5B-B840-BE38-DAB059A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30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Remote 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769B-860C-034D-9FBA-52F1CC7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2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br>
              <a:rPr lang="en-GB" sz="8800" dirty="0"/>
            </a:br>
            <a:r>
              <a:rPr lang="en-GB" sz="6600" dirty="0"/>
              <a:t>#</a:t>
            </a:r>
            <a:r>
              <a:rPr lang="en-GB" sz="6600" dirty="0" err="1"/>
              <a:t>mobprogramming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612-36B4-7A42-A7F4-653A4D6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1071626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EECE-2FC2-7644-B595-1FCECD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B3386E-86FD-424C-BEBD-7DAF32E94067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Pick a Topic 🎲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48D400-335B-EB42-B632-E1960255037B}"/>
              </a:ext>
            </a:extLst>
          </p:cNvPr>
          <p:cNvSpPr txBox="1">
            <a:spLocks/>
          </p:cNvSpPr>
          <p:nvPr/>
        </p:nvSpPr>
        <p:spPr>
          <a:xfrm>
            <a:off x="1676166" y="4040807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Facilitate 🔦</a:t>
            </a:r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F03-0B35-E544-BA52-CD1B402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3964580"/>
            <a:ext cx="8835309" cy="505604"/>
          </a:xfrm>
        </p:spPr>
        <p:txBody>
          <a:bodyPr/>
          <a:lstStyle/>
          <a:p>
            <a:r>
              <a:rPr lang="en-GB" sz="3200" dirty="0">
                <a:hlinkClick r:id="rId3"/>
              </a:rPr>
              <a:t>Mob Programming book</a:t>
            </a:r>
            <a:r>
              <a:rPr lang="en-GB" sz="3200" dirty="0"/>
              <a:t> on </a:t>
            </a:r>
            <a:r>
              <a:rPr lang="en-GB" sz="3200" dirty="0" err="1"/>
              <a:t>Leanpub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#</a:t>
            </a:r>
            <a:r>
              <a:rPr lang="en-GB" sz="3200" dirty="0" err="1"/>
              <a:t>mobprogramming</a:t>
            </a:r>
            <a:r>
              <a:rPr lang="en-GB" sz="3200" dirty="0"/>
              <a:t> on Twitter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4"/>
              </a:rPr>
              <a:t>remotemobprogramming.org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5"/>
              </a:rPr>
              <a:t>Mob Mentality Show</a:t>
            </a:r>
            <a:r>
              <a:rPr lang="en-GB" sz="3200" dirty="0"/>
              <a:t> on YouTube</a:t>
            </a:r>
            <a:br>
              <a:rPr lang="en-GB" sz="3200" dirty="0"/>
            </a:br>
            <a:r>
              <a:rPr lang="en-GB" sz="1800" i="1" dirty="0"/>
              <a:t>(I wasn't involved, the name is a coincidence! </a:t>
            </a:r>
            <a:r>
              <a:rPr lang="en-GB" sz="1800" dirty="0"/>
              <a:t>😆</a:t>
            </a:r>
            <a:r>
              <a:rPr lang="en-GB" sz="1800" i="1" dirty="0"/>
              <a:t>)</a:t>
            </a:r>
            <a:endParaRPr lang="en-GB" sz="3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E6501-23CF-4C45-B785-96F6DD5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1B59-AED5-C04C-B9A6-565290E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03C-B9B4-1D42-B0D3-85668E4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9422-9BC5-4A4E-9C49-7D35F76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7746</TotalTime>
  <Words>2840</Words>
  <Application>Microsoft Macintosh PowerPoint</Application>
  <PresentationFormat>Widescreen</PresentationFormat>
  <Paragraphs>493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Mob Programming</vt:lpstr>
      <vt:lpstr>🙂🙂🙂🙂🖥</vt:lpstr>
      <vt:lpstr>Naming Things</vt:lpstr>
      <vt:lpstr>🔫🎻🐴</vt:lpstr>
      <vt:lpstr>😡😡😡😡</vt:lpstr>
      <vt:lpstr>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👀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Experienced</vt:lpstr>
      <vt:lpstr>But...</vt:lpstr>
      <vt:lpstr>Strangers 👽</vt:lpstr>
      <vt:lpstr>Theatre 🍿</vt:lpstr>
      <vt:lpstr>Consensus 🤚</vt:lpstr>
      <vt:lpstr>Continuous Improvement</vt:lpstr>
      <vt:lpstr>Rules ✅</vt:lpstr>
      <vt:lpstr>Tweak Rules❗</vt:lpstr>
      <vt:lpstr>Facilitation 🔦</vt:lpstr>
      <vt:lpstr>Mob Number 3</vt:lpstr>
      <vt:lpstr>“We are uncovering better ways of developing software...”</vt:lpstr>
      <vt:lpstr>(Nearly) The End</vt:lpstr>
      <vt:lpstr>Amplification 🔊</vt:lpstr>
      <vt:lpstr>The Future 🤖</vt:lpstr>
      <vt:lpstr>Tools 🔧</vt:lpstr>
      <vt:lpstr>Remote 🎧</vt:lpstr>
      <vt:lpstr>Community 🌍 #mobprogramming</vt:lpstr>
      <vt:lpstr>Your Turn?</vt:lpstr>
      <vt:lpstr>Mob Programming book on Leanpub  #mobprogramming on Twitter  remotemobprogramming.org  Mob Mentality Show on YouTube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396</cp:revision>
  <cp:lastPrinted>2019-09-28T20:32:09Z</cp:lastPrinted>
  <dcterms:created xsi:type="dcterms:W3CDTF">2016-03-02T14:32:06Z</dcterms:created>
  <dcterms:modified xsi:type="dcterms:W3CDTF">2019-09-28T20:40:14Z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