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3"/>
  </p:notesMasterIdLst>
  <p:handoutMasterIdLst>
    <p:handoutMasterId r:id="rId64"/>
  </p:handoutMasterIdLst>
  <p:sldIdLst>
    <p:sldId id="314" r:id="rId5"/>
    <p:sldId id="316" r:id="rId6"/>
    <p:sldId id="317" r:id="rId7"/>
    <p:sldId id="318" r:id="rId8"/>
    <p:sldId id="319" r:id="rId9"/>
    <p:sldId id="320" r:id="rId10"/>
    <p:sldId id="321" r:id="rId11"/>
    <p:sldId id="324" r:id="rId12"/>
    <p:sldId id="323" r:id="rId13"/>
    <p:sldId id="325" r:id="rId14"/>
    <p:sldId id="327" r:id="rId15"/>
    <p:sldId id="326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50" r:id="rId37"/>
    <p:sldId id="348" r:id="rId38"/>
    <p:sldId id="349" r:id="rId39"/>
    <p:sldId id="351" r:id="rId40"/>
    <p:sldId id="353" r:id="rId41"/>
    <p:sldId id="354" r:id="rId42"/>
    <p:sldId id="366" r:id="rId43"/>
    <p:sldId id="356" r:id="rId44"/>
    <p:sldId id="357" r:id="rId45"/>
    <p:sldId id="358" r:id="rId46"/>
    <p:sldId id="359" r:id="rId47"/>
    <p:sldId id="360" r:id="rId48"/>
    <p:sldId id="362" r:id="rId49"/>
    <p:sldId id="361" r:id="rId50"/>
    <p:sldId id="363" r:id="rId51"/>
    <p:sldId id="364" r:id="rId52"/>
    <p:sldId id="365" r:id="rId53"/>
    <p:sldId id="368" r:id="rId54"/>
    <p:sldId id="367" r:id="rId55"/>
    <p:sldId id="370" r:id="rId56"/>
    <p:sldId id="369" r:id="rId57"/>
    <p:sldId id="371" r:id="rId58"/>
    <p:sldId id="372" r:id="rId59"/>
    <p:sldId id="373" r:id="rId60"/>
    <p:sldId id="374" r:id="rId61"/>
    <p:sldId id="375" r:id="rId62"/>
  </p:sldIdLst>
  <p:sldSz cx="12192000" cy="6858000"/>
  <p:notesSz cx="6858000" cy="9144000"/>
  <p:defaultTextStyle>
    <a:defPPr>
      <a:defRPr lang="en-US"/>
    </a:defPPr>
    <a:lvl1pPr marL="0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85F"/>
    <a:srgbClr val="B79738"/>
    <a:srgbClr val="38B132"/>
    <a:srgbClr val="004A8E"/>
    <a:srgbClr val="1554A7"/>
    <a:srgbClr val="0A54A7"/>
    <a:srgbClr val="5051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2"/>
    <p:restoredTop sz="70748"/>
  </p:normalViewPr>
  <p:slideViewPr>
    <p:cSldViewPr snapToGrid="0" snapToObjects="1">
      <p:cViewPr varScale="1">
        <p:scale>
          <a:sx n="88" d="100"/>
          <a:sy n="88" d="100"/>
        </p:scale>
        <p:origin x="1640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E8AEC-3485-8F42-8DAA-65AC687FA28D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6D18C-3907-6545-A2A7-B3C22ECAE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3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37668-4783-4882-B2E6-3A4D0BC25785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E8012-7AEC-4AAD-B52C-DF7E1601E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168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everyone, thanks for coming</a:t>
            </a:r>
          </a:p>
          <a:p>
            <a:endParaRPr lang="en-US" dirty="0"/>
          </a:p>
          <a:p>
            <a:r>
              <a:rPr lang="en-US" dirty="0"/>
              <a:t>I’m here because 5 years ago, someone in my team heard about this anarchic idea of how to develop software together</a:t>
            </a:r>
          </a:p>
          <a:p>
            <a:endParaRPr lang="en-US" dirty="0"/>
          </a:p>
          <a:p>
            <a:r>
              <a:rPr lang="en-US" dirty="0"/>
              <a:t>Apparently over on the west coast of the USA, this team weren’t pair programming</a:t>
            </a:r>
          </a:p>
          <a:p>
            <a:r>
              <a:rPr lang="en-US" dirty="0"/>
              <a:t>Instead they were working all together on the same thing at the same time on the same computer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idea was mob programming, also known as mobbing</a:t>
            </a:r>
          </a:p>
          <a:p>
            <a:endParaRPr lang="en-US" dirty="0"/>
          </a:p>
          <a:p>
            <a:r>
              <a:rPr lang="en-US" dirty="0"/>
              <a:t>Never </a:t>
            </a:r>
            <a:r>
              <a:rPr lang="en-US" dirty="0" err="1"/>
              <a:t>gonna</a:t>
            </a:r>
            <a:r>
              <a:rPr lang="en-US" dirty="0"/>
              <a:t> work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Totally impractical</a:t>
            </a:r>
          </a:p>
          <a:p>
            <a:endParaRPr lang="en-US" dirty="0"/>
          </a:p>
          <a:p>
            <a:r>
              <a:rPr lang="en-US" dirty="0"/>
              <a:t>And yet...</a:t>
            </a:r>
          </a:p>
          <a:p>
            <a:r>
              <a:rPr lang="en-US" dirty="0"/>
              <a:t>five years later, the idea’s spread around the company and is  becoming more popular around the world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934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someone said</a:t>
            </a:r>
          </a:p>
          <a:p>
            <a:r>
              <a:rPr lang="en-US" dirty="0"/>
              <a:t>“There’s this idea, where we all work on the same thing at the same time”</a:t>
            </a:r>
          </a:p>
          <a:p>
            <a:endParaRPr lang="en-US" dirty="0"/>
          </a:p>
          <a:p>
            <a:r>
              <a:rPr lang="en-US" dirty="0"/>
              <a:t>We were quite frustrated, so we thought we’d give it a 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872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pair programming is when two people work together on a task at the same time.</a:t>
            </a:r>
          </a:p>
          <a:p>
            <a:r>
              <a:rPr lang="en-GB" dirty="0"/>
              <a:t>Then mob programming takes it to the next level</a:t>
            </a:r>
            <a:endParaRPr lang="en-US" dirty="0"/>
          </a:p>
          <a:p>
            <a:r>
              <a:rPr lang="en-US" dirty="0"/>
              <a:t>By adding more people</a:t>
            </a:r>
          </a:p>
          <a:p>
            <a:endParaRPr lang="en-US" dirty="0"/>
          </a:p>
          <a:p>
            <a:r>
              <a:rPr lang="en-US" dirty="0"/>
              <a:t>One person still drives, but there are more people there to support that driver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261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we loved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925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mob programming is a bad name</a:t>
            </a:r>
          </a:p>
          <a:p>
            <a:r>
              <a:rPr lang="en-US" dirty="0"/>
              <a:t>And that’s because your first reaction when hearing about it may have been...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602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Gangster movies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928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masses of angry people with pitchforks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662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Whereas actually, mobbing is the opposite of these things.</a:t>
            </a:r>
          </a:p>
          <a:p>
            <a:r>
              <a:rPr lang="en-US" dirty="0"/>
              <a:t>It is designed to be an inclusive way of helping people work together in harmony.</a:t>
            </a:r>
          </a:p>
          <a:p>
            <a:r>
              <a:rPr lang="en-US" dirty="0"/>
              <a:t>There may or may not be actual unicorns. Certainly I would not rule out unicorns being able to contribute to a mob.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138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a famous quote about this, which is...</a:t>
            </a:r>
          </a:p>
          <a:p>
            <a:endParaRPr lang="en-US" dirty="0"/>
          </a:p>
          <a:p>
            <a:r>
              <a:rPr lang="en-US" dirty="0"/>
              <a:t>There are only two hard things in Computer Science: cache invalidation and naming things</a:t>
            </a:r>
          </a:p>
          <a:p>
            <a:endParaRPr lang="en-US" dirty="0"/>
          </a:p>
          <a:p>
            <a:r>
              <a:rPr lang="en-US" dirty="0"/>
              <a:t>And I guess that applies to techniques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649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Anyway, back to the team.</a:t>
            </a:r>
          </a:p>
          <a:p>
            <a:r>
              <a:rPr lang="en-US" dirty="0"/>
              <a:t>And the expert is back from holiday, hooray!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378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instead of going back to our old ways,</a:t>
            </a:r>
          </a:p>
          <a:p>
            <a:r>
              <a:rPr lang="en-US" dirty="0"/>
              <a:t>we continue mobbing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371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Oli Wennell, a tech lead at </a:t>
            </a:r>
            <a:r>
              <a:rPr lang="en-US" dirty="0" err="1"/>
              <a:t>comparethemarket.com</a:t>
            </a:r>
            <a:endParaRPr lang="en-US" dirty="0"/>
          </a:p>
          <a:p>
            <a:r>
              <a:rPr lang="en-US" dirty="0"/>
              <a:t>We’re a price comparison website</a:t>
            </a:r>
          </a:p>
          <a:p>
            <a:r>
              <a:rPr lang="en-US" dirty="0"/>
              <a:t>We’re the ones with the adverts on the </a:t>
            </a:r>
            <a:r>
              <a:rPr lang="en-US" dirty="0" err="1"/>
              <a:t>telly</a:t>
            </a:r>
            <a:endParaRPr lang="en-US" dirty="0"/>
          </a:p>
          <a:p>
            <a:r>
              <a:rPr lang="en-US" dirty="0"/>
              <a:t>Meerkat adverts, that is</a:t>
            </a:r>
          </a:p>
          <a:p>
            <a:endParaRPr lang="en-US" dirty="0"/>
          </a:p>
          <a:p>
            <a:r>
              <a:rPr lang="en-US" dirty="0"/>
              <a:t>So that’s me, now a bit about you.</a:t>
            </a:r>
          </a:p>
          <a:p>
            <a:r>
              <a:rPr lang="en-US" dirty="0"/>
              <a:t>Could I ask, how many of you have heard of mob programming before?</a:t>
            </a:r>
          </a:p>
          <a:p>
            <a:r>
              <a:rPr lang="en-US" dirty="0"/>
              <a:t>How many have tried it?</a:t>
            </a:r>
          </a:p>
          <a:p>
            <a:r>
              <a:rPr lang="en-US" dirty="0"/>
              <a:t>How many use it regularly?</a:t>
            </a:r>
          </a:p>
          <a:p>
            <a:r>
              <a:rPr lang="en-US" dirty="0"/>
              <a:t>Ok, thanks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548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would we carry on, now that we have the expert back?</a:t>
            </a:r>
          </a:p>
          <a:p>
            <a:endParaRPr lang="en-US" dirty="0"/>
          </a:p>
          <a:p>
            <a:r>
              <a:rPr lang="en-US" dirty="0"/>
              <a:t>It’s because we noticed that when we were mobbing we were:</a:t>
            </a:r>
          </a:p>
          <a:p>
            <a:r>
              <a:rPr lang="en-US" dirty="0"/>
              <a:t>Better</a:t>
            </a:r>
          </a:p>
          <a:p>
            <a:r>
              <a:rPr lang="en-US" dirty="0"/>
              <a:t>Faster</a:t>
            </a:r>
          </a:p>
          <a:p>
            <a:r>
              <a:rPr lang="en-US"/>
              <a:t>and stronger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729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going to tell the story of three groups of people at </a:t>
            </a:r>
            <a:r>
              <a:rPr lang="en-US" dirty="0" err="1"/>
              <a:t>comparethemarket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They all tried mobbing</a:t>
            </a:r>
          </a:p>
          <a:p>
            <a:r>
              <a:rPr lang="en-US" dirty="0"/>
              <a:t>I’m going to talk about what went well</a:t>
            </a:r>
          </a:p>
          <a:p>
            <a:r>
              <a:rPr lang="en-US" dirty="0"/>
              <a:t>what went...not so well</a:t>
            </a:r>
          </a:p>
          <a:p>
            <a:r>
              <a:rPr lang="en-US" dirty="0"/>
              <a:t>and what they learned</a:t>
            </a:r>
          </a:p>
          <a:p>
            <a:endParaRPr lang="en-US" dirty="0"/>
          </a:p>
          <a:p>
            <a:r>
              <a:rPr lang="en-GB" dirty="0"/>
              <a:t>I’m hoping that these will encourage you to</a:t>
            </a:r>
          </a:p>
          <a:p>
            <a:r>
              <a:rPr lang="en-GB" dirty="0"/>
              <a:t>give mobbing a go,</a:t>
            </a:r>
          </a:p>
          <a:p>
            <a:r>
              <a:rPr lang="en-GB" dirty="0"/>
              <a:t>or if you already have, find ways to experiment and perhaps make your mobs even better.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514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new team created to gradually rewrite a key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34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</a:t>
            </a:r>
            <a:r>
              <a:rPr lang="en-GB" dirty="0"/>
              <a:t> am one of the developers</a:t>
            </a:r>
          </a:p>
          <a:p>
            <a:r>
              <a:rPr lang="en-GB" dirty="0"/>
              <a:t>(I’m the one that’s smiling)</a:t>
            </a:r>
          </a:p>
          <a:p>
            <a:endParaRPr lang="en-GB" dirty="0"/>
          </a:p>
          <a:p>
            <a:r>
              <a:rPr lang="en-GB" dirty="0"/>
              <a:t>We all know bits about domain, tech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041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Luckily we also had an expert in the domain/the existing system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723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day, the expert went on a long holiday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962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we very quickly got stuck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330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GB" dirty="0"/>
              <a:t>e are doing pair programming</a:t>
            </a:r>
            <a:br>
              <a:rPr lang="en-GB" dirty="0"/>
            </a:br>
            <a:r>
              <a:rPr lang="en-GB" dirty="0"/>
              <a:t>Two people to one job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One person types, or “drives” and the other person navigates, or says what to 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Usually the pair swap after a while.</a:t>
            </a:r>
          </a:p>
          <a:p>
            <a:endParaRPr lang="en-GB" dirty="0"/>
          </a:p>
          <a:p>
            <a:r>
              <a:rPr lang="en-GB" dirty="0"/>
              <a:t>But knowledge is spread around the team.</a:t>
            </a:r>
          </a:p>
          <a:p>
            <a:r>
              <a:rPr lang="en-GB" dirty="0"/>
              <a:t>And need to get agreement on things.</a:t>
            </a:r>
          </a:p>
          <a:p>
            <a:r>
              <a:rPr lang="en-GB" dirty="0"/>
              <a:t>Each pair keeps interrupting the other.</a:t>
            </a:r>
          </a:p>
          <a:p>
            <a:r>
              <a:rPr lang="en-GB" dirty="0"/>
              <a:t>Frustrating.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We tried having sessions but we would have questions soon after the sessions.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56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3080" y="3084975"/>
            <a:ext cx="6345840" cy="530506"/>
          </a:xfrm>
        </p:spPr>
        <p:txBody>
          <a:bodyPr lIns="0" tIns="0" rIns="0" bIns="0">
            <a:normAutofit/>
          </a:bodyPr>
          <a:lstStyle>
            <a:lvl1pPr marL="0" marR="0" indent="0" algn="ctr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Your Name • 01 July 2018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37869" y="1748624"/>
            <a:ext cx="11116262" cy="956938"/>
          </a:xfrm>
        </p:spPr>
        <p:txBody>
          <a:bodyPr lIns="0" tIns="0" rIns="0" bIns="0">
            <a:noAutofit/>
          </a:bodyPr>
          <a:lstStyle>
            <a:lvl1pPr algn="ctr">
              <a:defRPr sz="5400" b="0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5EEBDF-71EB-E046-868B-06DE6FB841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9435" y="4824763"/>
            <a:ext cx="4053131" cy="7168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FDB97D6-4FC1-9346-BFF1-55D90595BD5B}"/>
              </a:ext>
            </a:extLst>
          </p:cNvPr>
          <p:cNvSpPr txBox="1"/>
          <p:nvPr userDrawn="1"/>
        </p:nvSpPr>
        <p:spPr>
          <a:xfrm>
            <a:off x="5800597" y="5831234"/>
            <a:ext cx="5908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921A81-7907-3147-80EC-A4ACE3A27FA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6425" y="6035042"/>
            <a:ext cx="619151" cy="6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8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heavy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E70DAF-6C5A-BB47-8512-BC437CAD15F1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Copy &amp; 1 box slide 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B5F01B-5AB6-B643-B2D4-3DC0231FCF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58EDF-D6AE-D347-BA76-2C7DA0036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@owennell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2003F-F7C2-F44F-952C-34ECB1FCA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@owennell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90BAC-D46C-604B-B1AF-4A4182A2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BBA7-A9A0-6242-9BBC-77B18E582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4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E70DAF-6C5A-BB47-8512-BC437CAD15F1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2 box slide 02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9F8B3F-D5AD-D242-8432-A54A87418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529858-FC1F-154D-A5C7-40ED25FE83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43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quot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F47388-65D8-284F-A459-2940F6640476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FEC9AA-3F5E-F44C-925F-EC06872628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Large quote slide 01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AB997C-B26E-0E46-9063-49633DB2F02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912C80-5F8A-9045-92B8-6A8826558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DA6C923-DFFF-1943-8DCD-BE84190ADCBF}"/>
              </a:ext>
            </a:extLst>
          </p:cNvPr>
          <p:cNvSpPr/>
          <p:nvPr userDrawn="1"/>
        </p:nvSpPr>
        <p:spPr>
          <a:xfrm>
            <a:off x="6107908" y="-951528"/>
            <a:ext cx="8761057" cy="87610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B3352-AD27-F042-B12C-A5D3115EFB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04000" y="2139950"/>
            <a:ext cx="5029200" cy="257810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or Headline Figure goes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C01ACAA-35D3-DE45-91B4-95323ABFA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5BE640-7050-6E49-83CB-382150D7AD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38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01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8930987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DD67E70-353B-F547-8BD5-204E86CFA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B678FC-2F07-0244-B2E4-B7DF77B4AA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26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943B92-B536-7448-A3ED-398968420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766970-118D-924E-A73B-4ED3A2BE48D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35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6" y="565260"/>
            <a:ext cx="5556844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06F723-199F-5046-9093-3F143B4E0140}"/>
              </a:ext>
            </a:extLst>
          </p:cNvPr>
          <p:cNvGrpSpPr/>
          <p:nvPr userDrawn="1"/>
        </p:nvGrpSpPr>
        <p:grpSpPr>
          <a:xfrm>
            <a:off x="7148565" y="340873"/>
            <a:ext cx="4891717" cy="954377"/>
            <a:chOff x="6253876" y="2079147"/>
            <a:chExt cx="6113297" cy="11927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8B4A896-CB9E-DD49-99D5-018EC130E2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53876" y="2274040"/>
              <a:ext cx="2830566" cy="86314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299B95A-F30F-5143-90D1-AE1B844A6D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50925" y="2079147"/>
              <a:ext cx="3016248" cy="1192708"/>
            </a:xfrm>
            <a:prstGeom prst="rect">
              <a:avLst/>
            </a:prstGeom>
          </p:spPr>
        </p:pic>
      </p:grp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15D5525-F7B8-A846-ADB0-5B7C6C507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0BC090C-E970-B649-8B8B-B9BE6497B0C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45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6" y="565260"/>
            <a:ext cx="5556844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99B95A-F30F-5143-90D1-AE1B844A6D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6751" y="340873"/>
            <a:ext cx="2413531" cy="954377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A37469F-54A7-D149-8B74-A252BB529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96AB1A-2F1F-3A4B-A7D9-32597B17CC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57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6" y="565260"/>
            <a:ext cx="5556844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A335860-112D-9B46-A131-AC7FAF04B61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6455" y="496822"/>
            <a:ext cx="2264953" cy="690668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C5E8CAF-6097-6643-81E0-AB5D2A230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7B759F-B554-8644-8144-08D50D126BA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2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ing p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F099360-29AA-CA45-9EDE-8A5ED822B8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2965377" cy="995912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770021"/>
            <a:ext cx="4024156" cy="1936517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4499" y="2271562"/>
            <a:ext cx="7475429" cy="4586438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E36819F-ADC2-E047-9D61-BEAB230FB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0DD646D-437F-C440-BCAE-13309EB680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AEDB565-BFA6-E345-B9D9-82E59DFBB5C8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FF59B16-82AC-8C4A-9BB4-03515F292C4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80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7165862" cy="532081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1" y="338666"/>
            <a:ext cx="6197624" cy="6519332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E36819F-ADC2-E047-9D61-BEAB230FB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0DD646D-437F-C440-BCAE-13309EB680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AEDB565-BFA6-E345-B9D9-82E59DFBB5C8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FF59B16-82AC-8C4A-9BB4-03515F292C4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5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1EAED5-51E7-3943-B395-7EB2B991437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7869" y="3084974"/>
            <a:ext cx="3640431" cy="1194925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Your Name • 01 July 2018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37869" y="1748624"/>
            <a:ext cx="6028031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B89ED9-4BC1-DF42-B3F6-631CE1FD94AF}"/>
              </a:ext>
            </a:extLst>
          </p:cNvPr>
          <p:cNvCxnSpPr>
            <a:cxnSpLocks/>
          </p:cNvCxnSpPr>
          <p:nvPr userDrawn="1"/>
        </p:nvCxnSpPr>
        <p:spPr>
          <a:xfrm>
            <a:off x="537869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85EEBDF-71EB-E046-868B-06DE6FB841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335" y="5633990"/>
            <a:ext cx="4053131" cy="716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D61065-756F-974B-AB85-6867133624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1" y="338666"/>
            <a:ext cx="6197624" cy="65193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266124-15E3-F947-8544-D648B7E58DE4}"/>
              </a:ext>
            </a:extLst>
          </p:cNvPr>
          <p:cNvSpPr txBox="1"/>
          <p:nvPr userDrawn="1"/>
        </p:nvSpPr>
        <p:spPr>
          <a:xfrm>
            <a:off x="5093993" y="5915455"/>
            <a:ext cx="5908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ADBA8B-032E-D14A-8941-29B1B354FDE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6425" y="5682824"/>
            <a:ext cx="619151" cy="6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19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7165862" cy="532081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796C3A0-A508-3543-A2F9-C21574461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D341BEA-09B7-124F-883D-338AE57D69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75F86D-78B5-A74F-B8DF-30DE7B7161F6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24EF05-AB5D-C84F-893A-8350E67504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00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7165862" cy="532081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1" y="338666"/>
            <a:ext cx="6197624" cy="6519332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C1BC9AE-B997-5447-AB42-1434673A5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3FC4FD6-BD93-A640-9DA2-6D2D043B2D5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D55CF1-D311-3A4D-A7C5-BF318C7A9037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A15090-8CFE-0640-929A-EDC6AC0491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372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7165862" cy="532081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1" y="338666"/>
            <a:ext cx="6197623" cy="65193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3EAB8F-3DE4-FA4C-A233-DA99108558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7DF4DFE-D384-E248-847B-1B679C42D9E9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FE854A7-331C-D94D-B9F9-3E028F1E4B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286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5040622" cy="864500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04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1" y="338666"/>
            <a:ext cx="6197623" cy="6519331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018044C-2B5D-FC49-9728-4CC6D3510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6BC647-FD10-9749-88D6-DB87963655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C7FBF77-91C9-B846-8956-01ED3E8965CE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3E9F0AF-AB6D-C54B-A265-5A6AA9D566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1EAED5-51E7-3943-B395-7EB2B991437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7869" y="3084974"/>
            <a:ext cx="3640431" cy="1194925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Your Name • 01 July 2018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37869" y="1748624"/>
            <a:ext cx="6028031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B89ED9-4BC1-DF42-B3F6-631CE1FD94AF}"/>
              </a:ext>
            </a:extLst>
          </p:cNvPr>
          <p:cNvCxnSpPr>
            <a:cxnSpLocks/>
          </p:cNvCxnSpPr>
          <p:nvPr userDrawn="1"/>
        </p:nvCxnSpPr>
        <p:spPr>
          <a:xfrm>
            <a:off x="537869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85EEBDF-71EB-E046-868B-06DE6FB841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335" y="5633990"/>
            <a:ext cx="4053131" cy="7168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56F8A3-271E-4F4B-B350-67685D73D1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476" y="-289219"/>
            <a:ext cx="6794524" cy="71472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F5346E-4A06-D14A-9D24-D6E1EC134F84}"/>
              </a:ext>
            </a:extLst>
          </p:cNvPr>
          <p:cNvSpPr txBox="1"/>
          <p:nvPr userDrawn="1"/>
        </p:nvSpPr>
        <p:spPr>
          <a:xfrm>
            <a:off x="5093993" y="5915455"/>
            <a:ext cx="5908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8EB5C0-34FC-B940-BF76-342EECFCEA5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6425" y="5682824"/>
            <a:ext cx="619151" cy="6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0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04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1EAED5-51E7-3943-B395-7EB2B991437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7869" y="3084974"/>
            <a:ext cx="3640431" cy="1194925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Your Name • 01 July 2018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37869" y="1748624"/>
            <a:ext cx="6028031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B89ED9-4BC1-DF42-B3F6-631CE1FD94AF}"/>
              </a:ext>
            </a:extLst>
          </p:cNvPr>
          <p:cNvCxnSpPr>
            <a:cxnSpLocks/>
          </p:cNvCxnSpPr>
          <p:nvPr userDrawn="1"/>
        </p:nvCxnSpPr>
        <p:spPr>
          <a:xfrm>
            <a:off x="537869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85EEBDF-71EB-E046-868B-06DE6FB841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335" y="5633990"/>
            <a:ext cx="4053131" cy="7168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D9B94E-0170-0B46-9015-7AA7DAE8D7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1" y="338666"/>
            <a:ext cx="6197623" cy="65193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0E13A4-9305-CE45-8673-502763ECCAAE}"/>
              </a:ext>
            </a:extLst>
          </p:cNvPr>
          <p:cNvSpPr txBox="1"/>
          <p:nvPr userDrawn="1"/>
        </p:nvSpPr>
        <p:spPr>
          <a:xfrm>
            <a:off x="5093993" y="5915455"/>
            <a:ext cx="5908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8EC835-9103-E44F-BD5C-26D093FBDBE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6425" y="5682824"/>
            <a:ext cx="619151" cy="6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9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heavy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Copy heavy slide 01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8930987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rgbClr val="004A8E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59074" y="6331548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DB4099A-ABA0-2349-80A3-E7464742E8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6818" y="6472886"/>
            <a:ext cx="1887432" cy="3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5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&amp; 1 box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Copy &amp; 1 box slide 01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rgbClr val="004A8E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DC7BD82-102A-E544-B62E-1A3AE0F14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9074" y="6331548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593993-2E38-E24C-858C-79C2926062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6818" y="6472886"/>
            <a:ext cx="1887432" cy="3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9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2 box slide 01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3BAE11B-BF68-6C4C-92BA-837B6386C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9074" y="6331548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03F96B-DAF9-5941-BCAC-5C4A32A139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6818" y="6472886"/>
            <a:ext cx="1887432" cy="3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5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quot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6FEC9AA-3F5E-F44C-925F-EC06872628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Large quote slide 01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AB997C-B26E-0E46-9063-49633DB2F02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rgbClr val="004A8E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A6204F6-AF51-074F-BE2D-D650F8956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912C80-5F8A-9045-92B8-6A8826558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DA6C923-DFFF-1943-8DCD-BE84190ADCBF}"/>
              </a:ext>
            </a:extLst>
          </p:cNvPr>
          <p:cNvSpPr/>
          <p:nvPr userDrawn="1"/>
        </p:nvSpPr>
        <p:spPr>
          <a:xfrm>
            <a:off x="6107908" y="-951528"/>
            <a:ext cx="8761057" cy="8761057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B3352-AD27-F042-B12C-A5D3115EFB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04000" y="2139950"/>
            <a:ext cx="5029200" cy="257810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or Headline Figure goes here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59C0DDD-9B28-1B43-BF6C-3B044B645A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heavy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E70DAF-6C5A-BB47-8512-BC437CAD15F1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8930987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AF11CF-C48F-0A4E-B7FD-8E388D7F3D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EDB26-9479-9D41-B5DE-98C2029CF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9379A-9A02-5940-A10B-C03E5EA1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@owennell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E1CE3-1B1C-8245-B569-438B9E91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389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@owennell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F429D0B-888B-4240-AD3D-96E5256E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BBA7-A9A0-6242-9BBC-77B18E582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7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77925" tIns="38963" rIns="77925" bIns="38963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@owennell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@owennell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8BBA7-A9A0-6242-9BBC-77B18E582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9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6" r:id="rId2"/>
    <p:sldLayoutId id="2147483676" r:id="rId3"/>
    <p:sldLayoutId id="2147483677" r:id="rId4"/>
    <p:sldLayoutId id="2147483661" r:id="rId5"/>
    <p:sldLayoutId id="2147483668" r:id="rId6"/>
    <p:sldLayoutId id="2147483669" r:id="rId7"/>
    <p:sldLayoutId id="2147483664" r:id="rId8"/>
    <p:sldLayoutId id="2147483670" r:id="rId9"/>
    <p:sldLayoutId id="2147483671" r:id="rId10"/>
    <p:sldLayoutId id="2147483672" r:id="rId11"/>
    <p:sldLayoutId id="2147483673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4" r:id="rId18"/>
    <p:sldLayoutId id="2147483665" r:id="rId19"/>
    <p:sldLayoutId id="2147483683" r:id="rId20"/>
    <p:sldLayoutId id="2147483667" r:id="rId21"/>
    <p:sldLayoutId id="2147483674" r:id="rId22"/>
    <p:sldLayoutId id="2147483675" r:id="rId23"/>
  </p:sldLayoutIdLst>
  <p:hf sldNum="0" hdr="0" ftr="0"/>
  <p:txStyles>
    <p:titleStyle>
      <a:lvl1pPr algn="ctr" defTabSz="389626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38962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389626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38962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389626" rtl="0" eaLnBrk="1" latinLnBrk="0" hangingPunct="1">
        <a:spcBef>
          <a:spcPct val="20000"/>
        </a:spcBef>
        <a:buFont typeface="Arial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389626" rtl="0" eaLnBrk="1" latinLnBrk="0" hangingPunct="1">
        <a:spcBef>
          <a:spcPct val="20000"/>
        </a:spcBef>
        <a:buFont typeface="Arial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389626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389626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389626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389626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otemobprogramming.org/" TargetMode="External"/><Relationship Id="rId2" Type="http://schemas.openxmlformats.org/officeDocument/2006/relationships/hyperlink" Target="https://leanpub.com/mobprogramming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youtube.com/channel/UCgt1lVMrdwlZKBaerxxp2iQ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36EDE44-0ED9-174D-8C2A-4A4C203A3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3080" y="3555241"/>
            <a:ext cx="6345840" cy="794690"/>
          </a:xfrm>
        </p:spPr>
        <p:txBody>
          <a:bodyPr>
            <a:normAutofit/>
          </a:bodyPr>
          <a:lstStyle/>
          <a:p>
            <a:r>
              <a:rPr lang="en-US" sz="2800" dirty="0"/>
              <a:t>Oli Wennell</a:t>
            </a:r>
            <a:br>
              <a:rPr lang="en-US" dirty="0"/>
            </a:br>
            <a:r>
              <a:rPr lang="en-US" sz="1800" dirty="0"/>
              <a:t>@owennell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F5FE61-7C51-974B-9746-993AD3007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 Mob Mentality</a:t>
            </a:r>
            <a:br>
              <a:rPr lang="en-GB" dirty="0"/>
            </a:br>
            <a:r>
              <a:rPr lang="en-GB" dirty="0"/>
              <a:t>Five Years On</a:t>
            </a:r>
          </a:p>
        </p:txBody>
      </p:sp>
    </p:spTree>
    <p:extLst>
      <p:ext uri="{BB962C8B-B14F-4D97-AF65-F5344CB8AC3E}">
        <p14:creationId xmlns:p14="http://schemas.microsoft.com/office/powerpoint/2010/main" val="1331760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😧😧😧😧🖥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DCC04-31A2-F94B-934C-BDBBDF9A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62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32" y="3176198"/>
            <a:ext cx="10502537" cy="505604"/>
          </a:xfrm>
        </p:spPr>
        <p:txBody>
          <a:bodyPr/>
          <a:lstStyle/>
          <a:p>
            <a:pPr algn="ctr"/>
            <a:r>
              <a:rPr lang="en-GB" sz="8800" dirty="0"/>
              <a:t>Mob Programming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13DB7-FFB3-E343-B106-D28F1625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294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🙂🙂🙂🙂🖥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44B4-40EB-A84E-BBC1-0C9ED614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21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Naming Things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E4457-FC23-8247-BF91-40E1A9D7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2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🔫🎻🐴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0E64F-FC7E-8646-8EAF-4B940C8E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98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😡😡😡😡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BD68C-62A1-724B-BDA3-DE48BD49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23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🌈🦄✨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B9376-0765-0141-8913-CA08FBD1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78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569" y="4576354"/>
            <a:ext cx="3555275" cy="931817"/>
          </a:xfrm>
        </p:spPr>
        <p:txBody>
          <a:bodyPr/>
          <a:lstStyle/>
          <a:p>
            <a:pPr algn="ctr"/>
            <a:r>
              <a:rPr lang="en-GB" sz="3200" dirty="0"/>
              <a:t>Phil </a:t>
            </a:r>
            <a:r>
              <a:rPr lang="en-GB" sz="3200" dirty="0" err="1"/>
              <a:t>Karlton</a:t>
            </a:r>
            <a:endParaRPr lang="en-GB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20621AF-8076-3946-9D2B-7C1ED16839BC}"/>
              </a:ext>
            </a:extLst>
          </p:cNvPr>
          <p:cNvSpPr txBox="1">
            <a:spLocks/>
          </p:cNvSpPr>
          <p:nvPr/>
        </p:nvSpPr>
        <p:spPr>
          <a:xfrm>
            <a:off x="1878875" y="1654629"/>
            <a:ext cx="8739051" cy="2952205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i="1"/>
              <a:t>“There are only two hard things in </a:t>
            </a:r>
            <a:br>
              <a:rPr lang="en-GB" i="1"/>
            </a:br>
            <a:r>
              <a:rPr lang="en-GB" i="1"/>
              <a:t>Computer Science: cache invalidation and naming things.”</a:t>
            </a:r>
            <a:endParaRPr lang="en-GB" i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3D3C1DC-301B-EB48-831C-008C68B7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06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   😎💼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08405-91BD-BA48-9168-9E7A305E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71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🙂🙂🙂🙂😎🖥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EBE76-9641-8245-AB5C-B9524482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39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13800" dirty="0"/>
              <a:t>👋</a:t>
            </a:r>
            <a:br>
              <a:rPr lang="en-GB" sz="13800" dirty="0"/>
            </a:br>
            <a:r>
              <a:rPr lang="en-GB" sz="5400" dirty="0"/>
              <a:t>Oli Wennell</a:t>
            </a:r>
            <a:br>
              <a:rPr lang="en-GB" sz="5400" dirty="0"/>
            </a:br>
            <a:r>
              <a:rPr lang="en-GB" sz="4400" dirty="0"/>
              <a:t>@</a:t>
            </a:r>
            <a:r>
              <a:rPr lang="en-GB" sz="4400" dirty="0" err="1"/>
              <a:t>owennell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98921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1321270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Why Carry On?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C9B89A-5FBE-0141-B610-15C22EC71203}"/>
              </a:ext>
            </a:extLst>
          </p:cNvPr>
          <p:cNvSpPr txBox="1">
            <a:spLocks/>
          </p:cNvSpPr>
          <p:nvPr/>
        </p:nvSpPr>
        <p:spPr>
          <a:xfrm>
            <a:off x="1676169" y="2969116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6600" dirty="0"/>
              <a:t> Better 📈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2047B3-53CD-9C43-8D73-928B5A393123}"/>
              </a:ext>
            </a:extLst>
          </p:cNvPr>
          <p:cNvSpPr txBox="1">
            <a:spLocks/>
          </p:cNvSpPr>
          <p:nvPr/>
        </p:nvSpPr>
        <p:spPr>
          <a:xfrm>
            <a:off x="1663106" y="4168726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6600" dirty="0"/>
              <a:t> Faster 💨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5A1C38F-6893-6A4D-8A57-8CA34908279E}"/>
              </a:ext>
            </a:extLst>
          </p:cNvPr>
          <p:cNvSpPr txBox="1">
            <a:spLocks/>
          </p:cNvSpPr>
          <p:nvPr/>
        </p:nvSpPr>
        <p:spPr>
          <a:xfrm>
            <a:off x="1663105" y="5283928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6600" dirty="0"/>
              <a:t> Stronger 💪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0F32D98-8357-0949-AE3C-4C4001CE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51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Better 📈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6DDC9-1844-7C45-829A-2DBE36A0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80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Faster 💨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AABBF-9E5B-4A44-9106-C11D04CE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52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Stronger 💪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0F0D6-D0C2-6E40-B5CA-DA74A9F9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099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But...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0D85D-FD11-334E-97BA-5F476256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10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Intensity 🤯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1DA26-D12C-BC43-8C2A-B4073E46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28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Safety 😰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80795-E938-2B4F-BEB3-DCDDE8BE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92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588370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 Number 1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EA6D5A-81F9-B74E-AE9D-A6939B5D8CC0}"/>
              </a:ext>
            </a:extLst>
          </p:cNvPr>
          <p:cNvSpPr txBox="1">
            <a:spLocks/>
          </p:cNvSpPr>
          <p:nvPr/>
        </p:nvSpPr>
        <p:spPr>
          <a:xfrm>
            <a:off x="1678344" y="4216873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9600" dirty="0"/>
              <a:t>Amplification</a:t>
            </a:r>
            <a:endParaRPr lang="en-GB" sz="7200" i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67E09A-7AA3-F74D-91FE-C4D78529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55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 Number 2</a:t>
            </a:r>
            <a:br>
              <a:rPr lang="en-GB" sz="7200" dirty="0"/>
            </a:br>
            <a:r>
              <a:rPr lang="en-GB" sz="6600" i="1" dirty="0"/>
              <a:t>A New Role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63439-ABEF-9B42-80C7-8FD181A7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65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401" y="3176198"/>
            <a:ext cx="9795198" cy="505604"/>
          </a:xfrm>
        </p:spPr>
        <p:txBody>
          <a:bodyPr/>
          <a:lstStyle/>
          <a:p>
            <a:pPr algn="ctr"/>
            <a:r>
              <a:rPr lang="en-GB" sz="8000" dirty="0"/>
              <a:t>Context Switches 😵</a:t>
            </a:r>
            <a:endParaRPr lang="en-GB" sz="80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E9C29-D213-8E4F-A948-23AB8DC04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5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Three Examples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07187-B2F8-A04C-8EE8-73B1926D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365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401" y="3176198"/>
            <a:ext cx="9795198" cy="505604"/>
          </a:xfrm>
        </p:spPr>
        <p:txBody>
          <a:bodyPr/>
          <a:lstStyle/>
          <a:p>
            <a:pPr algn="ctr"/>
            <a:r>
              <a:rPr lang="en-GB" sz="8000" dirty="0"/>
              <a:t>Staying Technical ⌨</a:t>
            </a:r>
            <a:endParaRPr lang="en-GB" sz="80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ED5AB-89B0-2C49-9A80-5A4E7BC8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73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Coaching 📣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7BA19-3A51-B249-BB60-C10BA55B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86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But...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9B3A2-4530-CC42-9BC7-F6089F47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62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Too Crowded 😕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D19CD-9DF1-E342-A26A-070658E7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22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Unsuitable 😴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1A1A3-40C4-9E48-AF02-6D78985E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35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Inflexible 🙉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02A8F-FFC0-FE42-ACE4-8BAF36DB8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18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New Phrases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CA60B-A483-7345-A8F7-831C6964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56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923396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“Demob”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C9B89A-5FBE-0141-B610-15C22EC71203}"/>
              </a:ext>
            </a:extLst>
          </p:cNvPr>
          <p:cNvSpPr txBox="1">
            <a:spLocks/>
          </p:cNvSpPr>
          <p:nvPr/>
        </p:nvSpPr>
        <p:spPr>
          <a:xfrm>
            <a:off x="1678345" y="3807064"/>
            <a:ext cx="8835309" cy="760330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5400" dirty="0"/>
              <a:t> </a:t>
            </a:r>
            <a:r>
              <a:rPr lang="en-GB" sz="4000" dirty="0"/>
              <a:t>(</a:t>
            </a:r>
            <a:r>
              <a:rPr lang="en-GB" sz="4000" dirty="0" err="1"/>
              <a:t>di•mob</a:t>
            </a:r>
            <a:r>
              <a:rPr lang="en-GB" sz="4000" dirty="0"/>
              <a:t>, verb)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BD8AF81-C446-5446-928B-950B20A5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98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923396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“</a:t>
            </a:r>
            <a:r>
              <a:rPr lang="en-GB" sz="9600" dirty="0" err="1"/>
              <a:t>Mobabble</a:t>
            </a:r>
            <a:r>
              <a:rPr lang="en-GB" sz="9600" dirty="0"/>
              <a:t>”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C9B89A-5FBE-0141-B610-15C22EC71203}"/>
              </a:ext>
            </a:extLst>
          </p:cNvPr>
          <p:cNvSpPr txBox="1">
            <a:spLocks/>
          </p:cNvSpPr>
          <p:nvPr/>
        </p:nvSpPr>
        <p:spPr>
          <a:xfrm>
            <a:off x="1678345" y="3807064"/>
            <a:ext cx="8835309" cy="760330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5400" dirty="0"/>
              <a:t> </a:t>
            </a:r>
            <a:r>
              <a:rPr lang="en-GB" sz="4000" dirty="0"/>
              <a:t>(</a:t>
            </a:r>
            <a:r>
              <a:rPr lang="en-GB" sz="4000" dirty="0" err="1"/>
              <a:t>mobb•a•ble</a:t>
            </a:r>
            <a:r>
              <a:rPr lang="en-GB" sz="4000" dirty="0"/>
              <a:t>, </a:t>
            </a:r>
            <a:r>
              <a:rPr lang="en-GB" sz="4000" dirty="0" err="1"/>
              <a:t>adj</a:t>
            </a:r>
            <a:r>
              <a:rPr lang="en-GB" sz="4000" dirty="0"/>
              <a:t>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AD6B052-D96E-0441-BCB7-A456AC84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401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588370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 Number 2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EA6D5A-81F9-B74E-AE9D-A6939B5D8CC0}"/>
              </a:ext>
            </a:extLst>
          </p:cNvPr>
          <p:cNvSpPr txBox="1">
            <a:spLocks/>
          </p:cNvSpPr>
          <p:nvPr/>
        </p:nvSpPr>
        <p:spPr>
          <a:xfrm>
            <a:off x="1678344" y="4216873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6600" dirty="0"/>
              <a:t>Right Team, Right Job</a:t>
            </a:r>
            <a:endParaRPr lang="en-GB" sz="4800" i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959E85-10F3-284E-9E2B-E9AD2FF7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2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 Number 1</a:t>
            </a:r>
            <a:br>
              <a:rPr lang="en-GB" sz="7200" dirty="0"/>
            </a:br>
            <a:r>
              <a:rPr lang="en-GB" sz="7200" i="1" dirty="0"/>
              <a:t>The New Team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FF390-8E03-374C-A591-C483CD43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14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 Number 3</a:t>
            </a:r>
            <a:br>
              <a:rPr lang="en-GB" sz="7200" dirty="0"/>
            </a:br>
            <a:r>
              <a:rPr lang="en-GB" sz="6600" i="1" dirty="0"/>
              <a:t>The Dojo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D51D9-4161-564F-9EA2-43622940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23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Coding Dojo 📚🎉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E0D35-F8CB-B340-BAE4-4C5E7A9C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3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Many Teams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8B63A-BDC5-044F-BD66-668DB213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3444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But...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86379-E99E-E240-84E7-92AE08BE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7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Strangers 👽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2389B-0CD2-D943-91F7-182B0FC7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686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Theatre 🍿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FF871-F7D4-2D4F-9C62-52BF021A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4908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Consensus 🤚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B6060-B65B-7B45-8D32-6FF7761E6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927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Strong Style 💪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9A0F5-80F9-7E4A-9BFE-4B446ECF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972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Tweak Rules❗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E96E3-EB76-9A4D-A574-4070FDFC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77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Facilitation </a:t>
            </a:r>
            <a:r>
              <a:rPr lang="en-GB" sz="7200" dirty="0"/>
              <a:t>🔦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E4550-2D55-1949-AF9C-1CACE93D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92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A2489-241E-E147-B969-46150082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252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588370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 Number 3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EA6D5A-81F9-B74E-AE9D-A6939B5D8CC0}"/>
              </a:ext>
            </a:extLst>
          </p:cNvPr>
          <p:cNvSpPr txBox="1">
            <a:spLocks/>
          </p:cNvSpPr>
          <p:nvPr/>
        </p:nvSpPr>
        <p:spPr>
          <a:xfrm>
            <a:off x="1678344" y="4216873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6600" dirty="0"/>
              <a:t>Experiment</a:t>
            </a:r>
            <a:endParaRPr lang="en-GB" sz="4800" i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178A9BC-54C1-F141-BC95-6C5DF1EE4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3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The Future 🤖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72B13-A2AB-4444-A32E-45E07B53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159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Remote 🎧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6769B-860C-034D-9FBA-52F1CC75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012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Tools 🔧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4FFE3-6C5B-B840-BE38-DAB059A1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7306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Community 🌍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B0612-36B4-7A42-A7F4-653A4D6F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865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(Nearly) The End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E98FD-94AD-6D4E-89E1-FCBE15BA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444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4" y="1700094"/>
            <a:ext cx="8835309" cy="505604"/>
          </a:xfrm>
        </p:spPr>
        <p:txBody>
          <a:bodyPr/>
          <a:lstStyle/>
          <a:p>
            <a:pPr algn="ctr"/>
            <a:r>
              <a:rPr lang="en-GB" sz="7200" dirty="0"/>
              <a:t>Amplification</a:t>
            </a:r>
            <a:endParaRPr lang="en-GB" sz="3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AAB4BE0-B8DD-634C-B526-759D145D2B13}"/>
              </a:ext>
            </a:extLst>
          </p:cNvPr>
          <p:cNvSpPr txBox="1">
            <a:spLocks/>
          </p:cNvSpPr>
          <p:nvPr/>
        </p:nvSpPr>
        <p:spPr>
          <a:xfrm>
            <a:off x="1678345" y="3176198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7200" dirty="0"/>
              <a:t>Right Team Right Job</a:t>
            </a:r>
            <a:endParaRPr lang="en-GB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16B22B1-AC64-B04F-BF88-4264351BB2FC}"/>
              </a:ext>
            </a:extLst>
          </p:cNvPr>
          <p:cNvSpPr txBox="1">
            <a:spLocks/>
          </p:cNvSpPr>
          <p:nvPr/>
        </p:nvSpPr>
        <p:spPr>
          <a:xfrm>
            <a:off x="1678344" y="4652302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7200" dirty="0"/>
              <a:t>Experiment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9C7F3-D8E6-2B4F-9290-1A2405D6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3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Your Turn?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DEECE-2FC2-7644-B595-1FCECD70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026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3964580"/>
            <a:ext cx="8835309" cy="505604"/>
          </a:xfrm>
        </p:spPr>
        <p:txBody>
          <a:bodyPr/>
          <a:lstStyle/>
          <a:p>
            <a:r>
              <a:rPr lang="en-GB" sz="3200" dirty="0">
                <a:hlinkClick r:id="rId2"/>
              </a:rPr>
              <a:t>Mob Programming book</a:t>
            </a:r>
            <a:r>
              <a:rPr lang="en-GB" sz="3200" dirty="0"/>
              <a:t> on </a:t>
            </a:r>
            <a:r>
              <a:rPr lang="en-GB" sz="3200" dirty="0" err="1"/>
              <a:t>Leanpub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/>
              <a:t>#</a:t>
            </a:r>
            <a:r>
              <a:rPr lang="en-GB" sz="3200" dirty="0" err="1"/>
              <a:t>MobProgramming</a:t>
            </a:r>
            <a:r>
              <a:rPr lang="en-GB" sz="3200" dirty="0"/>
              <a:t> on Twitter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>
                <a:hlinkClick r:id="rId3"/>
              </a:rPr>
              <a:t>remotemobprogramming.org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>
                <a:hlinkClick r:id="rId4"/>
              </a:rPr>
              <a:t>Mob Mentality Show</a:t>
            </a:r>
            <a:r>
              <a:rPr lang="en-GB" sz="3200" dirty="0"/>
              <a:t> </a:t>
            </a:r>
            <a:r>
              <a:rPr lang="en-GB" sz="3200"/>
              <a:t>on YouTube</a:t>
            </a:r>
            <a:br>
              <a:rPr lang="en-GB" sz="3200" dirty="0"/>
            </a:br>
            <a:r>
              <a:rPr lang="en-GB" sz="1800" i="1" dirty="0"/>
              <a:t>(I wasn't involved, the name is a coincidence! </a:t>
            </a:r>
            <a:r>
              <a:rPr lang="en-GB" sz="1800" dirty="0"/>
              <a:t>😆</a:t>
            </a:r>
            <a:r>
              <a:rPr lang="en-GB" sz="1800" i="1" dirty="0"/>
              <a:t>)</a:t>
            </a:r>
            <a:endParaRPr lang="en-GB" sz="3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9E7EEC-6A09-614F-9341-D8F0F812425B}"/>
              </a:ext>
            </a:extLst>
          </p:cNvPr>
          <p:cNvSpPr txBox="1">
            <a:spLocks/>
          </p:cNvSpPr>
          <p:nvPr/>
        </p:nvSpPr>
        <p:spPr>
          <a:xfrm>
            <a:off x="1678346" y="1112520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7200" dirty="0"/>
              <a:t>Links</a:t>
            </a:r>
            <a:endParaRPr lang="en-GB" sz="32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97E6501-23CF-4C45-B785-96F6DD5F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1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🙂🙂🙂🙂🙂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BFF03-0B35-E544-BA52-CD1B402E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83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🙂🙂🙂🙂🏖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E1B59-AED5-C04C-B9A6-565290E1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52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😧😧😧😧🏖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0D03C-B9B4-1D42-B0D3-85668E400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5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😧🖥😧    😧🖥😧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09422-9BC5-4A4E-9C49-7D35F7613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8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TM Colours">
      <a:dk1>
        <a:srgbClr val="004A8E"/>
      </a:dk1>
      <a:lt1>
        <a:srgbClr val="FFFFFF"/>
      </a:lt1>
      <a:dk2>
        <a:srgbClr val="1F2A5B"/>
      </a:dk2>
      <a:lt2>
        <a:srgbClr val="416CB2"/>
      </a:lt2>
      <a:accent1>
        <a:srgbClr val="89A7D8"/>
      </a:accent1>
      <a:accent2>
        <a:srgbClr val="E4F1FD"/>
      </a:accent2>
      <a:accent3>
        <a:srgbClr val="38B132"/>
      </a:accent3>
      <a:accent4>
        <a:srgbClr val="198942"/>
      </a:accent4>
      <a:accent5>
        <a:srgbClr val="92C34B"/>
      </a:accent5>
      <a:accent6>
        <a:srgbClr val="B4D879"/>
      </a:accent6>
      <a:hlink>
        <a:srgbClr val="F1FDE1"/>
      </a:hlink>
      <a:folHlink>
        <a:srgbClr val="ECEDE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EB3BB5FC069E4A8B1077D5FD23943C" ma:contentTypeVersion="2" ma:contentTypeDescription="Create a new document." ma:contentTypeScope="" ma:versionID="47ddf1554eeafa4d79d0318e64abc4a7">
  <xsd:schema xmlns:xsd="http://www.w3.org/2001/XMLSchema" xmlns:xs="http://www.w3.org/2001/XMLSchema" xmlns:p="http://schemas.microsoft.com/office/2006/metadata/properties" xmlns:ns2="d1b01c81-120a-4560-9817-a2c229f7d73c" targetNamespace="http://schemas.microsoft.com/office/2006/metadata/properties" ma:root="true" ma:fieldsID="1a8928d985599b3cc8311f2e57b9aa78" ns2:_="">
    <xsd:import namespace="d1b01c81-120a-4560-9817-a2c229f7d73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b01c81-120a-4560-9817-a2c229f7d73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288C4A-FB4D-4A80-A265-5C3EA7C36918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B0221C8-8D1F-449C-9E02-3B69D28722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E90AD6-4848-4215-B912-DB92A77608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b01c81-120a-4560-9817-a2c229f7d7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BGL-PresentationTemplate-4-3_DEFAULT</Template>
  <TotalTime>6634</TotalTime>
  <Words>854</Words>
  <Application>Microsoft Macintosh PowerPoint</Application>
  <PresentationFormat>Widescreen</PresentationFormat>
  <Paragraphs>228</Paragraphs>
  <Slides>58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1" baseType="lpstr">
      <vt:lpstr>Arial</vt:lpstr>
      <vt:lpstr>Calibri</vt:lpstr>
      <vt:lpstr>Office Theme</vt:lpstr>
      <vt:lpstr>A Mob Mentality Five Years On</vt:lpstr>
      <vt:lpstr>👋 Oli Wennell @owennell</vt:lpstr>
      <vt:lpstr>Three Examples</vt:lpstr>
      <vt:lpstr>Mob Number 1 The New Team</vt:lpstr>
      <vt:lpstr>🙂🙂🙂🙂</vt:lpstr>
      <vt:lpstr>🙂🙂🙂🙂🙂</vt:lpstr>
      <vt:lpstr>🙂🙂🙂🙂🏖</vt:lpstr>
      <vt:lpstr>😧😧😧😧🏖</vt:lpstr>
      <vt:lpstr>😧🖥😧    😧🖥😧</vt:lpstr>
      <vt:lpstr>😧😧😧😧🖥</vt:lpstr>
      <vt:lpstr>Mob Programming</vt:lpstr>
      <vt:lpstr>🙂🙂🙂🙂🖥</vt:lpstr>
      <vt:lpstr>Naming Things</vt:lpstr>
      <vt:lpstr>🔫🎻🐴</vt:lpstr>
      <vt:lpstr>😡😡😡😡</vt:lpstr>
      <vt:lpstr>🌈🦄✨</vt:lpstr>
      <vt:lpstr>Phil Karlton</vt:lpstr>
      <vt:lpstr>🙂🙂🙂🙂   😎💼</vt:lpstr>
      <vt:lpstr>🙂🙂🙂🙂😎🖥</vt:lpstr>
      <vt:lpstr>Why Carry On?</vt:lpstr>
      <vt:lpstr>Better 📈</vt:lpstr>
      <vt:lpstr>Faster 💨</vt:lpstr>
      <vt:lpstr>Stronger 💪</vt:lpstr>
      <vt:lpstr>But...</vt:lpstr>
      <vt:lpstr>Intensity 🤯</vt:lpstr>
      <vt:lpstr>Safety 😰</vt:lpstr>
      <vt:lpstr>Mob Number 1</vt:lpstr>
      <vt:lpstr>Mob Number 2 A New Role</vt:lpstr>
      <vt:lpstr>Context Switches 😵</vt:lpstr>
      <vt:lpstr>Staying Technical ⌨</vt:lpstr>
      <vt:lpstr>Coaching 📣</vt:lpstr>
      <vt:lpstr>But...</vt:lpstr>
      <vt:lpstr>Too Crowded 😕</vt:lpstr>
      <vt:lpstr>Unsuitable 😴</vt:lpstr>
      <vt:lpstr>Inflexible 🙉</vt:lpstr>
      <vt:lpstr>New Phrases</vt:lpstr>
      <vt:lpstr>“Demob”</vt:lpstr>
      <vt:lpstr>“Mobabble”</vt:lpstr>
      <vt:lpstr>Mob Number 2</vt:lpstr>
      <vt:lpstr>Mob Number 3 The Dojo</vt:lpstr>
      <vt:lpstr>Coding Dojo 📚🎉</vt:lpstr>
      <vt:lpstr>Many Teams</vt:lpstr>
      <vt:lpstr>But...</vt:lpstr>
      <vt:lpstr>Strangers 👽</vt:lpstr>
      <vt:lpstr>Theatre 🍿</vt:lpstr>
      <vt:lpstr>Consensus 🤚</vt:lpstr>
      <vt:lpstr>Strong Style 💪</vt:lpstr>
      <vt:lpstr>Tweak Rules❗</vt:lpstr>
      <vt:lpstr>Facilitation 🔦</vt:lpstr>
      <vt:lpstr>Mob Number 3</vt:lpstr>
      <vt:lpstr>The Future 🤖</vt:lpstr>
      <vt:lpstr>Remote 🎧</vt:lpstr>
      <vt:lpstr>Tools 🔧</vt:lpstr>
      <vt:lpstr>Community 🌍</vt:lpstr>
      <vt:lpstr>(Nearly) The End</vt:lpstr>
      <vt:lpstr>Amplification</vt:lpstr>
      <vt:lpstr>Your Turn?</vt:lpstr>
      <vt:lpstr>Mob Programming book on Leanpub  #MobProgramming on Twitter  remotemobprogramming.org  Mob Mentality Show on YouTube (I wasn't involved, the name is a coincidence! 😆)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can be written here</dc:title>
  <dc:creator>Steve Robinson</dc:creator>
  <cp:lastModifiedBy>Oliver Wennell</cp:lastModifiedBy>
  <cp:revision>337</cp:revision>
  <dcterms:created xsi:type="dcterms:W3CDTF">2016-03-02T14:32:06Z</dcterms:created>
  <dcterms:modified xsi:type="dcterms:W3CDTF">2019-09-23T19:42:41Z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0x0101005BEB3BB5FC069E4A8B1077D5FD23943C</vt:lpwstr>
  </property>
</Properties>
</file>