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4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3" r:id="rId11"/>
    <p:sldId id="257" r:id="rId12"/>
    <p:sldId id="261" r:id="rId13"/>
    <p:sldId id="274" r:id="rId14"/>
    <p:sldId id="260" r:id="rId15"/>
    <p:sldId id="284" r:id="rId16"/>
    <p:sldId id="266" r:id="rId17"/>
    <p:sldId id="267" r:id="rId18"/>
    <p:sldId id="268" r:id="rId19"/>
    <p:sldId id="270" r:id="rId20"/>
    <p:sldId id="269" r:id="rId21"/>
    <p:sldId id="287" r:id="rId22"/>
    <p:sldId id="288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8" autoAdjust="0"/>
  </p:normalViewPr>
  <p:slideViewPr>
    <p:cSldViewPr snapToGrid="0">
      <p:cViewPr varScale="1">
        <p:scale>
          <a:sx n="98" d="100"/>
          <a:sy n="98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Prostota i intuicyjność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Niskie koszty wdrożenia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Wsparcie dla lokalnych instytucji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Nowoczesne technologie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Zarządzanie użytkownikami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Wydajność i niezależność</a:t>
          </a:r>
          <a:endParaRPr lang="en-US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/>
            <a:t>Aplikacja lokalna na komputery z systemem Windows</a:t>
          </a:r>
          <a:endParaRPr lang="en-US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r>
            <a:rPr lang="pl-PL"/>
            <a:t>Pełna kontrola nad danymi i dostępem</a:t>
          </a:r>
          <a:endParaRPr lang="en-US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r>
            <a:rPr lang="pl-PL"/>
            <a:t>Prosta w obsłudze, nie wymagająca szkoleń, ponieważ posiada najpotrzebniejsze rzeczy dla galerii</a:t>
          </a:r>
          <a:endParaRPr lang="en-US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r>
            <a:rPr lang="pl-PL"/>
            <a:t>Na miarę potrzeb konkretnego muzeum, co pozwala na pełną personalizację. W przypadku SaaS użytkownicy muszą dostosowywać swoje potrzeby do szablonowych funkcji</a:t>
          </a:r>
          <a:endParaRPr lang="en-US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 custScaleX="112665">
        <dgm:presLayoutVars>
          <dgm:chMax val="1"/>
          <dgm:chPref val="1"/>
        </dgm:presLayoutVars>
      </dgm:prSet>
      <dgm:spPr/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02E71-606B-42F9-81A1-B5C5D4A457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0331C9-3CB6-486E-B0E1-4A883F14BE9B}">
      <dgm:prSet/>
      <dgm:spPr/>
      <dgm:t>
        <a:bodyPr/>
        <a:lstStyle/>
        <a:p>
          <a:r>
            <a:rPr lang="pl-PL"/>
            <a:t>Planowanie i analiza potrzeb użytkowników:</a:t>
          </a:r>
          <a:endParaRPr lang="en-US"/>
        </a:p>
      </dgm:t>
    </dgm:pt>
    <dgm:pt modelId="{24E26E7E-DAC8-462B-BDDD-1CD7728F6786}" type="parTrans" cxnId="{FB976CC2-9BBD-4B92-AC22-2BF2532D76C9}">
      <dgm:prSet/>
      <dgm:spPr/>
      <dgm:t>
        <a:bodyPr/>
        <a:lstStyle/>
        <a:p>
          <a:endParaRPr lang="en-US"/>
        </a:p>
      </dgm:t>
    </dgm:pt>
    <dgm:pt modelId="{328370D4-156A-4EDE-ADA7-D15AC424B84C}" type="sibTrans" cxnId="{FB976CC2-9BBD-4B92-AC22-2BF2532D76C9}">
      <dgm:prSet/>
      <dgm:spPr/>
      <dgm:t>
        <a:bodyPr/>
        <a:lstStyle/>
        <a:p>
          <a:endParaRPr lang="en-US"/>
        </a:p>
      </dgm:t>
    </dgm:pt>
    <dgm:pt modelId="{78F7AE4A-3DBB-435C-BC62-161F6780E753}">
      <dgm:prSet/>
      <dgm:spPr/>
      <dgm:t>
        <a:bodyPr/>
        <a:lstStyle/>
        <a:p>
          <a:r>
            <a:rPr lang="pl-PL"/>
            <a:t>przeprowadzenie wywiadów z pracownikami galerii sztuki, aby lepiej zrozumieć ich potrzeby i oczekiwania,</a:t>
          </a:r>
          <a:endParaRPr lang="en-US"/>
        </a:p>
      </dgm:t>
    </dgm:pt>
    <dgm:pt modelId="{9A06774F-041C-4C0D-B637-61319CCF1531}" type="parTrans" cxnId="{3B469432-A81C-456C-BC27-8E05F8DCA0B4}">
      <dgm:prSet/>
      <dgm:spPr/>
      <dgm:t>
        <a:bodyPr/>
        <a:lstStyle/>
        <a:p>
          <a:endParaRPr lang="en-US"/>
        </a:p>
      </dgm:t>
    </dgm:pt>
    <dgm:pt modelId="{FA203303-85A2-4E86-9052-6AD0C264FDA5}" type="sibTrans" cxnId="{3B469432-A81C-456C-BC27-8E05F8DCA0B4}">
      <dgm:prSet/>
      <dgm:spPr/>
      <dgm:t>
        <a:bodyPr/>
        <a:lstStyle/>
        <a:p>
          <a:endParaRPr lang="en-US"/>
        </a:p>
      </dgm:t>
    </dgm:pt>
    <dgm:pt modelId="{7EB1F8BF-638D-4D4B-8E00-107CBF750669}">
      <dgm:prSet/>
      <dgm:spPr/>
      <dgm:t>
        <a:bodyPr/>
        <a:lstStyle/>
        <a:p>
          <a:r>
            <a:rPr lang="pl-PL"/>
            <a:t>analiza istniejących rozwiązań na rynku, identyfikacja ich ograniczeń oraz możliwości adaptacji do mniejszych instytucji.</a:t>
          </a:r>
          <a:endParaRPr lang="en-US"/>
        </a:p>
      </dgm:t>
    </dgm:pt>
    <dgm:pt modelId="{EBE70E7F-369C-4C87-8F45-421F6BA5FF2D}" type="parTrans" cxnId="{32D06FA3-C8B5-402A-A65D-8F9E5DDC01F7}">
      <dgm:prSet/>
      <dgm:spPr/>
      <dgm:t>
        <a:bodyPr/>
        <a:lstStyle/>
        <a:p>
          <a:endParaRPr lang="en-US"/>
        </a:p>
      </dgm:t>
    </dgm:pt>
    <dgm:pt modelId="{16A87904-9041-456B-B8A3-176997524F78}" type="sibTrans" cxnId="{32D06FA3-C8B5-402A-A65D-8F9E5DDC01F7}">
      <dgm:prSet/>
      <dgm:spPr/>
      <dgm:t>
        <a:bodyPr/>
        <a:lstStyle/>
        <a:p>
          <a:endParaRPr lang="en-US"/>
        </a:p>
      </dgm:t>
    </dgm:pt>
    <dgm:pt modelId="{5CFA73B5-F015-4DFA-9676-04392FA3EC96}">
      <dgm:prSet/>
      <dgm:spPr/>
      <dgm:t>
        <a:bodyPr/>
        <a:lstStyle/>
        <a:p>
          <a:r>
            <a:rPr lang="pl-PL"/>
            <a:t>Projektowanie systemu:</a:t>
          </a:r>
          <a:endParaRPr lang="en-US"/>
        </a:p>
      </dgm:t>
    </dgm:pt>
    <dgm:pt modelId="{CDEA0460-AAB8-4189-8CB3-7417E352C2D2}" type="parTrans" cxnId="{96196C23-7C63-4476-BF4F-840A021F0902}">
      <dgm:prSet/>
      <dgm:spPr/>
      <dgm:t>
        <a:bodyPr/>
        <a:lstStyle/>
        <a:p>
          <a:endParaRPr lang="en-US"/>
        </a:p>
      </dgm:t>
    </dgm:pt>
    <dgm:pt modelId="{3E08BEBD-C9A5-40CD-8A3E-F2A8C4AC1A31}" type="sibTrans" cxnId="{96196C23-7C63-4476-BF4F-840A021F0902}">
      <dgm:prSet/>
      <dgm:spPr/>
      <dgm:t>
        <a:bodyPr/>
        <a:lstStyle/>
        <a:p>
          <a:endParaRPr lang="en-US"/>
        </a:p>
      </dgm:t>
    </dgm:pt>
    <dgm:pt modelId="{A6356A92-B62C-4F9D-845E-4ECECC50E916}">
      <dgm:prSet/>
      <dgm:spPr/>
      <dgm:t>
        <a:bodyPr/>
        <a:lstStyle/>
        <a:p>
          <a:r>
            <a:rPr lang="pl-PL"/>
            <a:t>stworzenie diagramów UML, m.in. diagramów aktywności oraz przypadków użycia, aby szczegółowo zaplanować funkcje systemu,</a:t>
          </a:r>
          <a:endParaRPr lang="en-US"/>
        </a:p>
      </dgm:t>
    </dgm:pt>
    <dgm:pt modelId="{365A780E-1849-4A38-9A19-48EA0D05939B}" type="parTrans" cxnId="{8B1D4655-659F-4722-B272-129DD3DAA451}">
      <dgm:prSet/>
      <dgm:spPr/>
      <dgm:t>
        <a:bodyPr/>
        <a:lstStyle/>
        <a:p>
          <a:endParaRPr lang="en-US"/>
        </a:p>
      </dgm:t>
    </dgm:pt>
    <dgm:pt modelId="{ED3630C0-3F7C-4293-BADF-F1B9FF67B5AE}" type="sibTrans" cxnId="{8B1D4655-659F-4722-B272-129DD3DAA451}">
      <dgm:prSet/>
      <dgm:spPr/>
      <dgm:t>
        <a:bodyPr/>
        <a:lstStyle/>
        <a:p>
          <a:endParaRPr lang="en-US"/>
        </a:p>
      </dgm:t>
    </dgm:pt>
    <dgm:pt modelId="{07B2306D-89C5-4C95-B2F3-B802D5683F79}">
      <dgm:prSet/>
      <dgm:spPr/>
      <dgm:t>
        <a:bodyPr/>
        <a:lstStyle/>
        <a:p>
          <a:r>
            <a:rPr lang="pl-PL"/>
            <a:t>opracowanie struktury bazy danych i kluczowych relacji między tabelami w SQLite.</a:t>
          </a:r>
          <a:endParaRPr lang="en-US"/>
        </a:p>
      </dgm:t>
    </dgm:pt>
    <dgm:pt modelId="{CED0905E-C11F-4037-9A2A-B9A84DBDDCA5}" type="parTrans" cxnId="{AB630130-5262-43E2-AD46-C7079C2C6D16}">
      <dgm:prSet/>
      <dgm:spPr/>
      <dgm:t>
        <a:bodyPr/>
        <a:lstStyle/>
        <a:p>
          <a:endParaRPr lang="en-US"/>
        </a:p>
      </dgm:t>
    </dgm:pt>
    <dgm:pt modelId="{75C5B5ED-BF0A-42CC-BC57-002A2539D00B}" type="sibTrans" cxnId="{AB630130-5262-43E2-AD46-C7079C2C6D16}">
      <dgm:prSet/>
      <dgm:spPr/>
      <dgm:t>
        <a:bodyPr/>
        <a:lstStyle/>
        <a:p>
          <a:endParaRPr lang="en-US"/>
        </a:p>
      </dgm:t>
    </dgm:pt>
    <dgm:pt modelId="{81B63806-7780-44D3-9870-2A83786DFBE1}">
      <dgm:prSet/>
      <dgm:spPr/>
      <dgm:t>
        <a:bodyPr/>
        <a:lstStyle/>
        <a:p>
          <a:r>
            <a:rPr lang="pl-PL"/>
            <a:t>Zarządzanie projektem:</a:t>
          </a:r>
          <a:endParaRPr lang="en-US"/>
        </a:p>
      </dgm:t>
    </dgm:pt>
    <dgm:pt modelId="{DE0233B1-CD72-49E5-81F4-537A129CDCF2}" type="parTrans" cxnId="{9B85F2D2-534E-4203-8EDA-ED97D81512DF}">
      <dgm:prSet/>
      <dgm:spPr/>
      <dgm:t>
        <a:bodyPr/>
        <a:lstStyle/>
        <a:p>
          <a:endParaRPr lang="en-US"/>
        </a:p>
      </dgm:t>
    </dgm:pt>
    <dgm:pt modelId="{2AD24526-28E7-40E3-9220-BE9780212C11}" type="sibTrans" cxnId="{9B85F2D2-534E-4203-8EDA-ED97D81512DF}">
      <dgm:prSet/>
      <dgm:spPr/>
      <dgm:t>
        <a:bodyPr/>
        <a:lstStyle/>
        <a:p>
          <a:endParaRPr lang="en-US"/>
        </a:p>
      </dgm:t>
    </dgm:pt>
    <dgm:pt modelId="{AFB30F3B-1D89-4F1D-AFFB-90A70B4EFD41}">
      <dgm:prSet/>
      <dgm:spPr/>
      <dgm:t>
        <a:bodyPr/>
        <a:lstStyle/>
        <a:p>
          <a:r>
            <a:rPr lang="pl-PL"/>
            <a:t>wykorzystanie narzędzia Trello do monitorowania postępu prac oraz efektywnej komunikacji w zespole,</a:t>
          </a:r>
          <a:endParaRPr lang="en-US"/>
        </a:p>
      </dgm:t>
    </dgm:pt>
    <dgm:pt modelId="{7CF95CAB-76DF-429E-BDB9-1D4B5D0E077D}" type="parTrans" cxnId="{8529AD5C-27FB-48AF-B38B-B0AE7EC04477}">
      <dgm:prSet/>
      <dgm:spPr/>
      <dgm:t>
        <a:bodyPr/>
        <a:lstStyle/>
        <a:p>
          <a:endParaRPr lang="en-US"/>
        </a:p>
      </dgm:t>
    </dgm:pt>
    <dgm:pt modelId="{9B0D78FE-488D-4998-B2BE-9899C89EA458}" type="sibTrans" cxnId="{8529AD5C-27FB-48AF-B38B-B0AE7EC04477}">
      <dgm:prSet/>
      <dgm:spPr/>
      <dgm:t>
        <a:bodyPr/>
        <a:lstStyle/>
        <a:p>
          <a:endParaRPr lang="en-US"/>
        </a:p>
      </dgm:t>
    </dgm:pt>
    <dgm:pt modelId="{EFB9B0C8-FDE9-44FB-AFA1-C62102880853}">
      <dgm:prSet/>
      <dgm:spPr/>
      <dgm:t>
        <a:bodyPr/>
        <a:lstStyle/>
        <a:p>
          <a:r>
            <a:rPr lang="pl-PL"/>
            <a:t>zastosowanie systemu kontroli wersji Git oraz platformy GitHub w celu zarządzania kodem źródłowym i wersjonowania projektu.</a:t>
          </a:r>
          <a:endParaRPr lang="en-US"/>
        </a:p>
      </dgm:t>
    </dgm:pt>
    <dgm:pt modelId="{E4BCD9AD-83F9-4FB1-8B5B-96FC7C5B0372}" type="parTrans" cxnId="{6B2FA5DE-51ED-4B6A-BDBD-6E978BED5A96}">
      <dgm:prSet/>
      <dgm:spPr/>
      <dgm:t>
        <a:bodyPr/>
        <a:lstStyle/>
        <a:p>
          <a:endParaRPr lang="en-US"/>
        </a:p>
      </dgm:t>
    </dgm:pt>
    <dgm:pt modelId="{4113CAAE-3335-41FE-B259-E0EC810617C6}" type="sibTrans" cxnId="{6B2FA5DE-51ED-4B6A-BDBD-6E978BED5A96}">
      <dgm:prSet/>
      <dgm:spPr/>
      <dgm:t>
        <a:bodyPr/>
        <a:lstStyle/>
        <a:p>
          <a:endParaRPr lang="en-US"/>
        </a:p>
      </dgm:t>
    </dgm:pt>
    <dgm:pt modelId="{4DA97520-DD3D-436C-92E9-9B1738185C40}">
      <dgm:prSet/>
      <dgm:spPr/>
      <dgm:t>
        <a:bodyPr/>
        <a:lstStyle/>
        <a:p>
          <a:r>
            <a:rPr lang="pl-PL"/>
            <a:t>Testowanie i optymalizacja:</a:t>
          </a:r>
          <a:endParaRPr lang="en-US"/>
        </a:p>
      </dgm:t>
    </dgm:pt>
    <dgm:pt modelId="{43222112-EC85-44D7-BC86-6B3C60492269}" type="parTrans" cxnId="{DE168C9F-68A3-4B6C-96C1-263EED1D7BB6}">
      <dgm:prSet/>
      <dgm:spPr/>
      <dgm:t>
        <a:bodyPr/>
        <a:lstStyle/>
        <a:p>
          <a:endParaRPr lang="en-US"/>
        </a:p>
      </dgm:t>
    </dgm:pt>
    <dgm:pt modelId="{569E5BCF-B29A-4596-90E6-E6A79FCDD191}" type="sibTrans" cxnId="{DE168C9F-68A3-4B6C-96C1-263EED1D7BB6}">
      <dgm:prSet/>
      <dgm:spPr/>
      <dgm:t>
        <a:bodyPr/>
        <a:lstStyle/>
        <a:p>
          <a:endParaRPr lang="en-US"/>
        </a:p>
      </dgm:t>
    </dgm:pt>
    <dgm:pt modelId="{13B160F6-EAAF-4E15-A72F-9710BCD67DD2}">
      <dgm:prSet/>
      <dgm:spPr/>
      <dgm:t>
        <a:bodyPr/>
        <a:lstStyle/>
        <a:p>
          <a:r>
            <a:rPr lang="pl-PL"/>
            <a:t>testy manualne w celu weryfikacji poprawności działania aplikacji,</a:t>
          </a:r>
          <a:endParaRPr lang="en-US"/>
        </a:p>
      </dgm:t>
    </dgm:pt>
    <dgm:pt modelId="{01DBE074-2083-4815-94EE-A168FA1D2119}" type="parTrans" cxnId="{39A582FF-8AA8-4C2B-B0B9-A87B5C2F9E00}">
      <dgm:prSet/>
      <dgm:spPr/>
      <dgm:t>
        <a:bodyPr/>
        <a:lstStyle/>
        <a:p>
          <a:endParaRPr lang="en-US"/>
        </a:p>
      </dgm:t>
    </dgm:pt>
    <dgm:pt modelId="{9F3824A0-1336-4DD6-B04D-C76E8D1FBA13}" type="sibTrans" cxnId="{39A582FF-8AA8-4C2B-B0B9-A87B5C2F9E00}">
      <dgm:prSet/>
      <dgm:spPr/>
      <dgm:t>
        <a:bodyPr/>
        <a:lstStyle/>
        <a:p>
          <a:endParaRPr lang="en-US"/>
        </a:p>
      </dgm:t>
    </dgm:pt>
    <dgm:pt modelId="{F29BD005-2910-4756-83D9-A0535CC09AFE}">
      <dgm:prSet/>
      <dgm:spPr/>
      <dgm:t>
        <a:bodyPr/>
        <a:lstStyle/>
        <a:p>
          <a:r>
            <a:rPr lang="pl-PL"/>
            <a:t>optymalizacja działania aplikacji pod kątem wydajności i zarządzania pamięcią.</a:t>
          </a:r>
          <a:endParaRPr lang="en-US"/>
        </a:p>
      </dgm:t>
    </dgm:pt>
    <dgm:pt modelId="{15A58DF7-12F7-48DB-9FFE-BC513603C932}" type="parTrans" cxnId="{02CC0471-F6E9-47A4-BC75-7770E280E615}">
      <dgm:prSet/>
      <dgm:spPr/>
      <dgm:t>
        <a:bodyPr/>
        <a:lstStyle/>
        <a:p>
          <a:endParaRPr lang="en-US"/>
        </a:p>
      </dgm:t>
    </dgm:pt>
    <dgm:pt modelId="{244B6192-1AF4-47E4-AB83-13CC664CD330}" type="sibTrans" cxnId="{02CC0471-F6E9-47A4-BC75-7770E280E615}">
      <dgm:prSet/>
      <dgm:spPr/>
      <dgm:t>
        <a:bodyPr/>
        <a:lstStyle/>
        <a:p>
          <a:endParaRPr lang="en-US"/>
        </a:p>
      </dgm:t>
    </dgm:pt>
    <dgm:pt modelId="{8385B3D1-01B0-40F2-AABF-BB4CD566C8CC}" type="pres">
      <dgm:prSet presAssocID="{A3B02E71-606B-42F9-81A1-B5C5D4A45774}" presName="linear" presStyleCnt="0">
        <dgm:presLayoutVars>
          <dgm:animLvl val="lvl"/>
          <dgm:resizeHandles val="exact"/>
        </dgm:presLayoutVars>
      </dgm:prSet>
      <dgm:spPr/>
    </dgm:pt>
    <dgm:pt modelId="{0205322D-9150-4E55-A0E8-4B535801ADF3}" type="pres">
      <dgm:prSet presAssocID="{2F0331C9-3CB6-486E-B0E1-4A883F14BE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6ACD88-A847-4A99-B076-17983B61C956}" type="pres">
      <dgm:prSet presAssocID="{2F0331C9-3CB6-486E-B0E1-4A883F14BE9B}" presName="childText" presStyleLbl="revTx" presStyleIdx="0" presStyleCnt="4">
        <dgm:presLayoutVars>
          <dgm:bulletEnabled val="1"/>
        </dgm:presLayoutVars>
      </dgm:prSet>
      <dgm:spPr/>
    </dgm:pt>
    <dgm:pt modelId="{6408D585-6BDD-42DC-B309-D3A67B08A7DA}" type="pres">
      <dgm:prSet presAssocID="{5CFA73B5-F015-4DFA-9676-04392FA3EC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B0B1430-B5F6-4F51-9F9D-2F72B5B4E90A}" type="pres">
      <dgm:prSet presAssocID="{5CFA73B5-F015-4DFA-9676-04392FA3EC96}" presName="childText" presStyleLbl="revTx" presStyleIdx="1" presStyleCnt="4">
        <dgm:presLayoutVars>
          <dgm:bulletEnabled val="1"/>
        </dgm:presLayoutVars>
      </dgm:prSet>
      <dgm:spPr/>
    </dgm:pt>
    <dgm:pt modelId="{ABF19841-DE6F-4811-B38A-5C4A23A86C2F}" type="pres">
      <dgm:prSet presAssocID="{81B63806-7780-44D3-9870-2A83786DFB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B3214E-C48E-4915-B554-DAE73790C5DF}" type="pres">
      <dgm:prSet presAssocID="{81B63806-7780-44D3-9870-2A83786DFBE1}" presName="childText" presStyleLbl="revTx" presStyleIdx="2" presStyleCnt="4">
        <dgm:presLayoutVars>
          <dgm:bulletEnabled val="1"/>
        </dgm:presLayoutVars>
      </dgm:prSet>
      <dgm:spPr/>
    </dgm:pt>
    <dgm:pt modelId="{EF3943DB-38D2-42C5-AFC9-F5C9AEB635C7}" type="pres">
      <dgm:prSet presAssocID="{4DA97520-DD3D-436C-92E9-9B1738185C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2834F95-7E8D-4A9D-B93B-91EBDDC5D555}" type="pres">
      <dgm:prSet presAssocID="{4DA97520-DD3D-436C-92E9-9B1738185C4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7EE8819-A585-4043-B6A4-9245CB5C432C}" type="presOf" srcId="{F29BD005-2910-4756-83D9-A0535CC09AFE}" destId="{72834F95-7E8D-4A9D-B93B-91EBDDC5D555}" srcOrd="0" destOrd="1" presId="urn:microsoft.com/office/officeart/2005/8/layout/vList2"/>
    <dgm:cxn modelId="{0276D321-0975-452E-9F56-1F5AF315CF14}" type="presOf" srcId="{4DA97520-DD3D-436C-92E9-9B1738185C40}" destId="{EF3943DB-38D2-42C5-AFC9-F5C9AEB635C7}" srcOrd="0" destOrd="0" presId="urn:microsoft.com/office/officeart/2005/8/layout/vList2"/>
    <dgm:cxn modelId="{96196C23-7C63-4476-BF4F-840A021F0902}" srcId="{A3B02E71-606B-42F9-81A1-B5C5D4A45774}" destId="{5CFA73B5-F015-4DFA-9676-04392FA3EC96}" srcOrd="1" destOrd="0" parTransId="{CDEA0460-AAB8-4189-8CB3-7417E352C2D2}" sibTransId="{3E08BEBD-C9A5-40CD-8A3E-F2A8C4AC1A31}"/>
    <dgm:cxn modelId="{6DCA9028-D21D-4C5F-B450-DE1C4252F337}" type="presOf" srcId="{5CFA73B5-F015-4DFA-9676-04392FA3EC96}" destId="{6408D585-6BDD-42DC-B309-D3A67B08A7DA}" srcOrd="0" destOrd="0" presId="urn:microsoft.com/office/officeart/2005/8/layout/vList2"/>
    <dgm:cxn modelId="{AB630130-5262-43E2-AD46-C7079C2C6D16}" srcId="{5CFA73B5-F015-4DFA-9676-04392FA3EC96}" destId="{07B2306D-89C5-4C95-B2F3-B802D5683F79}" srcOrd="1" destOrd="0" parTransId="{CED0905E-C11F-4037-9A2A-B9A84DBDDCA5}" sibTransId="{75C5B5ED-BF0A-42CC-BC57-002A2539D00B}"/>
    <dgm:cxn modelId="{3B469432-A81C-456C-BC27-8E05F8DCA0B4}" srcId="{2F0331C9-3CB6-486E-B0E1-4A883F14BE9B}" destId="{78F7AE4A-3DBB-435C-BC62-161F6780E753}" srcOrd="0" destOrd="0" parTransId="{9A06774F-041C-4C0D-B637-61319CCF1531}" sibTransId="{FA203303-85A2-4E86-9052-6AD0C264FDA5}"/>
    <dgm:cxn modelId="{E4968F36-2E1A-4269-8528-ED95024B106D}" type="presOf" srcId="{A3B02E71-606B-42F9-81A1-B5C5D4A45774}" destId="{8385B3D1-01B0-40F2-AABF-BB4CD566C8CC}" srcOrd="0" destOrd="0" presId="urn:microsoft.com/office/officeart/2005/8/layout/vList2"/>
    <dgm:cxn modelId="{8529AD5C-27FB-48AF-B38B-B0AE7EC04477}" srcId="{81B63806-7780-44D3-9870-2A83786DFBE1}" destId="{AFB30F3B-1D89-4F1D-AFFB-90A70B4EFD41}" srcOrd="0" destOrd="0" parTransId="{7CF95CAB-76DF-429E-BDB9-1D4B5D0E077D}" sibTransId="{9B0D78FE-488D-4998-B2BE-9899C89EA458}"/>
    <dgm:cxn modelId="{C97CA546-5C45-43C1-9AC0-961040DAB0DF}" type="presOf" srcId="{AFB30F3B-1D89-4F1D-AFFB-90A70B4EFD41}" destId="{F7B3214E-C48E-4915-B554-DAE73790C5DF}" srcOrd="0" destOrd="0" presId="urn:microsoft.com/office/officeart/2005/8/layout/vList2"/>
    <dgm:cxn modelId="{7013104B-6DDB-451E-972A-CAE3B52A8020}" type="presOf" srcId="{EFB9B0C8-FDE9-44FB-AFA1-C62102880853}" destId="{F7B3214E-C48E-4915-B554-DAE73790C5DF}" srcOrd="0" destOrd="1" presId="urn:microsoft.com/office/officeart/2005/8/layout/vList2"/>
    <dgm:cxn modelId="{2DB8354B-45A6-44FA-ABC3-3F06E172CFA9}" type="presOf" srcId="{2F0331C9-3CB6-486E-B0E1-4A883F14BE9B}" destId="{0205322D-9150-4E55-A0E8-4B535801ADF3}" srcOrd="0" destOrd="0" presId="urn:microsoft.com/office/officeart/2005/8/layout/vList2"/>
    <dgm:cxn modelId="{02CC0471-F6E9-47A4-BC75-7770E280E615}" srcId="{4DA97520-DD3D-436C-92E9-9B1738185C40}" destId="{F29BD005-2910-4756-83D9-A0535CC09AFE}" srcOrd="1" destOrd="0" parTransId="{15A58DF7-12F7-48DB-9FFE-BC513603C932}" sibTransId="{244B6192-1AF4-47E4-AB83-13CC664CD330}"/>
    <dgm:cxn modelId="{9F73FE51-C906-4FAF-87C3-0A77E234019F}" type="presOf" srcId="{A6356A92-B62C-4F9D-845E-4ECECC50E916}" destId="{2B0B1430-B5F6-4F51-9F9D-2F72B5B4E90A}" srcOrd="0" destOrd="0" presId="urn:microsoft.com/office/officeart/2005/8/layout/vList2"/>
    <dgm:cxn modelId="{8B1D4655-659F-4722-B272-129DD3DAA451}" srcId="{5CFA73B5-F015-4DFA-9676-04392FA3EC96}" destId="{A6356A92-B62C-4F9D-845E-4ECECC50E916}" srcOrd="0" destOrd="0" parTransId="{365A780E-1849-4A38-9A19-48EA0D05939B}" sibTransId="{ED3630C0-3F7C-4293-BADF-F1B9FF67B5AE}"/>
    <dgm:cxn modelId="{DE168C9F-68A3-4B6C-96C1-263EED1D7BB6}" srcId="{A3B02E71-606B-42F9-81A1-B5C5D4A45774}" destId="{4DA97520-DD3D-436C-92E9-9B1738185C40}" srcOrd="3" destOrd="0" parTransId="{43222112-EC85-44D7-BC86-6B3C60492269}" sibTransId="{569E5BCF-B29A-4596-90E6-E6A79FCDD191}"/>
    <dgm:cxn modelId="{32D06FA3-C8B5-402A-A65D-8F9E5DDC01F7}" srcId="{2F0331C9-3CB6-486E-B0E1-4A883F14BE9B}" destId="{7EB1F8BF-638D-4D4B-8E00-107CBF750669}" srcOrd="1" destOrd="0" parTransId="{EBE70E7F-369C-4C87-8F45-421F6BA5FF2D}" sibTransId="{16A87904-9041-456B-B8A3-176997524F78}"/>
    <dgm:cxn modelId="{E443D8A7-239E-4020-8A11-68F8510D7175}" type="presOf" srcId="{81B63806-7780-44D3-9870-2A83786DFBE1}" destId="{ABF19841-DE6F-4811-B38A-5C4A23A86C2F}" srcOrd="0" destOrd="0" presId="urn:microsoft.com/office/officeart/2005/8/layout/vList2"/>
    <dgm:cxn modelId="{3BE615BA-77A2-4FA7-8AA5-EF5B63AFBD32}" type="presOf" srcId="{78F7AE4A-3DBB-435C-BC62-161F6780E753}" destId="{236ACD88-A847-4A99-B076-17983B61C956}" srcOrd="0" destOrd="0" presId="urn:microsoft.com/office/officeart/2005/8/layout/vList2"/>
    <dgm:cxn modelId="{FB976CC2-9BBD-4B92-AC22-2BF2532D76C9}" srcId="{A3B02E71-606B-42F9-81A1-B5C5D4A45774}" destId="{2F0331C9-3CB6-486E-B0E1-4A883F14BE9B}" srcOrd="0" destOrd="0" parTransId="{24E26E7E-DAC8-462B-BDDD-1CD7728F6786}" sibTransId="{328370D4-156A-4EDE-ADA7-D15AC424B84C}"/>
    <dgm:cxn modelId="{9C632BCE-7E55-4DAD-91F3-2111D510E809}" type="presOf" srcId="{7EB1F8BF-638D-4D4B-8E00-107CBF750669}" destId="{236ACD88-A847-4A99-B076-17983B61C956}" srcOrd="0" destOrd="1" presId="urn:microsoft.com/office/officeart/2005/8/layout/vList2"/>
    <dgm:cxn modelId="{810AA6D1-D244-47C1-AD18-F17FD9E47904}" type="presOf" srcId="{13B160F6-EAAF-4E15-A72F-9710BCD67DD2}" destId="{72834F95-7E8D-4A9D-B93B-91EBDDC5D555}" srcOrd="0" destOrd="0" presId="urn:microsoft.com/office/officeart/2005/8/layout/vList2"/>
    <dgm:cxn modelId="{9B85F2D2-534E-4203-8EDA-ED97D81512DF}" srcId="{A3B02E71-606B-42F9-81A1-B5C5D4A45774}" destId="{81B63806-7780-44D3-9870-2A83786DFBE1}" srcOrd="2" destOrd="0" parTransId="{DE0233B1-CD72-49E5-81F4-537A129CDCF2}" sibTransId="{2AD24526-28E7-40E3-9220-BE9780212C11}"/>
    <dgm:cxn modelId="{6B2FA5DE-51ED-4B6A-BDBD-6E978BED5A96}" srcId="{81B63806-7780-44D3-9870-2A83786DFBE1}" destId="{EFB9B0C8-FDE9-44FB-AFA1-C62102880853}" srcOrd="1" destOrd="0" parTransId="{E4BCD9AD-83F9-4FB1-8B5B-96FC7C5B0372}" sibTransId="{4113CAAE-3335-41FE-B259-E0EC810617C6}"/>
    <dgm:cxn modelId="{A68CA8E7-B0B7-4EA7-B73C-5021F2FCC24B}" type="presOf" srcId="{07B2306D-89C5-4C95-B2F3-B802D5683F79}" destId="{2B0B1430-B5F6-4F51-9F9D-2F72B5B4E90A}" srcOrd="0" destOrd="1" presId="urn:microsoft.com/office/officeart/2005/8/layout/vList2"/>
    <dgm:cxn modelId="{39A582FF-8AA8-4C2B-B0B9-A87B5C2F9E00}" srcId="{4DA97520-DD3D-436C-92E9-9B1738185C40}" destId="{13B160F6-EAAF-4E15-A72F-9710BCD67DD2}" srcOrd="0" destOrd="0" parTransId="{01DBE074-2083-4815-94EE-A168FA1D2119}" sibTransId="{9F3824A0-1336-4DD6-B04D-C76E8D1FBA13}"/>
    <dgm:cxn modelId="{6CB4E3A8-FAAB-4AC2-B9D0-DC931C342FA0}" type="presParOf" srcId="{8385B3D1-01B0-40F2-AABF-BB4CD566C8CC}" destId="{0205322D-9150-4E55-A0E8-4B535801ADF3}" srcOrd="0" destOrd="0" presId="urn:microsoft.com/office/officeart/2005/8/layout/vList2"/>
    <dgm:cxn modelId="{CEFE7188-3D77-41C2-97D4-2EC045623FC7}" type="presParOf" srcId="{8385B3D1-01B0-40F2-AABF-BB4CD566C8CC}" destId="{236ACD88-A847-4A99-B076-17983B61C956}" srcOrd="1" destOrd="0" presId="urn:microsoft.com/office/officeart/2005/8/layout/vList2"/>
    <dgm:cxn modelId="{FBD68981-AE28-4624-B149-D32F85136848}" type="presParOf" srcId="{8385B3D1-01B0-40F2-AABF-BB4CD566C8CC}" destId="{6408D585-6BDD-42DC-B309-D3A67B08A7DA}" srcOrd="2" destOrd="0" presId="urn:microsoft.com/office/officeart/2005/8/layout/vList2"/>
    <dgm:cxn modelId="{37190B87-BABC-47C0-9916-F855E042DCE7}" type="presParOf" srcId="{8385B3D1-01B0-40F2-AABF-BB4CD566C8CC}" destId="{2B0B1430-B5F6-4F51-9F9D-2F72B5B4E90A}" srcOrd="3" destOrd="0" presId="urn:microsoft.com/office/officeart/2005/8/layout/vList2"/>
    <dgm:cxn modelId="{E54CA4DF-8B24-45E5-A8EB-E5310EBF4C0F}" type="presParOf" srcId="{8385B3D1-01B0-40F2-AABF-BB4CD566C8CC}" destId="{ABF19841-DE6F-4811-B38A-5C4A23A86C2F}" srcOrd="4" destOrd="0" presId="urn:microsoft.com/office/officeart/2005/8/layout/vList2"/>
    <dgm:cxn modelId="{9B96E934-6D67-4DA7-9B13-F1ABCFC439C5}" type="presParOf" srcId="{8385B3D1-01B0-40F2-AABF-BB4CD566C8CC}" destId="{F7B3214E-C48E-4915-B554-DAE73790C5DF}" srcOrd="5" destOrd="0" presId="urn:microsoft.com/office/officeart/2005/8/layout/vList2"/>
    <dgm:cxn modelId="{A99F261E-366B-45D3-A24A-39AC76345066}" type="presParOf" srcId="{8385B3D1-01B0-40F2-AABF-BB4CD566C8CC}" destId="{EF3943DB-38D2-42C5-AFC9-F5C9AEB635C7}" srcOrd="6" destOrd="0" presId="urn:microsoft.com/office/officeart/2005/8/layout/vList2"/>
    <dgm:cxn modelId="{F9D8105F-62CC-4FBB-BF0A-5B8ED138FE38}" type="presParOf" srcId="{8385B3D1-01B0-40F2-AABF-BB4CD566C8CC}" destId="{72834F95-7E8D-4A9D-B93B-91EBDDC5D55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Język programowania</a:t>
          </a:r>
        </a:p>
        <a:p>
          <a:pPr>
            <a:lnSpc>
              <a:spcPct val="100000"/>
            </a:lnSpc>
          </a:pPr>
          <a:r>
            <a:rPr lang="pl-PL"/>
            <a:t>C#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err="1"/>
            <a:t>Freamwork</a:t>
          </a:r>
          <a:endParaRPr lang="pl-PL" b="1"/>
        </a:p>
        <a:p>
          <a:pPr>
            <a:lnSpc>
              <a:spcPct val="100000"/>
            </a:lnSpc>
          </a:pPr>
          <a:r>
            <a:rPr lang="pl-PL"/>
            <a:t>WPF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Biblioteka</a:t>
          </a:r>
        </a:p>
        <a:p>
          <a:pPr>
            <a:lnSpc>
              <a:spcPct val="100000"/>
            </a:lnSpc>
          </a:pPr>
          <a:r>
            <a:rPr lang="pl-PL" err="1"/>
            <a:t>QuestPDF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Narzędzia</a:t>
          </a:r>
        </a:p>
        <a:p>
          <a:pPr>
            <a:lnSpc>
              <a:spcPct val="100000"/>
            </a:lnSpc>
          </a:pPr>
          <a:r>
            <a:rPr lang="pl-PL"/>
            <a:t>Visual Studio</a:t>
          </a:r>
        </a:p>
        <a:p>
          <a:pPr>
            <a:lnSpc>
              <a:spcPct val="100000"/>
            </a:lnSpc>
          </a:pPr>
          <a:r>
            <a:rPr lang="pl-PL"/>
            <a:t>Draw.io</a:t>
          </a:r>
        </a:p>
        <a:p>
          <a:pPr>
            <a:lnSpc>
              <a:spcPct val="100000"/>
            </a:lnSpc>
          </a:pPr>
          <a:r>
            <a:rPr lang="pl-PL"/>
            <a:t>Adobe Reader</a:t>
          </a:r>
        </a:p>
        <a:p>
          <a:pPr>
            <a:lnSpc>
              <a:spcPct val="100000"/>
            </a:lnSpc>
          </a:pPr>
          <a:r>
            <a:rPr lang="pl-PL" err="1"/>
            <a:t>Figma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Kontrola wersji</a:t>
          </a:r>
        </a:p>
        <a:p>
          <a:pPr>
            <a:lnSpc>
              <a:spcPct val="100000"/>
            </a:lnSpc>
          </a:pPr>
          <a:r>
            <a:rPr lang="pl-PL"/>
            <a:t>Git</a:t>
          </a:r>
        </a:p>
        <a:p>
          <a:pPr>
            <a:lnSpc>
              <a:spcPct val="100000"/>
            </a:lnSpc>
          </a:pPr>
          <a:r>
            <a:rPr lang="pl-PL"/>
            <a:t>GitHub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Zarządzanie zadaniami</a:t>
          </a:r>
        </a:p>
        <a:p>
          <a:pPr>
            <a:lnSpc>
              <a:spcPct val="100000"/>
            </a:lnSpc>
          </a:pPr>
          <a:r>
            <a:rPr lang="pl-PL" err="1"/>
            <a:t>Trello</a:t>
          </a:r>
          <a:endParaRPr lang="en-US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Prostota i intuicyjność</a:t>
          </a:r>
          <a:endParaRPr lang="en-US" sz="1700" kern="1200"/>
        </a:p>
      </dsp:txBody>
      <dsp:txXfrm>
        <a:off x="116820" y="1807344"/>
        <a:ext cx="1800000" cy="720000"/>
      </dsp:txXfrm>
    </dsp:sp>
    <dsp:sp modelId="{6BFC6E62-17DA-465A-82CE-7C0949A43E6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Niskie koszty wdrożenia</a:t>
          </a:r>
          <a:endParaRPr lang="en-US" sz="1700" kern="1200"/>
        </a:p>
      </dsp:txBody>
      <dsp:txXfrm>
        <a:off x="2231820" y="1807344"/>
        <a:ext cx="1800000" cy="720000"/>
      </dsp:txXfrm>
    </dsp:sp>
    <dsp:sp modelId="{1DF03FB5-A5FD-40D4-951A-A8EF34E4C683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Wsparcie dla lokalnych instytucji</a:t>
          </a:r>
          <a:endParaRPr lang="en-US" sz="1700" kern="1200"/>
        </a:p>
      </dsp:txBody>
      <dsp:txXfrm>
        <a:off x="4346820" y="1807344"/>
        <a:ext cx="1800000" cy="720000"/>
      </dsp:txXfrm>
    </dsp:sp>
    <dsp:sp modelId="{FEB09E3E-5481-4493-9834-E35D4041A614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Nowoczesne technologie</a:t>
          </a:r>
          <a:endParaRPr lang="en-US" sz="1700" kern="1200"/>
        </a:p>
      </dsp:txBody>
      <dsp:txXfrm>
        <a:off x="116820" y="4117625"/>
        <a:ext cx="1800000" cy="720000"/>
      </dsp:txXfrm>
    </dsp:sp>
    <dsp:sp modelId="{52C2BCA7-596B-4E67-AB94-DD908A14101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Zarządzanie użytkownikami</a:t>
          </a:r>
          <a:endParaRPr lang="en-US" sz="1700" kern="1200"/>
        </a:p>
      </dsp:txBody>
      <dsp:txXfrm>
        <a:off x="2231820" y="4117625"/>
        <a:ext cx="1800000" cy="720000"/>
      </dsp:txXfrm>
    </dsp:sp>
    <dsp:sp modelId="{4C259F4B-47D8-45AA-B1C5-DEE08EF9D467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Wydajność i niezależność</a:t>
          </a:r>
          <a:endParaRPr lang="en-US" sz="1700" kern="1200" dirty="0"/>
        </a:p>
      </dsp:txBody>
      <dsp:txXfrm>
        <a:off x="4346820" y="411762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815217" y="351033"/>
          <a:ext cx="1004501" cy="100450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201355" y="1685815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Aplikacja lokalna na komputery z systemem Windows</a:t>
          </a:r>
          <a:endParaRPr lang="en-US" sz="1100" kern="1200"/>
        </a:p>
      </dsp:txBody>
      <dsp:txXfrm>
        <a:off x="201355" y="1685815"/>
        <a:ext cx="2232225" cy="787500"/>
      </dsp:txXfrm>
    </dsp:sp>
    <dsp:sp modelId="{F3A5F65D-7085-4D9E-8777-514DF2568F07}">
      <dsp:nvSpPr>
        <dsp:cNvPr id="0" name=""/>
        <dsp:cNvSpPr/>
      </dsp:nvSpPr>
      <dsp:spPr>
        <a:xfrm>
          <a:off x="3438081" y="351033"/>
          <a:ext cx="1004501" cy="100450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824219" y="1685815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Pełna kontrola nad danymi i dostępem</a:t>
          </a:r>
          <a:endParaRPr lang="en-US" sz="1100" kern="1200"/>
        </a:p>
      </dsp:txBody>
      <dsp:txXfrm>
        <a:off x="2824219" y="1685815"/>
        <a:ext cx="2232225" cy="787500"/>
      </dsp:txXfrm>
    </dsp:sp>
    <dsp:sp modelId="{46DF0F84-D06C-4F15-BC21-56380B904A66}">
      <dsp:nvSpPr>
        <dsp:cNvPr id="0" name=""/>
        <dsp:cNvSpPr/>
      </dsp:nvSpPr>
      <dsp:spPr>
        <a:xfrm>
          <a:off x="673861" y="3031372"/>
          <a:ext cx="1004501" cy="10045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59999" y="4366154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Prosta w obsłudze, nie wymagająca szkoleń, ponieważ posiada najpotrzebniejsze rzeczy dla galerii</a:t>
          </a:r>
          <a:endParaRPr lang="en-US" sz="1100" kern="1200"/>
        </a:p>
      </dsp:txBody>
      <dsp:txXfrm>
        <a:off x="59999" y="4366154"/>
        <a:ext cx="2232225" cy="787500"/>
      </dsp:txXfrm>
    </dsp:sp>
    <dsp:sp modelId="{B643A046-453E-4C1B-9803-2044846928BE}">
      <dsp:nvSpPr>
        <dsp:cNvPr id="0" name=""/>
        <dsp:cNvSpPr/>
      </dsp:nvSpPr>
      <dsp:spPr>
        <a:xfrm>
          <a:off x="3438081" y="3031372"/>
          <a:ext cx="1004501" cy="100450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2682864" y="4366154"/>
          <a:ext cx="2514936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Na miarę potrzeb konkretnego muzeum, co pozwala na pełną personalizację. W przypadku SaaS użytkownicy muszą dostosowywać swoje potrzeby do szablonowych funkcji</a:t>
          </a:r>
          <a:endParaRPr lang="en-US" sz="1100" kern="1200"/>
        </a:p>
      </dsp:txBody>
      <dsp:txXfrm>
        <a:off x="2682864" y="4366154"/>
        <a:ext cx="2514936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5322D-9150-4E55-A0E8-4B535801ADF3}">
      <dsp:nvSpPr>
        <dsp:cNvPr id="0" name=""/>
        <dsp:cNvSpPr/>
      </dsp:nvSpPr>
      <dsp:spPr>
        <a:xfrm>
          <a:off x="0" y="203118"/>
          <a:ext cx="9688296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Planowanie i analiza potrzeb użytkowników:</a:t>
          </a:r>
          <a:endParaRPr lang="en-US" sz="1700" kern="1200"/>
        </a:p>
      </dsp:txBody>
      <dsp:txXfrm>
        <a:off x="20390" y="223508"/>
        <a:ext cx="9647516" cy="376910"/>
      </dsp:txXfrm>
    </dsp:sp>
    <dsp:sp modelId="{236ACD88-A847-4A99-B076-17983B61C956}">
      <dsp:nvSpPr>
        <dsp:cNvPr id="0" name=""/>
        <dsp:cNvSpPr/>
      </dsp:nvSpPr>
      <dsp:spPr>
        <a:xfrm>
          <a:off x="0" y="620808"/>
          <a:ext cx="9688296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przeprowadzenie wywiadów z pracownikami galerii sztuki, aby lepiej zrozumieć ich potrzeby i oczekiwania,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analiza istniejących rozwiązań na rynku, identyfikacja ich ograniczeń oraz możliwości adaptacji do mniejszych instytucji.</a:t>
          </a:r>
          <a:endParaRPr lang="en-US" sz="1300" kern="1200"/>
        </a:p>
      </dsp:txBody>
      <dsp:txXfrm>
        <a:off x="0" y="620808"/>
        <a:ext cx="9688296" cy="448672"/>
      </dsp:txXfrm>
    </dsp:sp>
    <dsp:sp modelId="{6408D585-6BDD-42DC-B309-D3A67B08A7DA}">
      <dsp:nvSpPr>
        <dsp:cNvPr id="0" name=""/>
        <dsp:cNvSpPr/>
      </dsp:nvSpPr>
      <dsp:spPr>
        <a:xfrm>
          <a:off x="0" y="1069481"/>
          <a:ext cx="9688296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Projektowanie systemu:</a:t>
          </a:r>
          <a:endParaRPr lang="en-US" sz="1700" kern="1200"/>
        </a:p>
      </dsp:txBody>
      <dsp:txXfrm>
        <a:off x="20390" y="1089871"/>
        <a:ext cx="9647516" cy="376910"/>
      </dsp:txXfrm>
    </dsp:sp>
    <dsp:sp modelId="{2B0B1430-B5F6-4F51-9F9D-2F72B5B4E90A}">
      <dsp:nvSpPr>
        <dsp:cNvPr id="0" name=""/>
        <dsp:cNvSpPr/>
      </dsp:nvSpPr>
      <dsp:spPr>
        <a:xfrm>
          <a:off x="0" y="1487171"/>
          <a:ext cx="9688296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stworzenie diagramów UML, m.in. diagramów aktywności oraz przypadków użycia, aby szczegółowo zaplanować funkcje systemu,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opracowanie struktury bazy danych i kluczowych relacji między tabelami w SQLite.</a:t>
          </a:r>
          <a:endParaRPr lang="en-US" sz="1300" kern="1200"/>
        </a:p>
      </dsp:txBody>
      <dsp:txXfrm>
        <a:off x="0" y="1487171"/>
        <a:ext cx="9688296" cy="633420"/>
      </dsp:txXfrm>
    </dsp:sp>
    <dsp:sp modelId="{ABF19841-DE6F-4811-B38A-5C4A23A86C2F}">
      <dsp:nvSpPr>
        <dsp:cNvPr id="0" name=""/>
        <dsp:cNvSpPr/>
      </dsp:nvSpPr>
      <dsp:spPr>
        <a:xfrm>
          <a:off x="0" y="2120591"/>
          <a:ext cx="9688296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Zarządzanie projektem:</a:t>
          </a:r>
          <a:endParaRPr lang="en-US" sz="1700" kern="1200"/>
        </a:p>
      </dsp:txBody>
      <dsp:txXfrm>
        <a:off x="20390" y="2140981"/>
        <a:ext cx="9647516" cy="376910"/>
      </dsp:txXfrm>
    </dsp:sp>
    <dsp:sp modelId="{F7B3214E-C48E-4915-B554-DAE73790C5DF}">
      <dsp:nvSpPr>
        <dsp:cNvPr id="0" name=""/>
        <dsp:cNvSpPr/>
      </dsp:nvSpPr>
      <dsp:spPr>
        <a:xfrm>
          <a:off x="0" y="2538281"/>
          <a:ext cx="9688296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wykorzystanie narzędzia Trello do monitorowania postępu prac oraz efektywnej komunikacji w zespole,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zastosowanie systemu kontroli wersji Git oraz platformy GitHub w celu zarządzania kodem źródłowym i wersjonowania projektu.</a:t>
          </a:r>
          <a:endParaRPr lang="en-US" sz="1300" kern="1200"/>
        </a:p>
      </dsp:txBody>
      <dsp:txXfrm>
        <a:off x="0" y="2538281"/>
        <a:ext cx="9688296" cy="448672"/>
      </dsp:txXfrm>
    </dsp:sp>
    <dsp:sp modelId="{EF3943DB-38D2-42C5-AFC9-F5C9AEB635C7}">
      <dsp:nvSpPr>
        <dsp:cNvPr id="0" name=""/>
        <dsp:cNvSpPr/>
      </dsp:nvSpPr>
      <dsp:spPr>
        <a:xfrm>
          <a:off x="0" y="2986953"/>
          <a:ext cx="9688296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Testowanie i optymalizacja:</a:t>
          </a:r>
          <a:endParaRPr lang="en-US" sz="1700" kern="1200"/>
        </a:p>
      </dsp:txBody>
      <dsp:txXfrm>
        <a:off x="20390" y="3007343"/>
        <a:ext cx="9647516" cy="376910"/>
      </dsp:txXfrm>
    </dsp:sp>
    <dsp:sp modelId="{72834F95-7E8D-4A9D-B93B-91EBDDC5D555}">
      <dsp:nvSpPr>
        <dsp:cNvPr id="0" name=""/>
        <dsp:cNvSpPr/>
      </dsp:nvSpPr>
      <dsp:spPr>
        <a:xfrm>
          <a:off x="0" y="3404643"/>
          <a:ext cx="9688296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testy manualne w celu weryfikacji poprawności działania aplikacji,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300" kern="1200"/>
            <a:t>optymalizacja działania aplikacji pod kątem wydajności i zarządzania pamięcią.</a:t>
          </a:r>
          <a:endParaRPr lang="en-US" sz="1300" kern="1200"/>
        </a:p>
      </dsp:txBody>
      <dsp:txXfrm>
        <a:off x="0" y="3404643"/>
        <a:ext cx="9688296" cy="448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83187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202205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Język programowania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C#</a:t>
          </a:r>
          <a:endParaRPr lang="en-US" sz="1100" kern="1200"/>
        </a:p>
      </dsp:txBody>
      <dsp:txXfrm>
        <a:off x="202205" y="1462439"/>
        <a:ext cx="1749023" cy="1071276"/>
      </dsp:txXfrm>
    </dsp:sp>
    <dsp:sp modelId="{6BFC6E62-17DA-465A-82CE-7C0949A43E68}">
      <dsp:nvSpPr>
        <dsp:cNvPr id="0" name=""/>
        <dsp:cNvSpPr/>
      </dsp:nvSpPr>
      <dsp:spPr>
        <a:xfrm>
          <a:off x="2738289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57308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err="1"/>
            <a:t>Freamwork</a:t>
          </a:r>
          <a:endParaRPr lang="pl-PL" sz="1100" b="1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WPF</a:t>
          </a:r>
          <a:endParaRPr lang="en-US" sz="1100" kern="1200"/>
        </a:p>
      </dsp:txBody>
      <dsp:txXfrm>
        <a:off x="2257308" y="1462439"/>
        <a:ext cx="1749023" cy="1071276"/>
      </dsp:txXfrm>
    </dsp:sp>
    <dsp:sp modelId="{1DF03FB5-A5FD-40D4-951A-A8EF34E4C683}">
      <dsp:nvSpPr>
        <dsp:cNvPr id="0" name=""/>
        <dsp:cNvSpPr/>
      </dsp:nvSpPr>
      <dsp:spPr>
        <a:xfrm>
          <a:off x="4793392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12410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Biblioteka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QuestPDF</a:t>
          </a:r>
          <a:endParaRPr lang="en-US" sz="1100" kern="1200"/>
        </a:p>
      </dsp:txBody>
      <dsp:txXfrm>
        <a:off x="4312410" y="1462439"/>
        <a:ext cx="1749023" cy="1071276"/>
      </dsp:txXfrm>
    </dsp:sp>
    <dsp:sp modelId="{FEB09E3E-5481-4493-9834-E35D4041A614}">
      <dsp:nvSpPr>
        <dsp:cNvPr id="0" name=""/>
        <dsp:cNvSpPr/>
      </dsp:nvSpPr>
      <dsp:spPr>
        <a:xfrm>
          <a:off x="683187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202205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Narzędzia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Visual Studio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Draw.io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Adobe Reader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Figma</a:t>
          </a:r>
          <a:endParaRPr lang="en-US" sz="1100" kern="1200"/>
        </a:p>
      </dsp:txBody>
      <dsp:txXfrm>
        <a:off x="202205" y="4088313"/>
        <a:ext cx="1749023" cy="1071276"/>
      </dsp:txXfrm>
    </dsp:sp>
    <dsp:sp modelId="{52C2BCA7-596B-4E67-AB94-DD908A14101B}">
      <dsp:nvSpPr>
        <dsp:cNvPr id="0" name=""/>
        <dsp:cNvSpPr/>
      </dsp:nvSpPr>
      <dsp:spPr>
        <a:xfrm>
          <a:off x="2738289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57308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Kontrola wersji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GitHub</a:t>
          </a:r>
          <a:endParaRPr lang="en-US" sz="1100" kern="1200"/>
        </a:p>
      </dsp:txBody>
      <dsp:txXfrm>
        <a:off x="2257308" y="4088313"/>
        <a:ext cx="1749023" cy="1071276"/>
      </dsp:txXfrm>
    </dsp:sp>
    <dsp:sp modelId="{4C259F4B-47D8-45AA-B1C5-DEE08EF9D467}">
      <dsp:nvSpPr>
        <dsp:cNvPr id="0" name=""/>
        <dsp:cNvSpPr/>
      </dsp:nvSpPr>
      <dsp:spPr>
        <a:xfrm>
          <a:off x="4793392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12410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Zarządzanie zadaniami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Trello</a:t>
          </a:r>
          <a:endParaRPr lang="en-US" sz="1100" kern="1200"/>
        </a:p>
      </dsp:txBody>
      <dsp:txXfrm>
        <a:off x="4312410" y="4088313"/>
        <a:ext cx="1749023" cy="107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246E-3B2B-2C86-AB09-047DB484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AE6D2F-63F0-8B22-046C-DC494A969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B0118C7-6266-1CFB-2043-558A04065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9C872A-6852-F90F-B06D-06EFA4A9F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18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11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5D75F-3DEC-0761-5EA8-F164D342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CDAD97-D925-7B33-A4DA-B770F6D1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D4375E-152C-A8A3-012E-FE4F2B7E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4C58BE-309F-10E9-9BD4-27CDDF1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0A7EE-E338-E3C3-70E4-D128D72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72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AADC-E29E-4D57-E554-FFB41B35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A0F91E-A651-501D-C198-2F0F2A68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551901-7890-8907-FF37-E4F7C64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F112B6-EF99-E200-DF75-6D9A7B7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4AE83F-2D3C-0C9C-55ED-61D26C8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7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08C09E-C39B-B8B8-97CC-7FC18236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EC4160-EB70-E71C-B3C3-EBF7CCC0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05C383-617B-347D-9D70-58D76DA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1B0CE8-CB6F-E705-15A2-A3F83BB4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4B5456-08BA-567E-E921-F0972548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9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B3648-85B8-CB9C-E0BE-993DED2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19E84-605F-93C0-ECE1-6EA456AD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D40359-E5B6-B0E9-F0B9-36A1A921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7FD092-4E3C-B1D8-D07E-2CB9F4BE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982281-97D2-6980-D365-3D0EA01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1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EFA0B4-A8DC-8668-19A1-7902ABF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3A6032-8245-9C63-D847-9CD84F01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03A76F-88F1-CE41-4941-A931DD18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82F08-D904-7D93-4BD6-71424EAE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171253-45DD-D781-D22D-2A250E2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0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F9C26-218E-5CBF-C527-90954CB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9CA67-303E-B78F-9EF5-6D51245D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B9FB3A-6AEE-00B6-64A7-1969B31B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4E0C8B-9A6E-988D-1778-A6F257B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659E12-CCC8-A99D-3888-FD3B983A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AE497D-B8D5-2FE2-8D1E-258189A0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4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E67B2-CA5D-82BB-F743-CDF0BBB6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A5105C-3069-2BC5-41CA-A51A2484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6C05B6-FC47-4790-EC20-8E2F13A9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3EB5C4-016E-B2EC-C9FB-C3D48E7A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04D9489-2330-E695-90AE-56BFC401E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C123860-AF4B-CA97-6BFA-4425BB26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D77A99-B187-E21F-1A2D-65D49BA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0A4B25-F992-4DCC-7CF7-F46D0DD9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0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8C0F3-4C8D-1B96-933A-28F65B7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E3E5A5-4785-5568-0554-594528B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3BB12BA-10A8-6615-0F42-ACD779B7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624715-C567-0D24-E015-F6E6736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72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AAC494-6B2E-2CB3-ED1E-87D7678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99609C-2A5B-2004-45CA-C6CCC54C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694B19-4111-4F48-0C3A-8063B46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BC7D-8CFC-DC32-9F78-216BEB6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22E99-7965-F6FE-170A-CFC26BAE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3023F3-C017-99A0-8515-A199C0D6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1A37C4-23DB-CE6C-15EB-0CA9202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F2F195-F681-1648-0A5E-D0DAA59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5B888-9898-600D-834C-74A23D1D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8E52A-6654-E05C-867B-57A658DA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68E3F0-04B8-0EA1-A7F7-34801BBA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B6B8CB-8A1B-3201-6BD7-B357F270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1E8D4A-6035-D510-D9D8-D6FE0DC0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AD3F09-1762-2F82-F9BC-19612CD1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C46362-276B-53D3-49B0-4C2F2FD6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5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E7E6A65-8A57-F313-F72E-5C6FF04E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3C831-86FE-E979-7F0E-DD120E3B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CE8364-EB8A-F45B-D63A-BD2FE5BD9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810C24-7B33-8D8B-B37C-D61FD9F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A3E515-EA73-6641-33FD-9944E22C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7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pl-PL" sz="4800" b="1">
                <a:solidFill>
                  <a:srgbClr val="FFFFFF"/>
                </a:solidFill>
              </a:rPr>
              <a:t>Budowa i implementacja aplikacji zarządzania zbiorami galerii sztuki</a:t>
            </a:r>
            <a:br>
              <a:rPr lang="pl-PL" sz="4800">
                <a:solidFill>
                  <a:srgbClr val="FFFFFF"/>
                </a:solidFill>
              </a:rPr>
            </a:br>
            <a:endParaRPr lang="pl-PL" sz="480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Praca dyplomowa: Oliwa Głodek, Emil </a:t>
            </a:r>
            <a:r>
              <a:rPr lang="pl-PL" dirty="0" err="1">
                <a:solidFill>
                  <a:srgbClr val="FFFFFF"/>
                </a:solidFill>
              </a:rPr>
              <a:t>Gielek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B436-141B-9A26-3446-BA4804B9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FC7D9-441D-CF3E-FA82-E874F637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3587885" cy="5567891"/>
          </a:xfrm>
        </p:spPr>
        <p:txBody>
          <a:bodyPr>
            <a:normAutofit/>
          </a:bodyPr>
          <a:lstStyle/>
          <a:p>
            <a:r>
              <a:rPr lang="pl-PL" sz="5400" dirty="0"/>
              <a:t>Technologie i narzędzia</a:t>
            </a:r>
            <a:endParaRPr lang="pl-PL" sz="5200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20CE0E3-0A1D-E745-41BD-6BD47998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91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41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Prezentacja środowiska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– logowanie i rejestracja</a:t>
            </a:r>
          </a:p>
        </p:txBody>
      </p: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953" y="1863865"/>
            <a:ext cx="4544936" cy="295132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85906" y="1863865"/>
            <a:ext cx="4544115" cy="2951326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6388953" y="5103100"/>
            <a:ext cx="5109141" cy="11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 - przykład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01265"/>
            <a:ext cx="5131088" cy="275795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31338"/>
            <a:ext cx="5131087" cy="27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przypadków użycia</a:t>
            </a:r>
          </a:p>
        </p:txBody>
      </p:sp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6506" y="1966293"/>
            <a:ext cx="7038987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Eksponaty</a:t>
            </a:r>
          </a:p>
        </p:txBody>
      </p: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992625" y="1966293"/>
            <a:ext cx="820674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61F50-790F-CD6E-C1E7-F484DF44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894971-CADA-921B-CA18-1D59A1EC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Symbol zastępczy zawartości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13717F3-A8A2-E96A-B59D-DFC1B75754E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r="8001" b="-1"/>
          <a:stretch/>
        </p:blipFill>
        <p:spPr>
          <a:xfrm>
            <a:off x="2483124" y="1960921"/>
            <a:ext cx="7225748" cy="40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432225" y="3158734"/>
            <a:ext cx="11327549" cy="20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Historia Zmian – rejestrowanie zdarzeń</a:t>
            </a:r>
          </a:p>
        </p:txBody>
      </p: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3"/>
          <a:srcRect r="7112" b="-1"/>
          <a:stretch/>
        </p:blipFill>
        <p:spPr>
          <a:xfrm>
            <a:off x="2138601" y="1966293"/>
            <a:ext cx="791479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Kopie zapasowe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2138646" y="1966293"/>
            <a:ext cx="79147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Raporty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2138646" y="1966293"/>
            <a:ext cx="79147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 dirty="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Diagramy przypadków użycia i aktywności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Efekty 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/>
              <a:t>Podsumowanie</a:t>
            </a:r>
          </a:p>
        </p:txBody>
      </p:sp>
      <p:pic>
        <p:nvPicPr>
          <p:cNvPr id="5" name="Picture 4" descr="Biurko z przyborami biurowymi">
            <a:extLst>
              <a:ext uri="{FF2B5EF4-FFF2-40B4-BE49-F238E27FC236}">
                <a16:creationId xmlns:a16="http://schemas.microsoft.com/office/drawing/2014/main" id="{2ED3FD9F-656F-9A3E-C736-F73C5A5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25" r="12675" b="-2"/>
          <a:stretch/>
        </p:blipFill>
        <p:spPr>
          <a:xfrm>
            <a:off x="6847284" y="644056"/>
            <a:ext cx="4613309" cy="51842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Raporty</a:t>
            </a:r>
          </a:p>
        </p:txBody>
      </p: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132" y="1863864"/>
            <a:ext cx="3110129" cy="44104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25" y="1863864"/>
            <a:ext cx="4475376" cy="196883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25" y="4066144"/>
            <a:ext cx="5289090" cy="22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9597E-BA46-8BC8-7055-46BB9869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7EC9B2-9EDB-428E-DA93-846BA7C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700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2D542E4-E602-C94F-5F2B-BC012843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Propozycja</a:t>
            </a:r>
            <a:r>
              <a:rPr lang="en-US" sz="2000" dirty="0"/>
              <a:t> </a:t>
            </a:r>
            <a:r>
              <a:rPr lang="en-US" sz="2000" dirty="0" err="1"/>
              <a:t>usprawnienia</a:t>
            </a:r>
            <a:r>
              <a:rPr lang="en-US" sz="2000" dirty="0"/>
              <a:t> </a:t>
            </a:r>
            <a:r>
              <a:rPr lang="en-US" sz="2000" dirty="0" err="1"/>
              <a:t>pracy</a:t>
            </a:r>
            <a:r>
              <a:rPr lang="en-US" sz="2000" dirty="0"/>
              <a:t> </a:t>
            </a:r>
            <a:r>
              <a:rPr lang="en-US" sz="2000" dirty="0" err="1"/>
              <a:t>pracowników</a:t>
            </a:r>
            <a:r>
              <a:rPr lang="en-US" sz="2000" dirty="0"/>
              <a:t> </a:t>
            </a:r>
            <a:r>
              <a:rPr lang="en-US" sz="2000" dirty="0" err="1"/>
              <a:t>muzeum</a:t>
            </a:r>
            <a:r>
              <a:rPr lang="en-US" sz="2000" dirty="0"/>
              <a:t> </a:t>
            </a:r>
            <a:r>
              <a:rPr lang="en-US" sz="2000" dirty="0" err="1"/>
              <a:t>poprzez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proste</a:t>
            </a:r>
            <a:r>
              <a:rPr lang="en-US" sz="2000" dirty="0"/>
              <a:t> </a:t>
            </a:r>
            <a:r>
              <a:rPr lang="en-US" sz="2000" dirty="0" err="1"/>
              <a:t>przejrzyste</a:t>
            </a:r>
            <a:r>
              <a:rPr lang="en-US" sz="2000" dirty="0"/>
              <a:t> </a:t>
            </a:r>
            <a:r>
              <a:rPr lang="en-US" sz="2000" dirty="0" err="1"/>
              <a:t>raporty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en-US" sz="2000" dirty="0" err="1"/>
              <a:t>lokalną</a:t>
            </a:r>
            <a:r>
              <a:rPr lang="en-US" sz="2000" dirty="0"/>
              <a:t> </a:t>
            </a:r>
            <a:r>
              <a:rPr lang="en-US" sz="2000" dirty="0" err="1"/>
              <a:t>bazę</a:t>
            </a:r>
            <a:r>
              <a:rPr lang="en-US" sz="2000" dirty="0"/>
              <a:t> z </a:t>
            </a:r>
            <a:r>
              <a:rPr lang="en-US" sz="2000" dirty="0" err="1"/>
              <a:t>możliwością</a:t>
            </a:r>
            <a:r>
              <a:rPr lang="en-US" sz="2000" dirty="0"/>
              <a:t> </a:t>
            </a:r>
            <a:r>
              <a:rPr lang="en-US" sz="2000" dirty="0" err="1"/>
              <a:t>jej</a:t>
            </a:r>
            <a:r>
              <a:rPr lang="en-US" sz="2000" dirty="0"/>
              <a:t> </a:t>
            </a:r>
            <a:r>
              <a:rPr lang="en-US" sz="2000" dirty="0" err="1"/>
              <a:t>kopiowania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rozbudowy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r</a:t>
            </a:r>
            <a:r>
              <a:rPr lang="en-US" sz="2000" dirty="0" err="1"/>
              <a:t>ejestrowanie</a:t>
            </a:r>
            <a:r>
              <a:rPr lang="en-US" sz="2000" dirty="0"/>
              <a:t> </a:t>
            </a:r>
            <a:r>
              <a:rPr lang="en-US" sz="2000" dirty="0" err="1"/>
              <a:t>zdarzeń</a:t>
            </a:r>
            <a:r>
              <a:rPr lang="en-US" sz="2000" dirty="0"/>
              <a:t>, </a:t>
            </a:r>
            <a:r>
              <a:rPr lang="en-US" sz="2000" dirty="0" err="1"/>
              <a:t>eventów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z</a:t>
            </a:r>
            <a:r>
              <a:rPr lang="en-US" sz="2000" dirty="0" err="1"/>
              <a:t>automatyzowanie</a:t>
            </a:r>
            <a:r>
              <a:rPr lang="en-US" sz="2000" dirty="0"/>
              <a:t> </a:t>
            </a:r>
            <a:r>
              <a:rPr lang="en-US" sz="2000" dirty="0" err="1"/>
              <a:t>powiadomień</a:t>
            </a:r>
            <a:r>
              <a:rPr lang="en-US" sz="2000" dirty="0"/>
              <a:t> o </a:t>
            </a:r>
            <a:r>
              <a:rPr lang="en-US" sz="2000" dirty="0" err="1"/>
              <a:t>eventach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w</a:t>
            </a:r>
            <a:r>
              <a:rPr lang="en-US" sz="2000" dirty="0" err="1"/>
              <a:t>prowadzenie</a:t>
            </a:r>
            <a:r>
              <a:rPr lang="en-US" sz="2000" dirty="0"/>
              <a:t> </a:t>
            </a:r>
            <a:r>
              <a:rPr lang="en-US" sz="2000" dirty="0" err="1"/>
              <a:t>roli</a:t>
            </a:r>
            <a:r>
              <a:rPr lang="en-US" sz="2000" dirty="0"/>
              <a:t> </a:t>
            </a:r>
            <a:r>
              <a:rPr lang="en-US" sz="2000" dirty="0" err="1"/>
              <a:t>użytkowników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zarządzanie</a:t>
            </a:r>
            <a:r>
              <a:rPr lang="en-US" sz="2000" dirty="0"/>
              <a:t> </a:t>
            </a:r>
            <a:r>
              <a:rPr lang="en-US" sz="2000" dirty="0" err="1"/>
              <a:t>nimi</a:t>
            </a:r>
            <a:r>
              <a:rPr lang="pl-PL" sz="2000" dirty="0"/>
              <a:t>.</a:t>
            </a:r>
          </a:p>
          <a:p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Zaimplementowanie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en-US" sz="2000" dirty="0"/>
              <a:t> </a:t>
            </a:r>
            <a:r>
              <a:rPr lang="en-US" sz="2000" dirty="0" err="1"/>
              <a:t>wiąże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z:</a:t>
            </a:r>
          </a:p>
          <a:p>
            <a:r>
              <a:rPr lang="pl-PL" sz="2000" dirty="0"/>
              <a:t>n</a:t>
            </a:r>
            <a:r>
              <a:rPr lang="en-US" sz="2000" dirty="0" err="1"/>
              <a:t>iskimi</a:t>
            </a:r>
            <a:r>
              <a:rPr lang="en-US" sz="2000" dirty="0"/>
              <a:t> </a:t>
            </a:r>
            <a:r>
              <a:rPr lang="en-US" sz="2000" dirty="0" err="1"/>
              <a:t>wymaganiami</a:t>
            </a:r>
            <a:r>
              <a:rPr lang="en-US" sz="2000" dirty="0"/>
              <a:t> </a:t>
            </a:r>
            <a:r>
              <a:rPr lang="en-US" sz="2000" dirty="0" err="1"/>
              <a:t>wdrożeniowymi</a:t>
            </a:r>
            <a:r>
              <a:rPr lang="en-US" sz="2000" dirty="0"/>
              <a:t> (</a:t>
            </a:r>
            <a:r>
              <a:rPr lang="en-US" sz="2000" dirty="0" err="1"/>
              <a:t>brak</a:t>
            </a:r>
            <a:r>
              <a:rPr lang="en-US" sz="2000" dirty="0"/>
              <a:t> </a:t>
            </a:r>
            <a:r>
              <a:rPr lang="en-US" sz="2000" dirty="0" err="1"/>
              <a:t>serwera</a:t>
            </a:r>
            <a:r>
              <a:rPr lang="en-US" sz="2000" dirty="0"/>
              <a:t>, </a:t>
            </a:r>
            <a:r>
              <a:rPr lang="en-US" sz="2000" dirty="0" err="1"/>
              <a:t>lekka</a:t>
            </a:r>
            <a:r>
              <a:rPr lang="en-US" sz="2000" dirty="0"/>
              <a:t> </a:t>
            </a:r>
            <a:r>
              <a:rPr lang="en-US" sz="2000" dirty="0" err="1"/>
              <a:t>aplikacja</a:t>
            </a:r>
            <a:r>
              <a:rPr lang="en-US" sz="2000" dirty="0"/>
              <a:t>, </a:t>
            </a:r>
            <a:r>
              <a:rPr lang="en-US" sz="2000" dirty="0" err="1"/>
              <a:t>niskie</a:t>
            </a:r>
            <a:r>
              <a:rPr lang="en-US" sz="2000" dirty="0"/>
              <a:t> </a:t>
            </a:r>
            <a:r>
              <a:rPr lang="en-US" sz="2000" dirty="0" err="1"/>
              <a:t>zużycie</a:t>
            </a:r>
            <a:r>
              <a:rPr lang="en-US" sz="2000" dirty="0"/>
              <a:t> </a:t>
            </a:r>
            <a:r>
              <a:rPr lang="en-US" sz="2000" dirty="0" err="1"/>
              <a:t>zasobów</a:t>
            </a:r>
            <a:r>
              <a:rPr lang="en-US" sz="2000" dirty="0"/>
              <a:t>)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b</a:t>
            </a:r>
            <a:r>
              <a:rPr lang="en-US" sz="2000" dirty="0" err="1"/>
              <a:t>rakiem</a:t>
            </a:r>
            <a:r>
              <a:rPr lang="en-US" sz="2000" dirty="0"/>
              <a:t> </a:t>
            </a:r>
            <a:r>
              <a:rPr lang="en-US" sz="2000" dirty="0" err="1"/>
              <a:t>potrzeby</a:t>
            </a:r>
            <a:r>
              <a:rPr lang="en-US" sz="2000" dirty="0"/>
              <a:t> </a:t>
            </a:r>
            <a:r>
              <a:rPr lang="en-US" sz="2000" dirty="0" err="1"/>
              <a:t>szkolenia</a:t>
            </a:r>
            <a:r>
              <a:rPr lang="en-US" sz="2000" dirty="0"/>
              <a:t> w </a:t>
            </a:r>
            <a:r>
              <a:rPr lang="en-US" sz="2000" dirty="0" err="1"/>
              <a:t>zakresie</a:t>
            </a:r>
            <a:r>
              <a:rPr lang="en-US" sz="2000" dirty="0"/>
              <a:t> </a:t>
            </a:r>
            <a:r>
              <a:rPr lang="en-US" sz="2000" dirty="0" err="1"/>
              <a:t>tej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p</a:t>
            </a:r>
            <a:r>
              <a:rPr lang="en-US" sz="2000" dirty="0" err="1"/>
              <a:t>ełną</a:t>
            </a:r>
            <a:r>
              <a:rPr lang="en-US" sz="2000" dirty="0"/>
              <a:t> </a:t>
            </a:r>
            <a:r>
              <a:rPr lang="en-US" sz="2000" dirty="0" err="1"/>
              <a:t>kontrolą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niezależnością</a:t>
            </a:r>
            <a:r>
              <a:rPr lang="en-US" sz="2000" dirty="0"/>
              <a:t> </a:t>
            </a:r>
            <a:r>
              <a:rPr lang="en-US" sz="2000" dirty="0" err="1"/>
              <a:t>muzeum</a:t>
            </a:r>
            <a:r>
              <a:rPr lang="en-US" sz="2000" dirty="0"/>
              <a:t> od </a:t>
            </a:r>
            <a:r>
              <a:rPr lang="en-US" sz="2000" dirty="0" err="1"/>
              <a:t>dostawcy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b</a:t>
            </a:r>
            <a:r>
              <a:rPr lang="en-US" sz="2000" dirty="0" err="1"/>
              <a:t>ezpieczeństwem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pl-PL" sz="2000" dirty="0"/>
              <a:t>.</a:t>
            </a:r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78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71A672-71AB-7494-8F9F-8D7A7C97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Dziękujemy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pl-PL" sz="2000"/>
              <a:t>wsparcie mniejszych instytucji kultury,</a:t>
            </a:r>
          </a:p>
          <a:p>
            <a:r>
              <a:rPr lang="pl-PL" sz="2000"/>
              <a:t>stworzenie intuicyjnej i łatwej w obsłudze aplikacji,</a:t>
            </a:r>
          </a:p>
          <a:p>
            <a:r>
              <a:rPr lang="pl-PL" sz="2000"/>
              <a:t>pomoc w ich rozwoju i digitalizacji zbiorów, przy niskim nakładzie finansowym,</a:t>
            </a:r>
          </a:p>
          <a:p>
            <a:r>
              <a:rPr lang="pl-PL" sz="2000"/>
              <a:t>możliwość rozwoju zawodowego i edukacyjnego.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zautomatyzowane powiadomienia dla użytkowników.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/>
              <a:t>Cele 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przeprowadzenie analizy potrzeb użytkowników, w tym wywiadów z pracownikami galerii sztuki,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zaprojektowanie diagramów UML i bazy danych przy użyciu draw.io i </a:t>
            </a:r>
            <a:r>
              <a:rPr lang="pl-PL" sz="1700" dirty="0" err="1"/>
              <a:t>SQLite</a:t>
            </a:r>
            <a:r>
              <a:rPr lang="pl-PL" sz="1700" dirty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implementacja kluczowych funkcjonalności, takich jak: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dodawanie, edycja i usuwanie eksponatów,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zarządzanie wystawami i generowanie raportów,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powiadomienia e-mail o wydarzeniach,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testowanie aplikacji i jej optymalizacja pod kątem wydajności i niezawodności.</a:t>
            </a:r>
          </a:p>
          <a:p>
            <a:endParaRPr lang="pl-PL" sz="17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l-PL" sz="5200"/>
              <a:t>Założenia projektu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0997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0285" y="501594"/>
            <a:ext cx="6544293" cy="1249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Obecne</a:t>
            </a:r>
            <a:r>
              <a:rPr lang="en-US" sz="4000" dirty="0"/>
              <a:t> </a:t>
            </a:r>
            <a:r>
              <a:rPr lang="en-US" sz="4000" dirty="0" err="1"/>
              <a:t>rozwiązania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rynku</a:t>
            </a:r>
            <a:endParaRPr lang="en-US" sz="4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50286" y="2399857"/>
            <a:ext cx="4667553" cy="342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o</a:t>
            </a:r>
            <a:r>
              <a:rPr lang="en-US" sz="2000" dirty="0" err="1"/>
              <a:t>graniczenia</a:t>
            </a:r>
            <a:r>
              <a:rPr lang="en-US" sz="2000" dirty="0"/>
              <a:t> </a:t>
            </a:r>
            <a:r>
              <a:rPr lang="en-US" sz="2000" dirty="0" err="1"/>
              <a:t>subskrypcyjne</a:t>
            </a:r>
            <a:r>
              <a:rPr lang="en-US" sz="2000" dirty="0"/>
              <a:t> </a:t>
            </a:r>
            <a:r>
              <a:rPr lang="en-US" sz="2000" dirty="0" err="1"/>
              <a:t>nawet</a:t>
            </a:r>
            <a:r>
              <a:rPr lang="en-US" sz="2000" dirty="0"/>
              <a:t> </a:t>
            </a:r>
            <a:r>
              <a:rPr lang="en-US" sz="2000" dirty="0" err="1"/>
              <a:t>prostych</a:t>
            </a:r>
            <a:r>
              <a:rPr lang="en-US" sz="2000" dirty="0"/>
              <a:t> </a:t>
            </a:r>
            <a:r>
              <a:rPr lang="en-US" sz="2000" dirty="0" err="1"/>
              <a:t>elementów</a:t>
            </a:r>
            <a:r>
              <a:rPr lang="en-US" sz="2000" dirty="0"/>
              <a:t> jak role</a:t>
            </a:r>
            <a:r>
              <a:rPr lang="pl-PL" sz="2000" dirty="0"/>
              <a:t>,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a</a:t>
            </a:r>
            <a:r>
              <a:rPr lang="en-US" sz="2000" dirty="0" err="1"/>
              <a:t>plikacje</a:t>
            </a:r>
            <a:r>
              <a:rPr lang="en-US" sz="2000" dirty="0"/>
              <a:t> web </a:t>
            </a:r>
            <a:r>
              <a:rPr lang="en-US" sz="2000" dirty="0" err="1"/>
              <a:t>oparte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połączeniu</a:t>
            </a:r>
            <a:r>
              <a:rPr lang="en-US" sz="2000" dirty="0"/>
              <a:t> </a:t>
            </a:r>
            <a:r>
              <a:rPr lang="en-US" sz="2000" dirty="0" err="1"/>
              <a:t>sieciowym</a:t>
            </a:r>
            <a:r>
              <a:rPr lang="en-US" sz="2000" dirty="0"/>
              <a:t> </a:t>
            </a:r>
            <a:r>
              <a:rPr lang="en-US" sz="2000" dirty="0" err="1"/>
              <a:t>dla</a:t>
            </a:r>
            <a:r>
              <a:rPr lang="en-US" sz="2000" dirty="0"/>
              <a:t> </a:t>
            </a:r>
            <a:r>
              <a:rPr lang="en-US" sz="2000" dirty="0" err="1"/>
              <a:t>rozbudowanych</a:t>
            </a:r>
            <a:r>
              <a:rPr lang="en-US" sz="2000" dirty="0"/>
              <a:t> </a:t>
            </a:r>
            <a:r>
              <a:rPr lang="en-US" sz="2000" dirty="0" err="1"/>
              <a:t>rozproszonych</a:t>
            </a:r>
            <a:r>
              <a:rPr lang="en-US" sz="2000" dirty="0"/>
              <a:t> </a:t>
            </a:r>
            <a:r>
              <a:rPr lang="en-US" sz="2000" dirty="0" err="1"/>
              <a:t>galerii</a:t>
            </a:r>
            <a:r>
              <a:rPr lang="pl-PL" sz="2000" dirty="0"/>
              <a:t>,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z</a:t>
            </a:r>
            <a:r>
              <a:rPr lang="en-US" sz="2000" dirty="0" err="1"/>
              <a:t>ależność</a:t>
            </a:r>
            <a:r>
              <a:rPr lang="en-US" sz="2000" dirty="0"/>
              <a:t> od </a:t>
            </a:r>
            <a:r>
              <a:rPr lang="en-US" sz="2000" dirty="0" err="1"/>
              <a:t>usługodawcy</a:t>
            </a:r>
            <a:r>
              <a:rPr lang="en-US" sz="2000" dirty="0"/>
              <a:t>, </a:t>
            </a:r>
            <a:r>
              <a:rPr lang="en-US" sz="2000" dirty="0" err="1"/>
              <a:t>złożoność</a:t>
            </a:r>
            <a:r>
              <a:rPr lang="pl-PL" sz="2000" dirty="0"/>
              <a:t>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57" y="1932943"/>
            <a:ext cx="2670313" cy="263005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09" y="2159701"/>
            <a:ext cx="2345767" cy="940628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349409" y="3429000"/>
            <a:ext cx="2345767" cy="7213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pl-PL" sz="5200"/>
              <a:t>Nasza propozycja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7823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161409"/>
          </a:xfrm>
        </p:spPr>
        <p:txBody>
          <a:bodyPr anchor="b">
            <a:normAutofit/>
          </a:bodyPr>
          <a:lstStyle/>
          <a:p>
            <a:r>
              <a:rPr lang="pl-PL" sz="4000"/>
              <a:t>Metodyka pracy</a:t>
            </a:r>
            <a:endParaRPr lang="pl-PL" sz="4000" dirty="0"/>
          </a:p>
        </p:txBody>
      </p:sp>
      <p:graphicFrame>
        <p:nvGraphicFramePr>
          <p:cNvPr id="26" name="Symbol zastępczy zawartości 2">
            <a:extLst>
              <a:ext uri="{FF2B5EF4-FFF2-40B4-BE49-F238E27FC236}">
                <a16:creationId xmlns:a16="http://schemas.microsoft.com/office/drawing/2014/main" id="{33A7C1AD-C524-D86D-1C7E-DDD42D2531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6397" y="2003898"/>
          <a:ext cx="9688296" cy="405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690</Words>
  <Application>Microsoft Office PowerPoint</Application>
  <PresentationFormat>Panoramiczny</PresentationFormat>
  <Paragraphs>108</Paragraphs>
  <Slides>22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Motyw pakietu Office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Prezentacja środowiska  – logowanie i rejestracja</vt:lpstr>
      <vt:lpstr>Role - przykład</vt:lpstr>
      <vt:lpstr>Diagram przypadków użycia</vt:lpstr>
      <vt:lpstr>Eksponaty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  <vt:lpstr>Dziękujemy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Oliwia 128464</cp:lastModifiedBy>
  <cp:revision>39</cp:revision>
  <dcterms:created xsi:type="dcterms:W3CDTF">2025-01-22T17:49:02Z</dcterms:created>
  <dcterms:modified xsi:type="dcterms:W3CDTF">2025-02-03T19:28:33Z</dcterms:modified>
</cp:coreProperties>
</file>