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0" r:id="rId4"/>
    <p:sldId id="286" r:id="rId5"/>
    <p:sldId id="281" r:id="rId6"/>
    <p:sldId id="298" r:id="rId7"/>
    <p:sldId id="288" r:id="rId8"/>
    <p:sldId id="287" r:id="rId9"/>
    <p:sldId id="297" r:id="rId10"/>
    <p:sldId id="285" r:id="rId11"/>
    <p:sldId id="296" r:id="rId12"/>
    <p:sldId id="293" r:id="rId13"/>
    <p:sldId id="294" r:id="rId14"/>
    <p:sldId id="282" r:id="rId15"/>
    <p:sldId id="289" r:id="rId16"/>
    <p:sldId id="290" r:id="rId17"/>
    <p:sldId id="291" r:id="rId18"/>
    <p:sldId id="283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7"/>
  </p:normalViewPr>
  <p:slideViewPr>
    <p:cSldViewPr snapToGrid="0">
      <p:cViewPr varScale="1">
        <p:scale>
          <a:sx n="108" d="100"/>
          <a:sy n="108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C1625-D5FD-4961-8EAB-1FA61EEA71E7}" type="datetimeFigureOut">
              <a:rPr lang="ru-RU" smtClean="0"/>
              <a:pPr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C4F5-5BFF-4154-922C-ABB7464401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9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Наверное/ю надо бы </a:t>
            </a:r>
            <a:r>
              <a:rPr lang="ru-RU" dirty="0" err="1"/>
              <a:t>нач</a:t>
            </a:r>
            <a:r>
              <a:rPr lang="ru-RU" dirty="0"/>
              <a:t>/ формы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Тф-идф</a:t>
            </a:r>
            <a:r>
              <a:rPr lang="ru-RU" dirty="0"/>
              <a:t> – это терм-документная частота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8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табличке таймс шрифт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7095-A51D-4A77-B4C5-82954BF83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42F54-88F3-4EC3-90E1-811D3AA65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E53FB-9A0C-4A4E-9FDF-B0DAC3B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709-A417-4BA4-9DB9-C03B4C8BAA4E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56422-73C3-4A93-9E0C-1AD51EE2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77356-B1B8-4F93-8F36-507B232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1ADB-A29E-4473-9CAA-DEB42BA7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6B20F-75F5-4026-9B9D-3B1A6DD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4F2F5-4CFE-4F56-99BC-8BDD8D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5E01-CA5B-494A-9C4C-0A4511EEFE60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DAAF-D770-42FC-AB0A-47FED44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A7F83-7758-40B3-A4D4-7A04137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3B690-9882-4014-96E7-48E082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613D78-3077-45A1-88E1-BAAED0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8442B-7F0E-45A1-8710-DB525556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C0E-4C6D-4D35-9720-ED568FE3BC26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29381-C4A7-40DF-8DBE-F6F023A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7ADDC-3051-4D0B-B600-635A22C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BFD27-95DB-45BE-A2D8-618943C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E312-2966-460D-86C2-43885EDC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78B83-A2A7-4CA3-953C-A7CB1DB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39B0-C124-44CF-B8D5-1CDD431F5F1F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E0D56-236D-4C5C-872D-C0CBF03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707B4-D65A-4CA4-AD83-D754B79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A9D-88D4-4B13-AF37-E4DAEAE0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A59E0-A1B0-48F8-AE6E-F85041F6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C1981-9BF5-4272-A922-1EE07857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3DA-E4B9-44AC-A369-0B4DC908419D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3F96A-6EF3-43A1-8E2D-FA7DAE1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CA903-9683-4A7E-B4D1-EB5EB8D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B186-D5F8-435B-8CC0-CA86F4C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6D552-94FF-48BF-AC6A-CCB1984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FCC8E-671F-40F0-BC93-B1FB4EF7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5C24F-1F45-4D93-A553-CE62F453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31DE-CB04-4870-9C75-1465DCB69FDB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A140E-6967-48F2-972D-78A8D82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1115D-2743-4314-818E-9311662E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04E8-3F92-4E5C-B47B-6B929F49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2F2C4-EB5E-4571-A5C8-029E9E3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9C578-CB9C-4A7E-9ADA-5CD54F54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251F17-967E-45AA-8BE8-792B4B47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58486-4A04-45B2-89F2-A20C771B7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89FC5C-57AA-4BEF-8BB3-A93236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F6B4-3589-4899-AAF7-4B76B13265E9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BD948-0D89-4ED0-8C8B-9E729FF1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5A70F2-AB86-48B6-8BC3-C8873FF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59B4-7E2E-49A4-8C2F-A74944F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8EEE3-54E0-4D1A-A60F-FA60527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499A-FB2B-4995-8E9F-E0E46C8EE9B4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F9B10-D7DB-4A78-915E-285FCDA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93198C-5FCD-498B-9706-2331AD5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3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9FA142-C64B-45CA-8ADC-A7564AE7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0C0B-7E8C-4609-A955-3F89959A46DA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06264-EB96-4EA5-B002-91970DB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8CFEC-736F-439C-A666-82A830D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C995-39AA-4661-867B-ECDEC3C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83D80-1474-4EF5-9032-00AF5377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D3576-5F63-4C33-858B-703FF213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EA414-0B13-4373-A384-15EA4DD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B986-6865-4485-BDE5-D57B9DC994D2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E8745-0C75-4F1E-AFF8-56FA06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1BF48-E3E2-4F2B-8E35-A09EAEF5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A88D-2374-46AA-AC98-D202F328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D14855-1607-402F-9A65-4D7C473A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2220A0-89B9-4759-B35A-8EC9E22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23985-F14B-48C1-B4F9-D22C33E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19F2-C561-4971-B3DE-FECD1D4FDC6E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8DDBA-0233-4D68-A37D-7243287E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36438-EF16-41A2-BE57-9B5767D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06EE5-58E9-4AF6-9AB7-840DB61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23B93-B447-4B20-B14F-62B30019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D38C-E81B-4545-AFA7-B118ED15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3D6-804E-451C-A4C8-E9FBB80237BA}" type="datetime1">
              <a:rPr lang="ru-RU" smtClean="0"/>
              <a:pPr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451E9-0B17-4B8E-90FD-916FD6A9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B3C81-3F7B-4781-8FEC-C793C0D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A786-537F-480B-9EEE-AC5776C0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875"/>
            <a:ext cx="9144000" cy="3099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определения признаков авторского стиля для текстов на русском языке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E61E4-AEA7-4CAD-BAC2-8D4C1F61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19" y="5058643"/>
            <a:ext cx="11136351" cy="1655762"/>
          </a:xfrm>
        </p:spPr>
        <p:txBody>
          <a:bodyPr>
            <a:normAutofit fontScale="92500" lnSpcReduction="20000"/>
          </a:bodyPr>
          <a:lstStyle/>
          <a:p>
            <a:pPr algn="l">
              <a:tabLst>
                <a:tab pos="0" algn="r"/>
                <a:tab pos="3600000" algn="l"/>
              </a:tabLst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		Кондрашова Ольга Павловна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		ИУ7-85Б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Научный руководитель: 	 доцент ИУ-7, кандидат физико-математических наук 	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Ковтушенко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Петрович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Консультант:	 старший преподаватель ИУ-7 Волкова Лилия Леонидовна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2527B-1E45-466F-B34B-A142ACA544BC}"/>
              </a:ext>
            </a:extLst>
          </p:cNvPr>
          <p:cNvSpPr txBox="1"/>
          <p:nvPr/>
        </p:nvSpPr>
        <p:spPr>
          <a:xfrm>
            <a:off x="5687122" y="31000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93495" y="284813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 бакалавра</a:t>
            </a:r>
          </a:p>
        </p:txBody>
      </p:sp>
      <p:pic>
        <p:nvPicPr>
          <p:cNvPr id="1026" name="Picture 2" descr="C:\Lil'Jaguar DELL\ИУ7 entertaining info\Герб\df872965ec4718d315494e345f4c45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879" y="193259"/>
            <a:ext cx="1067295" cy="1259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9" y="365125"/>
            <a:ext cx="11364684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метода классификации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C52BFF-1998-B949-836D-5E8B4638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538"/>
            <a:ext cx="10145736" cy="534393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классификации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474891-6B49-9944-93B0-FABBD81F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69" y="1550952"/>
            <a:ext cx="4470809" cy="4343732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A07F-31A4-A14A-8F44-3E0B66AD95CE}"/>
              </a:ext>
            </a:extLst>
          </p:cNvPr>
          <p:cNvSpPr txBox="1"/>
          <p:nvPr/>
        </p:nvSpPr>
        <p:spPr>
          <a:xfrm>
            <a:off x="1521029" y="6077247"/>
            <a:ext cx="100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максимизирует ширину полосы зазора между двумя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42114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15768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доля правильно предсказанных классификатором классов среди всех предсказанных значений. </a:t>
            </a:r>
            <a:b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1120" y="4612805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1F3A-5E5C-0B4A-BE7E-6C3D1FEE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9440"/>
            <a:ext cx="73279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/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/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/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6A4DE3E8-8B63-0046-94E9-6EFEF8C751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7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Размеченный корпус документов состоит из произведений 5 авторов: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Достоевский, Горький, Толстой, Тургенев, Чехов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30 произведений каждого автора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[2, 6]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Итог: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выборок из 150 текстов, представленных в виде </a:t>
                </a:r>
                <a:r>
                  <a:rPr lang="ru-RU" sz="2400" dirty="0" err="1">
                    <a:latin typeface="Times New Roman" pitchFamily="18" charset="0"/>
                    <a:cs typeface="Times New Roman" pitchFamily="18" charset="0"/>
                  </a:rPr>
                  <a:t>частеречных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грамм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  <a:blipFill>
                <a:blip r:embed="rId3"/>
                <a:stretch>
                  <a:fillRect l="-1525" t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169070-1989-4244-9C92-9AEC02EB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66391"/>
              </p:ext>
            </p:extLst>
          </p:nvPr>
        </p:nvGraphicFramePr>
        <p:xfrm>
          <a:off x="6607572" y="2256524"/>
          <a:ext cx="4765031" cy="3004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8950">
                  <a:extLst>
                    <a:ext uri="{9D8B030D-6E8A-4147-A177-3AD203B41FA5}">
                      <a16:colId xmlns:a16="http://schemas.microsoft.com/office/drawing/2014/main" val="176708557"/>
                    </a:ext>
                  </a:extLst>
                </a:gridCol>
                <a:gridCol w="3326081">
                  <a:extLst>
                    <a:ext uri="{9D8B030D-6E8A-4147-A177-3AD203B41FA5}">
                      <a16:colId xmlns:a16="http://schemas.microsoft.com/office/drawing/2014/main" val="2327730402"/>
                    </a:ext>
                  </a:extLst>
                </a:gridCol>
              </a:tblGrid>
              <a:tr h="8944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корпуса 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(количество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-грамм)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798136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409169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008652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470210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51187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41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A6480-0195-1849-A4E1-798E3180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7" y="1365662"/>
            <a:ext cx="6540272" cy="53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значения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29079" cy="7731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текстов (5 авторов, по 30 текстов от каждого)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289473-7F1C-2D4C-AFAA-253DEE2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9" y="2733760"/>
            <a:ext cx="5072188" cy="3987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9E59D8-D1D0-EF4D-8857-7B4CE642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7" y="2733759"/>
            <a:ext cx="5370249" cy="39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удаления стоп-слов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580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исходных текстов были удалены стоп-слова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FE6CA5-EF73-6F47-BDEF-A73F2AF1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2419386"/>
            <a:ext cx="5338011" cy="4013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BCC01-3005-B441-920E-10CAF240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45" y="2364717"/>
            <a:ext cx="5285255" cy="40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морфологического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20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морфологический анализ, не различающий личные глаголы и инфинитивы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6392A5-F3B0-0D4B-9BAC-531D1AA2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" y="2445876"/>
            <a:ext cx="5323915" cy="3995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709E67-0FD6-CA40-8C72-70963A4C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5876"/>
            <a:ext cx="5361874" cy="39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9079" cy="4860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определения признаков авторского стиля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ПО, реализующее метод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исследование разработанного метода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работы морфологического анализа текста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обучающей выборки, обеспечивающей получение более высоких значений метрик качества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метода</a:t>
            </a:r>
          </a:p>
          <a:p>
            <a:pPr marL="0" indent="0">
              <a:lnSpc>
                <a:spcPct val="110000"/>
              </a:lnSpc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BDBA-1A10-4066-A3B8-5948563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работы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7D267-F777-45C3-8689-720B1EE9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Принята в печать публикация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METHOD FOR DETERMINING SIGNS OF AUTHOR STYLE FOR TEXTS IN RUSSIAN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сборнике материалов Международной научно-практической конференции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Innovative Technologies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2021 г., Прага (принято к публикации, РИНЦ)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Выступление на тему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 методу определения признаков авторского стиля текстов на естественном языке»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студенческой конференции «Студенческая научная весна» 2021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F7B11-7AB8-4C4D-9843-4D1870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079" cy="472507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метода определения признаков авторского стиля для текстов на русском языке.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ПО, реализующее метод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разработанного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стиль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597444" cy="474746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особенностям авторского стиля можно отнести стилистические приемы, грамматические конструкции, способы построения фраз и абзацев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раздел лингвистики, занимающийся измерением стилевых характеристик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– набор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характеристик, присущих данному автору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C56151-E742-704B-870B-D99BA950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определения авторского инварианта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94" y="1825624"/>
            <a:ext cx="11020301" cy="48958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полного синтаксического анализа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требует вмешательства эксперта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составляющих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зависимостей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дает разные результаты на текстах разной длины с разными алгоритмами сжатия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сжатия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анализа длин слов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различает художественный, научный, публицистический, разговорный стили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длин слов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работает с последовательностями разной длины в зависимости от функции активации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на выходном узле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позволяет учитывать порядок слов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4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метода образования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B95BA6-941F-0B49-9035-48ED6B27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24" y="1690688"/>
            <a:ext cx="8653688" cy="51673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E5AAA8-7D72-BA4E-8ECE-51818FEE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076411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разбиение непрерывной строки на отдельные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приведение каждого слова к его начальной форме, основанное на использовании словарей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библиотека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словарей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OpenCorpora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2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90"/>
            <a:ext cx="10929079" cy="49551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подряд идущих слов, выбранные из предложения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кортеж из частей речи слов, вошедших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грамму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предложения «Последовательность подряд идущих слов»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«Последовательность подряд идущий слово»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CB4C62-8F10-0A46-AC5A-B9BDFD99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0408"/>
              </p:ext>
            </p:extLst>
          </p:nvPr>
        </p:nvGraphicFramePr>
        <p:xfrm>
          <a:off x="838200" y="4226836"/>
          <a:ext cx="10763992" cy="21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54">
                  <a:extLst>
                    <a:ext uri="{9D8B030D-6E8A-4147-A177-3AD203B41FA5}">
                      <a16:colId xmlns:a16="http://schemas.microsoft.com/office/drawing/2014/main" val="2693311373"/>
                    </a:ext>
                  </a:extLst>
                </a:gridCol>
                <a:gridCol w="4098417">
                  <a:extLst>
                    <a:ext uri="{9D8B030D-6E8A-4147-A177-3AD203B41FA5}">
                      <a16:colId xmlns:a16="http://schemas.microsoft.com/office/drawing/2014/main" val="604418221"/>
                    </a:ext>
                  </a:extLst>
                </a:gridCol>
                <a:gridCol w="4417621">
                  <a:extLst>
                    <a:ext uri="{9D8B030D-6E8A-4147-A177-3AD203B41FA5}">
                      <a16:colId xmlns:a16="http://schemas.microsoft.com/office/drawing/2014/main" val="4020585436"/>
                    </a:ext>
                  </a:extLst>
                </a:gridCol>
              </a:tblGrid>
              <a:tr h="106475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Биграммы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(N=2)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9666"/>
                  </a:ext>
                </a:extLst>
              </a:tr>
              <a:tr h="106475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Триграммы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(N=3)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 – Причастие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Чехова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3497A1CB-5227-704A-BFE7-C3CEBCC9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2" y="1442604"/>
            <a:ext cx="8682995" cy="5096308"/>
          </a:xfrm>
        </p:spPr>
      </p:pic>
    </p:spTree>
    <p:extLst>
      <p:ext uri="{BB962C8B-B14F-4D97-AF65-F5344CB8AC3E}">
        <p14:creationId xmlns:p14="http://schemas.microsoft.com/office/powerpoint/2010/main" val="13227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признаков из текста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EB965E-21A1-0448-8E0D-F41A143A0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/>
          <a:stretch/>
        </p:blipFill>
        <p:spPr>
          <a:xfrm>
            <a:off x="3755617" y="2026602"/>
            <a:ext cx="1866900" cy="57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BA7C3C-4D1D-6046-8002-5056C4ED6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5" b="12039"/>
          <a:stretch/>
        </p:blipFill>
        <p:spPr>
          <a:xfrm>
            <a:off x="838200" y="5039225"/>
            <a:ext cx="2387600" cy="63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/>
              <p:nvPr/>
            </p:nvSpPr>
            <p:spPr>
              <a:xfrm>
                <a:off x="842074" y="2674840"/>
                <a:ext cx="52539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г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</a:rPr>
                      <m:t>де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вхождений термина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 документ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общее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количество слов в документе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4" y="2674840"/>
                <a:ext cx="5253926" cy="1015663"/>
              </a:xfrm>
              <a:prstGeom prst="rect">
                <a:avLst/>
              </a:prstGeom>
              <a:blipFill>
                <a:blip r:embed="rId5"/>
                <a:stretch>
                  <a:fillRect l="-6747" t="-3704" b="-69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/>
              <p:nvPr/>
            </p:nvSpPr>
            <p:spPr>
              <a:xfrm>
                <a:off x="7057511" y="4779570"/>
                <a:ext cx="44205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число документов,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встретилось хотя бы один раз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11" y="4779570"/>
                <a:ext cx="4420530" cy="923330"/>
              </a:xfrm>
              <a:prstGeom prst="rect">
                <a:avLst/>
              </a:prstGeom>
              <a:blipFill>
                <a:blip r:embed="rId6"/>
                <a:stretch>
                  <a:fillRect l="-1146" t="-1351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бъект 2">
            <a:extLst>
              <a:ext uri="{FF2B5EF4-FFF2-40B4-BE49-F238E27FC236}">
                <a16:creationId xmlns:a16="http://schemas.microsoft.com/office/drawing/2014/main" id="{92DF7FC3-0CC9-BC43-B0AE-AABE1A64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149"/>
            <a:ext cx="10515600" cy="6768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представляется в виде вектора признаков</a:t>
            </a:r>
          </a:p>
        </p:txBody>
      </p:sp>
      <p:pic>
        <p:nvPicPr>
          <p:cNvPr id="24" name="Google Shape;113;p21">
            <a:extLst>
              <a:ext uri="{FF2B5EF4-FFF2-40B4-BE49-F238E27FC236}">
                <a16:creationId xmlns:a16="http://schemas.microsoft.com/office/drawing/2014/main" id="{DFAA8C2D-52A0-984B-A811-8F785727343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7511" y="3840363"/>
            <a:ext cx="4115939" cy="447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/>
              <p:nvPr/>
            </p:nvSpPr>
            <p:spPr>
              <a:xfrm>
                <a:off x="838200" y="5702900"/>
                <a:ext cx="47721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термин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коллекция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документ из коллекции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02900"/>
                <a:ext cx="4772186" cy="923330"/>
              </a:xfrm>
              <a:prstGeom prst="rect">
                <a:avLst/>
              </a:prstGeom>
              <a:blipFill>
                <a:blip r:embed="rId8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20C78C-D1F9-E149-BDCA-5474F3A3A212}"/>
              </a:ext>
            </a:extLst>
          </p:cNvPr>
          <p:cNvSpPr txBox="1"/>
          <p:nvPr/>
        </p:nvSpPr>
        <p:spPr>
          <a:xfrm>
            <a:off x="838200" y="2083984"/>
            <a:ext cx="29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 термина: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08F9-32BE-1C41-844A-A73BB259147E}"/>
              </a:ext>
            </a:extLst>
          </p:cNvPr>
          <p:cNvSpPr txBox="1"/>
          <p:nvPr/>
        </p:nvSpPr>
        <p:spPr>
          <a:xfrm>
            <a:off x="838200" y="4288160"/>
            <a:ext cx="539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инверсия частоты, с которой некоторое слово встречается в документах коллекции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F2D0-752C-0348-B55C-A87CC4772B20}"/>
              </a:ext>
            </a:extLst>
          </p:cNvPr>
          <p:cNvSpPr txBox="1"/>
          <p:nvPr/>
        </p:nvSpPr>
        <p:spPr>
          <a:xfrm>
            <a:off x="7057511" y="2625885"/>
            <a:ext cx="449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мера, используемая для оценки важности термина</a:t>
            </a:r>
          </a:p>
        </p:txBody>
      </p:sp>
    </p:spTree>
    <p:extLst>
      <p:ext uri="{BB962C8B-B14F-4D97-AF65-F5344CB8AC3E}">
        <p14:creationId xmlns:p14="http://schemas.microsoft.com/office/powerpoint/2010/main" val="2350653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732</Words>
  <Application>Microsoft Macintosh PowerPoint</Application>
  <PresentationFormat>Широкоэкранный</PresentationFormat>
  <Paragraphs>145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определения признаков авторского стиля для текстов на русском языке</vt:lpstr>
      <vt:lpstr>Цель и задачи</vt:lpstr>
      <vt:lpstr>Авторский стиль</vt:lpstr>
      <vt:lpstr>Существующие методы определения авторского инварианта</vt:lpstr>
      <vt:lpstr>Функциональная схема метода образования частеречных N-грамм</vt:lpstr>
      <vt:lpstr>Этапы обработки текста</vt:lpstr>
      <vt:lpstr>Частеречные N-граммы</vt:lpstr>
      <vt:lpstr>Авторский инвариант Чехова</vt:lpstr>
      <vt:lpstr>Извлечение признаков из текста</vt:lpstr>
      <vt:lpstr>Функциональная схема метода классификации</vt:lpstr>
      <vt:lpstr>Метод классификации опорных векторов</vt:lpstr>
      <vt:lpstr>Используемые метрики качества</vt:lpstr>
      <vt:lpstr>Обучающая выборка</vt:lpstr>
      <vt:lpstr>Структура ПО</vt:lpstr>
      <vt:lpstr>Исследование зависимости классификации от значения N</vt:lpstr>
      <vt:lpstr>Исследование зависимости классификации от удаления стоп-слов</vt:lpstr>
      <vt:lpstr>Исследование зависимости классификации от морфологического анализа</vt:lpstr>
      <vt:lpstr>Заключение</vt:lpstr>
      <vt:lpstr>Научные работы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игнатьев</dc:creator>
  <cp:lastModifiedBy>Ольга Кондрашова</cp:lastModifiedBy>
  <cp:revision>226</cp:revision>
  <cp:lastPrinted>2021-06-04T09:38:34Z</cp:lastPrinted>
  <dcterms:created xsi:type="dcterms:W3CDTF">2021-05-21T20:25:38Z</dcterms:created>
  <dcterms:modified xsi:type="dcterms:W3CDTF">2021-06-05T17:41:04Z</dcterms:modified>
</cp:coreProperties>
</file>