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70" r:id="rId4"/>
    <p:sldId id="286" r:id="rId5"/>
    <p:sldId id="281" r:id="rId6"/>
    <p:sldId id="298" r:id="rId7"/>
    <p:sldId id="288" r:id="rId8"/>
    <p:sldId id="287" r:id="rId9"/>
    <p:sldId id="297" r:id="rId10"/>
    <p:sldId id="285" r:id="rId11"/>
    <p:sldId id="296" r:id="rId12"/>
    <p:sldId id="294" r:id="rId13"/>
    <p:sldId id="293" r:id="rId14"/>
    <p:sldId id="282" r:id="rId15"/>
    <p:sldId id="289" r:id="rId16"/>
    <p:sldId id="290" r:id="rId17"/>
    <p:sldId id="291" r:id="rId18"/>
    <p:sldId id="283" r:id="rId19"/>
    <p:sldId id="280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97"/>
  </p:normalViewPr>
  <p:slideViewPr>
    <p:cSldViewPr snapToGrid="0">
      <p:cViewPr varScale="1">
        <p:scale>
          <a:sx n="107" d="100"/>
          <a:sy n="107" d="100"/>
        </p:scale>
        <p:origin x="16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C1625-D5FD-4961-8EAB-1FA61EEA71E7}" type="datetimeFigureOut">
              <a:rPr lang="ru-RU" smtClean="0"/>
              <a:pPr/>
              <a:t>06.06.2021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C4F5-5BFF-4154-922C-ABB7464401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393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Наверное/ю надо бы </a:t>
            </a:r>
            <a:r>
              <a:rPr lang="ru-RU" dirty="0" err="1"/>
              <a:t>нач</a:t>
            </a:r>
            <a:r>
              <a:rPr lang="ru-RU" dirty="0"/>
              <a:t>/ формы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9C4F5-5BFF-4154-922C-ABB746440172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80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Тф-идф</a:t>
            </a:r>
            <a:r>
              <a:rPr lang="ru-RU" dirty="0"/>
              <a:t> – это терм-документная частота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9C4F5-5BFF-4154-922C-ABB746440172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483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табличке таймс шрифт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9C4F5-5BFF-4154-922C-ABB746440172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264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127095-A51D-4A77-B4C5-82954BF83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B42F54-88F3-4EC3-90E1-811D3AA65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2E53FB-9A0C-4A4E-9FDF-B0DAC3B6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3709-A417-4BA4-9DB9-C03B4C8BAA4E}" type="datetime1">
              <a:rPr lang="ru-RU" smtClean="0"/>
              <a:pPr/>
              <a:t>06.06.2021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056422-73C3-4A93-9E0C-1AD51EE2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E77356-B1B8-4F93-8F36-507B2323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05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B1ADB-A29E-4473-9CAA-DEB42BA7E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46B20F-75F5-4026-9B9D-3B1A6DDC4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C4F2F5-4CFE-4F56-99BC-8BDD8D7C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5E01-CA5B-494A-9C4C-0A4511EEFE60}" type="datetime1">
              <a:rPr lang="ru-RU" smtClean="0"/>
              <a:pPr/>
              <a:t>06.06.2021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A4DAAF-D770-42FC-AB0A-47FED447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8A7F83-7758-40B3-A4D4-7A04137C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34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93B690-9882-4014-96E7-48E082878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613D78-3077-45A1-88E1-BAAED0E91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A8442B-7F0E-45A1-8710-DB525556A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EC0E-4C6D-4D35-9720-ED568FE3BC26}" type="datetime1">
              <a:rPr lang="ru-RU" smtClean="0"/>
              <a:pPr/>
              <a:t>06.06.2021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929381-C4A7-40DF-8DBE-F6F023A62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97ADDC-3051-4D0B-B600-635A22C8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98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BFD27-95DB-45BE-A2D8-618943CE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BE312-2966-460D-86C2-43885EDC3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978B83-A2A7-4CA3-953C-A7CB1DBE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39B0-C124-44CF-B8D5-1CDD431F5F1F}" type="datetime1">
              <a:rPr lang="ru-RU" smtClean="0"/>
              <a:pPr/>
              <a:t>06.06.2021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4E0D56-236D-4C5C-872D-C0CBF039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6707B4-D65A-4CA4-AD83-D754B790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02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A4A9D-88D4-4B13-AF37-E4DAEAE06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7A59E0-A1B0-48F8-AE6E-F85041F61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FC1981-9BF5-4272-A922-1EE07857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D3DA-E4B9-44AC-A369-0B4DC908419D}" type="datetime1">
              <a:rPr lang="ru-RU" smtClean="0"/>
              <a:pPr/>
              <a:t>06.06.2021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33F96A-6EF3-43A1-8E2D-FA7DAE17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FCA903-9683-4A7E-B4D1-EB5EB8DC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1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3B186-D5F8-435B-8CC0-CA86F4C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66D552-94FF-48BF-AC6A-CCB198414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3FCC8E-671F-40F0-BC93-B1FB4EF73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05C24F-1F45-4D93-A553-CE62F453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31DE-CB04-4870-9C75-1465DCB69FDB}" type="datetime1">
              <a:rPr lang="ru-RU" smtClean="0"/>
              <a:pPr/>
              <a:t>06.06.2021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2A140E-6967-48F2-972D-78A8D82D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41115D-2743-4314-818E-9311662E5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06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204E8-3F92-4E5C-B47B-6B929F494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72F2C4-EB5E-4571-A5C8-029E9E3BB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C9C578-CB9C-4A7E-9ADA-5CD54F548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E251F17-967E-45AA-8BE8-792B4B476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F58486-4A04-45B2-89F2-A20C771B7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A89FC5C-57AA-4BEF-8BB3-A9323651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F6B4-3589-4899-AAF7-4B76B13265E9}" type="datetime1">
              <a:rPr lang="ru-RU" smtClean="0"/>
              <a:pPr/>
              <a:t>06.06.2021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43BD948-0D89-4ED0-8C8B-9E729FF1D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25A70F2-AB86-48B6-8BC3-C8873FF9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54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5059B4-7E2E-49A4-8C2F-A74944FF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EC8EEE3-54E0-4D1A-A60F-FA60527B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499A-FB2B-4995-8E9F-E0E46C8EE9B4}" type="datetime1">
              <a:rPr lang="ru-RU" smtClean="0"/>
              <a:pPr/>
              <a:t>06.06.2021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FF9B10-D7DB-4A78-915E-285FCDAC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93198C-5FCD-498B-9706-2331AD50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33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A9FA142-C64B-45CA-8ADC-A7564AE7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0C0B-7E8C-4609-A955-3F89959A46DA}" type="datetime1">
              <a:rPr lang="ru-RU" smtClean="0"/>
              <a:pPr/>
              <a:t>06.06.2021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0706264-EB96-4EA5-B002-91970DBE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A8CFEC-736F-439C-A666-82A830D4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22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6C995-39AA-4661-867B-ECDEC3C9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783D80-1474-4EF5-9032-00AF5377D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CD3576-5F63-4C33-858B-703FF2137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1EA414-0B13-4373-A384-15EA4DD5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B986-6865-4485-BDE5-D57B9DC994D2}" type="datetime1">
              <a:rPr lang="ru-RU" smtClean="0"/>
              <a:pPr/>
              <a:t>06.06.2021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CE8745-0C75-4F1E-AFF8-56FA06A2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B1BF48-E3E2-4F2B-8E35-A09EAEF5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66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8A88D-2374-46AA-AC98-D202F328E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D14855-1607-402F-9A65-4D7C473A3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2220A0-89B9-4759-B35A-8EC9E2248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E23985-F14B-48C1-B4F9-D22C33E32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19F2-C561-4971-B3DE-FECD1D4FDC6E}" type="datetime1">
              <a:rPr lang="ru-RU" smtClean="0"/>
              <a:pPr/>
              <a:t>06.06.2021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98DDBA-0233-4D68-A37D-7243287E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836438-EF16-41A2-BE57-9B5767D9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48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906EE5-58E9-4AF6-9AB7-840DB6193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F23B93-B447-4B20-B14F-62B300198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42D38C-E81B-4545-AFA7-B118ED15A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403D6-804E-451C-A4C8-E9FBB80237BA}" type="datetime1">
              <a:rPr lang="ru-RU" smtClean="0"/>
              <a:pPr/>
              <a:t>06.06.2021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8451E9-0B17-4B8E-90FD-916FD6A9F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0B3C81-3F7B-4781-8FEC-C793C0D63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57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0EA786-537F-480B-9EEE-AC5776C06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2875"/>
            <a:ext cx="9144000" cy="3099450"/>
          </a:xfrm>
        </p:spPr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Метод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определения признаков авторского стиля для текстов на русском языке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BE61E4-AEA7-4CAD-BAC2-8D4C1F614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719" y="5058643"/>
            <a:ext cx="11136351" cy="1655762"/>
          </a:xfrm>
        </p:spPr>
        <p:txBody>
          <a:bodyPr>
            <a:normAutofit fontScale="92500" lnSpcReduction="20000"/>
          </a:bodyPr>
          <a:lstStyle/>
          <a:p>
            <a:pPr algn="l">
              <a:tabLst>
                <a:tab pos="0" algn="r"/>
                <a:tab pos="3600000" algn="l"/>
              </a:tabLst>
            </a:pPr>
            <a:r>
              <a:rPr lang="ru-RU" dirty="0"/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		Кондрашова Ольга Павловна</a:t>
            </a:r>
          </a:p>
          <a:p>
            <a:pPr algn="l">
              <a:tabLst>
                <a:tab pos="0" algn="r"/>
                <a:tab pos="3600000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Группа: 		ИУ7-85Б</a:t>
            </a:r>
          </a:p>
          <a:p>
            <a:pPr algn="l">
              <a:tabLst>
                <a:tab pos="0" algn="r"/>
                <a:tab pos="3600000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Научный руководитель: 	 доцент ИУ-7, кандидат физико-математических наук 				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Ковтушенко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Александр Петрович</a:t>
            </a:r>
          </a:p>
          <a:p>
            <a:pPr algn="l">
              <a:tabLst>
                <a:tab pos="0" algn="r"/>
                <a:tab pos="3600000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Консультант:	 старший преподаватель ИУ-7 Волкова Лилия Леонидовна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2527B-1E45-466F-B34B-A142ACA544BC}"/>
              </a:ext>
            </a:extLst>
          </p:cNvPr>
          <p:cNvSpPr txBox="1"/>
          <p:nvPr/>
        </p:nvSpPr>
        <p:spPr>
          <a:xfrm>
            <a:off x="5687122" y="310003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293495" y="284813"/>
            <a:ext cx="789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Выпускная квалификационная работа бакалавра</a:t>
            </a:r>
          </a:p>
        </p:txBody>
      </p:sp>
      <p:pic>
        <p:nvPicPr>
          <p:cNvPr id="1026" name="Picture 2" descr="C:\Lil'Jaguar DELL\ИУ7 entertaining info\Герб\df872965ec4718d315494e345f4c45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52879" y="193259"/>
            <a:ext cx="1067295" cy="12596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74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139" y="365125"/>
            <a:ext cx="11364684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схема метода классификации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6C52BFF-1998-B949-836D-5E8B4638C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7538"/>
            <a:ext cx="10145736" cy="5343937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167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510DA-43C2-BC42-9310-310510C6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классификации опорных векторов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4474891-6B49-9944-93B0-FABBD81F6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669" y="1550952"/>
            <a:ext cx="4470809" cy="4343732"/>
          </a:xfrm>
        </p:spPr>
      </p:pic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544A2D44-1D99-684E-BA2B-B691E201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ADA07F-31A4-A14A-8F44-3E0B66AD95CE}"/>
              </a:ext>
            </a:extLst>
          </p:cNvPr>
          <p:cNvSpPr txBox="1"/>
          <p:nvPr/>
        </p:nvSpPr>
        <p:spPr>
          <a:xfrm>
            <a:off x="1521029" y="6077247"/>
            <a:ext cx="1009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максимизирует ширину полосы зазора между двумя классами</a:t>
            </a:r>
          </a:p>
        </p:txBody>
      </p:sp>
    </p:spTree>
    <p:extLst>
      <p:ext uri="{BB962C8B-B14F-4D97-AF65-F5344CB8AC3E}">
        <p14:creationId xmlns:p14="http://schemas.microsoft.com/office/powerpoint/2010/main" val="4211479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510DA-43C2-BC42-9310-310510C6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Обучающая выборка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CA1D980-884A-AD4A-A267-4009569FB9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9100" y="1520042"/>
                <a:ext cx="5821680" cy="520143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Размеченный корпус документов состоит из произведений 5 авторов: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Достоевский, Горький, Толстой, Тургенев, Чехов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 30 произведений каждого автора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𝑁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[2, 6]</a:t>
                </a:r>
                <a:endParaRPr lang="ru-RU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ru-RU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Итог: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5 </a:t>
                </a:r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выборок из 150 текстов, представленных в виде </a:t>
                </a:r>
                <a:r>
                  <a:rPr lang="ru-RU" sz="2400" dirty="0" err="1">
                    <a:latin typeface="Times New Roman" pitchFamily="18" charset="0"/>
                    <a:cs typeface="Times New Roman" pitchFamily="18" charset="0"/>
                  </a:rPr>
                  <a:t>частеречных</a:t>
                </a:r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N-</a:t>
                </a:r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грамм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CA1D980-884A-AD4A-A267-4009569FB9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100" y="1520042"/>
                <a:ext cx="5821680" cy="5201433"/>
              </a:xfrm>
              <a:blipFill>
                <a:blip r:embed="rId3"/>
                <a:stretch>
                  <a:fillRect l="-1525" t="-19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3495B7-380D-924A-86A4-09BFB46C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BB697E3-DD58-B344-99E6-BC7A3ED9A2AD}" type="slidenum">
              <a:rPr lang="ru-RU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6169070-1989-4244-9C92-9AEC02EB8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766391"/>
              </p:ext>
            </p:extLst>
          </p:nvPr>
        </p:nvGraphicFramePr>
        <p:xfrm>
          <a:off x="6607572" y="2256524"/>
          <a:ext cx="4765031" cy="300424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38950">
                  <a:extLst>
                    <a:ext uri="{9D8B030D-6E8A-4147-A177-3AD203B41FA5}">
                      <a16:colId xmlns:a16="http://schemas.microsoft.com/office/drawing/2014/main" val="176708557"/>
                    </a:ext>
                  </a:extLst>
                </a:gridCol>
                <a:gridCol w="3326081">
                  <a:extLst>
                    <a:ext uri="{9D8B030D-6E8A-4147-A177-3AD203B41FA5}">
                      <a16:colId xmlns:a16="http://schemas.microsoft.com/office/drawing/2014/main" val="2327730402"/>
                    </a:ext>
                  </a:extLst>
                </a:gridCol>
              </a:tblGrid>
              <a:tr h="89444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Объём корпуса </a:t>
                      </a:r>
                      <a:b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(количество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-грамм)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6798136"/>
                  </a:ext>
                </a:extLst>
              </a:tr>
              <a:tr h="42195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972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8409169"/>
                  </a:ext>
                </a:extLst>
              </a:tr>
              <a:tr h="42195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789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053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8008652"/>
                  </a:ext>
                </a:extLst>
              </a:tr>
              <a:tr h="42195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606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454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9470210"/>
                  </a:ext>
                </a:extLst>
              </a:tr>
              <a:tr h="42195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429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4651187"/>
                  </a:ext>
                </a:extLst>
              </a:tr>
              <a:tr h="42195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264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4411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335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510DA-43C2-BC42-9310-310510C6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метрики качества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A1D980-884A-AD4A-A267-4009569FB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582"/>
            <a:ext cx="10515600" cy="157685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0000"/>
              </a:lnSpc>
            </a:pPr>
            <a:r>
              <a:rPr lang="ru-RU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</a:t>
            </a: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(accuracy)</a:t>
            </a:r>
            <a:r>
              <a:rPr lang="ru-RU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доля правильно предсказанных классификатором классов среди всех предсказанных значений. </a:t>
            </a:r>
            <a:br>
              <a:rPr lang="ru-RU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</a:t>
            </a:r>
            <a:r>
              <a:rPr lang="ru-RU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мера</a:t>
            </a:r>
            <a:br>
              <a:rPr lang="ru-RU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7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3495B7-380D-924A-86A4-09BFB46C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1120" y="4612805"/>
            <a:ext cx="2743200" cy="365125"/>
          </a:xfrm>
        </p:spPr>
        <p:txBody>
          <a:bodyPr/>
          <a:lstStyle/>
          <a:p>
            <a:fld id="{6BB697E3-DD58-B344-99E6-BC7A3ED9A2AD}" type="slidenum">
              <a:rPr lang="ru-RU" smtClean="0"/>
              <a:t>13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0D91F3A-5E5C-0B4A-BE7E-6C3D1FEEF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39440"/>
            <a:ext cx="7327900" cy="1422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645B95-4DEE-DA43-B4A8-52696ABCD5DC}"/>
                  </a:ext>
                </a:extLst>
              </p:cNvPr>
              <p:cNvSpPr txBox="1"/>
              <p:nvPr/>
            </p:nvSpPr>
            <p:spPr>
              <a:xfrm>
                <a:off x="685800" y="5033035"/>
                <a:ext cx="3017520" cy="6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645B95-4DEE-DA43-B4A8-52696ABCD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033035"/>
                <a:ext cx="3017520" cy="673711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5ADA2D-F59B-A640-927D-DDDCF1FE98FA}"/>
                  </a:ext>
                </a:extLst>
              </p:cNvPr>
              <p:cNvSpPr txBox="1"/>
              <p:nvPr/>
            </p:nvSpPr>
            <p:spPr>
              <a:xfrm>
                <a:off x="3916680" y="5038585"/>
                <a:ext cx="2468880" cy="6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5ADA2D-F59B-A640-927D-DDDCF1FE9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680" y="5038585"/>
                <a:ext cx="2468880" cy="673711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68057A-606C-4F40-A513-D04D0D8BF483}"/>
                  </a:ext>
                </a:extLst>
              </p:cNvPr>
              <p:cNvSpPr txBox="1"/>
              <p:nvPr/>
            </p:nvSpPr>
            <p:spPr>
              <a:xfrm>
                <a:off x="7223760" y="5038585"/>
                <a:ext cx="3916680" cy="681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68057A-606C-4F40-A513-D04D0D8BF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760" y="5038585"/>
                <a:ext cx="3916680" cy="681853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6A4DE3E8-8B63-0046-94E9-6EFEF8C751A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773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ПО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1A6480-0195-1849-A4E1-798E31807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7" y="1365662"/>
            <a:ext cx="6540272" cy="535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40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зависимости классификации от значения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D16F59-D2A5-42EA-93FB-B81940FF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10929079" cy="77319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выборок из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частеречных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 текстов (5 авторов, по 30 текстов от каждого)</a:t>
            </a:r>
          </a:p>
          <a:p>
            <a:pPr>
              <a:lnSpc>
                <a:spcPct val="11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15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8289473-7F1C-2D4C-AFAA-253DEE25A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79" y="2733760"/>
            <a:ext cx="5072188" cy="398771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A9E59D8-D1D0-EF4D-8857-7B4CE6429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67" y="2733759"/>
            <a:ext cx="5370249" cy="398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92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зависимости классификации от удаления стоп-слов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D16F59-D2A5-42EA-93FB-B81940FF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29079" cy="58069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исходных текстов были удалены стоп-слова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16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FE6CA5-EF73-6F47-BDEF-A73F2AF11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57" y="2419386"/>
            <a:ext cx="5338011" cy="40130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5BCC01-3005-B441-920E-10CAF2401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545" y="2364717"/>
            <a:ext cx="5285255" cy="403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69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зависимости классификации от морфологического анализа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D16F59-D2A5-42EA-93FB-B81940FF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29079" cy="42027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произведен морфологический анализ, не различающий личные глаголы и инфинитивы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17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6392A5-F3B0-0D4B-9BAC-531D1AA25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32" y="2445876"/>
            <a:ext cx="5323915" cy="399530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D709E67-0FD6-CA40-8C72-70963A4C1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45876"/>
            <a:ext cx="5361874" cy="39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61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D16F59-D2A5-42EA-93FB-B81940FF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929079" cy="486001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метод определения признаков авторского стиля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Проанализирована предметная область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Сформулированы основные положения разрабатываемого метода определения признаков авторского стиля и использующего его метода классификации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ПО, реализующее метод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исследование разработанного метода</a:t>
            </a:r>
          </a:p>
          <a:p>
            <a:pPr marL="0" indent="0">
              <a:lnSpc>
                <a:spcPct val="11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развитие:</a:t>
            </a:r>
          </a:p>
          <a:p>
            <a:pPr>
              <a:lnSpc>
                <a:spcPct val="11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качества работы морфологического анализа текста</a:t>
            </a:r>
          </a:p>
          <a:p>
            <a:pPr>
              <a:lnSpc>
                <a:spcPct val="11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 обучающей выборки, обеспечивающей получение более высоких значений метрик качества</a:t>
            </a:r>
          </a:p>
          <a:p>
            <a:pPr>
              <a:lnSpc>
                <a:spcPct val="11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Ускорение работы метода</a:t>
            </a:r>
          </a:p>
          <a:p>
            <a:pPr marL="0" indent="0">
              <a:lnSpc>
                <a:spcPct val="110000"/>
              </a:lnSpc>
              <a:buNone/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18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5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7BDBA-1A10-4066-A3B8-59485639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Научные работы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57D267-F777-45C3-8689-720B1EE95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Принята в печать публикация «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 A METHOD FOR DETERMINING SIGNS OF AUTHOR STYLE FOR TEXTS IN RUSSIAN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в сборнике материалов Международной научно-практической конференции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Innovative Technologies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2021 г., Прага (принято к публикации, РИНЦ)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Выступление на тему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«К методу определения признаков авторского стиля текстов на естественном языке»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студенческой конференции «Студенческая научная весна» 2021 г.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7F7B11-7AB8-4C4D-9843-4D1870F5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19</a:t>
            </a:fld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22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D16F59-D2A5-42EA-93FB-B81940FF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9079" cy="472507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разработка метода определения признаков авторского стиля для текстов на русском языке.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предметную область и существующие методы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Сформулировать основные положения разрабатываемого метода определения признаков авторского стиля и использующего его метода классификации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ПО, реализующее метод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исследование разработанного метода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21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E178D-2A8C-AE4D-9531-E36B4EA1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Авторский стиль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F3F03A-4343-0F41-8418-AFD50FEE0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880"/>
            <a:ext cx="10597444" cy="4747469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особенностям авторского стиля можно отнести стилистические приемы, грамматические конструкции, способы построения фраз и абзацев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Стилеметрия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раздел лингвистики, занимающийся измерением стилевых характеристик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Авторский инвариант – набор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стилеметрических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характеристик, присущих данному автору 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69C56151-E742-704B-870B-D99BA950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75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подходы к анализу текста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D16F59-D2A5-42EA-93FB-B81940FF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94" y="1825624"/>
            <a:ext cx="11020301" cy="489585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полного синтаксического анализа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устанавливает связи между структурными единицами текста, требует вмешательства эксперта</a:t>
            </a:r>
          </a:p>
          <a:p>
            <a:pPr lvl="1">
              <a:lnSpc>
                <a:spcPct val="11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Дерево составляющих</a:t>
            </a:r>
          </a:p>
          <a:p>
            <a:pPr lvl="1">
              <a:lnSpc>
                <a:spcPct val="11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Дерево зависимостей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энтропийной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классификации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дает разные результаты на текстах разной длины с разными алгоритмами сжатия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 сжатия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анализа длин слов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различает художественный, научный, публицистический, разговорный стили</a:t>
            </a:r>
          </a:p>
          <a:p>
            <a:pPr lvl="1">
              <a:lnSpc>
                <a:spcPct val="11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Частотное распределение длин слов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Рекуррентные нейронные сети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работает с последовательностями разной длины в зависимости от функции активации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на выходном узле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позволяет учитывать порядок слов</a:t>
            </a:r>
          </a:p>
          <a:p>
            <a:pPr lvl="1">
              <a:lnSpc>
                <a:spcPct val="11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Частотное распределение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</a:t>
            </a:r>
          </a:p>
          <a:p>
            <a:pPr marL="0" indent="0">
              <a:lnSpc>
                <a:spcPct val="11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54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схема метода образования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частеречных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BB95BA6-941F-0B49-9035-48ED6B276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324" y="1690688"/>
            <a:ext cx="8653688" cy="5167312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49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обработки текста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7E5AAA8-7D72-BA4E-8ECE-51818FEEA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5868" cy="4076411"/>
          </a:xfrm>
        </p:spPr>
        <p:txBody>
          <a:bodyPr>
            <a:normAutofit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Токенизация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разбиение непрерывной строки на отдельные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токены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Лемматизация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приведение каждого слова к его начальной форме, основанное на использовании словарей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библиотека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pymorphy2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основе словарей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OpenCorpora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123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Частеречные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D16F59-D2A5-42EA-93FB-B81940FF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990"/>
            <a:ext cx="10929079" cy="495518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подряд идущих слов, выбранные из предложения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Частеречная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кортеж из частей речи слов, вошедших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грамму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предложения «Последовательность подряд идущих слов»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Лемматизация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«Последовательность подряд идущий слово»</a:t>
            </a:r>
          </a:p>
          <a:p>
            <a:pPr marL="0" indent="0">
              <a:lnSpc>
                <a:spcPct val="110000"/>
              </a:lnSpc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0BCB4C62-8F10-0A46-AC5A-B9BDFD997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200408"/>
              </p:ext>
            </p:extLst>
          </p:nvPr>
        </p:nvGraphicFramePr>
        <p:xfrm>
          <a:off x="838200" y="4226836"/>
          <a:ext cx="10763992" cy="2129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7954">
                  <a:extLst>
                    <a:ext uri="{9D8B030D-6E8A-4147-A177-3AD203B41FA5}">
                      <a16:colId xmlns:a16="http://schemas.microsoft.com/office/drawing/2014/main" val="2693311373"/>
                    </a:ext>
                  </a:extLst>
                </a:gridCol>
                <a:gridCol w="4098417">
                  <a:extLst>
                    <a:ext uri="{9D8B030D-6E8A-4147-A177-3AD203B41FA5}">
                      <a16:colId xmlns:a16="http://schemas.microsoft.com/office/drawing/2014/main" val="604418221"/>
                    </a:ext>
                  </a:extLst>
                </a:gridCol>
                <a:gridCol w="4417621">
                  <a:extLst>
                    <a:ext uri="{9D8B030D-6E8A-4147-A177-3AD203B41FA5}">
                      <a16:colId xmlns:a16="http://schemas.microsoft.com/office/drawing/2014/main" val="4020585436"/>
                    </a:ext>
                  </a:extLst>
                </a:gridCol>
              </a:tblGrid>
              <a:tr h="106475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Биграммы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(N=2)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Последовательность подряд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подряд идущий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идущий слово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Существительное – Наречие;</a:t>
                      </a:r>
                    </a:p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Наречие – Причастие;</a:t>
                      </a:r>
                    </a:p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Причастие – Существительное.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89666"/>
                  </a:ext>
                </a:extLst>
              </a:tr>
              <a:tr h="106475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Триграммы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(N=3)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Последовательность подряд идущий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</a:p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подряд идущий слово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Существительное – Наречие – Причастие</a:t>
                      </a:r>
                    </a:p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Наречие – Причастие – Существительное.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26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45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Авторский инвариант Чехова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Объект 15">
            <a:extLst>
              <a:ext uri="{FF2B5EF4-FFF2-40B4-BE49-F238E27FC236}">
                <a16:creationId xmlns:a16="http://schemas.microsoft.com/office/drawing/2014/main" id="{3497A1CB-5227-704A-BFE7-C3CEBCC95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02" y="1442604"/>
            <a:ext cx="8682995" cy="5096308"/>
          </a:xfrm>
        </p:spPr>
      </p:pic>
    </p:spTree>
    <p:extLst>
      <p:ext uri="{BB962C8B-B14F-4D97-AF65-F5344CB8AC3E}">
        <p14:creationId xmlns:p14="http://schemas.microsoft.com/office/powerpoint/2010/main" val="1322779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510DA-43C2-BC42-9310-310510C6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Извлечение признаков из текста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544A2D44-1D99-684E-BA2B-B691E201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EEB965E-21A1-0448-8E0D-F41A143A05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11"/>
          <a:stretch/>
        </p:blipFill>
        <p:spPr>
          <a:xfrm>
            <a:off x="3755617" y="2026602"/>
            <a:ext cx="1866900" cy="5727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ABA7C3C-4D1D-6046-8002-5056C4ED6B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15" b="12039"/>
          <a:stretch/>
        </p:blipFill>
        <p:spPr>
          <a:xfrm>
            <a:off x="838200" y="5039225"/>
            <a:ext cx="2387600" cy="635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4EFD70B9-64B8-7C47-842F-05DE36E3D8A6}"/>
                  </a:ext>
                </a:extLst>
              </p:cNvPr>
              <p:cNvSpPr/>
              <p:nvPr/>
            </p:nvSpPr>
            <p:spPr>
              <a:xfrm>
                <a:off x="842074" y="2674840"/>
                <a:ext cx="525392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г</m:t>
                    </m:r>
                    <m:r>
                      <a:rPr lang="ru-RU" sz="2000" b="0" i="1" smtClean="0">
                        <a:effectLst/>
                        <a:latin typeface="Cambria Math" panose="02040503050406030204" pitchFamily="18" charset="0"/>
                      </a:rPr>
                      <m:t>де 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количество вхождений термина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в документ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общее </a:t>
                </a:r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количество слов в документе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4EFD70B9-64B8-7C47-842F-05DE36E3D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74" y="2674840"/>
                <a:ext cx="5253926" cy="1015663"/>
              </a:xfrm>
              <a:prstGeom prst="rect">
                <a:avLst/>
              </a:prstGeom>
              <a:blipFill>
                <a:blip r:embed="rId5"/>
                <a:stretch>
                  <a:fillRect l="-6747" t="-3704" b="-691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FE9659C3-1A5E-F643-B4C4-2942B5F6207F}"/>
                  </a:ext>
                </a:extLst>
              </p:cNvPr>
              <p:cNvSpPr/>
              <p:nvPr/>
            </p:nvSpPr>
            <p:spPr>
              <a:xfrm>
                <a:off x="7057511" y="4779570"/>
                <a:ext cx="442053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г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де </m:t>
                    </m:r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количество документов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</a:p>
              <a:p>
                <a:pPr algn="just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– число документов,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встретилось хотя бы один раз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ru-RU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FE9659C3-1A5E-F643-B4C4-2942B5F62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511" y="4779570"/>
                <a:ext cx="4420530" cy="923330"/>
              </a:xfrm>
              <a:prstGeom prst="rect">
                <a:avLst/>
              </a:prstGeom>
              <a:blipFill>
                <a:blip r:embed="rId6"/>
                <a:stretch>
                  <a:fillRect l="-1146" t="-1351" b="-94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Объект 2">
            <a:extLst>
              <a:ext uri="{FF2B5EF4-FFF2-40B4-BE49-F238E27FC236}">
                <a16:creationId xmlns:a16="http://schemas.microsoft.com/office/drawing/2014/main" id="{92DF7FC3-0CC9-BC43-B0AE-AABE1A640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149"/>
            <a:ext cx="10515600" cy="67683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 представляется в виде вектора признаков</a:t>
            </a:r>
          </a:p>
        </p:txBody>
      </p:sp>
      <p:pic>
        <p:nvPicPr>
          <p:cNvPr id="24" name="Google Shape;113;p21">
            <a:extLst>
              <a:ext uri="{FF2B5EF4-FFF2-40B4-BE49-F238E27FC236}">
                <a16:creationId xmlns:a16="http://schemas.microsoft.com/office/drawing/2014/main" id="{DFAA8C2D-52A0-984B-A811-8F785727343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57511" y="3840363"/>
            <a:ext cx="4115939" cy="44779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5CB14CA8-EA6D-2742-B2B0-ACC6E080B3DC}"/>
                  </a:ext>
                </a:extLst>
              </p:cNvPr>
              <p:cNvSpPr/>
              <p:nvPr/>
            </p:nvSpPr>
            <p:spPr>
              <a:xfrm>
                <a:off x="838200" y="5702900"/>
                <a:ext cx="477218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г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де 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– 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термин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  <a:endParaRPr lang="ru-RU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– 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коллекция документов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  <a:endParaRPr lang="ru-RU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– документ из коллекции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endParaRPr lang="ru-RU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5CB14CA8-EA6D-2742-B2B0-ACC6E080B3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702900"/>
                <a:ext cx="4772186" cy="923330"/>
              </a:xfrm>
              <a:prstGeom prst="rect">
                <a:avLst/>
              </a:prstGeom>
              <a:blipFill>
                <a:blip r:embed="rId8"/>
                <a:stretch>
                  <a:fillRect t="-2703" b="-81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320C78C-D1F9-E149-BDCA-5474F3A3A212}"/>
              </a:ext>
            </a:extLst>
          </p:cNvPr>
          <p:cNvSpPr txBox="1"/>
          <p:nvPr/>
        </p:nvSpPr>
        <p:spPr>
          <a:xfrm>
            <a:off x="838200" y="2083984"/>
            <a:ext cx="2917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частотность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токена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208F9-32BE-1C41-844A-A73BB259147E}"/>
              </a:ext>
            </a:extLst>
          </p:cNvPr>
          <p:cNvSpPr txBox="1"/>
          <p:nvPr/>
        </p:nvSpPr>
        <p:spPr>
          <a:xfrm>
            <a:off x="838200" y="4288160"/>
            <a:ext cx="5393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IDF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инверсия частоты, с которой некоторый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токен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встречается в документах коллекции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EF2D0-752C-0348-B55C-A87CC4772B20}"/>
              </a:ext>
            </a:extLst>
          </p:cNvPr>
          <p:cNvSpPr txBox="1"/>
          <p:nvPr/>
        </p:nvSpPr>
        <p:spPr>
          <a:xfrm>
            <a:off x="7057511" y="2625885"/>
            <a:ext cx="4499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статистическая мера, используемая для оценки важности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токена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6532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7251</TotalTime>
  <Words>742</Words>
  <Application>Microsoft Macintosh PowerPoint</Application>
  <PresentationFormat>Широкоэкранный</PresentationFormat>
  <Paragraphs>145</Paragraphs>
  <Slides>19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Тема Office</vt:lpstr>
      <vt:lpstr>Метод определения признаков авторского стиля для текстов на русском языке</vt:lpstr>
      <vt:lpstr>Цель и задачи</vt:lpstr>
      <vt:lpstr>Авторский стиль</vt:lpstr>
      <vt:lpstr>Существующие подходы к анализу текста</vt:lpstr>
      <vt:lpstr>Функциональная схема метода образования частеречных N-грамм</vt:lpstr>
      <vt:lpstr>Этапы обработки текста</vt:lpstr>
      <vt:lpstr>Частеречные N-граммы</vt:lpstr>
      <vt:lpstr>Авторский инвариант Чехова</vt:lpstr>
      <vt:lpstr>Извлечение признаков из текста</vt:lpstr>
      <vt:lpstr>Функциональная схема метода классификации</vt:lpstr>
      <vt:lpstr>Метод классификации опорных векторов</vt:lpstr>
      <vt:lpstr>Обучающая выборка</vt:lpstr>
      <vt:lpstr>Используемые метрики качества</vt:lpstr>
      <vt:lpstr>Структура ПО</vt:lpstr>
      <vt:lpstr>Исследование зависимости классификации от значения N</vt:lpstr>
      <vt:lpstr>Исследование зависимости классификации от удаления стоп-слов</vt:lpstr>
      <vt:lpstr>Исследование зависимости классификации от морфологического анализа</vt:lpstr>
      <vt:lpstr>Заключение</vt:lpstr>
      <vt:lpstr>Научные работы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игнатьев</dc:creator>
  <cp:lastModifiedBy>Ольга Кондрашова</cp:lastModifiedBy>
  <cp:revision>235</cp:revision>
  <cp:lastPrinted>2021-06-04T09:38:34Z</cp:lastPrinted>
  <dcterms:created xsi:type="dcterms:W3CDTF">2021-05-21T20:25:38Z</dcterms:created>
  <dcterms:modified xsi:type="dcterms:W3CDTF">2021-06-06T19:51:24Z</dcterms:modified>
</cp:coreProperties>
</file>