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4AEB20-E239-4946-AB03-D6C1223DBB9E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23.03.2024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CF5FFB7-88DC-4E2C-A010-E5FE6EFAFAD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520958E-37A9-4C60-8C2F-9A9D8BC266F4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23.03.2024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590E463-E69E-45C5-B413-0C707DB4170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bking.ru/books/sf-/sf-heroic/1083967-dzhon-tolkin-vlastelin-kolec-litres.html#book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27040" y="678960"/>
            <a:ext cx="9767160" cy="318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500" b="0" strike="noStrike" spc="-1">
                <a:solidFill>
                  <a:srgbClr val="000000"/>
                </a:solidFill>
                <a:latin typeface="Calibri Light"/>
              </a:rPr>
              <a:t>Использование инструментов АОТ для выделения характеристик персонажей из текстов художественной литературы </a:t>
            </a:r>
            <a:r>
              <a:t/>
            </a:r>
            <a:br/>
            <a:r>
              <a:rPr lang="ru-RU" sz="3500" b="0" strike="noStrike" spc="-1">
                <a:solidFill>
                  <a:srgbClr val="000000"/>
                </a:solidFill>
                <a:latin typeface="Calibri Light"/>
              </a:rPr>
              <a:t>(на материале романа Дж. Р. Р. Толкина «Властелин Колец»)</a:t>
            </a:r>
            <a:endParaRPr lang="ru-RU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414480" y="4488840"/>
            <a:ext cx="5222880" cy="192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6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ДПО «Компьютерная лингвистика» НИУ ВШЭ</a:t>
            </a:r>
            <a:endParaRPr lang="ru-RU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Караваева (Карташова) О.А.</a:t>
            </a:r>
            <a:endParaRPr lang="ru-RU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2024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1"/>
            <a:ext cx="10515240" cy="1753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Ход выполнения</a:t>
            </a:r>
            <a:br>
              <a:rPr lang="ru-RU" sz="4000" dirty="0" smtClean="0"/>
            </a:br>
            <a:r>
              <a:rPr lang="ru-RU" sz="2800" dirty="0" smtClean="0"/>
              <a:t>Часть 4. Анализ характеристик персонажей</a:t>
            </a:r>
            <a:endParaRPr lang="ru-RU" sz="4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68175" y="5999018"/>
            <a:ext cx="2112939" cy="4987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1600" b="1" dirty="0" smtClean="0"/>
              <a:t>Самый неоднозначный</a:t>
            </a:r>
            <a:endParaRPr lang="ru-RU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433027" y="5999018"/>
            <a:ext cx="1860899" cy="4987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1600" b="1" dirty="0" smtClean="0"/>
              <a:t>Самый положительный</a:t>
            </a:r>
            <a:endParaRPr lang="ru-RU" sz="40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57771"/>
              </p:ext>
            </p:extLst>
          </p:nvPr>
        </p:nvGraphicFramePr>
        <p:xfrm>
          <a:off x="1399308" y="1904549"/>
          <a:ext cx="3650674" cy="3943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337">
                  <a:extLst>
                    <a:ext uri="{9D8B030D-6E8A-4147-A177-3AD203B41FA5}">
                      <a16:colId xmlns:a16="http://schemas.microsoft.com/office/drawing/2014/main" val="3537901191"/>
                    </a:ext>
                  </a:extLst>
                </a:gridCol>
                <a:gridCol w="1825337">
                  <a:extLst>
                    <a:ext uri="{9D8B030D-6E8A-4147-A177-3AD203B41FA5}">
                      <a16:colId xmlns:a16="http://schemas.microsoft.com/office/drawing/2014/main" val="240653553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Text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Head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062863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сам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7366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сам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22366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новый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60198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голодный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15126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вольный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8791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великий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16779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первый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66525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преславный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40849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голодный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02012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добрый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06823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несчастный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489761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несчастный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Голлум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550355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обрадованный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32331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добрый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12540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хороший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434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треклятый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924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бедный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09259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несчастный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87567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сам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269264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вышеназванный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1758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несчастный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09376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бедный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Голлум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8445073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43887"/>
              </p:ext>
            </p:extLst>
          </p:nvPr>
        </p:nvGraphicFramePr>
        <p:xfrm>
          <a:off x="7178164" y="2242633"/>
          <a:ext cx="3691756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878">
                  <a:extLst>
                    <a:ext uri="{9D8B030D-6E8A-4147-A177-3AD203B41FA5}">
                      <a16:colId xmlns:a16="http://schemas.microsoft.com/office/drawing/2014/main" val="2737157355"/>
                    </a:ext>
                  </a:extLst>
                </a:gridCol>
                <a:gridCol w="1845878">
                  <a:extLst>
                    <a:ext uri="{9D8B030D-6E8A-4147-A177-3AD203B41FA5}">
                      <a16:colId xmlns:a16="http://schemas.microsoft.com/office/drawing/2014/main" val="79378999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Text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Head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15068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добрый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Леголас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17505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достойный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Леголас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2388995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дорогой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Леголас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807545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любезный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Леголас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021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5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1"/>
            <a:ext cx="10515240" cy="1753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Ход выполнения</a:t>
            </a:r>
            <a:br>
              <a:rPr lang="ru-RU" sz="4000" dirty="0" smtClean="0"/>
            </a:br>
            <a:r>
              <a:rPr lang="ru-RU" sz="2800" dirty="0" smtClean="0"/>
              <a:t>Часть 4. Анализ характеристик персонажей</a:t>
            </a:r>
            <a:endParaRPr lang="ru-RU" sz="4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23176" y="5915891"/>
            <a:ext cx="1860899" cy="4987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1600" b="1" dirty="0" smtClean="0"/>
              <a:t>Топ-20 действий </a:t>
            </a:r>
            <a:r>
              <a:rPr lang="ru-RU" sz="1600" b="1" dirty="0" err="1" smtClean="0"/>
              <a:t>Голлума</a:t>
            </a:r>
            <a:endParaRPr lang="ru-RU" sz="4000" b="1" dirty="0"/>
          </a:p>
        </p:txBody>
      </p:sp>
      <p:pic>
        <p:nvPicPr>
          <p:cNvPr id="4098" name="Picture 2" descr="изображени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26" y="1545613"/>
            <a:ext cx="4457700" cy="424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5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7208" y="2304676"/>
            <a:ext cx="5964502" cy="132516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1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86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Описание проекта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215000"/>
            <a:ext cx="10515240" cy="4365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Предобработка и исследование текста романа «Властелин Колец»: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Парсинг текста из открытых источников </a:t>
            </a:r>
            <a:r>
              <a:rPr lang="ru-RU" sz="2000" b="0" i="1" strike="noStrike" spc="-1">
                <a:solidFill>
                  <a:srgbClr val="000000"/>
                </a:solidFill>
                <a:latin typeface="Calibri"/>
              </a:rPr>
              <a:t>(в переводе М. Каменкович, В. Каррика)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https://libking.ru/books/sf-/sf-heroic/1083967-dzhon-tolkin-vlastelin-kolec-litres.html#book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Выделение 10 главных персонажей по принципу частотности упоминания в тексте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Анализ синтаксических структур, частью которых являются имена персонажей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Формирование компонентов образов персонажей (портрет, действие в сюжете)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83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Актуальность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205280"/>
            <a:ext cx="10515240" cy="5347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Продиктована текущей тенденцией в развитии лингвистических исследований: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Широкое внедрение инструментов АОТ и корпусных методов в лингвистику в целом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 художественной литературе: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1. Более эффективная работа с крупной формой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2.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Упорядочивание мира произведения и авторских «вселенных»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3. Нахождение неочевидных при «ручном» исследовании 	лингвистических единиц 	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	4. Новый уровень стилистического анализа, поиск авторского стиля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50960" y="386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Цели проекта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73880" y="2410560"/>
            <a:ext cx="4876560" cy="3765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Учебные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Закрепить знания, полученных в рамках курсов «Компьютерная лингвистика» и «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Python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»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Использовать на практике навыки АОТ применительно к реальной задаче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Приобрести навыки отбора целесообразных методов для оптимального решения конкретной исследовательской задачи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 flipH="1">
            <a:off x="4188600" y="1356120"/>
            <a:ext cx="149580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5695560" y="1356120"/>
            <a:ext cx="14972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5950800" y="2410560"/>
            <a:ext cx="4818240" cy="39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Исследовательские</a:t>
            </a:r>
            <a:endParaRPr lang="ru-RU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На примере романа «Властелин Колец» выработать методику обработки художественных текстов с помощью автоматических методов</a:t>
            </a:r>
            <a:endParaRPr lang="ru-RU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Разобрать мир персонажей романа, проанализировать синтаксические связи и роль главных героев, способы их описания автором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12618" y="0"/>
            <a:ext cx="10840702" cy="138545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 Light"/>
              </a:rPr>
              <a:t>Теоретические основания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76625" y="2756674"/>
            <a:ext cx="4566535" cy="2251684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субъект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изображаемого действия, один из факторов движения событийных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рядов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</p:txBody>
      </p:sp>
      <p:sp>
        <p:nvSpPr>
          <p:cNvPr id="4" name="CustomShape 3"/>
          <p:cNvSpPr/>
          <p:nvPr/>
        </p:nvSpPr>
        <p:spPr>
          <a:xfrm flipH="1">
            <a:off x="3869946" y="1929461"/>
            <a:ext cx="1491764" cy="9714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5376906" y="1929461"/>
            <a:ext cx="1493200" cy="9714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5932969" y="3144982"/>
            <a:ext cx="4566535" cy="1862133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носитель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относительно стабильных свойств, черт,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качеств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106151" y="1029728"/>
            <a:ext cx="4566535" cy="7542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Персонаж в художественной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литературе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124691"/>
            <a:ext cx="10515240" cy="1628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Ход выполнения</a:t>
            </a:r>
            <a:br>
              <a:rPr lang="ru-RU" sz="4000" dirty="0" smtClean="0"/>
            </a:br>
            <a:r>
              <a:rPr lang="ru-RU" sz="2800" dirty="0" smtClean="0"/>
              <a:t>Часть 1. </a:t>
            </a:r>
            <a:r>
              <a:rPr lang="ru-RU" sz="2800" dirty="0" err="1" smtClean="0"/>
              <a:t>Парсинг</a:t>
            </a:r>
            <a:r>
              <a:rPr lang="ru-RU" sz="2800" dirty="0" smtClean="0"/>
              <a:t> текста романа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47000" b="14000"/>
          <a:stretch/>
        </p:blipFill>
        <p:spPr>
          <a:xfrm>
            <a:off x="838080" y="1753430"/>
            <a:ext cx="7737883" cy="20314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42333" b="14667"/>
          <a:stretch/>
        </p:blipFill>
        <p:spPr>
          <a:xfrm>
            <a:off x="3868189" y="3992331"/>
            <a:ext cx="7672648" cy="22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0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516" y="0"/>
            <a:ext cx="10515240" cy="1628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Ход выполнения</a:t>
            </a:r>
            <a:br>
              <a:rPr lang="ru-RU" sz="4000" dirty="0" smtClean="0"/>
            </a:br>
            <a:r>
              <a:rPr lang="ru-RU" sz="2800" dirty="0" smtClean="0"/>
              <a:t>Часть 2. Выделение главных героев романа</a:t>
            </a:r>
            <a:endParaRPr lang="ru-RU" sz="4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90480" y="2286000"/>
            <a:ext cx="10515240" cy="162873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ru-RU" sz="4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48237"/>
              </p:ext>
            </p:extLst>
          </p:nvPr>
        </p:nvGraphicFramePr>
        <p:xfrm>
          <a:off x="8049490" y="2687782"/>
          <a:ext cx="3151429" cy="3512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015">
                  <a:extLst>
                    <a:ext uri="{9D8B030D-6E8A-4147-A177-3AD203B41FA5}">
                      <a16:colId xmlns:a16="http://schemas.microsoft.com/office/drawing/2014/main" val="1535576289"/>
                    </a:ext>
                  </a:extLst>
                </a:gridCol>
                <a:gridCol w="1554462">
                  <a:extLst>
                    <a:ext uri="{9D8B030D-6E8A-4147-A177-3AD203B41FA5}">
                      <a16:colId xmlns:a16="http://schemas.microsoft.com/office/drawing/2014/main" val="359590142"/>
                    </a:ext>
                  </a:extLst>
                </a:gridCol>
                <a:gridCol w="837952">
                  <a:extLst>
                    <a:ext uri="{9D8B030D-6E8A-4147-A177-3AD203B41FA5}">
                      <a16:colId xmlns:a16="http://schemas.microsoft.com/office/drawing/2014/main" val="331273148"/>
                    </a:ext>
                  </a:extLst>
                </a:gridCol>
              </a:tblGrid>
              <a:tr h="568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Персонаж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Упоминаний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10580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Фродо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2260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0701202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Сэм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2418594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Гэндальф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976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50036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Арагорн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947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8836018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Пиппин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581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3353583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Мерри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559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6742897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Голлум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515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3443526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Бильбо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395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3690216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Леголас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326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3322422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Гимли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9162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535" b="8485"/>
          <a:stretch/>
        </p:blipFill>
        <p:spPr>
          <a:xfrm>
            <a:off x="796517" y="1628740"/>
            <a:ext cx="6823484" cy="27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1"/>
            <a:ext cx="10515240" cy="1753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Ход выполнения</a:t>
            </a:r>
            <a:br>
              <a:rPr lang="ru-RU" sz="4000" dirty="0" smtClean="0"/>
            </a:br>
            <a:r>
              <a:rPr lang="ru-RU" sz="2800" dirty="0" smtClean="0"/>
              <a:t>Часть 3. Формирование </a:t>
            </a:r>
            <a:r>
              <a:rPr lang="ru-RU" sz="2800" dirty="0" err="1" smtClean="0"/>
              <a:t>датасетов</a:t>
            </a:r>
            <a:r>
              <a:rPr lang="ru-RU" sz="2800" dirty="0" smtClean="0"/>
              <a:t> с именами персонажей.</a:t>
            </a:r>
            <a:endParaRPr lang="ru-RU" sz="4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28015" y="1953491"/>
            <a:ext cx="10515240" cy="35606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1. Для каждого из выбранных персонажей выделены все предложения с их упоминанием.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+mn-lt"/>
              </a:rPr>
              <a:t>2. Проанализированы синтаксические связи:</a:t>
            </a:r>
          </a:p>
          <a:p>
            <a:pPr>
              <a:lnSpc>
                <a:spcPct val="150000"/>
              </a:lnSpc>
            </a:pPr>
            <a:endParaRPr lang="ru-RU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+mn-lt"/>
              </a:rPr>
              <a:t>    1) с определениями (</a:t>
            </a:r>
            <a:r>
              <a:rPr lang="ru-RU" sz="2000" dirty="0" err="1" smtClean="0">
                <a:latin typeface="+mn-lt"/>
              </a:rPr>
              <a:t>amod</a:t>
            </a:r>
            <a:r>
              <a:rPr lang="ru-RU" sz="2000" dirty="0" smtClean="0">
                <a:latin typeface="+mn-lt"/>
              </a:rPr>
              <a:t>) - "Какой персонаж?"</a:t>
            </a:r>
          </a:p>
          <a:p>
            <a:pPr>
              <a:lnSpc>
                <a:spcPct val="150000"/>
              </a:lnSpc>
            </a:pPr>
            <a:endParaRPr lang="ru-RU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+mn-lt"/>
              </a:rPr>
              <a:t>    2) со сказуемыми (ROOT) - "Какие </a:t>
            </a:r>
            <a:r>
              <a:rPr lang="ru-RU" sz="2000" dirty="0">
                <a:latin typeface="+mn-lt"/>
              </a:rPr>
              <a:t>действия персонаж совершает?"</a:t>
            </a:r>
          </a:p>
        </p:txBody>
      </p:sp>
    </p:spTree>
    <p:extLst>
      <p:ext uri="{BB962C8B-B14F-4D97-AF65-F5344CB8AC3E}">
        <p14:creationId xmlns:p14="http://schemas.microsoft.com/office/powerpoint/2010/main" val="301331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1"/>
            <a:ext cx="10515240" cy="1753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Ход выполнения</a:t>
            </a:r>
            <a:br>
              <a:rPr lang="ru-RU" sz="4000" dirty="0" smtClean="0"/>
            </a:br>
            <a:r>
              <a:rPr lang="ru-RU" sz="2800" dirty="0" smtClean="0"/>
              <a:t>Часть 4. Анализ характеристик персонажей</a:t>
            </a:r>
            <a:endParaRPr lang="ru-RU" sz="4000" dirty="0"/>
          </a:p>
        </p:txBody>
      </p:sp>
      <p:pic>
        <p:nvPicPr>
          <p:cNvPr id="2050" name="Picture 2" descr="изображени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7" y="1753431"/>
            <a:ext cx="4724400" cy="424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708442" y="5999018"/>
            <a:ext cx="1475631" cy="4987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b="1" dirty="0" smtClean="0"/>
              <a:t>определения</a:t>
            </a:r>
            <a:endParaRPr lang="ru-RU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433028" y="5999018"/>
            <a:ext cx="1182028" cy="4987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b="1" dirty="0" smtClean="0"/>
              <a:t>сказуемые</a:t>
            </a:r>
            <a:endParaRPr lang="ru-RU" sz="4000" b="1" dirty="0"/>
          </a:p>
        </p:txBody>
      </p:sp>
      <p:pic>
        <p:nvPicPr>
          <p:cNvPr id="2051" name="Picture 3" descr="изображени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0" y="1753431"/>
            <a:ext cx="4396965" cy="424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371</Words>
  <Application>Microsoft Office PowerPoint</Application>
  <PresentationFormat>Широкоэкранный</PresentationFormat>
  <Paragraphs>143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Ход выполнения Часть 1. Парсинг текста романа</vt:lpstr>
      <vt:lpstr>Ход выполнения Часть 2. Выделение главных героев романа</vt:lpstr>
      <vt:lpstr>Ход выполнения Часть 3. Формирование датасетов с именами персонажей.</vt:lpstr>
      <vt:lpstr>Ход выполнения Часть 4. Анализ характеристик персонажей</vt:lpstr>
      <vt:lpstr>Ход выполнения Часть 4. Анализ характеристик персонажей</vt:lpstr>
      <vt:lpstr>Ход выполнения Часть 4. Анализ характеристик персонажей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инструментов АОТ для выделения портретов и характеров персонажей из текстов художественной литературы (на материале романа Дж.Р.Р.Толкина «Властелин Колец»</dc:title>
  <dc:subject/>
  <dc:creator>Olga Kartashova</dc:creator>
  <dc:description/>
  <cp:lastModifiedBy>Olga Kartashova</cp:lastModifiedBy>
  <cp:revision>24</cp:revision>
  <dcterms:created xsi:type="dcterms:W3CDTF">2024-03-19T07:58:03Z</dcterms:created>
  <dcterms:modified xsi:type="dcterms:W3CDTF">2024-03-23T10:36:09Z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