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4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F554988-E0F0-499A-BBE8-84031913EFEE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1B0A8AD-7801-480C-89EF-22D5D38C065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1B4430-885C-4C74-B2BD-64A795EBD699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CD73646-7D19-455C-893F-EBA3ED7626F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2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7402CFE-AA6A-4B80-8A60-ED1B9D8D7D09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9C18C35-9E0C-4229-9197-B7CF3AB6EE65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AE0FF6B-86B7-4245-AF36-9D1BCF97462B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F408EA-8FA2-4E52-98D0-4200272C95D5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D061D34-97AF-4293-AF9B-A12D371F8C12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A799D4B-D813-44C6-BBF8-174FE5FF1DE6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873A62A-1A07-446C-BE3E-4AF2B8676221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43E9C26-B0C0-44EB-954B-6C62A81C4734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B858D1C-B8AF-4CB1-8970-764BA3B7CA3C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ECAA59F-5DA1-45AC-92BA-1B2990715C19}" type="slidenum">
              <a:rPr b="0" lang="ru-RU" sz="12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17.xml"/><Relationship Id="rId12" Type="http://schemas.openxmlformats.org/officeDocument/2006/relationships/slideLayout" Target="../slideLayouts/slideLayout118.xml"/><Relationship Id="rId13" Type="http://schemas.openxmlformats.org/officeDocument/2006/relationships/slideLayout" Target="../slideLayouts/slideLayout119.xml"/><Relationship Id="rId14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Графический объект 7" descr=""/>
          <p:cNvPicPr/>
          <p:nvPr/>
        </p:nvPicPr>
        <p:blipFill>
          <a:blip r:embed="rId2"/>
          <a:srcRect l="9357" t="23648" r="0" b="0"/>
          <a:stretch/>
        </p:blipFill>
        <p:spPr>
          <a:xfrm>
            <a:off x="0" y="0"/>
            <a:ext cx="9486000" cy="50522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Графический объект 12" descr=""/>
          <p:cNvPicPr/>
          <p:nvPr/>
        </p:nvPicPr>
        <p:blipFill>
          <a:blip r:embed="rId2"/>
          <a:srcRect l="18647" t="318" r="28731" b="73494"/>
          <a:stretch/>
        </p:blipFill>
        <p:spPr>
          <a:xfrm flipH="1" rot="10800000">
            <a:off x="6308280" y="0"/>
            <a:ext cx="5881320" cy="2364120"/>
          </a:xfrm>
          <a:prstGeom prst="rect">
            <a:avLst/>
          </a:prstGeom>
          <a:ln w="0">
            <a:noFill/>
          </a:ln>
        </p:spPr>
      </p:pic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Графический объект 5" descr=""/>
          <p:cNvPicPr/>
          <p:nvPr/>
        </p:nvPicPr>
        <p:blipFill>
          <a:blip r:embed="rId2"/>
          <a:stretch/>
        </p:blipFill>
        <p:spPr>
          <a:xfrm>
            <a:off x="0" y="0"/>
            <a:ext cx="3174840" cy="6855840"/>
          </a:xfrm>
          <a:prstGeom prst="rect">
            <a:avLst/>
          </a:prstGeom>
          <a:ln w="0">
            <a:noFill/>
          </a:ln>
        </p:spPr>
      </p:pic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1"/>
          <p:cNvGrpSpPr/>
          <p:nvPr/>
        </p:nvGrpSpPr>
        <p:grpSpPr>
          <a:xfrm>
            <a:off x="0" y="0"/>
            <a:ext cx="6557760" cy="6858000"/>
            <a:chOff x="0" y="0"/>
            <a:chExt cx="6557760" cy="6858000"/>
          </a:xfrm>
        </p:grpSpPr>
        <p:sp>
          <p:nvSpPr>
            <p:cNvPr id="40" name="Line 2"/>
            <p:cNvSpPr/>
            <p:nvPr/>
          </p:nvSpPr>
          <p:spPr>
            <a:xfrm flipH="1" flipV="1">
              <a:off x="0" y="1158480"/>
              <a:ext cx="6557760" cy="21538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" name="Line 3"/>
            <p:cNvSpPr/>
            <p:nvPr/>
          </p:nvSpPr>
          <p:spPr>
            <a:xfrm flipH="1" flipV="1">
              <a:off x="3632760" y="0"/>
              <a:ext cx="2925000" cy="685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Графический объект 7" descr=""/>
          <p:cNvPicPr/>
          <p:nvPr/>
        </p:nvPicPr>
        <p:blipFill>
          <a:blip r:embed="rId2"/>
          <a:srcRect l="0" t="18300" r="28340" b="23070"/>
          <a:stretch/>
        </p:blipFill>
        <p:spPr>
          <a:xfrm>
            <a:off x="4229280" y="0"/>
            <a:ext cx="7960680" cy="685584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 1"/>
          <p:cNvSpPr/>
          <p:nvPr/>
        </p:nvSpPr>
        <p:spPr>
          <a:xfrm>
            <a:off x="3990600" y="0"/>
            <a:ext cx="1126080" cy="2512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9096120" y="-24840"/>
            <a:ext cx="3095640" cy="6882840"/>
            <a:chOff x="9096120" y="-24840"/>
            <a:chExt cx="3095640" cy="6882840"/>
          </a:xfrm>
        </p:grpSpPr>
        <p:sp>
          <p:nvSpPr>
            <p:cNvPr id="159" name="Line 2"/>
            <p:cNvSpPr/>
            <p:nvPr/>
          </p:nvSpPr>
          <p:spPr>
            <a:xfrm>
              <a:off x="9096120" y="1496880"/>
              <a:ext cx="30956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9381600" y="-24840"/>
              <a:ext cx="2810160" cy="6882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Line 4"/>
          <p:cNvSpPr/>
          <p:nvPr/>
        </p:nvSpPr>
        <p:spPr>
          <a:xfrm flipV="1">
            <a:off x="0" y="-25200"/>
            <a:ext cx="1210320" cy="2047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Графический объект 3" descr=""/>
          <p:cNvPicPr/>
          <p:nvPr/>
        </p:nvPicPr>
        <p:blipFill>
          <a:blip r:embed="rId2"/>
          <a:stretch/>
        </p:blipFill>
        <p:spPr>
          <a:xfrm>
            <a:off x="0" y="828720"/>
            <a:ext cx="5874840" cy="5198400"/>
          </a:xfrm>
          <a:prstGeom prst="rect">
            <a:avLst/>
          </a:prstGeom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9e6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Графический объект 9" descr=""/>
          <p:cNvPicPr/>
          <p:nvPr/>
        </p:nvPicPr>
        <p:blipFill>
          <a:blip r:embed="rId2"/>
          <a:srcRect l="39434" t="20279" r="0" b="22672"/>
          <a:stretch/>
        </p:blipFill>
        <p:spPr>
          <a:xfrm>
            <a:off x="25920" y="0"/>
            <a:ext cx="4091400" cy="391032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roup 1"/>
          <p:cNvGrpSpPr/>
          <p:nvPr/>
        </p:nvGrpSpPr>
        <p:grpSpPr>
          <a:xfrm>
            <a:off x="4429800" y="0"/>
            <a:ext cx="7761960" cy="2754720"/>
            <a:chOff x="4429800" y="0"/>
            <a:chExt cx="7761960" cy="2754720"/>
          </a:xfrm>
        </p:grpSpPr>
        <p:sp>
          <p:nvSpPr>
            <p:cNvPr id="279" name="Line 2"/>
            <p:cNvSpPr/>
            <p:nvPr/>
          </p:nvSpPr>
          <p:spPr>
            <a:xfrm flipH="1" flipV="1">
              <a:off x="4429800" y="0"/>
              <a:ext cx="7761960" cy="12175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Line 3"/>
            <p:cNvSpPr/>
            <p:nvPr/>
          </p:nvSpPr>
          <p:spPr>
            <a:xfrm>
              <a:off x="11065680" y="0"/>
              <a:ext cx="1126080" cy="2754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Line 1"/>
          <p:cNvSpPr/>
          <p:nvPr/>
        </p:nvSpPr>
        <p:spPr>
          <a:xfrm flipH="1" flipV="1">
            <a:off x="3093840" y="0"/>
            <a:ext cx="1746000" cy="389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85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0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7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540000" y="3780000"/>
            <a:ext cx="10258200" cy="19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2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Сравнение методов машинного обучения при распознавании классов в тройке "шизофрения-норма-детская речь"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6300000" y="5940000"/>
            <a:ext cx="539820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ru-RU" sz="16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караваева ольга</a:t>
            </a:r>
            <a:br/>
            <a:r>
              <a:rPr b="0" lang="ru-RU" sz="16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дпо комп.лингвистика ниу вшэ 2023-24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2013480" y="371160"/>
            <a:ext cx="8605800" cy="11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 algn="ctr">
              <a:lnSpc>
                <a:spcPct val="90000"/>
              </a:lnSpc>
            </a:pPr>
            <a:r>
              <a:rPr b="0" lang="ru-RU" sz="2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Влияние объема текста на выбор 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2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группы «взрослый» (норма + не норма) 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2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и «ребенок»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10373400" y="6356520"/>
            <a:ext cx="9853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7F92942-1494-406F-BC63-5FF2E048F231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&lt;номер&gt;</a:t>
            </a:fld>
            <a:endParaRPr b="0" lang="ru-RU" sz="900" spc="-1" strike="noStrike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620280" y="1983240"/>
            <a:ext cx="3862440" cy="24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90000"/>
              </a:lnSpc>
            </a:pPr>
            <a:r>
              <a:rPr b="0" lang="ru-RU" sz="1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1. тренировочные данные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были сбалансированы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Randomoversampler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2. Модель все равно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много реплик Ребенка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приняла за реплики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1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Взрослого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1"/>
          <a:stretch/>
        </p:blipFill>
        <p:spPr>
          <a:xfrm>
            <a:off x="5760000" y="1935360"/>
            <a:ext cx="5118840" cy="4003200"/>
          </a:xfrm>
          <a:prstGeom prst="rect">
            <a:avLst/>
          </a:prstGeom>
          <a:ln w="0">
            <a:noFill/>
          </a:ln>
        </p:spPr>
      </p:pic>
      <p:pic>
        <p:nvPicPr>
          <p:cNvPr id="474" name="" descr=""/>
          <p:cNvPicPr/>
          <p:nvPr/>
        </p:nvPicPr>
        <p:blipFill>
          <a:blip r:embed="rId2"/>
          <a:srcRect l="8129" t="49922" r="52328" b="27807"/>
          <a:stretch/>
        </p:blipFill>
        <p:spPr>
          <a:xfrm>
            <a:off x="360000" y="4500000"/>
            <a:ext cx="4846320" cy="170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4916520" y="720000"/>
            <a:ext cx="5882040" cy="12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2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Выводы по преобразованиям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10373400" y="6356520"/>
            <a:ext cx="9853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601EFE9-2572-48CA-A4FD-3CC2A8858B03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&lt;номер&gt;</a:t>
            </a:fld>
            <a:endParaRPr b="0" lang="ru-RU" sz="900" spc="-1" strike="noStrike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4860000" y="2143800"/>
            <a:ext cx="5905080" cy="253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5" strike="noStrike">
                <a:solidFill>
                  <a:srgbClr val="000000"/>
                </a:solidFill>
                <a:latin typeface="Arial"/>
                <a:ea typeface="DejaVu Sans"/>
              </a:rPr>
              <a:t>1. Кросс-валидация K-Fold заметно улучшила результаты и «выровняла» их.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5" strike="noStrike">
                <a:solidFill>
                  <a:srgbClr val="000000"/>
                </a:solidFill>
                <a:latin typeface="Arial"/>
                <a:ea typeface="DejaVu Sans"/>
              </a:rPr>
              <a:t>2. Ансамбль также поправил результат, но его работа в несколько раз дольше при несколько худшем качестве.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5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5" strike="noStrike">
                <a:solidFill>
                  <a:srgbClr val="000000"/>
                </a:solidFill>
                <a:latin typeface="Arial"/>
                <a:ea typeface="DejaVu Sans"/>
              </a:rPr>
              <a:t>3. Корреляция содержания текста с объемом  могла бы помочь улучшить общий результат, но не для любых датасетов.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78" name="Line 4"/>
          <p:cNvSpPr/>
          <p:nvPr/>
        </p:nvSpPr>
        <p:spPr>
          <a:xfrm flipH="1" flipV="1">
            <a:off x="0" y="876240"/>
            <a:ext cx="5245920" cy="1709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658080" y="5400"/>
            <a:ext cx="6720480" cy="10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32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5. Визуализация эмбеддингов word2vec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376920" y="2340000"/>
            <a:ext cx="3941640" cy="21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45000">
            <a:norm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35" strike="noStrike">
                <a:solidFill>
                  <a:srgbClr val="000000"/>
                </a:solidFill>
                <a:latin typeface="Arial"/>
                <a:ea typeface="DejaVu Sans"/>
              </a:rPr>
              <a:t>Хорошо визуализировался тезис о лексической бедности детской речи по сравнению со взрослой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9882C8D6-395B-4E2E-8661-F35850B46FDB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12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4384440" y="1080000"/>
            <a:ext cx="6594120" cy="56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3240000" y="2340000"/>
            <a:ext cx="7378560" cy="79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36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СПАСИБО за внимание!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9579600" y="6356520"/>
            <a:ext cx="177228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520E63B6-CFA6-4A40-A1E3-E97149018116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&lt;номер&gt;</a:t>
            </a:fld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2160000" y="1080000"/>
            <a:ext cx="9410400" cy="28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ru-RU" sz="36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Задача работы</a:t>
            </a:r>
            <a:br/>
            <a:br/>
            <a:r>
              <a:rPr b="0" lang="ru-RU" sz="22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проверить возможность идентификации ментального состояния и возраста говорящего по текстовой записи речи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CustomShape 1"/>
          <p:cNvSpPr/>
          <p:nvPr/>
        </p:nvSpPr>
        <p:spPr>
          <a:xfrm>
            <a:off x="992160" y="540000"/>
            <a:ext cx="656712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2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Критерии влияния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 rot="21585000">
            <a:off x="352440" y="1620360"/>
            <a:ext cx="5578200" cy="46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6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600" spc="35" strike="noStrike">
                <a:solidFill>
                  <a:srgbClr val="000000"/>
                </a:solidFill>
                <a:latin typeface="Arial"/>
                <a:ea typeface="DejaVu Sans"/>
              </a:rPr>
              <a:t>Для шизофрении:</a:t>
            </a:r>
            <a:endParaRPr b="0" lang="ru-RU" sz="26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5" strike="noStrike">
                <a:solidFill>
                  <a:srgbClr val="000000"/>
                </a:solidFill>
                <a:latin typeface="Arial"/>
                <a:ea typeface="DejaVu Sans"/>
              </a:rPr>
              <a:t>Явления атаксии речи и шизофазии</a:t>
            </a:r>
            <a:endParaRPr b="0" lang="ru-RU" sz="24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5" strike="noStrike">
                <a:solidFill>
                  <a:srgbClr val="000000"/>
                </a:solidFill>
                <a:latin typeface="Arial"/>
                <a:ea typeface="DejaVu Sans"/>
              </a:rPr>
              <a:t>Алогизмы или паралогизмы</a:t>
            </a:r>
            <a:endParaRPr b="0" lang="ru-RU" sz="24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5" strike="noStrike">
                <a:solidFill>
                  <a:srgbClr val="000000"/>
                </a:solidFill>
                <a:latin typeface="Arial"/>
                <a:ea typeface="DejaVu Sans"/>
              </a:rPr>
              <a:t>Нарушение семантической структуры ассоциаций</a:t>
            </a:r>
            <a:endParaRPr b="0" lang="ru-RU" sz="24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5" strike="noStrike">
                <a:solidFill>
                  <a:srgbClr val="000000"/>
                </a:solidFill>
                <a:latin typeface="Arial"/>
                <a:ea typeface="DejaVu Sans"/>
              </a:rPr>
              <a:t>Неологизмы и парафазии</a:t>
            </a:r>
            <a:endParaRPr b="0" lang="ru-RU" sz="24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5" strike="noStrike">
                <a:solidFill>
                  <a:srgbClr val="000000"/>
                </a:solidFill>
                <a:latin typeface="Arial"/>
                <a:ea typeface="DejaVu Sans"/>
              </a:rPr>
              <a:t>Нарочито сложный синтаксис, нанизывание грамматических структур</a:t>
            </a:r>
            <a:endParaRPr b="0" lang="ru-RU" sz="24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400" spc="35" strike="noStrike">
                <a:solidFill>
                  <a:srgbClr val="000000"/>
                </a:solidFill>
                <a:latin typeface="Arial"/>
                <a:ea typeface="DejaVu Sans"/>
              </a:rPr>
              <a:t>Многословность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ru-RU" sz="3200" spc="35" strike="noStrike">
                <a:solidFill>
                  <a:srgbClr val="000000"/>
                </a:solidFill>
                <a:latin typeface="Arial"/>
                <a:ea typeface="DejaVu Sans"/>
              </a:rPr>
              <a:t>«</a:t>
            </a:r>
            <a:r>
              <a:rPr b="0" i="1" lang="ru-RU" sz="2400" spc="35" strike="noStrike">
                <a:solidFill>
                  <a:srgbClr val="000000"/>
                </a:solidFill>
                <a:latin typeface="Arial"/>
                <a:ea typeface="DejaVu Sans"/>
              </a:rPr>
              <a:t>Ну это не злоба, это остервенение с досадой, которые слегка калькулируют от кофе, от…к воде, которая, знаешь, не настоенная, а отстойная, потому что церемониал земной, подземный и поверхностный, и шахтерный, штольный еще есть. Не кобальды, не землекопы, а улей пчелиный есть, осиный, а есть термитный, а есть муравьиный». 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10373400" y="6356520"/>
            <a:ext cx="9853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0F781743-D694-41EF-A743-D1F646DCCE64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&lt;номер&gt;</a:t>
            </a:fld>
            <a:endParaRPr b="0" lang="ru-RU" sz="900" spc="-1" strike="noStrike">
              <a:latin typeface="Arial"/>
            </a:endParaRPr>
          </a:p>
        </p:txBody>
      </p:sp>
      <p:sp>
        <p:nvSpPr>
          <p:cNvPr id="448" name="CustomShape 4"/>
          <p:cNvSpPr/>
          <p:nvPr/>
        </p:nvSpPr>
        <p:spPr>
          <a:xfrm>
            <a:off x="6300000" y="1800000"/>
            <a:ext cx="5759280" cy="39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0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000" spc="35" strike="noStrike">
                <a:solidFill>
                  <a:srgbClr val="000000"/>
                </a:solidFill>
                <a:latin typeface="Arial"/>
                <a:ea typeface="DejaVu Sans"/>
              </a:rPr>
              <a:t>Для детской речи:</a:t>
            </a:r>
            <a:endParaRPr b="0" lang="ru-RU" sz="20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5" strike="noStrike">
                <a:solidFill>
                  <a:srgbClr val="000000"/>
                </a:solidFill>
                <a:latin typeface="Arial"/>
                <a:ea typeface="DejaVu Sans"/>
              </a:rPr>
              <a:t>Скудность словарного запаса в соответствии с возрастом</a:t>
            </a:r>
            <a:endParaRPr b="0" lang="ru-RU" sz="18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5" strike="noStrike">
                <a:solidFill>
                  <a:srgbClr val="000000"/>
                </a:solidFill>
                <a:latin typeface="Arial"/>
                <a:ea typeface="DejaVu Sans"/>
              </a:rPr>
              <a:t>Эгоцентрическая речь</a:t>
            </a:r>
            <a:endParaRPr b="0" lang="ru-RU" sz="18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5" strike="noStrike">
                <a:solidFill>
                  <a:srgbClr val="000000"/>
                </a:solidFill>
                <a:latin typeface="Arial"/>
                <a:ea typeface="DejaVu Sans"/>
              </a:rPr>
              <a:t>Детское словотворчество</a:t>
            </a:r>
            <a:endParaRPr b="0" lang="ru-RU" sz="18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5" strike="noStrike">
                <a:solidFill>
                  <a:srgbClr val="000000"/>
                </a:solidFill>
                <a:latin typeface="Arial"/>
                <a:ea typeface="DejaVu Sans"/>
              </a:rPr>
              <a:t>Примитивность синтаксиса, ошибки</a:t>
            </a:r>
            <a:endParaRPr b="0" lang="ru-RU" sz="1800" spc="-1" strike="noStrike">
              <a:latin typeface="Arial"/>
            </a:endParaRPr>
          </a:p>
          <a:p>
            <a:pPr lvl="1" marL="283320" indent="-28368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35" strike="noStrike">
                <a:solidFill>
                  <a:srgbClr val="000000"/>
                </a:solidFill>
                <a:latin typeface="Arial"/>
                <a:ea typeface="DejaVu Sans"/>
              </a:rPr>
              <a:t>Короткие фразы в диалоге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i="1" lang="ru-RU" sz="1800" spc="35" strike="noStrike">
                <a:solidFill>
                  <a:srgbClr val="000000"/>
                </a:solidFill>
                <a:latin typeface="Arial"/>
                <a:ea typeface="DejaVu Sans"/>
              </a:rPr>
              <a:t>«Да, очень хочу. Потому что уже можно делать то, что ты сама захочешь. Еще одна причина, почему я хочу в школу: там я буду без присмотра. Конечно, за мной будет следить учительница, но я смогу сама решать многие вещи. Когда чего-то очень хочется делать, а не разрешают, очень обидно. Например, шоколадку съесть».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793440" y="360000"/>
            <a:ext cx="1904760" cy="7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28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План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450" name="CustomShape 2"/>
          <p:cNvSpPr/>
          <p:nvPr/>
        </p:nvSpPr>
        <p:spPr>
          <a:xfrm>
            <a:off x="720000" y="1440000"/>
            <a:ext cx="5398200" cy="44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92000"/>
          </a:bodyPr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1. Бинарная классификация в паре болезнь-норма (tf-idf, LogisticRegression)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2. Мультикласс с включением детской речи (tf-idf, MultinomialNB)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3. Улучшение результатов с помощью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кросс-валидации и ансамблей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4. Влияние объема текста на распознавание классов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ffffff"/>
                </a:solidFill>
                <a:latin typeface="Arial"/>
                <a:ea typeface="DejaVu Sans"/>
              </a:rPr>
              <a:t>5. Визуализация эмбеддингов слов для каждого класса с помощью Word2Vec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  <a:p>
            <a:pPr>
              <a:lnSpc>
                <a:spcPct val="14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000" spc="-1" strike="noStrike">
              <a:latin typeface="Arial"/>
            </a:endParaRPr>
          </a:p>
        </p:txBody>
      </p:sp>
      <p:sp>
        <p:nvSpPr>
          <p:cNvPr id="451" name="CustomShape 3"/>
          <p:cNvSpPr/>
          <p:nvPr/>
        </p:nvSpPr>
        <p:spPr>
          <a:xfrm>
            <a:off x="10373400" y="6356520"/>
            <a:ext cx="9853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6FD3C389-201D-4A97-81D1-FDB06013FE90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4</a:t>
            </a:fld>
            <a:endParaRPr b="0" lang="ru-RU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CustomShape 1"/>
          <p:cNvSpPr/>
          <p:nvPr/>
        </p:nvSpPr>
        <p:spPr>
          <a:xfrm>
            <a:off x="2520000" y="487800"/>
            <a:ext cx="6298200" cy="11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36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Результаты Бинарной классификации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53" name="Line 2"/>
          <p:cNvSpPr/>
          <p:nvPr/>
        </p:nvSpPr>
        <p:spPr>
          <a:xfrm flipH="1" flipV="1">
            <a:off x="0" y="254520"/>
            <a:ext cx="6095880" cy="855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4" name="" descr=""/>
          <p:cNvPicPr/>
          <p:nvPr/>
        </p:nvPicPr>
        <p:blipFill>
          <a:blip r:embed="rId1"/>
          <a:srcRect l="0" t="0" r="59577" b="75188"/>
          <a:stretch/>
        </p:blipFill>
        <p:spPr>
          <a:xfrm>
            <a:off x="6715440" y="2700000"/>
            <a:ext cx="5162760" cy="1978200"/>
          </a:xfrm>
          <a:prstGeom prst="rect">
            <a:avLst/>
          </a:prstGeom>
          <a:ln w="0">
            <a:noFill/>
          </a:ln>
        </p:spPr>
      </p:pic>
      <p:pic>
        <p:nvPicPr>
          <p:cNvPr id="455" name="" descr=""/>
          <p:cNvPicPr/>
          <p:nvPr/>
        </p:nvPicPr>
        <p:blipFill>
          <a:blip r:embed="rId2"/>
          <a:stretch/>
        </p:blipFill>
        <p:spPr>
          <a:xfrm>
            <a:off x="360000" y="1800000"/>
            <a:ext cx="6118200" cy="441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CustomShape 1"/>
          <p:cNvSpPr/>
          <p:nvPr/>
        </p:nvSpPr>
        <p:spPr>
          <a:xfrm>
            <a:off x="1800000" y="360000"/>
            <a:ext cx="8458200" cy="11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36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Результаты мультиклассовой классификации (без k-Fold)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57" name="Line 2"/>
          <p:cNvSpPr/>
          <p:nvPr/>
        </p:nvSpPr>
        <p:spPr>
          <a:xfrm flipH="1" flipV="1">
            <a:off x="0" y="254520"/>
            <a:ext cx="6095880" cy="855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8" name="" descr=""/>
          <p:cNvPicPr/>
          <p:nvPr/>
        </p:nvPicPr>
        <p:blipFill>
          <a:blip r:embed="rId1"/>
          <a:stretch/>
        </p:blipFill>
        <p:spPr>
          <a:xfrm>
            <a:off x="5400000" y="1568880"/>
            <a:ext cx="6298200" cy="4549320"/>
          </a:xfrm>
          <a:prstGeom prst="rect">
            <a:avLst/>
          </a:prstGeom>
          <a:ln w="0">
            <a:noFill/>
          </a:ln>
        </p:spPr>
      </p:pic>
      <p:pic>
        <p:nvPicPr>
          <p:cNvPr id="459" name="" descr=""/>
          <p:cNvPicPr/>
          <p:nvPr/>
        </p:nvPicPr>
        <p:blipFill>
          <a:blip r:embed="rId2"/>
          <a:srcRect l="0" t="0" r="60667" b="73463"/>
          <a:stretch/>
        </p:blipFill>
        <p:spPr>
          <a:xfrm>
            <a:off x="180000" y="2375280"/>
            <a:ext cx="5038200" cy="212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6275520" y="1440000"/>
            <a:ext cx="5048640" cy="48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36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Анализ ошибок</a:t>
            </a:r>
            <a:br/>
            <a:endParaRPr b="0" lang="ru-RU" sz="36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в класс «норма» подмешаны лишние данные от остальных классов. </a:t>
            </a:r>
            <a:br/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Возможные причины: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1. данные по шизофрении и детской речи неоднородны (возраст и стадия болезни)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ru-RU" sz="22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2. не учтен объем текстов</a:t>
            </a:r>
            <a:br/>
            <a:br/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1800000" y="668160"/>
            <a:ext cx="8458200" cy="11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36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Улучшение результата </a:t>
            </a:r>
            <a:endParaRPr b="0" lang="ru-RU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36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с использованием метода </a:t>
            </a:r>
            <a:endParaRPr b="0" lang="ru-RU" sz="36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ru-RU" sz="3600" spc="134" strike="noStrike" cap="all">
                <a:solidFill>
                  <a:srgbClr val="ffffff"/>
                </a:solidFill>
                <a:latin typeface="Arial"/>
                <a:ea typeface="DejaVu Sans"/>
              </a:rPr>
              <a:t>k-Fold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462" name="Line 2"/>
          <p:cNvSpPr/>
          <p:nvPr/>
        </p:nvSpPr>
        <p:spPr>
          <a:xfrm flipH="1" flipV="1">
            <a:off x="0" y="254520"/>
            <a:ext cx="6095880" cy="855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5580000" y="1980000"/>
            <a:ext cx="6228360" cy="4498560"/>
          </a:xfrm>
          <a:prstGeom prst="rect">
            <a:avLst/>
          </a:prstGeom>
          <a:ln w="0">
            <a:noFill/>
          </a:ln>
        </p:spPr>
      </p:pic>
      <p:pic>
        <p:nvPicPr>
          <p:cNvPr id="464" name="" descr=""/>
          <p:cNvPicPr/>
          <p:nvPr/>
        </p:nvPicPr>
        <p:blipFill>
          <a:blip r:embed="rId2"/>
          <a:srcRect l="8454" t="38036" r="48868" b="37653"/>
          <a:stretch/>
        </p:blipFill>
        <p:spPr>
          <a:xfrm>
            <a:off x="214200" y="2655000"/>
            <a:ext cx="5184360" cy="184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stomShape 1"/>
          <p:cNvSpPr/>
          <p:nvPr/>
        </p:nvSpPr>
        <p:spPr>
          <a:xfrm>
            <a:off x="1440000" y="0"/>
            <a:ext cx="9664560" cy="12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2800" spc="134" strike="noStrike" cap="all">
                <a:solidFill>
                  <a:srgbClr val="000000"/>
                </a:solidFill>
                <a:latin typeface="Arial"/>
                <a:ea typeface="DejaVu Sans"/>
              </a:rPr>
              <a:t>Улучшение результатов методом ансамблей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2800" spc="-1" strike="noStrike">
              <a:latin typeface="Arial"/>
            </a:endParaRPr>
          </a:p>
        </p:txBody>
      </p:sp>
      <p:sp>
        <p:nvSpPr>
          <p:cNvPr id="466" name="CustomShape 2"/>
          <p:cNvSpPr/>
          <p:nvPr/>
        </p:nvSpPr>
        <p:spPr>
          <a:xfrm>
            <a:off x="10373400" y="6356520"/>
            <a:ext cx="9853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394EF154-17FD-47BD-8BA5-72219B43289F}" type="slidenum">
              <a:rPr b="0" lang="ru-RU" sz="900" spc="-1" strike="noStrike">
                <a:solidFill>
                  <a:srgbClr val="8b8b8b"/>
                </a:solidFill>
                <a:latin typeface="Arial"/>
                <a:ea typeface="DejaVu Sans"/>
              </a:rPr>
              <a:t>&lt;номер&gt;</a:t>
            </a:fld>
            <a:endParaRPr b="0" lang="ru-RU" sz="900" spc="-1" strike="noStrike">
              <a:latin typeface="Arial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"/>
          <a:srcRect l="9806" t="50843" r="34396" b="31743"/>
          <a:stretch/>
        </p:blipFill>
        <p:spPr>
          <a:xfrm>
            <a:off x="2700000" y="1080000"/>
            <a:ext cx="7394040" cy="1438560"/>
          </a:xfrm>
          <a:prstGeom prst="rect">
            <a:avLst/>
          </a:prstGeom>
          <a:ln w="0">
            <a:noFill/>
          </a:ln>
        </p:spPr>
      </p:pic>
      <p:pic>
        <p:nvPicPr>
          <p:cNvPr id="468" name="" descr=""/>
          <p:cNvPicPr/>
          <p:nvPr/>
        </p:nvPicPr>
        <p:blipFill>
          <a:blip r:embed="rId2"/>
          <a:srcRect l="6487" t="43294" r="52476" b="32886"/>
          <a:stretch/>
        </p:blipFill>
        <p:spPr>
          <a:xfrm>
            <a:off x="360000" y="3327120"/>
            <a:ext cx="5218560" cy="1891440"/>
          </a:xfrm>
          <a:prstGeom prst="rect">
            <a:avLst/>
          </a:prstGeom>
          <a:ln w="0">
            <a:noFill/>
          </a:ln>
        </p:spPr>
      </p:pic>
      <p:pic>
        <p:nvPicPr>
          <p:cNvPr id="469" name="" descr=""/>
          <p:cNvPicPr/>
          <p:nvPr/>
        </p:nvPicPr>
        <p:blipFill>
          <a:blip r:embed="rId3"/>
          <a:stretch/>
        </p:blipFill>
        <p:spPr>
          <a:xfrm>
            <a:off x="5760000" y="2614680"/>
            <a:ext cx="5598720" cy="404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Application>LibreOffice/7.0.4.2$Linux_X86_64 LibreOffice_project/00$Build-2</Application>
  <AppVersion>15.0000</AppVersion>
  <Words>456</Words>
  <Paragraphs>137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2024-02-14T19:04:18Z</dcterms:created>
  <dc:creator/>
  <dc:description/>
  <dc:language>ru-RU</dc:language>
  <cp:lastModifiedBy/>
  <dcterms:modified xsi:type="dcterms:W3CDTF">2024-07-20T09:06:26Z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13</vt:i4>
  </property>
  <property fmtid="{D5CDD505-2E9C-101B-9397-08002B2CF9AE}" pid="5" name="PresentationFormat">
    <vt:lpwstr>Широкоэкранный</vt:lpwstr>
  </property>
  <property fmtid="{D5CDD505-2E9C-101B-9397-08002B2CF9AE}" pid="6" name="Slides">
    <vt:i4>13</vt:i4>
  </property>
</Properties>
</file>