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E12401-D17D-4AF8-BC5C-A90C041BA12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7CFABC-3682-4DF8-AE02-77A356C0CD6F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24814C-8433-4EEB-A18C-25255A770EE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35456D-184A-4D05-AC08-E2030BDE740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E0C9FE-8131-435A-AE57-C603E2A5676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9E1EFE-CD7B-41DC-BD28-97AA4CBDD4F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17B6AF-0325-4101-957B-57217EF3687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4F7D6F-A306-4D78-A29A-23F758E05743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587930-54D1-489E-B05E-5A14B728B9E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E1D3C1-3A4C-43C1-827F-A1DB1A70608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F1713D-4026-47BB-90F8-D28424A9B5E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71B426-7A50-467D-A939-83B7362FB810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5BAA3E-F94B-4D5E-BF69-73BC8387C61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FFC2F4-70CA-4311-8659-EA9A7DB3948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 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6360" cy="5052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Графический объект 12" descr=""/>
          <p:cNvPicPr/>
          <p:nvPr/>
        </p:nvPicPr>
        <p:blipFill>
          <a:blip r:embed="rId2"/>
          <a:srcRect l="18647" t="318" r="28731" b="73494"/>
          <a:stretch/>
        </p:blipFill>
        <p:spPr>
          <a:xfrm flipH="1" rot="10800000">
            <a:off x="6308280" y="0"/>
            <a:ext cx="5881680" cy="2364480"/>
          </a:xfrm>
          <a:prstGeom prst="rect">
            <a:avLst/>
          </a:prstGeom>
          <a:ln w="0">
            <a:noFill/>
          </a:ln>
        </p:spPr>
      </p:pic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Графический объект 5" descr=""/>
          <p:cNvPicPr/>
          <p:nvPr/>
        </p:nvPicPr>
        <p:blipFill>
          <a:blip r:embed="rId2"/>
          <a:stretch/>
        </p:blipFill>
        <p:spPr>
          <a:xfrm>
            <a:off x="0" y="0"/>
            <a:ext cx="3175200" cy="6856200"/>
          </a:xfrm>
          <a:prstGeom prst="rect">
            <a:avLst/>
          </a:prstGeom>
          <a:ln w="0"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0" y="0"/>
            <a:ext cx="6557760" cy="6858000"/>
            <a:chOff x="0" y="0"/>
            <a:chExt cx="6557760" cy="6858000"/>
          </a:xfrm>
        </p:grpSpPr>
        <p:sp>
          <p:nvSpPr>
            <p:cNvPr id="40" name="Line 2"/>
            <p:cNvSpPr/>
            <p:nvPr/>
          </p:nvSpPr>
          <p:spPr>
            <a:xfrm flipH="1" flipV="1">
              <a:off x="0" y="1158480"/>
              <a:ext cx="6557760" cy="215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Line 3"/>
            <p:cNvSpPr/>
            <p:nvPr/>
          </p:nvSpPr>
          <p:spPr>
            <a:xfrm flipH="1" flipV="1">
              <a:off x="3632760" y="0"/>
              <a:ext cx="2925000" cy="685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Графический объект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4229280" y="0"/>
            <a:ext cx="7961040" cy="685620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</a:t>
            </a:r>
            <a:r>
              <a:rPr b="0" lang="ru-RU" sz="4400" spc="-1" strike="noStrike">
                <a:latin typeface="Arial"/>
              </a:rPr>
              <a:t>ия </a:t>
            </a:r>
            <a:r>
              <a:rPr b="0" lang="ru-RU" sz="4400" spc="-1" strike="noStrike">
                <a:latin typeface="Arial"/>
              </a:rPr>
              <a:t>щёлкн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3990600" y="0"/>
            <a:ext cx="1126080" cy="2512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9096120" y="-24840"/>
            <a:ext cx="3095640" cy="6882840"/>
            <a:chOff x="9096120" y="-24840"/>
            <a:chExt cx="3095640" cy="6882840"/>
          </a:xfrm>
        </p:grpSpPr>
        <p:sp>
          <p:nvSpPr>
            <p:cNvPr id="159" name="Line 2"/>
            <p:cNvSpPr/>
            <p:nvPr/>
          </p:nvSpPr>
          <p:spPr>
            <a:xfrm>
              <a:off x="9096120" y="1496880"/>
              <a:ext cx="3095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9381600" y="-24840"/>
              <a:ext cx="2810160" cy="688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Line 4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Графический объект 3" descr=""/>
          <p:cNvPicPr/>
          <p:nvPr/>
        </p:nvPicPr>
        <p:blipFill>
          <a:blip r:embed="rId2"/>
          <a:stretch/>
        </p:blipFill>
        <p:spPr>
          <a:xfrm>
            <a:off x="0" y="828720"/>
            <a:ext cx="5875200" cy="519876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Графический объект 9" descr=""/>
          <p:cNvPicPr/>
          <p:nvPr/>
        </p:nvPicPr>
        <p:blipFill>
          <a:blip r:embed="rId2"/>
          <a:srcRect l="39434" t="20279" r="0" b="22672"/>
          <a:stretch/>
        </p:blipFill>
        <p:spPr>
          <a:xfrm>
            <a:off x="25920" y="0"/>
            <a:ext cx="4091760" cy="391068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4429800" y="0"/>
            <a:ext cx="7761960" cy="2754720"/>
            <a:chOff x="4429800" y="0"/>
            <a:chExt cx="7761960" cy="2754720"/>
          </a:xfrm>
        </p:grpSpPr>
        <p:sp>
          <p:nvSpPr>
            <p:cNvPr id="279" name="Line 2"/>
            <p:cNvSpPr/>
            <p:nvPr/>
          </p:nvSpPr>
          <p:spPr>
            <a:xfrm flipH="1" flipV="1">
              <a:off x="4429800" y="0"/>
              <a:ext cx="7761960" cy="1217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Line 3"/>
            <p:cNvSpPr/>
            <p:nvPr/>
          </p:nvSpPr>
          <p:spPr>
            <a:xfrm>
              <a:off x="11065680" y="0"/>
              <a:ext cx="1126080" cy="275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Line 1"/>
          <p:cNvSpPr/>
          <p:nvPr/>
        </p:nvSpPr>
        <p:spPr>
          <a:xfrm flipH="1" flipV="1">
            <a:off x="3093840" y="0"/>
            <a:ext cx="1746000" cy="389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40000" y="3780000"/>
            <a:ext cx="1025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Сравнение методов машинного обучения при распознавании классов в тройке "шизофрения-норма-детская речь"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300000" y="5940000"/>
            <a:ext cx="539856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16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караваева ольга</a:t>
            </a:r>
            <a:br/>
            <a:r>
              <a:rPr b="0" lang="ru-RU" sz="16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дпо комп.лингвистика ниу вшэ 2023-24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2007360" y="371160"/>
            <a:ext cx="861876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Влияние объема текста на выбор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группы «взрослый» (норма + не норма)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и «ребенок»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0373400" y="6356520"/>
            <a:ext cx="9856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19CDDF-57EE-4CAA-B855-8069F6D2AC1F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5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16320" y="1983240"/>
            <a:ext cx="387072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1. тренировочные данные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были сбалансированы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Randomoversampler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2. Модель все равно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много реплик Ребенка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приняла за реплики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Взрослого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5760000" y="1935360"/>
            <a:ext cx="5119200" cy="400356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2"/>
          <a:srcRect l="8129" t="49913" r="52322" b="27803"/>
          <a:stretch/>
        </p:blipFill>
        <p:spPr>
          <a:xfrm>
            <a:off x="360000" y="4500000"/>
            <a:ext cx="4846680" cy="17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916520" y="720000"/>
            <a:ext cx="5882400" cy="12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Выводы по преобразованиям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0373400" y="6356520"/>
            <a:ext cx="9856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6FDA9A-E8BF-4244-B6F3-CBB31611EA3E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5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4860000" y="2143800"/>
            <a:ext cx="5905440" cy="25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1. Кросс-валидация K-Fold заметно улучшила результаты и «выровняла» их.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2. Ансамбль также поправил результат, но его работа в несколько раз дольше при несколько худшем качестве.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3. Корреляция содержания текста с объемом  могла бы помочь улучшить общий результат, но не для любых датасетов.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78" name="Line 4"/>
          <p:cNvSpPr/>
          <p:nvPr/>
        </p:nvSpPr>
        <p:spPr>
          <a:xfrm flipH="1" flipV="1">
            <a:off x="0" y="876240"/>
            <a:ext cx="5245920" cy="1709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58080" y="5400"/>
            <a:ext cx="6720840" cy="10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5. Визуализация эмбеддингов word2vec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76920" y="2340000"/>
            <a:ext cx="394200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Хорошо визуализировался тезис о лексической бедности детской речи по сравнению со взрослой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29A23C-0B7F-4789-8E8F-9EEDDA4D644F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12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4384440" y="1080000"/>
            <a:ext cx="6594480" cy="56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240000" y="2340000"/>
            <a:ext cx="737892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9579600" y="6356520"/>
            <a:ext cx="177264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602903-C04D-4665-9C9B-862EC0A89761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160000" y="1080000"/>
            <a:ext cx="9410760" cy="28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Задача работы</a:t>
            </a:r>
            <a:br/>
            <a:br/>
            <a:r>
              <a:rPr b="0" lang="ru-RU" sz="22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проверить возможность идентификации ментального состояния и возраста говорящего по текстовой записи речи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793440" y="360000"/>
            <a:ext cx="190512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План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720000" y="1440000"/>
            <a:ext cx="5398560" cy="44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Бинарная классификация в паре болезнь-норма (tf-idf, LogisticRegression)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Мультикласс с включением детской речи (tf-idf, MultinomialNB)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Улучшение результатов с помощью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кросс-валидации и ансамблей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 Влияние объема текста на распознавание классов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Визуализация эмбеддингов слов для каждого класса с помощью Word2Vec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0373400" y="6356520"/>
            <a:ext cx="9856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28F023-5EB1-4A63-85FC-7BB48B03F87F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3</a:t>
            </a:fld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520000" y="487800"/>
            <a:ext cx="6298560" cy="11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Результаты Бинарной классификации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49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0" name="" descr=""/>
          <p:cNvPicPr/>
          <p:nvPr/>
        </p:nvPicPr>
        <p:blipFill>
          <a:blip r:embed="rId1"/>
          <a:srcRect l="0" t="0" r="59571" b="75178"/>
          <a:stretch/>
        </p:blipFill>
        <p:spPr>
          <a:xfrm>
            <a:off x="6715440" y="2700000"/>
            <a:ext cx="5163120" cy="197856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2"/>
          <a:stretch/>
        </p:blipFill>
        <p:spPr>
          <a:xfrm>
            <a:off x="360000" y="1800000"/>
            <a:ext cx="6118560" cy="44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992160" y="540000"/>
            <a:ext cx="65674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Критерии влияния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 rot="21585000">
            <a:off x="352440" y="1620360"/>
            <a:ext cx="5578560" cy="46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6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600" spc="38" strike="noStrike">
                <a:solidFill>
                  <a:srgbClr val="000000"/>
                </a:solidFill>
                <a:latin typeface="Arial"/>
                <a:ea typeface="DejaVu Sans"/>
              </a:rPr>
              <a:t>Для шизофрении:</a:t>
            </a:r>
            <a:endParaRPr b="0" lang="ru-RU" sz="26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Явления атаксии речи и шизофазии</a:t>
            </a:r>
            <a:endParaRPr b="0" lang="ru-RU" sz="24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Алогизмы или паралогизмы</a:t>
            </a:r>
            <a:endParaRPr b="0" lang="ru-RU" sz="24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Нарушение семантической структуры ассоциаций</a:t>
            </a:r>
            <a:endParaRPr b="0" lang="ru-RU" sz="24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Неологизмы и парафазии</a:t>
            </a:r>
            <a:endParaRPr b="0" lang="ru-RU" sz="24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Нарочито сложный синтаксис, нанизывание грамматических структур</a:t>
            </a:r>
            <a:endParaRPr b="0" lang="ru-RU" sz="24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Многословность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ru-RU" sz="3200" spc="38" strike="noStrike">
                <a:solidFill>
                  <a:srgbClr val="000000"/>
                </a:solidFill>
                <a:latin typeface="Arial"/>
                <a:ea typeface="DejaVu Sans"/>
              </a:rPr>
              <a:t>«</a:t>
            </a:r>
            <a:r>
              <a:rPr b="0" i="1" lang="ru-RU" sz="2400" spc="38" strike="noStrike">
                <a:solidFill>
                  <a:srgbClr val="000000"/>
                </a:solidFill>
                <a:latin typeface="Arial"/>
                <a:ea typeface="DejaVu Sans"/>
              </a:rPr>
              <a:t>Ну это не злоба, это остервенение с досадой, которые слегка калькулируют от кофе, от…к воде, которая, знаешь, не настоенная, а отстойная, потому что церемониал земной, подземный и поверхностный, и шахтерный, штольный еще есть. Не кобальды, не землекопы, а улей пчелиный есть, осиный, а есть термитный, а есть муравьиный».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0373400" y="6356520"/>
            <a:ext cx="9856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47F7C5-A3BA-4775-9328-934E4397A167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5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6300000" y="1800000"/>
            <a:ext cx="575964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38" strike="noStrike">
                <a:solidFill>
                  <a:srgbClr val="000000"/>
                </a:solidFill>
                <a:latin typeface="Arial"/>
                <a:ea typeface="DejaVu Sans"/>
              </a:rPr>
              <a:t>Для детской речи:</a:t>
            </a:r>
            <a:endParaRPr b="0" lang="ru-RU" sz="20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Скудность словарного запаса в соответствии с возрастом</a:t>
            </a:r>
            <a:endParaRPr b="0" lang="ru-RU" sz="18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Эгоцентрическая речь</a:t>
            </a:r>
            <a:endParaRPr b="0" lang="ru-RU" sz="18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Детское словотворчество</a:t>
            </a:r>
            <a:endParaRPr b="0" lang="ru-RU" sz="18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Примитивность синтаксиса, ошибки</a:t>
            </a:r>
            <a:endParaRPr b="0" lang="ru-RU" sz="1800" spc="-1" strike="noStrike">
              <a:latin typeface="Arial"/>
            </a:endParaRPr>
          </a:p>
          <a:p>
            <a:pPr lvl="1" marL="28332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Короткие фразы в диалоге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ru-RU" sz="1800" spc="38" strike="noStrike">
                <a:solidFill>
                  <a:srgbClr val="000000"/>
                </a:solidFill>
                <a:latin typeface="Arial"/>
                <a:ea typeface="DejaVu Sans"/>
              </a:rPr>
              <a:t>«Да, очень хочу. Потому что уже можно делать то, что ты сама захочешь. Еще одна причина, почему я хочу в школу: там я буду без присмотра. Конечно, за мной будет следить учительница, но я смогу сама решать многие вещи. Когда чего-то очень хочется делать, а не разрешают, очень обидно. Например, шоколадку съесть».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800000" y="360000"/>
            <a:ext cx="8458560" cy="11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Результаты мультиклассовой классификации (без k-Fold)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57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5400000" y="1568880"/>
            <a:ext cx="6298560" cy="454968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rcRect l="0" t="0" r="60661" b="73454"/>
          <a:stretch/>
        </p:blipFill>
        <p:spPr>
          <a:xfrm>
            <a:off x="180000" y="2375280"/>
            <a:ext cx="5038560" cy="21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6275520" y="1440000"/>
            <a:ext cx="5049000" cy="48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Анализ ошибок</a:t>
            </a:r>
            <a:br/>
            <a:endParaRPr b="0" lang="ru-RU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в класс «норма» подмешаны лишние данные от остальных классов. </a:t>
            </a:r>
            <a:br/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Возможные причины: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1. данные по шизофрении и детской речи неоднородны (возраст и стадия болезни)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2. не учтен объем текстов</a:t>
            </a:r>
            <a:br/>
            <a:br/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1800000" y="668160"/>
            <a:ext cx="8458560" cy="11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Улучшение результата 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с использованием метода 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7" strike="noStrike" cap="all">
                <a:solidFill>
                  <a:srgbClr val="ffffff"/>
                </a:solidFill>
                <a:latin typeface="Arial"/>
                <a:ea typeface="DejaVu Sans"/>
              </a:rPr>
              <a:t>k-Fold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2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5580000" y="1980000"/>
            <a:ext cx="6228720" cy="449892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2"/>
          <a:srcRect l="8454" t="38031" r="48862" b="37648"/>
          <a:stretch/>
        </p:blipFill>
        <p:spPr>
          <a:xfrm>
            <a:off x="214200" y="2655000"/>
            <a:ext cx="5184720" cy="184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440000" y="0"/>
            <a:ext cx="9664920" cy="12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2800" spc="137" strike="noStrike" cap="all">
                <a:solidFill>
                  <a:srgbClr val="000000"/>
                </a:solidFill>
                <a:latin typeface="Arial"/>
                <a:ea typeface="DejaVu Sans"/>
              </a:rPr>
              <a:t>Улучшение результатов методом ансамблей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0373400" y="6356520"/>
            <a:ext cx="9856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34BD66-92BB-49D2-9ED9-18400C644517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5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rcRect l="9806" t="50834" r="34393" b="31738"/>
          <a:stretch/>
        </p:blipFill>
        <p:spPr>
          <a:xfrm>
            <a:off x="2700000" y="1080000"/>
            <a:ext cx="7394400" cy="1438920"/>
          </a:xfrm>
          <a:prstGeom prst="rect">
            <a:avLst/>
          </a:prstGeom>
          <a:ln w="0">
            <a:noFill/>
          </a:ln>
        </p:spPr>
      </p:pic>
      <p:pic>
        <p:nvPicPr>
          <p:cNvPr id="468" name="" descr=""/>
          <p:cNvPicPr/>
          <p:nvPr/>
        </p:nvPicPr>
        <p:blipFill>
          <a:blip r:embed="rId2"/>
          <a:srcRect l="6487" t="43289" r="52470" b="32881"/>
          <a:stretch/>
        </p:blipFill>
        <p:spPr>
          <a:xfrm>
            <a:off x="360000" y="3327120"/>
            <a:ext cx="5218920" cy="1891800"/>
          </a:xfrm>
          <a:prstGeom prst="rect">
            <a:avLst/>
          </a:prstGeom>
          <a:ln w="0">
            <a:noFill/>
          </a:ln>
        </p:spPr>
      </p:pic>
      <p:pic>
        <p:nvPicPr>
          <p:cNvPr id="469" name="" descr=""/>
          <p:cNvPicPr/>
          <p:nvPr/>
        </p:nvPicPr>
        <p:blipFill>
          <a:blip r:embed="rId3"/>
          <a:stretch/>
        </p:blipFill>
        <p:spPr>
          <a:xfrm>
            <a:off x="5760000" y="2614680"/>
            <a:ext cx="5599080" cy="40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Application>LibreOffice/7.0.4.2$Linux_X86_64 LibreOffice_project/00$Build-2</Application>
  <AppVersion>15.0000</AppVersion>
  <Words>456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2024-02-14T19:04:18Z</dcterms:created>
  <dc:creator/>
  <dc:description/>
  <dc:language>ru-RU</dc:language>
  <cp:lastModifiedBy/>
  <dcterms:modified xsi:type="dcterms:W3CDTF">2024-07-20T08:55:05Z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13</vt:i4>
  </property>
</Properties>
</file>