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141B04-E09E-4F91-BC9F-F79900A2C2B4}" type="datetimeFigureOut">
              <a:rPr lang="ko-KR" altLang="en-US" smtClean="0"/>
              <a:pPr/>
              <a:t>2016-10-29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9BD57DA-EA81-45A8-8173-6C080DA178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0166" y="1500174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 err="1" smtClean="0"/>
              <a:t>허프만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코딩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구현한 결과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텍스트용 파일 준비</a:t>
            </a:r>
            <a:endParaRPr lang="en-US" altLang="ko-KR" sz="3000" dirty="0" smtClean="0"/>
          </a:p>
          <a:p>
            <a:r>
              <a:rPr lang="ko-KR" altLang="en-US" sz="3000" dirty="0" smtClean="0"/>
              <a:t>메뉴 방식 실행</a:t>
            </a:r>
            <a:endParaRPr lang="en-US" altLang="ko-KR" sz="3000" dirty="0" smtClean="0"/>
          </a:p>
          <a:p>
            <a:r>
              <a:rPr lang="ko-KR" altLang="en-US" sz="3000" dirty="0" smtClean="0"/>
              <a:t>압축 및 파일 저장 </a:t>
            </a:r>
            <a:endParaRPr lang="en-US" altLang="ko-KR" sz="3000" dirty="0" smtClean="0"/>
          </a:p>
          <a:p>
            <a:r>
              <a:rPr lang="ko-KR" altLang="en-US" sz="3000" dirty="0" smtClean="0"/>
              <a:t>해제 및 파일 저장</a:t>
            </a:r>
            <a:endParaRPr lang="en-US" altLang="ko-KR" sz="3000" dirty="0" smtClean="0"/>
          </a:p>
          <a:p>
            <a:r>
              <a:rPr lang="ko-KR" altLang="en-US" sz="3000" dirty="0" smtClean="0"/>
              <a:t>해제 및 화면 출력</a:t>
            </a:r>
            <a:endParaRPr lang="en-US" altLang="ko-KR" sz="3000" dirty="0" smtClean="0"/>
          </a:p>
          <a:p>
            <a:r>
              <a:rPr lang="ko-KR" altLang="en-US" sz="3000" dirty="0" smtClean="0"/>
              <a:t>압축 진행률 및 압축률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소요시간 표시</a:t>
            </a:r>
            <a:endParaRPr lang="en-US" altLang="ko-KR" sz="3000" dirty="0" smtClean="0"/>
          </a:p>
          <a:p>
            <a:pPr>
              <a:buNone/>
            </a:pPr>
            <a:endParaRPr lang="en-US" altLang="ko-KR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500042"/>
            <a:ext cx="4000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j-lt"/>
                <a:ea typeface="HY견고딕" pitchFamily="18" charset="-127"/>
              </a:rPr>
              <a:t>struct</a:t>
            </a:r>
            <a:r>
              <a:rPr lang="en-US" altLang="ko-KR" dirty="0" smtClean="0">
                <a:latin typeface="+mj-lt"/>
                <a:ea typeface="HY견고딕" pitchFamily="18" charset="-127"/>
              </a:rPr>
              <a:t> huff       </a:t>
            </a:r>
          </a:p>
          <a:p>
            <a:r>
              <a:rPr lang="en-US" altLang="ko-KR" dirty="0" smtClean="0">
                <a:latin typeface="+mj-lt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+mj-lt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+mj-lt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+mj-lt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+mj-lt"/>
                <a:ea typeface="HY견고딕" pitchFamily="18" charset="-127"/>
              </a:rPr>
              <a:t>frequncy</a:t>
            </a:r>
            <a:r>
              <a:rPr lang="en-US" altLang="ko-KR" dirty="0" smtClean="0">
                <a:latin typeface="+mj-lt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+mj-lt"/>
                <a:ea typeface="HY견고딕" pitchFamily="18" charset="-127"/>
              </a:rPr>
              <a:t>	string </a:t>
            </a:r>
            <a:r>
              <a:rPr lang="en-US" altLang="ko-KR" dirty="0" err="1" smtClean="0">
                <a:latin typeface="+mj-lt"/>
                <a:ea typeface="HY견고딕" pitchFamily="18" charset="-127"/>
              </a:rPr>
              <a:t>binaryCode</a:t>
            </a:r>
            <a:r>
              <a:rPr lang="en-US" altLang="ko-KR" dirty="0" smtClean="0">
                <a:latin typeface="+mj-lt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+mj-lt"/>
                <a:ea typeface="HY견고딕" pitchFamily="18" charset="-127"/>
              </a:rPr>
              <a:t>	char data;</a:t>
            </a:r>
          </a:p>
          <a:p>
            <a:r>
              <a:rPr lang="en-US" altLang="ko-KR" dirty="0" smtClean="0">
                <a:latin typeface="+mj-lt"/>
                <a:ea typeface="HY견고딕" pitchFamily="18" charset="-127"/>
              </a:rPr>
              <a:t>	huff *</a:t>
            </a:r>
            <a:r>
              <a:rPr lang="en-US" altLang="ko-KR" dirty="0" err="1" smtClean="0">
                <a:latin typeface="+mj-lt"/>
                <a:ea typeface="HY견고딕" pitchFamily="18" charset="-127"/>
              </a:rPr>
              <a:t>leftnode</a:t>
            </a:r>
            <a:r>
              <a:rPr lang="en-US" altLang="ko-KR" dirty="0" smtClean="0">
                <a:latin typeface="+mj-lt"/>
                <a:ea typeface="HY견고딕" pitchFamily="18" charset="-127"/>
              </a:rPr>
              <a:t>, *</a:t>
            </a:r>
            <a:r>
              <a:rPr lang="en-US" altLang="ko-KR" dirty="0" err="1" smtClean="0">
                <a:latin typeface="+mj-lt"/>
                <a:ea typeface="HY견고딕" pitchFamily="18" charset="-127"/>
              </a:rPr>
              <a:t>rightnode</a:t>
            </a:r>
            <a:r>
              <a:rPr lang="en-US" altLang="ko-KR" dirty="0" smtClean="0">
                <a:latin typeface="+mj-lt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+mj-lt"/>
                <a:ea typeface="HY견고딕" pitchFamily="18" charset="-127"/>
              </a:rPr>
              <a:t>};</a:t>
            </a:r>
            <a:endParaRPr lang="ko-KR" altLang="en-US" dirty="0">
              <a:latin typeface="+mj-lt"/>
              <a:ea typeface="HY견고딕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00628" y="0"/>
            <a:ext cx="3854742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주요 알고리즘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2786058"/>
            <a:ext cx="5429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vector&lt;huff&gt; 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ary.begin</a:t>
            </a:r>
            <a:r>
              <a:rPr lang="en-US" altLang="ko-KR" dirty="0" smtClean="0"/>
              <a:t>();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!= </a:t>
            </a:r>
            <a:r>
              <a:rPr lang="en-US" altLang="ko-KR" dirty="0" err="1" smtClean="0"/>
              <a:t>ary.end</a:t>
            </a:r>
            <a:r>
              <a:rPr lang="en-US" altLang="ko-KR" dirty="0" smtClean="0"/>
              <a:t>();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++)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huff </a:t>
            </a:r>
            <a:r>
              <a:rPr lang="en-US" altLang="ko-KR" dirty="0" err="1" smtClean="0"/>
              <a:t>huffdata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huffdata.data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huffdata.frequncy</a:t>
            </a:r>
            <a:r>
              <a:rPr lang="en-US" altLang="ko-KR" dirty="0" smtClean="0"/>
              <a:t> = 1;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ary.push_back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huffdata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00628" y="0"/>
            <a:ext cx="3854742" cy="928670"/>
          </a:xfrm>
        </p:spPr>
        <p:txBody>
          <a:bodyPr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주요 알고리즘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0"/>
            <a:ext cx="542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vector&lt;huff&gt; 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ary.begin</a:t>
            </a:r>
            <a:r>
              <a:rPr lang="en-US" altLang="ko-KR" dirty="0" smtClean="0"/>
              <a:t>();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!= </a:t>
            </a:r>
            <a:r>
              <a:rPr lang="en-US" altLang="ko-KR" dirty="0" err="1" smtClean="0"/>
              <a:t>ary.end</a:t>
            </a:r>
            <a:r>
              <a:rPr lang="en-US" altLang="ko-KR" dirty="0" smtClean="0"/>
              <a:t>();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++)</a:t>
            </a:r>
          </a:p>
        </p:txBody>
      </p:sp>
      <p:sp>
        <p:nvSpPr>
          <p:cNvPr id="8" name="타원 7"/>
          <p:cNvSpPr/>
          <p:nvPr/>
        </p:nvSpPr>
        <p:spPr>
          <a:xfrm>
            <a:off x="1142976" y="1000108"/>
            <a:ext cx="2214578" cy="1214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err="1" smtClean="0"/>
              <a:t>Frequncy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Right, left (node) =null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228599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넣어줌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392906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7950" y="428625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143108" y="4429132"/>
            <a:ext cx="857256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857488" y="5072074"/>
            <a:ext cx="857256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71604" y="5143512"/>
            <a:ext cx="857256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0100" y="5857892"/>
            <a:ext cx="857256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14546" y="5857892"/>
            <a:ext cx="857256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786578" y="4714884"/>
            <a:ext cx="857256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29520" y="5286388"/>
            <a:ext cx="857256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43636" y="5286388"/>
            <a:ext cx="857256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572132" y="5929330"/>
            <a:ext cx="857256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715140" y="5929330"/>
            <a:ext cx="857256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구부러진 연결선 28"/>
          <p:cNvCxnSpPr>
            <a:stCxn id="16" idx="2"/>
            <a:endCxn id="14" idx="2"/>
          </p:cNvCxnSpPr>
          <p:nvPr/>
        </p:nvCxnSpPr>
        <p:spPr>
          <a:xfrm rot="10800000">
            <a:off x="1571604" y="5464983"/>
            <a:ext cx="642942" cy="714380"/>
          </a:xfrm>
          <a:prstGeom prst="curvedConnector3">
            <a:avLst>
              <a:gd name="adj1" fmla="val 13555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4" idx="2"/>
            <a:endCxn id="12" idx="2"/>
          </p:cNvCxnSpPr>
          <p:nvPr/>
        </p:nvCxnSpPr>
        <p:spPr>
          <a:xfrm rot="10800000" flipH="1">
            <a:off x="1571604" y="4750603"/>
            <a:ext cx="571504" cy="714380"/>
          </a:xfrm>
          <a:prstGeom prst="curvedConnector3">
            <a:avLst>
              <a:gd name="adj1" fmla="val -4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786578" y="4714884"/>
            <a:ext cx="857256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1" idx="2"/>
            <a:endCxn id="24" idx="2"/>
          </p:cNvCxnSpPr>
          <p:nvPr/>
        </p:nvCxnSpPr>
        <p:spPr>
          <a:xfrm rot="10800000" flipV="1">
            <a:off x="6143636" y="5036355"/>
            <a:ext cx="642942" cy="571504"/>
          </a:xfrm>
          <a:prstGeom prst="curvedConnector3">
            <a:avLst>
              <a:gd name="adj1" fmla="val 13555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21" idx="6"/>
            <a:endCxn id="23" idx="6"/>
          </p:cNvCxnSpPr>
          <p:nvPr/>
        </p:nvCxnSpPr>
        <p:spPr>
          <a:xfrm>
            <a:off x="7643834" y="5036355"/>
            <a:ext cx="642942" cy="571504"/>
          </a:xfrm>
          <a:prstGeom prst="curvedConnector3">
            <a:avLst>
              <a:gd name="adj1" fmla="val 13555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3428992" y="2714620"/>
            <a:ext cx="92869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ko-KR" altLang="en-US" sz="1500" dirty="0" err="1" smtClean="0"/>
              <a:t>단말노드</a:t>
            </a:r>
            <a:endParaRPr lang="ko-KR" altLang="en-US" sz="1500" dirty="0"/>
          </a:p>
        </p:txBody>
      </p:sp>
      <p:sp>
        <p:nvSpPr>
          <p:cNvPr id="49" name="TextBox 48"/>
          <p:cNvSpPr txBox="1"/>
          <p:nvPr/>
        </p:nvSpPr>
        <p:spPr>
          <a:xfrm>
            <a:off x="3929058" y="342900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에서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빼냄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786182" y="1214422"/>
            <a:ext cx="2857520" cy="1214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Frequncy</a:t>
            </a:r>
            <a:r>
              <a:rPr lang="en-US" altLang="ko-KR" sz="1400" dirty="0" smtClean="0"/>
              <a:t> =</a:t>
            </a:r>
          </a:p>
          <a:p>
            <a:pPr algn="ctr"/>
            <a:r>
              <a:rPr lang="en-US" altLang="ko-KR" sz="1400" dirty="0" smtClean="0"/>
              <a:t>1.frequcy +2.frequcy</a:t>
            </a:r>
          </a:p>
          <a:p>
            <a:pPr algn="ctr"/>
            <a:r>
              <a:rPr lang="en-US" altLang="ko-KR" sz="1400" dirty="0" err="1" smtClean="0"/>
              <a:t>Leftnode</a:t>
            </a:r>
            <a:r>
              <a:rPr lang="en-US" altLang="ko-KR" sz="1400" dirty="0" smtClean="0"/>
              <a:t> = 1</a:t>
            </a:r>
          </a:p>
          <a:p>
            <a:pPr algn="ctr"/>
            <a:r>
              <a:rPr lang="en-US" altLang="ko-KR" sz="1400" dirty="0" err="1" smtClean="0"/>
              <a:t>Rightnode</a:t>
            </a:r>
            <a:r>
              <a:rPr lang="en-US" altLang="ko-KR" sz="1400" dirty="0" smtClean="0"/>
              <a:t> = 2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929454" y="10715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86644" y="15716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힙에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6072198" y="2714620"/>
            <a:ext cx="928694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</a:p>
          <a:p>
            <a:pPr algn="ctr"/>
            <a:r>
              <a:rPr lang="ko-KR" altLang="en-US" sz="1500" dirty="0" smtClean="0"/>
              <a:t>단말</a:t>
            </a:r>
            <a:endParaRPr lang="en-US" altLang="ko-KR" sz="1500" dirty="0" smtClean="0"/>
          </a:p>
          <a:p>
            <a:pPr algn="ctr"/>
            <a:r>
              <a:rPr lang="ko-KR" altLang="en-US" sz="1500" dirty="0" err="1" smtClean="0"/>
              <a:t>노드</a:t>
            </a:r>
            <a:endParaRPr lang="en-US" altLang="ko-KR" sz="1500" dirty="0" smtClean="0"/>
          </a:p>
        </p:txBody>
      </p:sp>
      <p:cxnSp>
        <p:nvCxnSpPr>
          <p:cNvPr id="59" name="직선 연결선 58"/>
          <p:cNvCxnSpPr>
            <a:stCxn id="50" idx="3"/>
            <a:endCxn id="46" idx="0"/>
          </p:cNvCxnSpPr>
          <p:nvPr/>
        </p:nvCxnSpPr>
        <p:spPr>
          <a:xfrm rot="5400000">
            <a:off x="3817197" y="2327160"/>
            <a:ext cx="463603" cy="31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0" idx="5"/>
            <a:endCxn id="53" idx="0"/>
          </p:cNvCxnSpPr>
          <p:nvPr/>
        </p:nvCxnSpPr>
        <p:spPr>
          <a:xfrm rot="16200000" flipH="1">
            <a:off x="6149085" y="2327159"/>
            <a:ext cx="463603" cy="31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57918" y="214311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&lt;size-1;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786182" y="221455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143636" y="235743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6" grpId="1" animBg="1"/>
      <p:bldP spid="21" grpId="0" animBg="1"/>
      <p:bldP spid="46" grpId="0" animBg="1"/>
      <p:bldP spid="49" grpId="0"/>
      <p:bldP spid="50" grpId="0" animBg="1"/>
      <p:bldP spid="51" grpId="0"/>
      <p:bldP spid="52" grpId="0"/>
      <p:bldP spid="53" grpId="0" animBg="1"/>
      <p:bldP spid="65" grpId="0"/>
      <p:bldP spid="7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00628" y="0"/>
            <a:ext cx="3854742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주요 알고리즘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0"/>
            <a:ext cx="2071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/>
              <a:t>moon</a:t>
            </a:r>
            <a:endParaRPr lang="ko-KR" altLang="en-US" sz="4500" dirty="0"/>
          </a:p>
        </p:txBody>
      </p:sp>
      <p:sp>
        <p:nvSpPr>
          <p:cNvPr id="6" name="타원 5"/>
          <p:cNvSpPr/>
          <p:nvPr/>
        </p:nvSpPr>
        <p:spPr>
          <a:xfrm>
            <a:off x="857224" y="714356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m</a:t>
            </a:r>
          </a:p>
          <a:p>
            <a:pPr algn="ctr"/>
            <a:r>
              <a:rPr lang="en-US" altLang="ko-KR" sz="1500" dirty="0" smtClean="0"/>
              <a:t>1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2000232" y="714356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o</a:t>
            </a:r>
          </a:p>
          <a:p>
            <a:pPr algn="ctr"/>
            <a:r>
              <a:rPr lang="en-US" altLang="ko-KR" sz="1500" dirty="0" smtClean="0"/>
              <a:t>2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3214678" y="714356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n</a:t>
            </a:r>
          </a:p>
          <a:p>
            <a:pPr algn="ctr"/>
            <a:r>
              <a:rPr lang="en-US" altLang="ko-KR" sz="1500" dirty="0" smtClean="0"/>
              <a:t>1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57488" y="35716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힙에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00892" y="1214422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m</a:t>
            </a:r>
          </a:p>
          <a:p>
            <a:pPr algn="ctr"/>
            <a:r>
              <a:rPr lang="en-US" altLang="ko-KR" sz="1500" dirty="0" smtClean="0"/>
              <a:t>1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6286512" y="2214554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n</a:t>
            </a:r>
          </a:p>
          <a:p>
            <a:pPr algn="ctr"/>
            <a:r>
              <a:rPr lang="en-US" altLang="ko-KR" sz="1500" dirty="0" smtClean="0"/>
              <a:t>1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7643834" y="2214554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o</a:t>
            </a:r>
          </a:p>
          <a:p>
            <a:pPr algn="ctr"/>
            <a:r>
              <a:rPr lang="en-US" altLang="ko-KR" sz="1500" dirty="0" smtClean="0"/>
              <a:t>2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214414" y="414338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삭제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71538" y="3071810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m</a:t>
            </a:r>
          </a:p>
          <a:p>
            <a:pPr algn="ctr"/>
            <a:r>
              <a:rPr lang="en-US" altLang="ko-KR" sz="1500" dirty="0" smtClean="0"/>
              <a:t>1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2571736" y="3143248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n</a:t>
            </a:r>
          </a:p>
          <a:p>
            <a:pPr algn="ctr"/>
            <a:r>
              <a:rPr lang="en-US" altLang="ko-KR" sz="1500" dirty="0" smtClean="0"/>
              <a:t>1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1857356" y="1928802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  <a:p>
            <a:pPr algn="ctr"/>
            <a:r>
              <a:rPr lang="en-US" altLang="ko-KR" sz="1500" dirty="0" smtClean="0"/>
              <a:t>2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Left = m</a:t>
            </a:r>
          </a:p>
          <a:p>
            <a:pPr algn="ctr"/>
            <a:r>
              <a:rPr lang="en-US" altLang="ko-KR" sz="1200" dirty="0" smtClean="0"/>
              <a:t>Right =n</a:t>
            </a:r>
            <a:endParaRPr lang="en-US" altLang="ko-KR" sz="15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858016" y="85723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상황</a:t>
            </a:r>
            <a:endParaRPr lang="ko-KR" altLang="en-US" dirty="0"/>
          </a:p>
        </p:txBody>
      </p:sp>
      <p:cxnSp>
        <p:nvCxnSpPr>
          <p:cNvPr id="36" name="직선 연결선 35"/>
          <p:cNvCxnSpPr>
            <a:stCxn id="21" idx="3"/>
            <a:endCxn id="19" idx="0"/>
          </p:cNvCxnSpPr>
          <p:nvPr/>
        </p:nvCxnSpPr>
        <p:spPr>
          <a:xfrm rot="5400000">
            <a:off x="1689223" y="2736287"/>
            <a:ext cx="289342" cy="381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1" idx="5"/>
            <a:endCxn id="20" idx="0"/>
          </p:cNvCxnSpPr>
          <p:nvPr/>
        </p:nvCxnSpPr>
        <p:spPr>
          <a:xfrm rot="16200000" flipH="1">
            <a:off x="2807717" y="2807725"/>
            <a:ext cx="360780" cy="310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00364" y="1857364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새롭게 만든걸</a:t>
            </a:r>
            <a:endParaRPr lang="en-US" altLang="ko-KR" dirty="0" smtClean="0"/>
          </a:p>
          <a:p>
            <a:r>
              <a:rPr lang="ko-KR" altLang="en-US" dirty="0" err="1" smtClean="0"/>
              <a:t>힙에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1604" y="264318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00364" y="264318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7000892" y="1214422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o</a:t>
            </a:r>
          </a:p>
          <a:p>
            <a:pPr algn="ctr"/>
            <a:r>
              <a:rPr lang="en-US" altLang="ko-KR" sz="1500" dirty="0" smtClean="0"/>
              <a:t>2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7715272" y="1214422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o</a:t>
            </a:r>
          </a:p>
          <a:p>
            <a:pPr algn="ctr"/>
            <a:r>
              <a:rPr lang="en-US" altLang="ko-KR" sz="1500" dirty="0" smtClean="0"/>
              <a:t>2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072198" y="1214422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  <a:p>
            <a:pPr algn="ctr"/>
            <a:r>
              <a:rPr lang="en-US" altLang="ko-KR" sz="1500" dirty="0" smtClean="0"/>
              <a:t>2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Left = m</a:t>
            </a:r>
          </a:p>
          <a:p>
            <a:pPr algn="ctr"/>
            <a:r>
              <a:rPr lang="en-US" altLang="ko-KR" sz="1200" dirty="0" smtClean="0"/>
              <a:t>Right =n</a:t>
            </a:r>
            <a:endParaRPr lang="en-US" altLang="ko-KR" sz="15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071538" y="648866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삭제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2714612" y="5572140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o</a:t>
            </a:r>
          </a:p>
          <a:p>
            <a:pPr algn="ctr"/>
            <a:r>
              <a:rPr lang="en-US" altLang="ko-KR" sz="1500" dirty="0" smtClean="0"/>
              <a:t>2</a:t>
            </a:r>
          </a:p>
          <a:p>
            <a:pPr algn="ctr"/>
            <a:r>
              <a:rPr lang="ko-KR" altLang="en-US" sz="1200" dirty="0" err="1" smtClean="0"/>
              <a:t>단말노드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1071538" y="5572140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  <a:p>
            <a:pPr algn="ctr"/>
            <a:r>
              <a:rPr lang="en-US" altLang="ko-KR" sz="1500" dirty="0" smtClean="0"/>
              <a:t>2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Left = m</a:t>
            </a:r>
          </a:p>
          <a:p>
            <a:pPr algn="ctr"/>
            <a:r>
              <a:rPr lang="en-US" altLang="ko-KR" sz="1200" dirty="0" smtClean="0"/>
              <a:t>Right =n</a:t>
            </a:r>
            <a:endParaRPr lang="en-US" altLang="ko-KR" sz="1500" dirty="0" smtClean="0"/>
          </a:p>
        </p:txBody>
      </p:sp>
      <p:sp>
        <p:nvSpPr>
          <p:cNvPr id="52" name="타원 51"/>
          <p:cNvSpPr/>
          <p:nvPr/>
        </p:nvSpPr>
        <p:spPr>
          <a:xfrm>
            <a:off x="1857356" y="4572008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4</a:t>
            </a:r>
          </a:p>
          <a:p>
            <a:pPr algn="ctr"/>
            <a:r>
              <a:rPr lang="en-US" altLang="ko-KR" sz="1200" dirty="0" smtClean="0"/>
              <a:t>Left =  </a:t>
            </a:r>
          </a:p>
          <a:p>
            <a:pPr algn="ctr"/>
            <a:r>
              <a:rPr lang="en-US" altLang="ko-KR" sz="1200" dirty="0" smtClean="0"/>
              <a:t>Right =o</a:t>
            </a:r>
          </a:p>
        </p:txBody>
      </p:sp>
      <p:cxnSp>
        <p:nvCxnSpPr>
          <p:cNvPr id="54" name="직선 연결선 53"/>
          <p:cNvCxnSpPr>
            <a:stCxn id="52" idx="3"/>
            <a:endCxn id="51" idx="0"/>
          </p:cNvCxnSpPr>
          <p:nvPr/>
        </p:nvCxnSpPr>
        <p:spPr>
          <a:xfrm rot="5400000">
            <a:off x="1760661" y="5308055"/>
            <a:ext cx="146466" cy="381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5"/>
            <a:endCxn id="50" idx="0"/>
          </p:cNvCxnSpPr>
          <p:nvPr/>
        </p:nvCxnSpPr>
        <p:spPr>
          <a:xfrm rot="16200000" flipH="1">
            <a:off x="2986312" y="5272336"/>
            <a:ext cx="146466" cy="453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43042" y="514351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71802" y="514351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143240" y="4500570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새롭게 만든걸</a:t>
            </a:r>
            <a:endParaRPr lang="en-US" altLang="ko-KR" dirty="0" smtClean="0"/>
          </a:p>
          <a:p>
            <a:r>
              <a:rPr lang="ko-KR" altLang="en-US" dirty="0" err="1" smtClean="0"/>
              <a:t>힙에</a:t>
            </a:r>
            <a:r>
              <a:rPr lang="ko-KR" altLang="en-US" dirty="0" smtClean="0"/>
              <a:t> 삽입</a:t>
            </a:r>
          </a:p>
        </p:txBody>
      </p:sp>
      <p:sp>
        <p:nvSpPr>
          <p:cNvPr id="64" name="타원 63"/>
          <p:cNvSpPr/>
          <p:nvPr/>
        </p:nvSpPr>
        <p:spPr>
          <a:xfrm>
            <a:off x="6929454" y="1285860"/>
            <a:ext cx="1143008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4</a:t>
            </a:r>
          </a:p>
          <a:p>
            <a:pPr algn="ctr"/>
            <a:r>
              <a:rPr lang="en-US" altLang="ko-KR" sz="1200" dirty="0" smtClean="0"/>
              <a:t>Left =  </a:t>
            </a:r>
          </a:p>
          <a:p>
            <a:pPr algn="ctr"/>
            <a:r>
              <a:rPr lang="en-US" altLang="ko-KR" sz="1200" dirty="0" smtClean="0"/>
              <a:t>Right =o</a:t>
            </a:r>
          </a:p>
        </p:txBody>
      </p:sp>
      <p:sp>
        <p:nvSpPr>
          <p:cNvPr id="65" name="타원 64"/>
          <p:cNvSpPr/>
          <p:nvPr/>
        </p:nvSpPr>
        <p:spPr>
          <a:xfrm>
            <a:off x="6929454" y="2714620"/>
            <a:ext cx="1071570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4</a:t>
            </a:r>
          </a:p>
          <a:p>
            <a:pPr algn="ctr"/>
            <a:r>
              <a:rPr lang="en-US" altLang="ko-KR" sz="1100" dirty="0" smtClean="0"/>
              <a:t>Left =  </a:t>
            </a:r>
          </a:p>
          <a:p>
            <a:pPr algn="ctr"/>
            <a:r>
              <a:rPr lang="en-US" altLang="ko-KR" sz="1100" dirty="0" smtClean="0"/>
              <a:t>Right =o</a:t>
            </a:r>
          </a:p>
        </p:txBody>
      </p:sp>
      <p:sp>
        <p:nvSpPr>
          <p:cNvPr id="66" name="타원 65"/>
          <p:cNvSpPr/>
          <p:nvPr/>
        </p:nvSpPr>
        <p:spPr>
          <a:xfrm>
            <a:off x="6286512" y="3714752"/>
            <a:ext cx="1071570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</a:t>
            </a:r>
          </a:p>
          <a:p>
            <a:pPr algn="ctr"/>
            <a:r>
              <a:rPr lang="en-US" altLang="ko-KR" sz="1100" dirty="0" smtClean="0"/>
              <a:t>Left = m  </a:t>
            </a:r>
          </a:p>
          <a:p>
            <a:pPr algn="ctr"/>
            <a:r>
              <a:rPr lang="en-US" altLang="ko-KR" sz="1100" dirty="0" smtClean="0"/>
              <a:t>Right =n</a:t>
            </a:r>
          </a:p>
        </p:txBody>
      </p:sp>
      <p:sp>
        <p:nvSpPr>
          <p:cNvPr id="67" name="타원 66"/>
          <p:cNvSpPr/>
          <p:nvPr/>
        </p:nvSpPr>
        <p:spPr>
          <a:xfrm>
            <a:off x="7572396" y="3714752"/>
            <a:ext cx="1071570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o</a:t>
            </a:r>
          </a:p>
          <a:p>
            <a:pPr algn="ctr"/>
            <a:r>
              <a:rPr lang="en-US" altLang="ko-KR" sz="1100" dirty="0" smtClean="0"/>
              <a:t>2</a:t>
            </a:r>
          </a:p>
          <a:p>
            <a:pPr algn="ctr"/>
            <a:r>
              <a:rPr lang="ko-KR" altLang="en-US" sz="1100" dirty="0" err="1" smtClean="0"/>
              <a:t>단말노드</a:t>
            </a:r>
            <a:endParaRPr lang="en-US" altLang="ko-KR" sz="1100" dirty="0" smtClean="0"/>
          </a:p>
        </p:txBody>
      </p:sp>
      <p:sp>
        <p:nvSpPr>
          <p:cNvPr id="68" name="타원 67"/>
          <p:cNvSpPr/>
          <p:nvPr/>
        </p:nvSpPr>
        <p:spPr>
          <a:xfrm>
            <a:off x="5715008" y="4857760"/>
            <a:ext cx="1071570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</a:t>
            </a:r>
          </a:p>
          <a:p>
            <a:pPr algn="ctr"/>
            <a:r>
              <a:rPr lang="en-US" altLang="ko-KR" sz="1100" dirty="0" smtClean="0"/>
              <a:t>1</a:t>
            </a:r>
          </a:p>
          <a:p>
            <a:pPr algn="ctr"/>
            <a:r>
              <a:rPr lang="ko-KR" altLang="en-US" sz="1100" dirty="0" err="1" smtClean="0"/>
              <a:t>단말노드</a:t>
            </a:r>
            <a:endParaRPr lang="en-US" altLang="ko-KR" sz="1100" dirty="0" smtClean="0"/>
          </a:p>
        </p:txBody>
      </p:sp>
      <p:sp>
        <p:nvSpPr>
          <p:cNvPr id="69" name="타원 68"/>
          <p:cNvSpPr/>
          <p:nvPr/>
        </p:nvSpPr>
        <p:spPr>
          <a:xfrm>
            <a:off x="6929454" y="4857760"/>
            <a:ext cx="1071570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</a:t>
            </a:r>
          </a:p>
          <a:p>
            <a:pPr algn="ctr"/>
            <a:r>
              <a:rPr lang="en-US" altLang="ko-KR" sz="1100" dirty="0" smtClean="0"/>
              <a:t>1</a:t>
            </a:r>
          </a:p>
          <a:p>
            <a:pPr algn="ctr"/>
            <a:r>
              <a:rPr lang="ko-KR" altLang="en-US" sz="1100" dirty="0" err="1" smtClean="0"/>
              <a:t>단말노드</a:t>
            </a:r>
            <a:endParaRPr lang="en-US" altLang="ko-KR" sz="1100" dirty="0" smtClean="0"/>
          </a:p>
        </p:txBody>
      </p:sp>
      <p:cxnSp>
        <p:nvCxnSpPr>
          <p:cNvPr id="71" name="직선 연결선 70"/>
          <p:cNvCxnSpPr>
            <a:stCxn id="65" idx="3"/>
            <a:endCxn id="66" idx="0"/>
          </p:cNvCxnSpPr>
          <p:nvPr/>
        </p:nvCxnSpPr>
        <p:spPr>
          <a:xfrm rot="5400000">
            <a:off x="6881107" y="3509477"/>
            <a:ext cx="146466" cy="264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5" idx="5"/>
            <a:endCxn id="67" idx="0"/>
          </p:cNvCxnSpPr>
          <p:nvPr/>
        </p:nvCxnSpPr>
        <p:spPr>
          <a:xfrm rot="16200000" flipH="1">
            <a:off x="7902905" y="3509476"/>
            <a:ext cx="146466" cy="264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6" idx="3"/>
            <a:endCxn id="68" idx="0"/>
          </p:cNvCxnSpPr>
          <p:nvPr/>
        </p:nvCxnSpPr>
        <p:spPr>
          <a:xfrm rot="5400000">
            <a:off x="6202446" y="4616766"/>
            <a:ext cx="289342" cy="19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5"/>
            <a:endCxn id="69" idx="0"/>
          </p:cNvCxnSpPr>
          <p:nvPr/>
        </p:nvCxnSpPr>
        <p:spPr>
          <a:xfrm rot="16200000" flipH="1">
            <a:off x="7188525" y="4581046"/>
            <a:ext cx="289342" cy="264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57818" y="5934670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 = 00</a:t>
            </a:r>
          </a:p>
          <a:p>
            <a:r>
              <a:rPr lang="en-US" altLang="ko-KR" dirty="0" smtClean="0"/>
              <a:t>N = 01</a:t>
            </a:r>
          </a:p>
          <a:p>
            <a:r>
              <a:rPr lang="en-US" altLang="ko-KR" dirty="0" smtClean="0"/>
              <a:t>O = 1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929454" y="22859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트리완성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786578" y="335756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143636" y="450057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001024" y="335756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358082" y="450057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 animBg="1"/>
      <p:bldP spid="11" grpId="1" animBg="1"/>
      <p:bldP spid="12" grpId="0" animBg="1"/>
      <p:bldP spid="17" grpId="0"/>
      <p:bldP spid="19" grpId="0" animBg="1"/>
      <p:bldP spid="20" grpId="0" animBg="1"/>
      <p:bldP spid="21" grpId="0" animBg="1"/>
      <p:bldP spid="40" grpId="0"/>
      <p:bldP spid="41" grpId="0"/>
      <p:bldP spid="42" grpId="0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/>
      <p:bldP spid="50" grpId="0" animBg="1"/>
      <p:bldP spid="51" grpId="0" animBg="1"/>
      <p:bldP spid="52" grpId="0" animBg="1"/>
      <p:bldP spid="59" grpId="0"/>
      <p:bldP spid="60" grpId="0"/>
      <p:bldP spid="6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000108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 = 00</a:t>
            </a:r>
          </a:p>
          <a:p>
            <a:r>
              <a:rPr lang="en-US" altLang="ko-KR" dirty="0" smtClean="0"/>
              <a:t>N = 01</a:t>
            </a:r>
          </a:p>
          <a:p>
            <a:r>
              <a:rPr lang="en-US" altLang="ko-KR" dirty="0" smtClean="0"/>
              <a:t>O = 1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00628" y="0"/>
            <a:ext cx="3854742" cy="928670"/>
          </a:xfrm>
        </p:spPr>
        <p:txBody>
          <a:bodyPr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주요 알고리즘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0"/>
            <a:ext cx="2071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/>
              <a:t>moon</a:t>
            </a:r>
            <a:endParaRPr lang="ko-KR" altLang="en-US" sz="4500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15001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압축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802" y="34290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0364" y="35716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001101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71736" y="20716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71934" y="928670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 buffer = 0;</a:t>
            </a:r>
          </a:p>
          <a:p>
            <a:r>
              <a:rPr lang="en-US" altLang="ko-KR" dirty="0" smtClean="0"/>
              <a:t>buffer = (buffer | (0&lt;&lt;j));</a:t>
            </a:r>
          </a:p>
          <a:p>
            <a:r>
              <a:rPr lang="en-US" altLang="ko-KR" dirty="0" smtClean="0"/>
              <a:t>buffer = (buffer | (1&lt;&lt;j));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72264" y="85723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for(j=7; j&gt;=0 j--)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7290" y="207167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buffer 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76" y="328612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 = 00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571736" y="278605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14480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|(OR)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571736" y="278605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42976" y="328612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 = 1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571736" y="278605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571736" y="20716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571736" y="2786058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571736" y="20716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14414" y="328612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N=01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571736" y="2786058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571736" y="2786058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571736" y="2786058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571736" y="2071678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43438" y="278605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Buffer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9520" y="4143380"/>
            <a:ext cx="25003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string code;</a:t>
            </a:r>
          </a:p>
          <a:p>
            <a:r>
              <a:rPr lang="en-US" altLang="ko-KR" sz="1500" dirty="0" smtClean="0"/>
              <a:t>char </a:t>
            </a:r>
            <a:r>
              <a:rPr lang="en-US" altLang="ko-KR" sz="1500" dirty="0" err="1" smtClean="0"/>
              <a:t>str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 smtClean="0"/>
              <a:t>fin&gt;&gt;</a:t>
            </a:r>
            <a:r>
              <a:rPr lang="en-US" altLang="ko-KR" sz="1500" dirty="0" err="1" smtClean="0"/>
              <a:t>str</a:t>
            </a:r>
            <a:r>
              <a:rPr lang="en-US" altLang="ko-KR" sz="1500" dirty="0" smtClean="0"/>
              <a:t>;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str</a:t>
            </a:r>
            <a:r>
              <a:rPr lang="en-US" altLang="ko-KR" sz="1500" dirty="0" smtClean="0"/>
              <a:t> &amp; (1&lt;&lt;j))!=0</a:t>
            </a:r>
          </a:p>
          <a:p>
            <a:r>
              <a:rPr lang="en-US" altLang="ko-KR" sz="1500" dirty="0" smtClean="0"/>
              <a:t>  code +="1";</a:t>
            </a:r>
          </a:p>
          <a:p>
            <a:r>
              <a:rPr lang="en-US" altLang="ko-KR" sz="1500" dirty="0" smtClean="0"/>
              <a:t>else</a:t>
            </a:r>
          </a:p>
          <a:p>
            <a:r>
              <a:rPr lang="en-US" altLang="ko-KR" sz="1500" dirty="0" smtClean="0"/>
              <a:t>  code +="0";	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7429520" y="4929198"/>
            <a:ext cx="242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for(j=7; j&gt;=0 j--)</a:t>
            </a:r>
            <a:endParaRPr lang="ko-KR" altLang="en-US" sz="15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000100" y="3929066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000100" y="4714884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42844" y="385762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=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406" y="43576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&amp;(AND)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2872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 = 0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00100" y="4714884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000100" y="4714884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42872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 = 00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00100" y="4714884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643306" y="5500702"/>
            <a:ext cx="428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/>
              <a:t>m</a:t>
            </a:r>
            <a:endParaRPr lang="ko-KR" altLang="en-US" sz="4500" dirty="0"/>
          </a:p>
        </p:txBody>
      </p:sp>
      <p:sp>
        <p:nvSpPr>
          <p:cNvPr id="45" name="TextBox 44"/>
          <p:cNvSpPr txBox="1"/>
          <p:nvPr/>
        </p:nvSpPr>
        <p:spPr>
          <a:xfrm>
            <a:off x="142872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 = 1</a:t>
            </a:r>
            <a:endParaRPr lang="ko-KR" altLang="en-US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00100" y="4714884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786182" y="550070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/>
              <a:t>mo</a:t>
            </a:r>
            <a:endParaRPr lang="ko-KR" altLang="en-US" sz="45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000100" y="4714884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42872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 = 0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86182" y="550070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/>
              <a:t>moo</a:t>
            </a:r>
            <a:endParaRPr lang="ko-KR" altLang="en-US" sz="4500" dirty="0"/>
          </a:p>
        </p:txBody>
      </p:sp>
      <p:sp>
        <p:nvSpPr>
          <p:cNvPr id="51" name="TextBox 50"/>
          <p:cNvSpPr txBox="1"/>
          <p:nvPr/>
        </p:nvSpPr>
        <p:spPr>
          <a:xfrm>
            <a:off x="142872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 = 01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86182" y="5500702"/>
            <a:ext cx="1928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/>
              <a:t>moon</a:t>
            </a:r>
            <a:endParaRPr lang="ko-KR" altLang="en-US" sz="4500" dirty="0"/>
          </a:p>
        </p:txBody>
      </p:sp>
      <p:sp>
        <p:nvSpPr>
          <p:cNvPr id="54" name="TextBox 53"/>
          <p:cNvSpPr txBox="1"/>
          <p:nvPr/>
        </p:nvSpPr>
        <p:spPr>
          <a:xfrm>
            <a:off x="2714612" y="4714884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원본 문자 수 </a:t>
            </a:r>
            <a:r>
              <a:rPr lang="en-US" altLang="ko-KR" dirty="0" smtClean="0"/>
              <a:t>==</a:t>
            </a:r>
            <a:r>
              <a:rPr lang="ko-KR" altLang="en-US" dirty="0" smtClean="0"/>
              <a:t>해제할 때 문자 수</a:t>
            </a:r>
            <a:endParaRPr lang="en-US" altLang="ko-KR" dirty="0" smtClean="0"/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종료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4" grpId="1"/>
      <p:bldP spid="18" grpId="0"/>
      <p:bldP spid="18" grpId="1"/>
      <p:bldP spid="20" grpId="0"/>
      <p:bldP spid="20" grpId="1"/>
      <p:bldP spid="25" grpId="0"/>
      <p:bldP spid="25" grpId="1"/>
      <p:bldP spid="30" grpId="0"/>
      <p:bldP spid="31" grpId="0"/>
      <p:bldP spid="32" grpId="0"/>
      <p:bldP spid="36" grpId="0"/>
      <p:bldP spid="38" grpId="0"/>
      <p:bldP spid="39" grpId="0"/>
      <p:bldP spid="39" grpId="1"/>
      <p:bldP spid="42" grpId="0"/>
      <p:bldP spid="42" grpId="1"/>
      <p:bldP spid="44" grpId="0"/>
      <p:bldP spid="44" grpId="1"/>
      <p:bldP spid="45" grpId="0"/>
      <p:bldP spid="45" grpId="1"/>
      <p:bldP spid="47" grpId="0"/>
      <p:bldP spid="47" grpId="1"/>
      <p:bldP spid="49" grpId="0"/>
      <p:bldP spid="49" grpId="1"/>
      <p:bldP spid="50" grpId="0"/>
      <p:bldP spid="50" grpId="1"/>
      <p:bldP spid="51" grpId="0"/>
      <p:bldP spid="51" grpId="1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00628" y="0"/>
            <a:ext cx="3854742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071546"/>
            <a:ext cx="7786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원본크기 </a:t>
            </a:r>
            <a:r>
              <a:rPr lang="en-US" altLang="ko-KR" dirty="0" smtClean="0"/>
              <a:t>1 bytes,   </a:t>
            </a:r>
            <a:r>
              <a:rPr lang="ko-KR" altLang="en-US" dirty="0" smtClean="0"/>
              <a:t>압축 본 크기 </a:t>
            </a:r>
            <a:r>
              <a:rPr lang="en-US" altLang="ko-KR" dirty="0" smtClean="0"/>
              <a:t>8 bytes          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문자 한 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/>
            <a:r>
              <a:rPr lang="ko-KR" altLang="en-US" dirty="0" smtClean="0">
                <a:solidFill>
                  <a:srgbClr val="FF0000"/>
                </a:solidFill>
              </a:rPr>
              <a:t>압축률 </a:t>
            </a:r>
            <a:r>
              <a:rPr lang="en-US" altLang="ko-KR" dirty="0" smtClean="0">
                <a:solidFill>
                  <a:srgbClr val="FF0000"/>
                </a:solidFill>
              </a:rPr>
              <a:t>-700%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압축 소요시간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초    해제 소요시간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원본크기 </a:t>
            </a:r>
            <a:r>
              <a:rPr lang="en-US" altLang="ko-KR" dirty="0" smtClean="0"/>
              <a:t>1,000 bytes,  </a:t>
            </a:r>
            <a:r>
              <a:rPr lang="ko-KR" altLang="en-US" dirty="0" smtClean="0"/>
              <a:t>압축 본 크기 </a:t>
            </a:r>
            <a:r>
              <a:rPr lang="en-US" altLang="ko-KR" dirty="0" smtClean="0"/>
              <a:t>135 bytes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똑같은 문자 </a:t>
            </a:r>
            <a:r>
              <a:rPr lang="en-US" altLang="ko-KR" dirty="0" smtClean="0">
                <a:solidFill>
                  <a:srgbClr val="FF0000"/>
                </a:solidFill>
              </a:rPr>
              <a:t>1000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/>
            <a:r>
              <a:rPr lang="ko-KR" altLang="en-US" dirty="0" smtClean="0">
                <a:solidFill>
                  <a:srgbClr val="FF0000"/>
                </a:solidFill>
              </a:rPr>
              <a:t>압축률 </a:t>
            </a:r>
            <a:r>
              <a:rPr lang="en-US" altLang="ko-KR" dirty="0" smtClean="0">
                <a:solidFill>
                  <a:srgbClr val="FF0000"/>
                </a:solidFill>
              </a:rPr>
              <a:t>86.5%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압축 소요시간 </a:t>
            </a:r>
            <a:r>
              <a:rPr lang="en-US" altLang="ko-KR" dirty="0" smtClean="0"/>
              <a:t>: 0.016</a:t>
            </a:r>
            <a:r>
              <a:rPr lang="ko-KR" altLang="en-US" dirty="0" smtClean="0"/>
              <a:t>초    해제 소요시간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원본크기 </a:t>
            </a:r>
            <a:r>
              <a:rPr lang="en-US" altLang="ko-KR" dirty="0" smtClean="0"/>
              <a:t>54,069 bytes, </a:t>
            </a:r>
            <a:r>
              <a:rPr lang="ko-KR" altLang="en-US" dirty="0" smtClean="0"/>
              <a:t>압축 본 크기 </a:t>
            </a:r>
            <a:r>
              <a:rPr lang="en-US" altLang="ko-KR" dirty="0" smtClean="0"/>
              <a:t>31,041 bytes </a:t>
            </a:r>
          </a:p>
          <a:p>
            <a:r>
              <a:rPr lang="ko-KR" altLang="en-US" dirty="0" smtClean="0"/>
              <a:t>압축률 </a:t>
            </a:r>
            <a:r>
              <a:rPr lang="en-US" altLang="ko-KR" dirty="0" smtClean="0"/>
              <a:t>42.59%     </a:t>
            </a:r>
            <a:r>
              <a:rPr lang="ko-KR" altLang="en-US" dirty="0" smtClean="0"/>
              <a:t>압축 소요시간 </a:t>
            </a:r>
            <a:r>
              <a:rPr lang="en-US" altLang="ko-KR" dirty="0" smtClean="0"/>
              <a:t>: 0.031</a:t>
            </a:r>
            <a:r>
              <a:rPr lang="ko-KR" altLang="en-US" dirty="0" smtClean="0"/>
              <a:t>초    해제 소요시간 </a:t>
            </a:r>
            <a:r>
              <a:rPr lang="en-US" altLang="ko-KR" dirty="0" smtClean="0"/>
              <a:t>: 0.094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원본크기 </a:t>
            </a:r>
            <a:r>
              <a:rPr lang="en-US" altLang="ko-KR" dirty="0" smtClean="0"/>
              <a:t>113,766 bytes, </a:t>
            </a:r>
            <a:r>
              <a:rPr lang="ko-KR" altLang="en-US" dirty="0" smtClean="0"/>
              <a:t>압축 본 크기 </a:t>
            </a:r>
            <a:r>
              <a:rPr lang="en-US" altLang="ko-KR" dirty="0" smtClean="0"/>
              <a:t>66,317 bytes </a:t>
            </a:r>
          </a:p>
          <a:p>
            <a:r>
              <a:rPr lang="ko-KR" altLang="en-US" dirty="0" smtClean="0"/>
              <a:t>압축률 </a:t>
            </a:r>
            <a:r>
              <a:rPr lang="en-US" altLang="ko-KR" dirty="0" smtClean="0"/>
              <a:t>41.7075%   </a:t>
            </a:r>
            <a:r>
              <a:rPr lang="ko-KR" altLang="en-US" dirty="0" smtClean="0"/>
              <a:t>압축 소요시간 </a:t>
            </a:r>
            <a:r>
              <a:rPr lang="en-US" altLang="ko-KR" dirty="0" smtClean="0"/>
              <a:t>: 0.062</a:t>
            </a:r>
            <a:r>
              <a:rPr lang="ko-KR" altLang="en-US" dirty="0" smtClean="0"/>
              <a:t>초    해제 소요시간 </a:t>
            </a:r>
            <a:r>
              <a:rPr lang="en-US" altLang="ko-KR" dirty="0" smtClean="0"/>
              <a:t>: 0.234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5) </a:t>
            </a:r>
            <a:r>
              <a:rPr lang="ko-KR" altLang="en-US" dirty="0" smtClean="0"/>
              <a:t>원본크기 </a:t>
            </a:r>
            <a:r>
              <a:rPr lang="en-US" altLang="ko-KR" dirty="0" smtClean="0"/>
              <a:t>210,391 bytes, </a:t>
            </a:r>
            <a:r>
              <a:rPr lang="ko-KR" altLang="en-US" dirty="0" smtClean="0"/>
              <a:t>압축 본 크기 </a:t>
            </a:r>
            <a:r>
              <a:rPr lang="en-US" altLang="ko-KR" dirty="0" smtClean="0"/>
              <a:t>89,607 bytes </a:t>
            </a:r>
          </a:p>
          <a:p>
            <a:r>
              <a:rPr lang="ko-KR" altLang="en-US" dirty="0" smtClean="0"/>
              <a:t>압축률 </a:t>
            </a:r>
            <a:r>
              <a:rPr lang="en-US" altLang="ko-KR" dirty="0" smtClean="0"/>
              <a:t>57.4093%   </a:t>
            </a:r>
            <a:r>
              <a:rPr lang="ko-KR" altLang="en-US" dirty="0" smtClean="0"/>
              <a:t>압축 소요시간 </a:t>
            </a:r>
            <a:r>
              <a:rPr lang="en-US" altLang="ko-KR" dirty="0" smtClean="0"/>
              <a:t>: 0.078</a:t>
            </a:r>
            <a:r>
              <a:rPr lang="ko-KR" altLang="en-US" dirty="0" smtClean="0"/>
              <a:t>초    해제 소요시간 </a:t>
            </a:r>
            <a:r>
              <a:rPr lang="en-US" altLang="ko-KR" dirty="0" smtClean="0"/>
              <a:t>: 0.312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6) </a:t>
            </a:r>
            <a:r>
              <a:rPr lang="ko-KR" altLang="en-US" dirty="0" smtClean="0"/>
              <a:t>원본크기 </a:t>
            </a:r>
            <a:r>
              <a:rPr lang="en-US" altLang="ko-KR" dirty="0" smtClean="0"/>
              <a:t>544,469 bytes, </a:t>
            </a:r>
            <a:r>
              <a:rPr lang="ko-KR" altLang="en-US" dirty="0" smtClean="0"/>
              <a:t>압축 본 크기 </a:t>
            </a:r>
            <a:r>
              <a:rPr lang="en-US" altLang="ko-KR" dirty="0" smtClean="0"/>
              <a:t>316,446 bytes </a:t>
            </a:r>
          </a:p>
          <a:p>
            <a:r>
              <a:rPr lang="ko-KR" altLang="en-US" dirty="0" smtClean="0"/>
              <a:t>압축률 </a:t>
            </a:r>
            <a:r>
              <a:rPr lang="en-US" altLang="ko-KR" dirty="0" smtClean="0"/>
              <a:t>41.8799%   </a:t>
            </a:r>
            <a:r>
              <a:rPr lang="ko-KR" altLang="en-US" dirty="0" smtClean="0"/>
              <a:t>압축 소요시간 </a:t>
            </a:r>
            <a:r>
              <a:rPr lang="en-US" altLang="ko-KR" dirty="0" smtClean="0"/>
              <a:t>: 0.125</a:t>
            </a:r>
            <a:r>
              <a:rPr lang="ko-KR" altLang="en-US" dirty="0" smtClean="0"/>
              <a:t>초    해제 소요시간 </a:t>
            </a:r>
            <a:r>
              <a:rPr lang="en-US" altLang="ko-KR" dirty="0" smtClean="0"/>
              <a:t>: 0.905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4612" y="28572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-Release </a:t>
            </a:r>
            <a:r>
              <a:rPr lang="ko-KR" altLang="en-US" dirty="0" smtClean="0"/>
              <a:t>모드 사용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0"/>
            <a:ext cx="80010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/>
              <a:t>Debug </a:t>
            </a:r>
            <a:r>
              <a:rPr lang="ko-KR" altLang="en-US" sz="4500" dirty="0" smtClean="0"/>
              <a:t>모드 </a:t>
            </a:r>
            <a:r>
              <a:rPr lang="en-US" altLang="ko-KR" sz="4500" dirty="0" smtClean="0"/>
              <a:t>vs. Release </a:t>
            </a:r>
            <a:r>
              <a:rPr lang="ko-KR" altLang="en-US" sz="4500" dirty="0" smtClean="0"/>
              <a:t>모드</a:t>
            </a:r>
            <a:endParaRPr lang="ko-KR" altLang="en-US" sz="4500" dirty="0"/>
          </a:p>
        </p:txBody>
      </p:sp>
      <p:sp>
        <p:nvSpPr>
          <p:cNvPr id="5" name="TextBox 4"/>
          <p:cNvSpPr txBox="1"/>
          <p:nvPr/>
        </p:nvSpPr>
        <p:spPr>
          <a:xfrm>
            <a:off x="5286348" y="785794"/>
            <a:ext cx="3857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디버깅 정보를 삽입하지 않고 코드를 최적화 하여 실행 파일 크기를 최대한 줄여준다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속도나 크기 면에서 월등히 유리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더 이상 현재버전에서 내결함성이나 문제점들을 발견할 수 없었을 때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하여 주는 모드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00100" y="857232"/>
            <a:ext cx="3357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실행파일에 디버깅 정보를 삽입하여 언제든지 디버깅을 할 수 있도록 하는 모드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디버깅 정보가 들어가 있기 때문에 실행파일 상태를 확인할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디버그에 필요한 정보들을 실행 시 계속 체크함으로써 속도가 느림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57554" y="3857628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원본크기 </a:t>
            </a:r>
            <a:r>
              <a:rPr lang="en-US" altLang="ko-KR" dirty="0" smtClean="0"/>
              <a:t>: </a:t>
            </a:r>
            <a:r>
              <a:rPr lang="en-US" dirty="0" smtClean="0"/>
              <a:t>113,766 bytes</a:t>
            </a:r>
          </a:p>
          <a:p>
            <a:endParaRPr lang="en-US" dirty="0" smtClean="0"/>
          </a:p>
          <a:p>
            <a:r>
              <a:rPr lang="ko-KR" altLang="en-US" dirty="0" smtClean="0"/>
              <a:t>압축 본 크기 </a:t>
            </a:r>
            <a:r>
              <a:rPr lang="en-US" altLang="ko-KR" dirty="0" smtClean="0"/>
              <a:t>66,317 bytes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압축률 </a:t>
            </a:r>
            <a:r>
              <a:rPr lang="en-US" altLang="ko-KR" dirty="0" smtClean="0"/>
              <a:t>41.7075%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8" y="5572140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압축 소요시간 </a:t>
            </a:r>
            <a:r>
              <a:rPr lang="en-US" altLang="ko-KR" dirty="0" smtClean="0">
                <a:solidFill>
                  <a:srgbClr val="FF0000"/>
                </a:solidFill>
              </a:rPr>
              <a:t>: 0.062</a:t>
            </a:r>
            <a:r>
              <a:rPr lang="ko-KR" altLang="en-US" dirty="0" smtClean="0">
                <a:solidFill>
                  <a:srgbClr val="FF0000"/>
                </a:solidFill>
              </a:rPr>
              <a:t>초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해제 소요시간 </a:t>
            </a:r>
            <a:r>
              <a:rPr lang="en-US" altLang="ko-KR" dirty="0" smtClean="0">
                <a:solidFill>
                  <a:srgbClr val="FF0000"/>
                </a:solidFill>
              </a:rPr>
              <a:t>: 0.234</a:t>
            </a:r>
            <a:r>
              <a:rPr lang="ko-KR" altLang="en-US" dirty="0" smtClean="0">
                <a:solidFill>
                  <a:srgbClr val="FF0000"/>
                </a:solidFill>
              </a:rPr>
              <a:t>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662" y="5643578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압축 소요시간 </a:t>
            </a:r>
            <a:r>
              <a:rPr lang="en-US" altLang="ko-KR" dirty="0" smtClean="0">
                <a:solidFill>
                  <a:srgbClr val="FF0000"/>
                </a:solidFill>
              </a:rPr>
              <a:t>: 9.158</a:t>
            </a:r>
            <a:r>
              <a:rPr lang="ko-KR" altLang="en-US" dirty="0" smtClean="0">
                <a:solidFill>
                  <a:srgbClr val="FF0000"/>
                </a:solidFill>
              </a:rPr>
              <a:t>초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해제 소요시간 </a:t>
            </a:r>
            <a:r>
              <a:rPr lang="en-US" altLang="ko-KR" dirty="0" smtClean="0">
                <a:solidFill>
                  <a:srgbClr val="FF0000"/>
                </a:solidFill>
              </a:rPr>
              <a:t>: 75.713</a:t>
            </a:r>
            <a:r>
              <a:rPr lang="ko-KR" altLang="en-US" dirty="0" smtClean="0">
                <a:solidFill>
                  <a:srgbClr val="FF0000"/>
                </a:solidFill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289258" y="0"/>
            <a:ext cx="3854742" cy="1143000"/>
          </a:xfrm>
        </p:spPr>
        <p:txBody>
          <a:bodyPr/>
          <a:lstStyle/>
          <a:p>
            <a:pPr algn="ctr"/>
            <a:r>
              <a:rPr lang="en-US" altLang="ko-KR" smtClean="0"/>
              <a:t>-</a:t>
            </a:r>
            <a:r>
              <a:rPr lang="ko-KR" altLang="en-US" dirty="0" smtClean="0"/>
              <a:t>나의 의견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285860"/>
            <a:ext cx="678661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solidFill>
                  <a:srgbClr val="FF0000"/>
                </a:solidFill>
              </a:rPr>
              <a:t>-</a:t>
            </a:r>
            <a:r>
              <a:rPr lang="ko-KR" altLang="en-US" sz="2300" dirty="0" smtClean="0">
                <a:solidFill>
                  <a:srgbClr val="FF0000"/>
                </a:solidFill>
              </a:rPr>
              <a:t>해제 시 시간이 더 소요 되는 이유</a:t>
            </a:r>
            <a:r>
              <a:rPr lang="en-US" altLang="ko-KR" sz="2300" dirty="0" smtClean="0">
                <a:solidFill>
                  <a:srgbClr val="FF0000"/>
                </a:solidFill>
              </a:rPr>
              <a:t>-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압축 시에는 같은 문자인 경우를 벡터에서 찾아주는 반복 문을 돌며</a:t>
            </a:r>
            <a:r>
              <a:rPr lang="en-US" altLang="ko-KR" dirty="0" smtClean="0"/>
              <a:t>(</a:t>
            </a:r>
            <a:r>
              <a:rPr lang="ko-KR" altLang="en-US" dirty="0" smtClean="0"/>
              <a:t>찾았을 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를 건다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그 문자의 비트코드 값을 하나씩 빼어오면서 저장하면 되지만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트리 만들 때 반복 문 은 해제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에 비하면 극히 적음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해제  시에는 비트 값을 하나씩 빼오면서 그 각각 경우에 벡터에 있는 모든 값과 비교하며 똑같은 코드가 있는지 확인함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찾았을 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를 걸긴 하지만 못 찾을 경우가 훨씬 많음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해제 가 압축 할 때보다 훨씬 많은 반 복문을 돌게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이유로 제 생각에는 해제 시 시간이 더 소요되는 거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496</TotalTime>
  <Words>830</Words>
  <Application>Microsoft Office PowerPoint</Application>
  <PresentationFormat>화면 슬라이드 쇼(4:3)</PresentationFormat>
  <Paragraphs>291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태양</vt:lpstr>
      <vt:lpstr>허프만 코딩</vt:lpstr>
      <vt:lpstr>-구현한 결과-</vt:lpstr>
      <vt:lpstr>-주요 알고리즘-</vt:lpstr>
      <vt:lpstr>-주요 알고리즘-</vt:lpstr>
      <vt:lpstr>-주요 알고리즘-</vt:lpstr>
      <vt:lpstr>-주요 알고리즘-</vt:lpstr>
      <vt:lpstr>-통계-</vt:lpstr>
      <vt:lpstr>슬라이드 8</vt:lpstr>
      <vt:lpstr>-나의 의견-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결과 보고서  (레벨 1) 4번 술 취한 딱정벌레</dc:title>
  <dc:creator>Registered User</dc:creator>
  <cp:lastModifiedBy>Registered User</cp:lastModifiedBy>
  <cp:revision>32</cp:revision>
  <dcterms:created xsi:type="dcterms:W3CDTF">2014-09-23T01:09:58Z</dcterms:created>
  <dcterms:modified xsi:type="dcterms:W3CDTF">2016-10-29T14:56:15Z</dcterms:modified>
</cp:coreProperties>
</file>