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335" r:id="rId6"/>
    <p:sldId id="260" r:id="rId7"/>
    <p:sldId id="261" r:id="rId8"/>
    <p:sldId id="262" r:id="rId9"/>
    <p:sldId id="263" r:id="rId10"/>
    <p:sldId id="264" r:id="rId11"/>
    <p:sldId id="265" r:id="rId12"/>
    <p:sldId id="313" r:id="rId13"/>
    <p:sldId id="317" r:id="rId14"/>
    <p:sldId id="316" r:id="rId15"/>
    <p:sldId id="318" r:id="rId16"/>
    <p:sldId id="334" r:id="rId17"/>
    <p:sldId id="323" r:id="rId18"/>
    <p:sldId id="32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04A5C-A072-41EB-9CF4-BFD997D366CA}" type="datetimeFigureOut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ED5A6E-4DE6-49E9-9383-F10A271430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7272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zh-TW" baseline="0" dirty="0"/>
            </a:br>
            <a:r>
              <a:rPr lang="en-US" altLang="zh-TW" baseline="0" dirty="0"/>
              <a:t>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FF97-FFB6-4F43-85C7-498FB34C60E5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517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FF97-FFB6-4F43-85C7-498FB34C60E5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5057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FF97-FFB6-4F43-85C7-498FB34C60E5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39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FF97-FFB6-4F43-85C7-498FB34C60E5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8100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C6B3-E2DB-4AF2-8355-AEBE44C558F7}" type="datetimeFigureOut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53821-8168-4A4D-BC6D-2D9D609F0E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7281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C6B3-E2DB-4AF2-8355-AEBE44C558F7}" type="datetimeFigureOut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53821-8168-4A4D-BC6D-2D9D609F0E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85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C6B3-E2DB-4AF2-8355-AEBE44C558F7}" type="datetimeFigureOut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53821-8168-4A4D-BC6D-2D9D609F0E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329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(Chine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">
            <a:extLst>
              <a:ext uri="{FF2B5EF4-FFF2-40B4-BE49-F238E27FC236}">
                <a16:creationId xmlns:a16="http://schemas.microsoft.com/office/drawing/2014/main" id="{E767579C-E607-493F-B36B-E8EE730CA239}"/>
              </a:ext>
            </a:extLst>
          </p:cNvPr>
          <p:cNvSpPr/>
          <p:nvPr userDrawn="1"/>
        </p:nvSpPr>
        <p:spPr>
          <a:xfrm rot="5400000">
            <a:off x="-3361010" y="3361009"/>
            <a:ext cx="6858001" cy="135981"/>
          </a:xfrm>
          <a:prstGeom prst="rect">
            <a:avLst/>
          </a:prstGeom>
          <a:gradFill>
            <a:gsLst>
              <a:gs pos="0">
                <a:srgbClr val="004483"/>
              </a:gs>
              <a:gs pos="100000">
                <a:srgbClr val="00A0DA"/>
              </a:gs>
            </a:gsLst>
          </a:gradFill>
          <a:ln w="3175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幻燈片編號">
            <a:extLst>
              <a:ext uri="{FF2B5EF4-FFF2-40B4-BE49-F238E27FC236}">
                <a16:creationId xmlns:a16="http://schemas.microsoft.com/office/drawing/2014/main" id="{AF2A35A3-D3E2-4D92-805A-4E02D36A682B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421688" y="6460793"/>
            <a:ext cx="482022" cy="228601"/>
          </a:xfrm>
          <a:prstGeom prst="rect">
            <a:avLst/>
          </a:prstGeom>
        </p:spPr>
        <p:txBody>
          <a:bodyPr anchor="ctr"/>
          <a:lstStyle>
            <a:lvl1pPr>
              <a:defRPr lang="en-US" altLang="zh-TW" sz="1500" smtClean="0">
                <a:solidFill>
                  <a:srgbClr val="929292"/>
                </a:solidFill>
                <a:latin typeface="Calibri"/>
                <a:ea typeface="Calibri"/>
                <a:cs typeface="Calibri"/>
              </a:defRPr>
            </a:lvl1pPr>
          </a:lstStyle>
          <a:p>
            <a:pPr algn="r"/>
            <a:fld id="{86CB4B4D-7CA3-9044-876B-883B54F8677D}" type="slidenum">
              <a:rPr lang="en-US" altLang="zh-TW" smtClean="0"/>
              <a:pPr algn="r"/>
              <a:t>‹#›</a:t>
            </a:fld>
            <a:endParaRPr lang="en-US" altLang="zh-TW"/>
          </a:p>
        </p:txBody>
      </p:sp>
      <p:pic>
        <p:nvPicPr>
          <p:cNvPr id="8" name="logo_立錡.png" descr="logo_立錡.png">
            <a:extLst>
              <a:ext uri="{FF2B5EF4-FFF2-40B4-BE49-F238E27FC236}">
                <a16:creationId xmlns:a16="http://schemas.microsoft.com/office/drawing/2014/main" id="{0488183A-D9C8-476C-A2E4-9C8D9C2A49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0172"/>
          </a:blip>
          <a:stretch>
            <a:fillRect/>
          </a:stretch>
        </p:blipFill>
        <p:spPr>
          <a:xfrm>
            <a:off x="5414797" y="6506309"/>
            <a:ext cx="1362406" cy="132017"/>
          </a:xfrm>
          <a:prstGeom prst="rect">
            <a:avLst/>
          </a:prstGeom>
          <a:ln w="3175">
            <a:miter lim="400000"/>
          </a:ln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id="{D4AF838E-BD74-4BEE-88C1-4DE2B09C4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50" y="328076"/>
            <a:ext cx="11381516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zh-TW" altLang="en-US" sz="3600" b="1">
                <a:solidFill>
                  <a:srgbClr val="004483"/>
                </a:solidFill>
                <a:latin typeface="Calibri"/>
                <a:ea typeface="Calibri"/>
                <a:cs typeface="Calibri"/>
              </a:defRPr>
            </a:lvl1pPr>
          </a:lstStyle>
          <a:p>
            <a:pPr marL="0" lvl="0" indent="0">
              <a:spcBef>
                <a:spcPts val="0"/>
              </a:spcBef>
              <a:buSzTx/>
              <a:buFont typeface="Arial" panose="020B0604020202020204" pitchFamily="34" charset="0"/>
            </a:pPr>
            <a:r>
              <a:rPr lang="zh-TW" altLang="en-US"/>
              <a:t>按一下以編輯母片標題樣式</a:t>
            </a:r>
          </a:p>
        </p:txBody>
      </p:sp>
      <p:sp>
        <p:nvSpPr>
          <p:cNvPr id="10" name="內容版面配置區 8"/>
          <p:cNvSpPr>
            <a:spLocks noGrp="1"/>
          </p:cNvSpPr>
          <p:nvPr>
            <p:ph sz="quarter" idx="10"/>
          </p:nvPr>
        </p:nvSpPr>
        <p:spPr>
          <a:xfrm>
            <a:off x="479425" y="1028700"/>
            <a:ext cx="11380788" cy="53467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664822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68868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194486"/>
            <a:ext cx="10515600" cy="49856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C6B3-E2DB-4AF2-8355-AEBE44C558F7}" type="datetimeFigureOut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53821-8168-4A4D-BC6D-2D9D609F0EF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5A00721D-0AA4-075A-0DDD-12D5C3A62FE2}"/>
              </a:ext>
            </a:extLst>
          </p:cNvPr>
          <p:cNvCxnSpPr/>
          <p:nvPr userDrawn="1"/>
        </p:nvCxnSpPr>
        <p:spPr>
          <a:xfrm>
            <a:off x="838200" y="1138523"/>
            <a:ext cx="105225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49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C6B3-E2DB-4AF2-8355-AEBE44C558F7}" type="datetimeFigureOut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53821-8168-4A4D-BC6D-2D9D609F0E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4034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C6B3-E2DB-4AF2-8355-AEBE44C558F7}" type="datetimeFigureOut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53821-8168-4A4D-BC6D-2D9D609F0E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9483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C6B3-E2DB-4AF2-8355-AEBE44C558F7}" type="datetimeFigureOut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53821-8168-4A4D-BC6D-2D9D609F0EF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436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C6B3-E2DB-4AF2-8355-AEBE44C558F7}" type="datetimeFigureOut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53821-8168-4A4D-BC6D-2D9D609F0EF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77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C6B3-E2DB-4AF2-8355-AEBE44C558F7}" type="datetimeFigureOut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53821-8168-4A4D-BC6D-2D9D609F0E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7710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C6B3-E2DB-4AF2-8355-AEBE44C558F7}" type="datetimeFigureOut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53821-8168-4A4D-BC6D-2D9D609F0E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5976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C6B3-E2DB-4AF2-8355-AEBE44C558F7}" type="datetimeFigureOut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53821-8168-4A4D-BC6D-2D9D609F0E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4463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41FC6B3-E2DB-4AF2-8355-AEBE44C558F7}" type="datetimeFigureOut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53821-8168-4A4D-BC6D-2D9D609F0E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0501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380C76-CBB5-2AB4-0E90-8FD3C6D90F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0FAD2A1-9416-04A2-A82D-2CD759EF6F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0018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0A0943-00FE-A6EA-7901-FBE8086D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FPGA Application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55ADDA-FB67-CA36-A073-7D4227CC2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Architecture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F56DDA-6D7A-9C75-CFBE-C6C603102F25}"/>
              </a:ext>
            </a:extLst>
          </p:cNvPr>
          <p:cNvSpPr/>
          <p:nvPr/>
        </p:nvSpPr>
        <p:spPr>
          <a:xfrm>
            <a:off x="8462379" y="1928705"/>
            <a:ext cx="1174659" cy="12285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</a:p>
          <a:p>
            <a:pPr algn="ctr"/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Ctrl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95D00BF-A3BB-88C1-989B-95DF647C6AB3}"/>
              </a:ext>
            </a:extLst>
          </p:cNvPr>
          <p:cNvSpPr/>
          <p:nvPr/>
        </p:nvSpPr>
        <p:spPr>
          <a:xfrm>
            <a:off x="6634502" y="1928705"/>
            <a:ext cx="1174659" cy="12285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RAM</a:t>
            </a: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Ctrl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8FC9A2F3-FA3A-1515-CA0A-14456D10B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57" y="1570555"/>
            <a:ext cx="2402122" cy="194662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pic>
        <p:nvPicPr>
          <p:cNvPr id="7" name="內容版面配置區 9">
            <a:extLst>
              <a:ext uri="{FF2B5EF4-FFF2-40B4-BE49-F238E27FC236}">
                <a16:creationId xmlns:a16="http://schemas.microsoft.com/office/drawing/2014/main" id="{47FE2D7B-F086-4F4D-BCB5-0D2DD1EE672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867" y="1945125"/>
            <a:ext cx="507476" cy="50747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B617C4B-48CB-1741-D12B-F2A5706C2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3469012" y="2222027"/>
            <a:ext cx="1228584" cy="67478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898BB5C-EDF1-6F01-8AF2-A4B3AB53A8A7}"/>
              </a:ext>
            </a:extLst>
          </p:cNvPr>
          <p:cNvSpPr/>
          <p:nvPr/>
        </p:nvSpPr>
        <p:spPr>
          <a:xfrm>
            <a:off x="4919351" y="1928705"/>
            <a:ext cx="1264449" cy="12285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SPI</a:t>
            </a:r>
            <a:r>
              <a:rPr lang="zh-TW" altLang="en-US" sz="2000" dirty="0"/>
              <a:t> </a:t>
            </a:r>
            <a:r>
              <a:rPr lang="en-US" altLang="zh-TW" sz="2000" dirty="0"/>
              <a:t>Slave FIFO</a:t>
            </a:r>
            <a:endParaRPr lang="zh-TW" altLang="en-US" sz="2000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3E4D1EC6-3C56-48A0-A419-8B11CE310AE2}"/>
              </a:ext>
            </a:extLst>
          </p:cNvPr>
          <p:cNvCxnSpPr>
            <a:cxnSpLocks/>
          </p:cNvCxnSpPr>
          <p:nvPr/>
        </p:nvCxnSpPr>
        <p:spPr>
          <a:xfrm>
            <a:off x="2866779" y="2439105"/>
            <a:ext cx="869145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5C505583-8A50-D9C2-E2C9-A528874755FF}"/>
              </a:ext>
            </a:extLst>
          </p:cNvPr>
          <p:cNvCxnSpPr>
            <a:cxnSpLocks/>
          </p:cNvCxnSpPr>
          <p:nvPr/>
        </p:nvCxnSpPr>
        <p:spPr>
          <a:xfrm>
            <a:off x="4420694" y="2363401"/>
            <a:ext cx="49865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161FFE4D-CA30-DD6A-7345-E82A82C723EF}"/>
              </a:ext>
            </a:extLst>
          </p:cNvPr>
          <p:cNvCxnSpPr>
            <a:cxnSpLocks/>
          </p:cNvCxnSpPr>
          <p:nvPr/>
        </p:nvCxnSpPr>
        <p:spPr>
          <a:xfrm>
            <a:off x="6183800" y="2349546"/>
            <a:ext cx="45070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237C4FE8-15F7-52A7-A9F5-1D488CBA53D8}"/>
              </a:ext>
            </a:extLst>
          </p:cNvPr>
          <p:cNvSpPr/>
          <p:nvPr/>
        </p:nvSpPr>
        <p:spPr>
          <a:xfrm>
            <a:off x="10479234" y="3843528"/>
            <a:ext cx="1174659" cy="122858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DUT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4DCEF1CD-CE34-81D3-5D54-3BC58E36BC45}"/>
              </a:ext>
            </a:extLst>
          </p:cNvPr>
          <p:cNvCxnSpPr>
            <a:cxnSpLocks/>
          </p:cNvCxnSpPr>
          <p:nvPr/>
        </p:nvCxnSpPr>
        <p:spPr>
          <a:xfrm>
            <a:off x="7809161" y="2363401"/>
            <a:ext cx="58061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B7D98688-1E24-94A3-A120-1856D34CACCD}"/>
              </a:ext>
            </a:extLst>
          </p:cNvPr>
          <p:cNvSpPr/>
          <p:nvPr/>
        </p:nvSpPr>
        <p:spPr>
          <a:xfrm>
            <a:off x="8416983" y="3843528"/>
            <a:ext cx="1174659" cy="12285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</a:p>
          <a:p>
            <a:pPr algn="ctr"/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Ctrl</a:t>
            </a: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187B95E2-FD8D-6F05-26E2-842E2A4B2DA5}"/>
              </a:ext>
            </a:extLst>
          </p:cNvPr>
          <p:cNvCxnSpPr/>
          <p:nvPr/>
        </p:nvCxnSpPr>
        <p:spPr>
          <a:xfrm>
            <a:off x="9637037" y="3157289"/>
            <a:ext cx="842197" cy="6862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180B2FD-1296-90A5-70E6-A5C239570964}"/>
              </a:ext>
            </a:extLst>
          </p:cNvPr>
          <p:cNvCxnSpPr/>
          <p:nvPr/>
        </p:nvCxnSpPr>
        <p:spPr>
          <a:xfrm flipH="1">
            <a:off x="9722489" y="4255008"/>
            <a:ext cx="69998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EBD954A6-84B3-00C8-63F5-A9049C0D4050}"/>
              </a:ext>
            </a:extLst>
          </p:cNvPr>
          <p:cNvGrpSpPr/>
          <p:nvPr/>
        </p:nvGrpSpPr>
        <p:grpSpPr>
          <a:xfrm>
            <a:off x="2034930" y="1928705"/>
            <a:ext cx="9255906" cy="2132182"/>
            <a:chOff x="2169042" y="1514177"/>
            <a:chExt cx="9255906" cy="2132182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E948CDB-5871-565F-6CE7-19D7A937852F}"/>
                </a:ext>
              </a:extLst>
            </p:cNvPr>
            <p:cNvSpPr/>
            <p:nvPr/>
          </p:nvSpPr>
          <p:spPr>
            <a:xfrm>
              <a:off x="2169042" y="1514177"/>
              <a:ext cx="9186530" cy="14400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箭號: 向下 19">
              <a:extLst>
                <a:ext uri="{FF2B5EF4-FFF2-40B4-BE49-F238E27FC236}">
                  <a16:creationId xmlns:a16="http://schemas.microsoft.com/office/drawing/2014/main" id="{CC966184-07F7-DB81-6556-F101B510FCA7}"/>
                </a:ext>
              </a:extLst>
            </p:cNvPr>
            <p:cNvSpPr/>
            <p:nvPr/>
          </p:nvSpPr>
          <p:spPr>
            <a:xfrm>
              <a:off x="11150008" y="1658177"/>
              <a:ext cx="274940" cy="1988182"/>
            </a:xfrm>
            <a:prstGeom prst="downArrow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E275A41-7F6E-C8EA-A9A1-2CECC7AEF583}"/>
              </a:ext>
            </a:extLst>
          </p:cNvPr>
          <p:cNvCxnSpPr>
            <a:cxnSpLocks/>
          </p:cNvCxnSpPr>
          <p:nvPr/>
        </p:nvCxnSpPr>
        <p:spPr>
          <a:xfrm flipH="1">
            <a:off x="6183800" y="2760779"/>
            <a:ext cx="45070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431107E9-66A8-7EC0-7E71-836DE285285B}"/>
              </a:ext>
            </a:extLst>
          </p:cNvPr>
          <p:cNvCxnSpPr/>
          <p:nvPr/>
        </p:nvCxnSpPr>
        <p:spPr>
          <a:xfrm flipH="1">
            <a:off x="4420694" y="2760779"/>
            <a:ext cx="49865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61A0CF8D-D5A8-8EAF-CA2A-08CC933653AB}"/>
              </a:ext>
            </a:extLst>
          </p:cNvPr>
          <p:cNvCxnSpPr/>
          <p:nvPr/>
        </p:nvCxnSpPr>
        <p:spPr>
          <a:xfrm flipH="1" flipV="1">
            <a:off x="7344121" y="3249877"/>
            <a:ext cx="1045654" cy="10051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9283AFAA-4172-AFDF-C662-61B8BD16A761}"/>
              </a:ext>
            </a:extLst>
          </p:cNvPr>
          <p:cNvSpPr/>
          <p:nvPr/>
        </p:nvSpPr>
        <p:spPr>
          <a:xfrm>
            <a:off x="7115214" y="4784111"/>
            <a:ext cx="4320000" cy="144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8383F48-9B0A-23B0-9AE0-44D7CF69188A}"/>
              </a:ext>
            </a:extLst>
          </p:cNvPr>
          <p:cNvSpPr/>
          <p:nvPr/>
        </p:nvSpPr>
        <p:spPr>
          <a:xfrm rot="5400000">
            <a:off x="6290354" y="3810588"/>
            <a:ext cx="1800000" cy="144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箭號: 向左 25">
            <a:extLst>
              <a:ext uri="{FF2B5EF4-FFF2-40B4-BE49-F238E27FC236}">
                <a16:creationId xmlns:a16="http://schemas.microsoft.com/office/drawing/2014/main" id="{4A928875-9A96-495C-E71D-BF916BAFDD5E}"/>
              </a:ext>
            </a:extLst>
          </p:cNvPr>
          <p:cNvSpPr/>
          <p:nvPr/>
        </p:nvSpPr>
        <p:spPr>
          <a:xfrm>
            <a:off x="2036500" y="2913166"/>
            <a:ext cx="5080284" cy="273600"/>
          </a:xfrm>
          <a:prstGeom prst="leftArrow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620F8C7D-E8F2-F44A-C989-E3C162889085}"/>
              </a:ext>
            </a:extLst>
          </p:cNvPr>
          <p:cNvSpPr/>
          <p:nvPr/>
        </p:nvSpPr>
        <p:spPr>
          <a:xfrm>
            <a:off x="546885" y="2111650"/>
            <a:ext cx="447509" cy="409431"/>
          </a:xfrm>
          <a:prstGeom prst="round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TW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AB227409-69ED-7A5B-AC8F-FD2DEE024D42}"/>
              </a:ext>
            </a:extLst>
          </p:cNvPr>
          <p:cNvSpPr/>
          <p:nvPr/>
        </p:nvSpPr>
        <p:spPr>
          <a:xfrm>
            <a:off x="6185396" y="1426686"/>
            <a:ext cx="447509" cy="409431"/>
          </a:xfrm>
          <a:prstGeom prst="round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A443B86D-933A-23CA-71F2-033C86C5CDB9}"/>
              </a:ext>
            </a:extLst>
          </p:cNvPr>
          <p:cNvSpPr/>
          <p:nvPr/>
        </p:nvSpPr>
        <p:spPr>
          <a:xfrm>
            <a:off x="8652675" y="3310723"/>
            <a:ext cx="447509" cy="409431"/>
          </a:xfrm>
          <a:prstGeom prst="round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0113C0A1-169A-5D8E-D825-39287FD9E0C6}"/>
              </a:ext>
            </a:extLst>
          </p:cNvPr>
          <p:cNvGrpSpPr/>
          <p:nvPr/>
        </p:nvGrpSpPr>
        <p:grpSpPr>
          <a:xfrm>
            <a:off x="702927" y="3807878"/>
            <a:ext cx="4609672" cy="2910939"/>
            <a:chOff x="478950" y="3335857"/>
            <a:chExt cx="4609672" cy="2910939"/>
          </a:xfrm>
        </p:grpSpPr>
        <p:sp>
          <p:nvSpPr>
            <p:cNvPr id="31" name="矩形: 圓角 30">
              <a:extLst>
                <a:ext uri="{FF2B5EF4-FFF2-40B4-BE49-F238E27FC236}">
                  <a16:creationId xmlns:a16="http://schemas.microsoft.com/office/drawing/2014/main" id="{70B01FAF-EDCE-D962-3EAB-F20DAAE4617F}"/>
                </a:ext>
              </a:extLst>
            </p:cNvPr>
            <p:cNvSpPr/>
            <p:nvPr/>
          </p:nvSpPr>
          <p:spPr>
            <a:xfrm>
              <a:off x="478950" y="3335857"/>
              <a:ext cx="4573380" cy="291093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矩形: 圓角 31">
              <a:extLst>
                <a:ext uri="{FF2B5EF4-FFF2-40B4-BE49-F238E27FC236}">
                  <a16:creationId xmlns:a16="http://schemas.microsoft.com/office/drawing/2014/main" id="{01789CA2-B629-9EA0-DCFB-52C3A3B873CA}"/>
                </a:ext>
              </a:extLst>
            </p:cNvPr>
            <p:cNvSpPr/>
            <p:nvPr/>
          </p:nvSpPr>
          <p:spPr>
            <a:xfrm>
              <a:off x="681840" y="3563523"/>
              <a:ext cx="447509" cy="409431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TW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EF9730B3-4028-E193-04E8-D9F138D33116}"/>
                </a:ext>
              </a:extLst>
            </p:cNvPr>
            <p:cNvSpPr txBox="1"/>
            <p:nvPr/>
          </p:nvSpPr>
          <p:spPr>
            <a:xfrm>
              <a:off x="1156557" y="3543005"/>
              <a:ext cx="19450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/>
                <a:t>Set RAM content</a:t>
              </a:r>
              <a:endParaRPr lang="zh-TW" altLang="en-US" sz="2000" dirty="0"/>
            </a:p>
          </p:txBody>
        </p:sp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D3571DF7-F957-AA51-3400-345FA991877F}"/>
                </a:ext>
              </a:extLst>
            </p:cNvPr>
            <p:cNvSpPr/>
            <p:nvPr/>
          </p:nvSpPr>
          <p:spPr>
            <a:xfrm>
              <a:off x="681840" y="4054692"/>
              <a:ext cx="447509" cy="409431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TW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BCD61CC4-E15E-D282-8EA5-F90246CE0AEB}"/>
                </a:ext>
              </a:extLst>
            </p:cNvPr>
            <p:cNvSpPr txBox="1"/>
            <p:nvPr/>
          </p:nvSpPr>
          <p:spPr>
            <a:xfrm>
              <a:off x="1147158" y="4045124"/>
              <a:ext cx="22188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/>
                <a:t>Output test pattern</a:t>
              </a:r>
              <a:endParaRPr lang="zh-TW" altLang="en-US" sz="2000" dirty="0"/>
            </a:p>
          </p:txBody>
        </p:sp>
        <p:sp>
          <p:nvSpPr>
            <p:cNvPr id="36" name="矩形: 圓角 35">
              <a:extLst>
                <a:ext uri="{FF2B5EF4-FFF2-40B4-BE49-F238E27FC236}">
                  <a16:creationId xmlns:a16="http://schemas.microsoft.com/office/drawing/2014/main" id="{8AC29295-A4A1-3332-67EB-D607A831CD64}"/>
                </a:ext>
              </a:extLst>
            </p:cNvPr>
            <p:cNvSpPr/>
            <p:nvPr/>
          </p:nvSpPr>
          <p:spPr>
            <a:xfrm>
              <a:off x="691995" y="4545861"/>
              <a:ext cx="447509" cy="409431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TW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D13561E8-8F30-7F24-9754-358FE838E684}"/>
                </a:ext>
              </a:extLst>
            </p:cNvPr>
            <p:cNvSpPr txBox="1"/>
            <p:nvPr/>
          </p:nvSpPr>
          <p:spPr>
            <a:xfrm>
              <a:off x="1151759" y="4555182"/>
              <a:ext cx="22497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/>
                <a:t>FIFO &amp; RAM control</a:t>
              </a:r>
              <a:endParaRPr lang="zh-TW" altLang="en-US" sz="2000" dirty="0"/>
            </a:p>
          </p:txBody>
        </p:sp>
        <p:sp>
          <p:nvSpPr>
            <p:cNvPr id="38" name="矩形: 圓角 37">
              <a:extLst>
                <a:ext uri="{FF2B5EF4-FFF2-40B4-BE49-F238E27FC236}">
                  <a16:creationId xmlns:a16="http://schemas.microsoft.com/office/drawing/2014/main" id="{6E539C13-3F3E-7EFF-6EA0-DA9B0A511F3C}"/>
                </a:ext>
              </a:extLst>
            </p:cNvPr>
            <p:cNvSpPr/>
            <p:nvPr/>
          </p:nvSpPr>
          <p:spPr>
            <a:xfrm>
              <a:off x="700977" y="5037030"/>
              <a:ext cx="447509" cy="409431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zh-TW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B1A20BC2-4F57-F16B-809F-2BF2D10060B4}"/>
                </a:ext>
              </a:extLst>
            </p:cNvPr>
            <p:cNvSpPr txBox="1"/>
            <p:nvPr/>
          </p:nvSpPr>
          <p:spPr>
            <a:xfrm>
              <a:off x="1147158" y="5037030"/>
              <a:ext cx="39414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/>
                <a:t>Data Transfer/Receiver to/form DUT</a:t>
              </a:r>
              <a:endParaRPr lang="zh-TW" altLang="en-US" sz="2000" dirty="0"/>
            </a:p>
          </p:txBody>
        </p:sp>
        <p:sp>
          <p:nvSpPr>
            <p:cNvPr id="40" name="矩形: 圓角 39">
              <a:extLst>
                <a:ext uri="{FF2B5EF4-FFF2-40B4-BE49-F238E27FC236}">
                  <a16:creationId xmlns:a16="http://schemas.microsoft.com/office/drawing/2014/main" id="{4921E59E-DCF9-339D-D3B8-F2296CCF122A}"/>
                </a:ext>
              </a:extLst>
            </p:cNvPr>
            <p:cNvSpPr/>
            <p:nvPr/>
          </p:nvSpPr>
          <p:spPr>
            <a:xfrm>
              <a:off x="709048" y="5528199"/>
              <a:ext cx="447509" cy="409431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zh-TW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B0744644-E547-DB29-A878-C539A65D8F42}"/>
                </a:ext>
              </a:extLst>
            </p:cNvPr>
            <p:cNvSpPr txBox="1"/>
            <p:nvPr/>
          </p:nvSpPr>
          <p:spPr>
            <a:xfrm>
              <a:off x="1156557" y="5492048"/>
              <a:ext cx="22929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/>
                <a:t>Upload Data to Host</a:t>
              </a:r>
              <a:endParaRPr lang="zh-TW" altLang="en-US" sz="2000" dirty="0"/>
            </a:p>
          </p:txBody>
        </p:sp>
      </p:grp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39007A02-13DB-A5F0-B53F-F790B7BCB0B3}"/>
              </a:ext>
            </a:extLst>
          </p:cNvPr>
          <p:cNvSpPr/>
          <p:nvPr/>
        </p:nvSpPr>
        <p:spPr>
          <a:xfrm>
            <a:off x="5217069" y="3296610"/>
            <a:ext cx="447509" cy="409431"/>
          </a:xfrm>
          <a:prstGeom prst="round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173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5506A4-F142-2A65-7CB7-F175F1C8E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FPGA Application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B7D7E2E-5CE7-9A7F-3A85-2F06420AB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81" y="1119951"/>
            <a:ext cx="4715469" cy="1828447"/>
          </a:xfrm>
          <a:prstGeom prst="rect">
            <a:avLst/>
          </a:prstGeom>
        </p:spPr>
      </p:pic>
      <p:pic>
        <p:nvPicPr>
          <p:cNvPr id="5" name="內容版面配置區 6">
            <a:extLst>
              <a:ext uri="{FF2B5EF4-FFF2-40B4-BE49-F238E27FC236}">
                <a16:creationId xmlns:a16="http://schemas.microsoft.com/office/drawing/2014/main" id="{CB4B06C2-F1F5-35B3-D15D-F294F5AAA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50" y="3203411"/>
            <a:ext cx="11380788" cy="137252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2F5E13F-E53D-9195-F9AD-16BAFFB48D9E}"/>
              </a:ext>
            </a:extLst>
          </p:cNvPr>
          <p:cNvSpPr txBox="1"/>
          <p:nvPr/>
        </p:nvSpPr>
        <p:spPr>
          <a:xfrm>
            <a:off x="478950" y="2899421"/>
            <a:ext cx="1451103" cy="30777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Simulation Tx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FA05B351-EB02-25CC-B738-3BE7F75698BB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3781959" y="4346563"/>
            <a:ext cx="328260" cy="2215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7243B995-9907-C11B-1AB2-0CAE6094DD57}"/>
              </a:ext>
            </a:extLst>
          </p:cNvPr>
          <p:cNvSpPr txBox="1"/>
          <p:nvPr/>
        </p:nvSpPr>
        <p:spPr>
          <a:xfrm>
            <a:off x="4110219" y="4429573"/>
            <a:ext cx="2923429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tx_state</a:t>
            </a:r>
            <a:r>
              <a:rPr lang="en-US" sz="1200" dirty="0"/>
              <a:t> = 0, </a:t>
            </a:r>
            <a:r>
              <a:rPr lang="en-US" sz="1200" dirty="0" err="1"/>
              <a:t>tx_done</a:t>
            </a:r>
            <a:r>
              <a:rPr lang="en-US" sz="1200" dirty="0"/>
              <a:t> = 1 (next state go low)</a:t>
            </a: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B9C9A2D9-C2F6-C8D9-8393-6DB167DBA217}"/>
              </a:ext>
            </a:extLst>
          </p:cNvPr>
          <p:cNvCxnSpPr/>
          <p:nvPr/>
        </p:nvCxnSpPr>
        <p:spPr>
          <a:xfrm flipH="1">
            <a:off x="3800246" y="3142294"/>
            <a:ext cx="402336" cy="2485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88EEDC8-B0C9-D77D-A6F6-34DFF3E0A6DE}"/>
              </a:ext>
            </a:extLst>
          </p:cNvPr>
          <p:cNvSpPr txBox="1"/>
          <p:nvPr/>
        </p:nvSpPr>
        <p:spPr>
          <a:xfrm>
            <a:off x="3931725" y="2792485"/>
            <a:ext cx="944426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8 </a:t>
            </a:r>
            <a:r>
              <a:rPr lang="en-US" sz="1200" dirty="0" err="1"/>
              <a:t>clk</a:t>
            </a:r>
            <a:r>
              <a:rPr lang="en-US" sz="1200" dirty="0"/>
              <a:t> of byte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90D4B0B-3C64-89B1-10AC-C357D5A1B45A}"/>
              </a:ext>
            </a:extLst>
          </p:cNvPr>
          <p:cNvSpPr txBox="1"/>
          <p:nvPr/>
        </p:nvSpPr>
        <p:spPr>
          <a:xfrm>
            <a:off x="1183996" y="1473146"/>
            <a:ext cx="545021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SPI Tx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66D7E92-8529-6F32-63FF-0D4AAEC8DB48}"/>
              </a:ext>
            </a:extLst>
          </p:cNvPr>
          <p:cNvSpPr txBox="1"/>
          <p:nvPr/>
        </p:nvSpPr>
        <p:spPr>
          <a:xfrm>
            <a:off x="3520361" y="1467872"/>
            <a:ext cx="559769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SPI Rx</a:t>
            </a:r>
          </a:p>
        </p:txBody>
      </p:sp>
      <p:pic>
        <p:nvPicPr>
          <p:cNvPr id="13" name="內容版面配置區 8">
            <a:extLst>
              <a:ext uri="{FF2B5EF4-FFF2-40B4-BE49-F238E27FC236}">
                <a16:creationId xmlns:a16="http://schemas.microsoft.com/office/drawing/2014/main" id="{1749FDEC-0726-9D6F-F13B-5D4CF91B1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950" y="4994638"/>
            <a:ext cx="11380788" cy="1466155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EDE6DB85-C2A0-A40A-57D8-C82BE59700B5}"/>
              </a:ext>
            </a:extLst>
          </p:cNvPr>
          <p:cNvSpPr txBox="1"/>
          <p:nvPr/>
        </p:nvSpPr>
        <p:spPr>
          <a:xfrm>
            <a:off x="2839096" y="6555535"/>
            <a:ext cx="3109506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rx_state</a:t>
            </a:r>
            <a:r>
              <a:rPr lang="en-US" sz="1200" dirty="0"/>
              <a:t> = 0x0f, </a:t>
            </a:r>
            <a:r>
              <a:rPr lang="en-US" sz="1200" dirty="0" err="1"/>
              <a:t>rx_done</a:t>
            </a:r>
            <a:r>
              <a:rPr lang="en-US" sz="1200" dirty="0"/>
              <a:t> = 1 (next state go low)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60A67386-3DC8-5901-9A56-FAEF5850CECD}"/>
              </a:ext>
            </a:extLst>
          </p:cNvPr>
          <p:cNvCxnSpPr/>
          <p:nvPr/>
        </p:nvCxnSpPr>
        <p:spPr>
          <a:xfrm flipH="1" flipV="1">
            <a:off x="3561775" y="6271715"/>
            <a:ext cx="219456" cy="3145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5E27982C-5E0A-ED2F-B659-4E7A038F4C31}"/>
              </a:ext>
            </a:extLst>
          </p:cNvPr>
          <p:cNvCxnSpPr/>
          <p:nvPr/>
        </p:nvCxnSpPr>
        <p:spPr>
          <a:xfrm flipH="1">
            <a:off x="3730557" y="5332754"/>
            <a:ext cx="402336" cy="2485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5B3E14A-16A7-6F3D-5F47-B44A62AA4115}"/>
              </a:ext>
            </a:extLst>
          </p:cNvPr>
          <p:cNvSpPr txBox="1"/>
          <p:nvPr/>
        </p:nvSpPr>
        <p:spPr>
          <a:xfrm>
            <a:off x="4076040" y="4994638"/>
            <a:ext cx="944426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8 </a:t>
            </a:r>
            <a:r>
              <a:rPr lang="en-US" sz="1200" dirty="0" err="1"/>
              <a:t>clk</a:t>
            </a:r>
            <a:r>
              <a:rPr lang="en-US" sz="1200" dirty="0"/>
              <a:t> of byte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19CFA55-BC3B-563E-1819-92BF233F1145}"/>
              </a:ext>
            </a:extLst>
          </p:cNvPr>
          <p:cNvSpPr txBox="1"/>
          <p:nvPr/>
        </p:nvSpPr>
        <p:spPr>
          <a:xfrm>
            <a:off x="478950" y="4669190"/>
            <a:ext cx="1468607" cy="30777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Simulation </a:t>
            </a:r>
            <a:r>
              <a:rPr lang="en-US" altLang="zh-TW" sz="1400" dirty="0"/>
              <a:t>Rx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44888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algn="r"/>
            <a:fld id="{86CB4B4D-7CA3-9044-876B-883B54F8677D}" type="slidenum">
              <a:rPr lang="en-US" altLang="zh-TW" smtClean="0"/>
              <a:pPr algn="r"/>
              <a:t>12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</a:t>
            </a:r>
            <a:r>
              <a:rPr lang="en-US" dirty="0" err="1"/>
              <a:t>Tx</a:t>
            </a:r>
            <a:endParaRPr 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478950" y="3087804"/>
            <a:ext cx="11380788" cy="116049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46062" y="3922920"/>
            <a:ext cx="11326338" cy="9906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950" y="5120475"/>
            <a:ext cx="8871727" cy="1522069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478950" y="4794060"/>
            <a:ext cx="1313180" cy="30777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/>
              <a:t>Co = clk /  2</a:t>
            </a:r>
            <a:endParaRPr lang="en-US" sz="14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5059347" y="4884012"/>
            <a:ext cx="0" cy="1863938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4792647" y="4794060"/>
            <a:ext cx="243840" cy="307777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4114889" y="4468239"/>
            <a:ext cx="1888915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/>
              <a:t>Clk falling gen Do state</a:t>
            </a:r>
            <a:endParaRPr lang="en-US" sz="1200" dirty="0"/>
          </a:p>
        </p:txBody>
      </p:sp>
      <p:sp>
        <p:nvSpPr>
          <p:cNvPr id="23" name="圓角矩形 22"/>
          <p:cNvSpPr/>
          <p:nvPr/>
        </p:nvSpPr>
        <p:spPr>
          <a:xfrm>
            <a:off x="5036487" y="6196404"/>
            <a:ext cx="3482340" cy="175260"/>
          </a:xfrm>
          <a:prstGeom prst="round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圓角矩形 23"/>
          <p:cNvSpPr/>
          <p:nvPr/>
        </p:nvSpPr>
        <p:spPr>
          <a:xfrm>
            <a:off x="5036487" y="5493255"/>
            <a:ext cx="3482340" cy="320309"/>
          </a:xfrm>
          <a:prstGeom prst="round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5200643" y="547385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chemeClr val="bg1"/>
                </a:solidFill>
              </a:rPr>
              <a:t>1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5650453" y="5473852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chemeClr val="bg1"/>
                </a:solidFill>
              </a:rPr>
              <a:t>2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137647" y="5474273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chemeClr val="bg1"/>
                </a:solidFill>
              </a:rPr>
              <a:t>3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580744" y="5473852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chemeClr val="bg1"/>
                </a:solidFill>
              </a:rPr>
              <a:t>4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7039133" y="5473852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chemeClr val="bg1"/>
                </a:solidFill>
              </a:rPr>
              <a:t>5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7522178" y="5473852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chemeClr val="bg1"/>
                </a:solidFill>
              </a:rPr>
              <a:t>6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7953382" y="5475198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chemeClr val="bg1"/>
                </a:solidFill>
              </a:rPr>
              <a:t>7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8335879" y="5473852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chemeClr val="bg1"/>
                </a:solidFill>
              </a:rPr>
              <a:t>8</a:t>
            </a:r>
            <a:endParaRPr lang="en-US" sz="1050" dirty="0">
              <a:solidFill>
                <a:schemeClr val="bg1"/>
              </a:solidFill>
            </a:endParaRPr>
          </a:p>
        </p:txBody>
      </p:sp>
      <p:cxnSp>
        <p:nvCxnSpPr>
          <p:cNvPr id="35" name="直線單箭頭接點 34"/>
          <p:cNvCxnSpPr/>
          <p:nvPr/>
        </p:nvCxnSpPr>
        <p:spPr>
          <a:xfrm flipH="1" flipV="1">
            <a:off x="5422862" y="6285588"/>
            <a:ext cx="334271" cy="273739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8072836" y="2796403"/>
            <a:ext cx="1779270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Do will gen the waveform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C9A262EB-80D7-4C71-B678-6DFEEAE990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865" y="1048685"/>
            <a:ext cx="2845006" cy="1734961"/>
          </a:xfrm>
          <a:prstGeom prst="rect">
            <a:avLst/>
          </a:prstGeom>
        </p:spPr>
      </p:pic>
      <p:sp>
        <p:nvSpPr>
          <p:cNvPr id="33" name="矩形 32">
            <a:extLst>
              <a:ext uri="{FF2B5EF4-FFF2-40B4-BE49-F238E27FC236}">
                <a16:creationId xmlns:a16="http://schemas.microsoft.com/office/drawing/2014/main" id="{9D19AA9F-8495-48A2-9EF9-4C972FDDD3B9}"/>
              </a:ext>
            </a:extLst>
          </p:cNvPr>
          <p:cNvSpPr/>
          <p:nvPr/>
        </p:nvSpPr>
        <p:spPr>
          <a:xfrm>
            <a:off x="809853" y="1257416"/>
            <a:ext cx="576987" cy="144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8359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algn="r"/>
            <a:fld id="{86CB4B4D-7CA3-9044-876B-883B54F8677D}" type="slidenum">
              <a:rPr lang="en-US" altLang="zh-TW" smtClean="0"/>
              <a:pPr algn="r"/>
              <a:t>13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Rx</a:t>
            </a:r>
          </a:p>
        </p:txBody>
      </p:sp>
      <p:pic>
        <p:nvPicPr>
          <p:cNvPr id="10" name="內容版面配置區 9"/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478950" y="2570520"/>
            <a:ext cx="11380788" cy="162394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950" y="829626"/>
            <a:ext cx="2787731" cy="1706391"/>
          </a:xfrm>
          <a:prstGeom prst="rect">
            <a:avLst/>
          </a:prstGeom>
        </p:spPr>
      </p:pic>
      <p:pic>
        <p:nvPicPr>
          <p:cNvPr id="12" name="內容版面配置區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950" y="4576826"/>
            <a:ext cx="9718993" cy="201384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6134817" y="5791924"/>
            <a:ext cx="114301" cy="487438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8105420" y="5669762"/>
            <a:ext cx="121920" cy="60960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/>
          <p:cNvSpPr/>
          <p:nvPr/>
        </p:nvSpPr>
        <p:spPr>
          <a:xfrm>
            <a:off x="4062178" y="5174462"/>
            <a:ext cx="2186940" cy="5715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3987117" y="541476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4232935" y="5422463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4487653" y="5422463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4732895" y="5417426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5005690" y="5424657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5250932" y="5424657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5521820" y="5414769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5760368" y="5422463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3994737" y="554430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4222662" y="5544384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6" name="文字方塊 25"/>
          <p:cNvSpPr txBox="1"/>
          <p:nvPr/>
        </p:nvSpPr>
        <p:spPr>
          <a:xfrm>
            <a:off x="4474114" y="555192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4732895" y="5544384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8" name="文字方塊 27"/>
          <p:cNvSpPr txBox="1"/>
          <p:nvPr/>
        </p:nvSpPr>
        <p:spPr>
          <a:xfrm>
            <a:off x="5008697" y="555192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9" name="文字方塊 28"/>
          <p:cNvSpPr txBox="1"/>
          <p:nvPr/>
        </p:nvSpPr>
        <p:spPr>
          <a:xfrm>
            <a:off x="5250932" y="555192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5518133" y="5536690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5753138" y="5536690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33" name="直線單箭頭接點 32"/>
          <p:cNvCxnSpPr/>
          <p:nvPr/>
        </p:nvCxnSpPr>
        <p:spPr>
          <a:xfrm flipH="1">
            <a:off x="5005691" y="4544174"/>
            <a:ext cx="253595" cy="5693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5132488" y="4229582"/>
            <a:ext cx="2322046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Di input 0xAC to </a:t>
            </a:r>
            <a:r>
              <a:rPr lang="en-US" sz="1200" dirty="0" err="1"/>
              <a:t>mulan</a:t>
            </a:r>
            <a:r>
              <a:rPr lang="en-US" sz="1200" dirty="0"/>
              <a:t> Rx module</a:t>
            </a:r>
          </a:p>
        </p:txBody>
      </p:sp>
      <p:cxnSp>
        <p:nvCxnSpPr>
          <p:cNvPr id="38" name="直線單箭頭接點 37"/>
          <p:cNvCxnSpPr/>
          <p:nvPr/>
        </p:nvCxnSpPr>
        <p:spPr>
          <a:xfrm flipH="1" flipV="1">
            <a:off x="6293512" y="6210783"/>
            <a:ext cx="848735" cy="284494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V="1">
            <a:off x="7118436" y="6152238"/>
            <a:ext cx="986984" cy="343039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6433167" y="6530111"/>
            <a:ext cx="1672253" cy="2616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100" dirty="0" err="1"/>
              <a:t>rx_done</a:t>
            </a:r>
            <a:r>
              <a:rPr lang="en-US" sz="1100" dirty="0"/>
              <a:t> falling trigger </a:t>
            </a:r>
            <a:r>
              <a:rPr lang="en-US" sz="1100" dirty="0" err="1"/>
              <a:t>fifo</a:t>
            </a:r>
            <a:endParaRPr lang="en-US" sz="11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FE16ABD-9D1A-4D14-A68B-DAAEDA1136AC}"/>
              </a:ext>
            </a:extLst>
          </p:cNvPr>
          <p:cNvSpPr/>
          <p:nvPr/>
        </p:nvSpPr>
        <p:spPr>
          <a:xfrm>
            <a:off x="665073" y="1012512"/>
            <a:ext cx="561747" cy="130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2740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algn="r"/>
            <a:fld id="{86CB4B4D-7CA3-9044-876B-883B54F8677D}" type="slidenum">
              <a:rPr lang="en-US" altLang="zh-TW" smtClean="0"/>
              <a:pPr algn="r"/>
              <a:t>14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FIFO IP</a:t>
            </a:r>
          </a:p>
        </p:txBody>
      </p:sp>
      <p:pic>
        <p:nvPicPr>
          <p:cNvPr id="14" name="內容版面配置區 13"/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478950" y="3542985"/>
            <a:ext cx="11380788" cy="1394246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478950" y="3192018"/>
            <a:ext cx="1252202" cy="30777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Simulation</a:t>
            </a:r>
          </a:p>
        </p:txBody>
      </p:sp>
      <p:cxnSp>
        <p:nvCxnSpPr>
          <p:cNvPr id="17" name="直線接點 16"/>
          <p:cNvCxnSpPr/>
          <p:nvPr/>
        </p:nvCxnSpPr>
        <p:spPr>
          <a:xfrm>
            <a:off x="2628900" y="3456605"/>
            <a:ext cx="0" cy="810595"/>
          </a:xfrm>
          <a:prstGeom prst="line">
            <a:avLst/>
          </a:prstGeom>
          <a:ln w="127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2879057" y="3456605"/>
            <a:ext cx="0" cy="810595"/>
          </a:xfrm>
          <a:prstGeom prst="line">
            <a:avLst/>
          </a:prstGeom>
          <a:ln w="127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3139440" y="3456605"/>
            <a:ext cx="0" cy="810595"/>
          </a:xfrm>
          <a:prstGeom prst="line">
            <a:avLst/>
          </a:prstGeom>
          <a:ln w="127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>
            <a:off x="2970697" y="3148828"/>
            <a:ext cx="485345" cy="394157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2879057" y="2856440"/>
            <a:ext cx="2475999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Rising edge push data to FIFO Queue</a:t>
            </a:r>
          </a:p>
        </p:txBody>
      </p:sp>
      <p:cxnSp>
        <p:nvCxnSpPr>
          <p:cNvPr id="24" name="直線單箭頭接點 23"/>
          <p:cNvCxnSpPr/>
          <p:nvPr/>
        </p:nvCxnSpPr>
        <p:spPr>
          <a:xfrm flipV="1">
            <a:off x="2357739" y="4114800"/>
            <a:ext cx="202581" cy="9088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1731152" y="5063298"/>
            <a:ext cx="1284519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FIFO write enable</a:t>
            </a:r>
          </a:p>
        </p:txBody>
      </p:sp>
      <p:cxnSp>
        <p:nvCxnSpPr>
          <p:cNvPr id="27" name="直線單箭頭接點 26"/>
          <p:cNvCxnSpPr/>
          <p:nvPr/>
        </p:nvCxnSpPr>
        <p:spPr>
          <a:xfrm flipV="1">
            <a:off x="6230376" y="4425196"/>
            <a:ext cx="162804" cy="5984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5609949" y="5045198"/>
            <a:ext cx="1240853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FIFO read enable</a:t>
            </a:r>
          </a:p>
        </p:txBody>
      </p:sp>
      <p:cxnSp>
        <p:nvCxnSpPr>
          <p:cNvPr id="30" name="直線接點 29"/>
          <p:cNvCxnSpPr/>
          <p:nvPr/>
        </p:nvCxnSpPr>
        <p:spPr>
          <a:xfrm>
            <a:off x="6652260" y="3568881"/>
            <a:ext cx="0" cy="810595"/>
          </a:xfrm>
          <a:prstGeom prst="line">
            <a:avLst/>
          </a:prstGeom>
          <a:ln w="127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6902417" y="3568881"/>
            <a:ext cx="0" cy="810595"/>
          </a:xfrm>
          <a:prstGeom prst="line">
            <a:avLst/>
          </a:prstGeom>
          <a:ln w="127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7162800" y="3568881"/>
            <a:ext cx="0" cy="810595"/>
          </a:xfrm>
          <a:prstGeom prst="line">
            <a:avLst/>
          </a:prstGeom>
          <a:ln w="127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H="1">
            <a:off x="6920127" y="3188919"/>
            <a:ext cx="485345" cy="394157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828487" y="2896531"/>
            <a:ext cx="1480149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Rising edge pop data</a:t>
            </a:r>
          </a:p>
        </p:txBody>
      </p:sp>
      <p:sp>
        <p:nvSpPr>
          <p:cNvPr id="35" name="圓角矩形 34"/>
          <p:cNvSpPr/>
          <p:nvPr/>
        </p:nvSpPr>
        <p:spPr>
          <a:xfrm>
            <a:off x="478950" y="4587240"/>
            <a:ext cx="1730850" cy="254682"/>
          </a:xfrm>
          <a:prstGeom prst="round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187840" y="4966900"/>
            <a:ext cx="1243546" cy="276999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Full &amp; empty flag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0DC4041-FF1B-4A7E-AC5F-3CF2EBCFEE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950" y="1061085"/>
            <a:ext cx="2145918" cy="180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010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algn="r"/>
            <a:fld id="{86CB4B4D-7CA3-9044-876B-883B54F8677D}" type="slidenum">
              <a:rPr lang="en-US" altLang="zh-TW" smtClean="0"/>
              <a:pPr algn="r"/>
              <a:t>15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 Top (</a:t>
            </a:r>
            <a:r>
              <a:rPr lang="en-US" dirty="0" err="1"/>
              <a:t>Tx</a:t>
            </a:r>
            <a:r>
              <a:rPr lang="en-US" dirty="0"/>
              <a:t> simulation)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857" y="919007"/>
            <a:ext cx="3982006" cy="2667372"/>
          </a:xfrm>
          <a:prstGeom prst="rect">
            <a:avLst/>
          </a:prstGeom>
        </p:spPr>
      </p:pic>
      <p:pic>
        <p:nvPicPr>
          <p:cNvPr id="7" name="內容版面配置區 6"/>
          <p:cNvPicPr>
            <a:picLocks noGrp="1" noChangeAspect="1"/>
          </p:cNvPicPr>
          <p:nvPr>
            <p:ph sz="quarter" idx="10"/>
          </p:nvPr>
        </p:nvPicPr>
        <p:blipFill>
          <a:blip r:embed="rId4"/>
          <a:stretch>
            <a:fillRect/>
          </a:stretch>
        </p:blipFill>
        <p:spPr>
          <a:xfrm>
            <a:off x="478950" y="3508467"/>
            <a:ext cx="11380788" cy="262314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78950" y="5857012"/>
            <a:ext cx="11381516" cy="13995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228953" y="5993109"/>
            <a:ext cx="878510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FIFO buffer</a:t>
            </a:r>
          </a:p>
        </p:txBody>
      </p:sp>
      <p:cxnSp>
        <p:nvCxnSpPr>
          <p:cNvPr id="12" name="直線單箭頭接點 11"/>
          <p:cNvCxnSpPr/>
          <p:nvPr/>
        </p:nvCxnSpPr>
        <p:spPr>
          <a:xfrm flipH="1" flipV="1">
            <a:off x="4096512" y="5076750"/>
            <a:ext cx="196782" cy="200338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4194903" y="5259029"/>
            <a:ext cx="14318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/>
                </a:solidFill>
              </a:rPr>
              <a:t>Falling into FIFO buffer</a:t>
            </a:r>
          </a:p>
        </p:txBody>
      </p:sp>
      <p:sp>
        <p:nvSpPr>
          <p:cNvPr id="14" name="矩形 13"/>
          <p:cNvSpPr/>
          <p:nvPr/>
        </p:nvSpPr>
        <p:spPr>
          <a:xfrm>
            <a:off x="3547872" y="4125773"/>
            <a:ext cx="5113325" cy="534009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直線單箭頭接點 15"/>
          <p:cNvCxnSpPr/>
          <p:nvPr/>
        </p:nvCxnSpPr>
        <p:spPr>
          <a:xfrm flipH="1">
            <a:off x="5120641" y="3906316"/>
            <a:ext cx="438912" cy="307239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5366848" y="3566877"/>
            <a:ext cx="1638654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simulate MCU </a:t>
            </a:r>
            <a:r>
              <a:rPr lang="en-US" sz="1200" dirty="0" err="1"/>
              <a:t>spi</a:t>
            </a:r>
            <a:r>
              <a:rPr lang="en-US" sz="1200" dirty="0"/>
              <a:t> write</a:t>
            </a:r>
          </a:p>
        </p:txBody>
      </p:sp>
      <p:sp>
        <p:nvSpPr>
          <p:cNvPr id="19" name="矩形 18"/>
          <p:cNvSpPr/>
          <p:nvPr/>
        </p:nvSpPr>
        <p:spPr>
          <a:xfrm>
            <a:off x="8595360" y="5385987"/>
            <a:ext cx="146304" cy="202826"/>
          </a:xfrm>
          <a:prstGeom prst="rect">
            <a:avLst/>
          </a:prstGeom>
          <a:solidFill>
            <a:schemeClr val="bg2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9036937" y="6165396"/>
            <a:ext cx="995785" cy="26161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Buffer full flag</a:t>
            </a:r>
          </a:p>
        </p:txBody>
      </p:sp>
      <p:cxnSp>
        <p:nvCxnSpPr>
          <p:cNvPr id="24" name="直線單箭頭接點 23"/>
          <p:cNvCxnSpPr/>
          <p:nvPr/>
        </p:nvCxnSpPr>
        <p:spPr>
          <a:xfrm flipH="1" flipV="1">
            <a:off x="8741664" y="5588813"/>
            <a:ext cx="475488" cy="542795"/>
          </a:xfrm>
          <a:prstGeom prst="straightConnector1">
            <a:avLst/>
          </a:prstGeom>
          <a:ln w="127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741664" y="4659782"/>
            <a:ext cx="1953158" cy="41696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矩形 25"/>
          <p:cNvSpPr/>
          <p:nvPr/>
        </p:nvSpPr>
        <p:spPr>
          <a:xfrm>
            <a:off x="1032857" y="2029279"/>
            <a:ext cx="750003" cy="479580"/>
          </a:xfrm>
          <a:prstGeom prst="rect">
            <a:avLst/>
          </a:prstGeom>
          <a:noFill/>
          <a:ln w="28575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矩形 26"/>
          <p:cNvSpPr/>
          <p:nvPr/>
        </p:nvSpPr>
        <p:spPr>
          <a:xfrm>
            <a:off x="2414679" y="2508859"/>
            <a:ext cx="671413" cy="319720"/>
          </a:xfrm>
          <a:prstGeom prst="rect">
            <a:avLst/>
          </a:prstGeom>
          <a:noFill/>
          <a:ln w="190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直線單箭頭接點 28"/>
          <p:cNvCxnSpPr/>
          <p:nvPr/>
        </p:nvCxnSpPr>
        <p:spPr>
          <a:xfrm>
            <a:off x="1782860" y="2029279"/>
            <a:ext cx="631819" cy="588285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向右箭號 29"/>
          <p:cNvSpPr/>
          <p:nvPr/>
        </p:nvSpPr>
        <p:spPr>
          <a:xfrm>
            <a:off x="406756" y="2000181"/>
            <a:ext cx="626101" cy="29166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向右箭號 31"/>
          <p:cNvSpPr/>
          <p:nvPr/>
        </p:nvSpPr>
        <p:spPr>
          <a:xfrm>
            <a:off x="3143303" y="2508859"/>
            <a:ext cx="626101" cy="29166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D1232A82-CF9D-44A2-8AAF-EAEB1D0E6DD9}"/>
              </a:ext>
            </a:extLst>
          </p:cNvPr>
          <p:cNvCxnSpPr/>
          <p:nvPr/>
        </p:nvCxnSpPr>
        <p:spPr>
          <a:xfrm flipH="1">
            <a:off x="4096512" y="5467481"/>
            <a:ext cx="196782" cy="33422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內容版面配置區 13">
            <a:extLst>
              <a:ext uri="{FF2B5EF4-FFF2-40B4-BE49-F238E27FC236}">
                <a16:creationId xmlns:a16="http://schemas.microsoft.com/office/drawing/2014/main" id="{983DA279-8D84-4031-85CC-FEA5A5A3BE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064" y="798062"/>
            <a:ext cx="3421088" cy="2667372"/>
          </a:xfrm>
          <a:prstGeom prst="rect">
            <a:avLst/>
          </a:prstGeom>
        </p:spPr>
      </p:pic>
      <p:sp>
        <p:nvSpPr>
          <p:cNvPr id="34" name="文字方塊 33">
            <a:extLst>
              <a:ext uri="{FF2B5EF4-FFF2-40B4-BE49-F238E27FC236}">
                <a16:creationId xmlns:a16="http://schemas.microsoft.com/office/drawing/2014/main" id="{00CBAF87-5C9A-4DD9-B0FA-30F580BC5353}"/>
              </a:ext>
            </a:extLst>
          </p:cNvPr>
          <p:cNvSpPr txBox="1"/>
          <p:nvPr/>
        </p:nvSpPr>
        <p:spPr>
          <a:xfrm>
            <a:off x="6554571" y="738394"/>
            <a:ext cx="1129027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Pin assignment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2012B80-E7DE-405A-BED7-B9A5E5093F07}"/>
              </a:ext>
            </a:extLst>
          </p:cNvPr>
          <p:cNvSpPr/>
          <p:nvPr/>
        </p:nvSpPr>
        <p:spPr>
          <a:xfrm>
            <a:off x="1228953" y="1363980"/>
            <a:ext cx="439827" cy="976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187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algn="r"/>
            <a:fld id="{86CB4B4D-7CA3-9044-876B-883B54F8677D}" type="slidenum">
              <a:rPr lang="en-US" altLang="zh-TW" smtClean="0"/>
              <a:pPr algn="r"/>
              <a:t>16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FPGA</a:t>
            </a:r>
            <a:r>
              <a:rPr lang="zh-TW" altLang="en-US" dirty="0"/>
              <a:t> </a:t>
            </a:r>
            <a:r>
              <a:rPr lang="en-US" altLang="zh-TW" dirty="0"/>
              <a:t>Application (</a:t>
            </a:r>
            <a:r>
              <a:rPr lang="en-US" altLang="zh-TW" dirty="0" err="1"/>
              <a:t>Tx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投影片編號版面配置區 1">
            <a:extLst>
              <a:ext uri="{FF2B5EF4-FFF2-40B4-BE49-F238E27FC236}">
                <a16:creationId xmlns:a16="http://schemas.microsoft.com/office/drawing/2014/main" id="{42BDC0D9-AA05-4DBA-9EEC-67BDA456C02D}"/>
              </a:ext>
            </a:extLst>
          </p:cNvPr>
          <p:cNvSpPr txBox="1">
            <a:spLocks/>
          </p:cNvSpPr>
          <p:nvPr/>
        </p:nvSpPr>
        <p:spPr>
          <a:xfrm>
            <a:off x="11421688" y="6460793"/>
            <a:ext cx="482022" cy="228601"/>
          </a:xfrm>
          <a:prstGeom prst="rect">
            <a:avLst/>
          </a:prstGeom>
        </p:spPr>
        <p:txBody>
          <a:bodyPr anchor="ctr"/>
          <a:lstStyle>
            <a:defPPr>
              <a:defRPr lang="zh-TW"/>
            </a:defPPr>
            <a:lvl1pPr marL="0" algn="l" defTabSz="914400" rtl="0" eaLnBrk="1" latinLnBrk="0" hangingPunct="1">
              <a:defRPr lang="en-US" altLang="zh-TW" sz="1500" kern="1200" smtClean="0">
                <a:solidFill>
                  <a:srgbClr val="929292"/>
                </a:solidFill>
                <a:latin typeface="Calibri"/>
                <a:ea typeface="Calibri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en-US" altLang="zh-TW" smtClean="0"/>
              <a:pPr algn="r"/>
              <a:t>16</a:t>
            </a:fld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9A0F03DC-EA70-4799-9BF3-860B3A9AB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50" y="1272510"/>
            <a:ext cx="11380788" cy="267713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E789010-0E66-4946-8E7A-59584A509240}"/>
              </a:ext>
            </a:extLst>
          </p:cNvPr>
          <p:cNvSpPr/>
          <p:nvPr/>
        </p:nvSpPr>
        <p:spPr>
          <a:xfrm>
            <a:off x="2730588" y="1658532"/>
            <a:ext cx="1078361" cy="851338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B9C1F1E-7ECE-4559-B538-33F5E79E614F}"/>
              </a:ext>
            </a:extLst>
          </p:cNvPr>
          <p:cNvCxnSpPr/>
          <p:nvPr/>
        </p:nvCxnSpPr>
        <p:spPr>
          <a:xfrm flipH="1">
            <a:off x="3693042" y="1272510"/>
            <a:ext cx="439479" cy="31528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FF68387D-62F8-48C9-AC8C-FB3811A0C264}"/>
              </a:ext>
            </a:extLst>
          </p:cNvPr>
          <p:cNvSpPr txBox="1"/>
          <p:nvPr/>
        </p:nvSpPr>
        <p:spPr>
          <a:xfrm>
            <a:off x="3693042" y="1010900"/>
            <a:ext cx="1467068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1100" dirty="0"/>
              <a:t>SPI write data to FPGA</a:t>
            </a:r>
            <a:endParaRPr lang="zh-TW" altLang="en-US" sz="11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D294D7A-A204-4891-8EA6-DC0E44FF3604}"/>
              </a:ext>
            </a:extLst>
          </p:cNvPr>
          <p:cNvSpPr/>
          <p:nvPr/>
        </p:nvSpPr>
        <p:spPr>
          <a:xfrm>
            <a:off x="8277239" y="2577661"/>
            <a:ext cx="753347" cy="117208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F881AD2-83CE-474A-91EA-4F7340B72041}"/>
              </a:ext>
            </a:extLst>
          </p:cNvPr>
          <p:cNvCxnSpPr>
            <a:cxnSpLocks/>
          </p:cNvCxnSpPr>
          <p:nvPr/>
        </p:nvCxnSpPr>
        <p:spPr>
          <a:xfrm flipV="1">
            <a:off x="8016949" y="3749748"/>
            <a:ext cx="260290" cy="26935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35AB7B4-DFAD-4F69-A4E6-A52156B53289}"/>
              </a:ext>
            </a:extLst>
          </p:cNvPr>
          <p:cNvSpPr txBox="1"/>
          <p:nvPr/>
        </p:nvSpPr>
        <p:spPr>
          <a:xfrm>
            <a:off x="7264980" y="4019107"/>
            <a:ext cx="1665841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1100" dirty="0"/>
              <a:t>FPGA write data to device</a:t>
            </a:r>
            <a:endParaRPr lang="zh-TW" altLang="en-US" sz="1100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EAB9CDE9-180F-4385-81FA-28594A112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90" y="4240976"/>
            <a:ext cx="6672689" cy="1134247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B1268DE7-B841-4D97-8FFC-3DE710AD9AF8}"/>
              </a:ext>
            </a:extLst>
          </p:cNvPr>
          <p:cNvSpPr txBox="1"/>
          <p:nvPr/>
        </p:nvSpPr>
        <p:spPr>
          <a:xfrm>
            <a:off x="288290" y="3987060"/>
            <a:ext cx="1314784" cy="253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TW" sz="1050" dirty="0"/>
              <a:t>Zoom In SPI write</a:t>
            </a:r>
            <a:endParaRPr lang="zh-TW" altLang="en-US" sz="105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E1DE919-33C0-4198-B7BA-298ADFADFCBD}"/>
              </a:ext>
            </a:extLst>
          </p:cNvPr>
          <p:cNvSpPr txBox="1"/>
          <p:nvPr/>
        </p:nvSpPr>
        <p:spPr>
          <a:xfrm>
            <a:off x="8462526" y="1786586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bg1"/>
                </a:solidFill>
              </a:rPr>
              <a:t>SPI Finish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FD00166-B47F-4C8F-94F5-064D79D17EF9}"/>
              </a:ext>
            </a:extLst>
          </p:cNvPr>
          <p:cNvSpPr txBox="1"/>
          <p:nvPr/>
        </p:nvSpPr>
        <p:spPr>
          <a:xfrm>
            <a:off x="7031005" y="5248265"/>
            <a:ext cx="1444626" cy="253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TW" sz="1050" dirty="0"/>
              <a:t>Zoom In FPGA write</a:t>
            </a:r>
            <a:endParaRPr lang="zh-TW" altLang="en-US" sz="1050" dirty="0"/>
          </a:p>
        </p:txBody>
      </p:sp>
      <p:pic>
        <p:nvPicPr>
          <p:cNvPr id="17" name="內容版面配置區 9">
            <a:extLst>
              <a:ext uri="{FF2B5EF4-FFF2-40B4-BE49-F238E27FC236}">
                <a16:creationId xmlns:a16="http://schemas.microsoft.com/office/drawing/2014/main" id="{289ED42A-072A-4F89-86DA-4BEC41E55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0845" y="5550857"/>
            <a:ext cx="8562753" cy="122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84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8B4EC0C0-E63B-4735-9199-4F7C0C4E0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FPGA</a:t>
            </a:r>
            <a:r>
              <a:rPr lang="zh-TW" altLang="en-US" dirty="0"/>
              <a:t> </a:t>
            </a:r>
            <a:r>
              <a:rPr lang="en-US" altLang="zh-TW" dirty="0"/>
              <a:t>Application (Rx)</a:t>
            </a:r>
            <a:endParaRPr lang="zh-TW" altLang="en-US" dirty="0"/>
          </a:p>
        </p:txBody>
      </p:sp>
      <p:pic>
        <p:nvPicPr>
          <p:cNvPr id="18" name="內容版面配置區 17">
            <a:extLst>
              <a:ext uri="{FF2B5EF4-FFF2-40B4-BE49-F238E27FC236}">
                <a16:creationId xmlns:a16="http://schemas.microsoft.com/office/drawing/2014/main" id="{8C9437D0-0589-4F40-9215-267AB0A3CE9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53803" y="1889798"/>
            <a:ext cx="11380788" cy="2809408"/>
          </a:xfr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A8BFB60F-DF8B-419C-85DE-18F1D6B05553}"/>
              </a:ext>
            </a:extLst>
          </p:cNvPr>
          <p:cNvSpPr/>
          <p:nvPr/>
        </p:nvSpPr>
        <p:spPr>
          <a:xfrm>
            <a:off x="393067" y="4320397"/>
            <a:ext cx="1609060" cy="37880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5CE6396-D924-4169-8B59-6D8BA73AAB10}"/>
              </a:ext>
            </a:extLst>
          </p:cNvPr>
          <p:cNvSpPr txBox="1"/>
          <p:nvPr/>
        </p:nvSpPr>
        <p:spPr>
          <a:xfrm>
            <a:off x="256634" y="3938273"/>
            <a:ext cx="1617751" cy="253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1050" dirty="0"/>
              <a:t>Device Do will divide RCLK</a:t>
            </a:r>
            <a:endParaRPr lang="zh-TW" altLang="en-US" sz="105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E5E8A14E-13DD-47C8-9951-5716341D5D9D}"/>
              </a:ext>
            </a:extLst>
          </p:cNvPr>
          <p:cNvSpPr txBox="1"/>
          <p:nvPr/>
        </p:nvSpPr>
        <p:spPr>
          <a:xfrm>
            <a:off x="453803" y="1633382"/>
            <a:ext cx="1758815" cy="253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TW" sz="1050" dirty="0"/>
              <a:t>FPGA decode Device data</a:t>
            </a:r>
            <a:endParaRPr lang="zh-TW" altLang="en-US" sz="1050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CD917E0-34F1-4EE6-88D3-22801DD9E80A}"/>
              </a:ext>
            </a:extLst>
          </p:cNvPr>
          <p:cNvCxnSpPr>
            <a:cxnSpLocks/>
          </p:cNvCxnSpPr>
          <p:nvPr/>
        </p:nvCxnSpPr>
        <p:spPr>
          <a:xfrm>
            <a:off x="984503" y="4204749"/>
            <a:ext cx="355260" cy="83022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554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FF11BD2-DC13-4E9F-A223-634709B9193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algn="r"/>
            <a:fld id="{86CB4B4D-7CA3-9044-876B-883B54F8677D}" type="slidenum">
              <a:rPr lang="en-US" altLang="zh-TW" smtClean="0"/>
              <a:pPr algn="r"/>
              <a:t>18</a:t>
            </a:fld>
            <a:endParaRPr lang="en-US" altLang="zh-TW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F49546A-CBA9-411E-B236-2B96B275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FPGA</a:t>
            </a:r>
            <a:r>
              <a:rPr lang="zh-TW" altLang="en-US" dirty="0"/>
              <a:t> </a:t>
            </a:r>
            <a:r>
              <a:rPr lang="en-US" altLang="zh-TW" dirty="0"/>
              <a:t>Application (Rx)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B21511A9-E758-4091-8086-1D2CB3BEF451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79678" y="1674067"/>
            <a:ext cx="11380788" cy="2848163"/>
          </a:xfr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A2763AB3-8CDD-4E92-BDF3-44338A03C1F5}"/>
              </a:ext>
            </a:extLst>
          </p:cNvPr>
          <p:cNvSpPr txBox="1"/>
          <p:nvPr/>
        </p:nvSpPr>
        <p:spPr>
          <a:xfrm>
            <a:off x="479203" y="1420151"/>
            <a:ext cx="1420582" cy="253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TW" sz="1050" dirty="0"/>
              <a:t>MCU Receiver Data</a:t>
            </a:r>
            <a:endParaRPr lang="zh-TW" altLang="en-US" sz="105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F6F1048-F9AC-455F-866D-D649BA106095}"/>
              </a:ext>
            </a:extLst>
          </p:cNvPr>
          <p:cNvSpPr/>
          <p:nvPr/>
        </p:nvSpPr>
        <p:spPr>
          <a:xfrm>
            <a:off x="479204" y="3979489"/>
            <a:ext cx="11380788" cy="632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2609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7DA1A6-0370-5DAB-D20D-AE1A64083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3D2FC6-2DE2-58F0-8557-FD8532A28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Program Language: </a:t>
            </a:r>
          </a:p>
          <a:p>
            <a:pPr lvl="1"/>
            <a:r>
              <a:rPr lang="en-US" altLang="zh-TW" dirty="0"/>
              <a:t>C#: GUI Design</a:t>
            </a:r>
          </a:p>
          <a:p>
            <a:pPr lvl="1"/>
            <a:r>
              <a:rPr lang="en-US" altLang="zh-TW" dirty="0"/>
              <a:t>C: MCU application</a:t>
            </a:r>
          </a:p>
          <a:p>
            <a:endParaRPr lang="en-US" altLang="zh-TW" b="1" dirty="0"/>
          </a:p>
          <a:p>
            <a:r>
              <a:rPr lang="en-US" altLang="zh-TW" b="1" dirty="0"/>
              <a:t>My Job responsibilities:</a:t>
            </a:r>
          </a:p>
          <a:p>
            <a:pPr lvl="1"/>
            <a:r>
              <a:rPr lang="en-US" altLang="zh-TW" dirty="0"/>
              <a:t>Design GUI and ATE Tool</a:t>
            </a:r>
          </a:p>
          <a:p>
            <a:pPr lvl="1"/>
            <a:r>
              <a:rPr lang="en-US" altLang="zh-TW" dirty="0"/>
              <a:t>Digital verification: FPGA or Simulation</a:t>
            </a:r>
          </a:p>
          <a:p>
            <a:pPr lvl="1"/>
            <a:r>
              <a:rPr lang="en-US" altLang="zh-TW" dirty="0"/>
              <a:t>MCU Application for DUT test (I2C/SPI/GPIO/PWM)</a:t>
            </a:r>
          </a:p>
          <a:p>
            <a:pPr lvl="1"/>
            <a:r>
              <a:rPr lang="en-US" altLang="zh-TW" dirty="0"/>
              <a:t>FPGA Application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3735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5760CF-BEDA-F71C-7FD5-5D770271C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GUI</a:t>
            </a:r>
            <a:r>
              <a:rPr lang="zh-TW" altLang="en-US" dirty="0"/>
              <a:t> </a:t>
            </a:r>
            <a:r>
              <a:rPr lang="en-US" altLang="zh-TW" dirty="0"/>
              <a:t>/ ATE Design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A9F0BBD-BF18-3856-BA7F-0966D1446A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127" y="1477136"/>
            <a:ext cx="6360963" cy="3903727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5CD66C3-29B3-6D03-74B7-6EDAE3829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679" y="1981742"/>
            <a:ext cx="5120641" cy="451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090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3F7B06-4AAC-86CE-6BD9-774BCE2B9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ATE TEST Result</a:t>
            </a:r>
            <a:endParaRPr lang="zh-TW" altLang="en-US" dirty="0"/>
          </a:p>
        </p:txBody>
      </p:sp>
      <p:pic>
        <p:nvPicPr>
          <p:cNvPr id="4" name="內容版面配置區 6">
            <a:extLst>
              <a:ext uri="{FF2B5EF4-FFF2-40B4-BE49-F238E27FC236}">
                <a16:creationId xmlns:a16="http://schemas.microsoft.com/office/drawing/2014/main" id="{AB6BB078-640E-6B79-2B2A-B4276F353F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4653" y="1193800"/>
            <a:ext cx="10335394" cy="498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620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2D249-888C-1C9D-8008-17DDC4CBB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ATE TEST Result</a:t>
            </a:r>
            <a:endParaRPr lang="zh-TW" altLang="en-US" dirty="0"/>
          </a:p>
        </p:txBody>
      </p:sp>
      <p:pic>
        <p:nvPicPr>
          <p:cNvPr id="4" name="內容版面配置區 8">
            <a:extLst>
              <a:ext uri="{FF2B5EF4-FFF2-40B4-BE49-F238E27FC236}">
                <a16:creationId xmlns:a16="http://schemas.microsoft.com/office/drawing/2014/main" id="{1FF193D5-EE9C-7755-C0A0-0F6A4E263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50" y="1952030"/>
            <a:ext cx="5400000" cy="414661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F14061E-6179-D9CD-7EF5-BBAD71BCE8F8}"/>
              </a:ext>
            </a:extLst>
          </p:cNvPr>
          <p:cNvSpPr txBox="1"/>
          <p:nvPr/>
        </p:nvSpPr>
        <p:spPr>
          <a:xfrm>
            <a:off x="478950" y="1099036"/>
            <a:ext cx="236673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TW" dirty="0"/>
              <a:t>waveform result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TW" sz="1400" dirty="0"/>
              <a:t>OCP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TW" sz="1400" dirty="0"/>
              <a:t>OCP then Power off</a:t>
            </a:r>
            <a:endParaRPr lang="zh-TW" altLang="en-US" sz="14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A7223C7-375C-6D96-BAC5-BC6680C82C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831" y="1952031"/>
            <a:ext cx="5400000" cy="414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285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75079C-5AAF-1DE0-C021-63E2BB48D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Digital Verification 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0EA016CC-C525-B34E-446D-19C070EE0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TEST Flow:</a:t>
            </a:r>
          </a:p>
          <a:p>
            <a:pPr lvl="1"/>
            <a:r>
              <a:rPr lang="en-US" altLang="zh-TW" dirty="0"/>
              <a:t>Study Spec</a:t>
            </a:r>
          </a:p>
          <a:p>
            <a:pPr lvl="1"/>
            <a:r>
              <a:rPr lang="en-US" altLang="zh-TW" dirty="0"/>
              <a:t>Test Plan</a:t>
            </a:r>
          </a:p>
          <a:p>
            <a:pPr lvl="1"/>
            <a:r>
              <a:rPr lang="en-US" altLang="zh-TW" dirty="0"/>
              <a:t>Write test pattern</a:t>
            </a:r>
          </a:p>
          <a:p>
            <a:pPr lvl="1"/>
            <a:r>
              <a:rPr lang="en-US" altLang="zh-TW" dirty="0"/>
              <a:t>Check spec and co-Work with DRD</a:t>
            </a:r>
          </a:p>
          <a:p>
            <a:pPr lvl="1"/>
            <a:r>
              <a:rPr lang="en-US" altLang="zh-TW" dirty="0"/>
              <a:t>Test report review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8618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D9090B-6950-CE48-FB90-22ABFF79A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Digital Verification 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7C48917-E075-AE6A-3D65-ED0507001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58" y="2183920"/>
            <a:ext cx="11835556" cy="20730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A4D9254-9252-522B-6988-F0FCF9EE89A4}"/>
              </a:ext>
            </a:extLst>
          </p:cNvPr>
          <p:cNvSpPr/>
          <p:nvPr/>
        </p:nvSpPr>
        <p:spPr>
          <a:xfrm>
            <a:off x="518356" y="1212174"/>
            <a:ext cx="2304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7338" lvl="2" indent="-247650" eaLnBrk="0" hangingPunct="0">
              <a:spcBef>
                <a:spcPts val="500"/>
              </a:spcBef>
              <a:buSzPct val="50000"/>
              <a:buFont typeface="Wingdings" panose="05000000000000000000" pitchFamily="2" charset="2"/>
              <a:buChar char="n"/>
            </a:pPr>
            <a:r>
              <a:rPr lang="en-US" altLang="zh-TW" sz="2000" b="1" dirty="0">
                <a:solidFill>
                  <a:srgbClr val="004483"/>
                </a:solidFill>
                <a:latin typeface="Calibri"/>
                <a:ea typeface="Calibri"/>
                <a:cs typeface="Calibri"/>
              </a:rPr>
              <a:t>Simulation (DRD)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63E9897-4CFE-8DE4-9945-8280843A37CF}"/>
              </a:ext>
            </a:extLst>
          </p:cNvPr>
          <p:cNvSpPr/>
          <p:nvPr/>
        </p:nvSpPr>
        <p:spPr>
          <a:xfrm>
            <a:off x="3220822" y="2551256"/>
            <a:ext cx="12089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normal mode 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E957D0A-79C5-1302-410D-B87E5A585F2F}"/>
              </a:ext>
            </a:extLst>
          </p:cNvPr>
          <p:cNvSpPr/>
          <p:nvPr/>
        </p:nvSpPr>
        <p:spPr>
          <a:xfrm>
            <a:off x="10623457" y="2551256"/>
            <a:ext cx="9646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>
                <a:solidFill>
                  <a:srgbClr val="0000FF"/>
                </a:solidFill>
              </a:rPr>
              <a:t>test mode </a:t>
            </a:r>
            <a:endParaRPr lang="zh-TW" altLang="en-US" sz="1400" dirty="0">
              <a:solidFill>
                <a:srgbClr val="0000FF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6B4BE4B-E5EE-0FDF-1EF5-B6E793039BD4}"/>
              </a:ext>
            </a:extLst>
          </p:cNvPr>
          <p:cNvSpPr txBox="1"/>
          <p:nvPr/>
        </p:nvSpPr>
        <p:spPr>
          <a:xfrm>
            <a:off x="789533" y="1584112"/>
            <a:ext cx="10789236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TW"/>
            </a:defPPr>
            <a:lvl3pPr marL="287338" lvl="2" indent="-247650" eaLnBrk="0" hangingPunct="0">
              <a:spcBef>
                <a:spcPts val="500"/>
              </a:spcBef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004483"/>
                </a:solidFill>
                <a:latin typeface="Calibri"/>
                <a:ea typeface="Calibri"/>
                <a:cs typeface="Calibri"/>
              </a:defRPr>
            </a:lvl3pPr>
          </a:lstStyle>
          <a:p>
            <a:pPr lvl="2">
              <a:buFont typeface="Wingdings" panose="05000000000000000000" pitchFamily="2" charset="2"/>
              <a:buChar char="l"/>
            </a:pPr>
            <a:r>
              <a:rPr lang="en-US" altLang="zh-TW" sz="1400" b="0" dirty="0"/>
              <a:t>Item1 : Add I2C register 0xFC[5](‘0’ BOE, ‘1’ SDC(default)) for mode select. In normal mode control by </a:t>
            </a:r>
            <a:r>
              <a:rPr lang="en-US" altLang="zh-TW" sz="1400" b="0" dirty="0" err="1"/>
              <a:t>sSET_in</a:t>
            </a:r>
            <a:r>
              <a:rPr lang="en-US" altLang="zh-TW" sz="1400" b="0" dirty="0"/>
              <a:t>, in test mode control by 0xFC[5].</a:t>
            </a:r>
            <a:endParaRPr lang="zh-TW" altLang="zh-TW" sz="1400" b="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57C441A-DF14-00AC-4987-559AEDF6E889}"/>
              </a:ext>
            </a:extLst>
          </p:cNvPr>
          <p:cNvSpPr/>
          <p:nvPr/>
        </p:nvSpPr>
        <p:spPr>
          <a:xfrm>
            <a:off x="2600130" y="2778754"/>
            <a:ext cx="5351647" cy="578747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FC8B26C-F5EB-349C-EE07-158A5EDE7B6A}"/>
              </a:ext>
            </a:extLst>
          </p:cNvPr>
          <p:cNvSpPr/>
          <p:nvPr/>
        </p:nvSpPr>
        <p:spPr>
          <a:xfrm>
            <a:off x="7964247" y="2773443"/>
            <a:ext cx="4108221" cy="584059"/>
          </a:xfrm>
          <a:prstGeom prst="rect">
            <a:avLst/>
          </a:prstGeom>
          <a:solidFill>
            <a:schemeClr val="accent2">
              <a:lumMod val="60000"/>
              <a:lumOff val="40000"/>
              <a:alpha val="1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D50880C7-F838-5FE3-345A-54CD2AECC7B2}"/>
              </a:ext>
            </a:extLst>
          </p:cNvPr>
          <p:cNvCxnSpPr/>
          <p:nvPr/>
        </p:nvCxnSpPr>
        <p:spPr>
          <a:xfrm>
            <a:off x="10574812" y="3144445"/>
            <a:ext cx="5541" cy="178724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7EB36C3-8AC2-D127-517C-7847B7D437E2}"/>
              </a:ext>
            </a:extLst>
          </p:cNvPr>
          <p:cNvCxnSpPr/>
          <p:nvPr/>
        </p:nvCxnSpPr>
        <p:spPr>
          <a:xfrm>
            <a:off x="8397824" y="3132964"/>
            <a:ext cx="3175" cy="112952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0D2B8A70-D813-6649-AE05-272FE132C114}"/>
              </a:ext>
            </a:extLst>
          </p:cNvPr>
          <p:cNvCxnSpPr/>
          <p:nvPr/>
        </p:nvCxnSpPr>
        <p:spPr>
          <a:xfrm>
            <a:off x="6150536" y="3028502"/>
            <a:ext cx="0" cy="32899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8FA4481A-4B97-EE13-29C5-0E690C659A40}"/>
              </a:ext>
            </a:extLst>
          </p:cNvPr>
          <p:cNvCxnSpPr/>
          <p:nvPr/>
        </p:nvCxnSpPr>
        <p:spPr>
          <a:xfrm flipH="1">
            <a:off x="3931920" y="2974581"/>
            <a:ext cx="2774" cy="26737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圖片 14">
            <a:extLst>
              <a:ext uri="{FF2B5EF4-FFF2-40B4-BE49-F238E27FC236}">
                <a16:creationId xmlns:a16="http://schemas.microsoft.com/office/drawing/2014/main" id="{91E43576-A74F-1DDE-1516-366073E51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629" y="4350228"/>
            <a:ext cx="3068273" cy="2343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sp>
        <p:nvSpPr>
          <p:cNvPr id="16" name="圓角矩形 5">
            <a:extLst>
              <a:ext uri="{FF2B5EF4-FFF2-40B4-BE49-F238E27FC236}">
                <a16:creationId xmlns:a16="http://schemas.microsoft.com/office/drawing/2014/main" id="{31E82B38-FB0C-B628-DFFC-D45D87119A45}"/>
              </a:ext>
            </a:extLst>
          </p:cNvPr>
          <p:cNvSpPr/>
          <p:nvPr/>
        </p:nvSpPr>
        <p:spPr>
          <a:xfrm>
            <a:off x="5968538" y="4862945"/>
            <a:ext cx="266007" cy="108066"/>
          </a:xfrm>
          <a:prstGeom prst="round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圓角矩形 17">
            <a:extLst>
              <a:ext uri="{FF2B5EF4-FFF2-40B4-BE49-F238E27FC236}">
                <a16:creationId xmlns:a16="http://schemas.microsoft.com/office/drawing/2014/main" id="{99FCDA10-1920-F9D4-C1AD-5D47C8C467ED}"/>
              </a:ext>
            </a:extLst>
          </p:cNvPr>
          <p:cNvSpPr/>
          <p:nvPr/>
        </p:nvSpPr>
        <p:spPr>
          <a:xfrm>
            <a:off x="6234545" y="4868440"/>
            <a:ext cx="548640" cy="94740"/>
          </a:xfrm>
          <a:prstGeom prst="round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圓角矩形 18">
            <a:extLst>
              <a:ext uri="{FF2B5EF4-FFF2-40B4-BE49-F238E27FC236}">
                <a16:creationId xmlns:a16="http://schemas.microsoft.com/office/drawing/2014/main" id="{C9A96AB4-AE77-1D5C-F248-133E9501D520}"/>
              </a:ext>
            </a:extLst>
          </p:cNvPr>
          <p:cNvSpPr/>
          <p:nvPr/>
        </p:nvSpPr>
        <p:spPr>
          <a:xfrm>
            <a:off x="7290262" y="6591719"/>
            <a:ext cx="548640" cy="94740"/>
          </a:xfrm>
          <a:prstGeom prst="round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9">
            <a:extLst>
              <a:ext uri="{FF2B5EF4-FFF2-40B4-BE49-F238E27FC236}">
                <a16:creationId xmlns:a16="http://schemas.microsoft.com/office/drawing/2014/main" id="{DF6E88F7-DDAD-7E1F-03CC-5664C0CDBBA7}"/>
              </a:ext>
            </a:extLst>
          </p:cNvPr>
          <p:cNvSpPr/>
          <p:nvPr/>
        </p:nvSpPr>
        <p:spPr>
          <a:xfrm>
            <a:off x="5968538" y="6602733"/>
            <a:ext cx="266007" cy="83726"/>
          </a:xfrm>
          <a:prstGeom prst="round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圓角矩形 20">
            <a:extLst>
              <a:ext uri="{FF2B5EF4-FFF2-40B4-BE49-F238E27FC236}">
                <a16:creationId xmlns:a16="http://schemas.microsoft.com/office/drawing/2014/main" id="{2021F364-F201-F104-DFAF-01B5D9C410F8}"/>
              </a:ext>
            </a:extLst>
          </p:cNvPr>
          <p:cNvSpPr/>
          <p:nvPr/>
        </p:nvSpPr>
        <p:spPr>
          <a:xfrm>
            <a:off x="5694218" y="3795411"/>
            <a:ext cx="540327" cy="133726"/>
          </a:xfrm>
          <a:prstGeom prst="round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EF1C742C-BECA-34AD-EB9C-AAA9C16660A4}"/>
              </a:ext>
            </a:extLst>
          </p:cNvPr>
          <p:cNvCxnSpPr/>
          <p:nvPr/>
        </p:nvCxnSpPr>
        <p:spPr>
          <a:xfrm flipH="1">
            <a:off x="5361709" y="3870218"/>
            <a:ext cx="232756" cy="261207"/>
          </a:xfrm>
          <a:prstGeom prst="straightConnector1">
            <a:avLst/>
          </a:prstGeom>
          <a:ln w="127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4">
            <a:extLst>
              <a:ext uri="{FF2B5EF4-FFF2-40B4-BE49-F238E27FC236}">
                <a16:creationId xmlns:a16="http://schemas.microsoft.com/office/drawing/2014/main" id="{74AF1621-E1E9-356C-DDCA-8DFB6049B86F}"/>
              </a:ext>
            </a:extLst>
          </p:cNvPr>
          <p:cNvSpPr/>
          <p:nvPr/>
        </p:nvSpPr>
        <p:spPr>
          <a:xfrm>
            <a:off x="7218218" y="3535900"/>
            <a:ext cx="540327" cy="133726"/>
          </a:xfrm>
          <a:prstGeom prst="round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F4F8FE76-A226-4A23-346B-E5081EB6E64F}"/>
              </a:ext>
            </a:extLst>
          </p:cNvPr>
          <p:cNvCxnSpPr/>
          <p:nvPr/>
        </p:nvCxnSpPr>
        <p:spPr>
          <a:xfrm>
            <a:off x="7531331" y="3717075"/>
            <a:ext cx="307571" cy="455926"/>
          </a:xfrm>
          <a:prstGeom prst="straightConnector1">
            <a:avLst/>
          </a:prstGeom>
          <a:ln w="127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圓角矩形 32">
            <a:extLst>
              <a:ext uri="{FF2B5EF4-FFF2-40B4-BE49-F238E27FC236}">
                <a16:creationId xmlns:a16="http://schemas.microsoft.com/office/drawing/2014/main" id="{ED2861C9-6486-FC38-472B-4B1488BB8B66}"/>
              </a:ext>
            </a:extLst>
          </p:cNvPr>
          <p:cNvSpPr/>
          <p:nvPr/>
        </p:nvSpPr>
        <p:spPr>
          <a:xfrm>
            <a:off x="10304648" y="3795411"/>
            <a:ext cx="540327" cy="133726"/>
          </a:xfrm>
          <a:prstGeom prst="round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527CCA62-063D-3125-1781-F59DC678D783}"/>
              </a:ext>
            </a:extLst>
          </p:cNvPr>
          <p:cNvCxnSpPr/>
          <p:nvPr/>
        </p:nvCxnSpPr>
        <p:spPr>
          <a:xfrm flipH="1">
            <a:off x="9799899" y="3870218"/>
            <a:ext cx="404996" cy="288551"/>
          </a:xfrm>
          <a:prstGeom prst="straightConnector1">
            <a:avLst/>
          </a:prstGeom>
          <a:ln w="127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圓角矩形 34">
            <a:extLst>
              <a:ext uri="{FF2B5EF4-FFF2-40B4-BE49-F238E27FC236}">
                <a16:creationId xmlns:a16="http://schemas.microsoft.com/office/drawing/2014/main" id="{27D3C45D-0FC8-1D7F-D661-5E6854FE3C04}"/>
              </a:ext>
            </a:extLst>
          </p:cNvPr>
          <p:cNvSpPr/>
          <p:nvPr/>
        </p:nvSpPr>
        <p:spPr>
          <a:xfrm>
            <a:off x="11308605" y="3521668"/>
            <a:ext cx="540327" cy="133726"/>
          </a:xfrm>
          <a:prstGeom prst="round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67168319-8C77-86B4-ABF1-BEE5B557806D}"/>
              </a:ext>
            </a:extLst>
          </p:cNvPr>
          <p:cNvCxnSpPr/>
          <p:nvPr/>
        </p:nvCxnSpPr>
        <p:spPr>
          <a:xfrm>
            <a:off x="11621718" y="3702843"/>
            <a:ext cx="74287" cy="408257"/>
          </a:xfrm>
          <a:prstGeom prst="straightConnector1">
            <a:avLst/>
          </a:prstGeom>
          <a:ln w="127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68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C3A7E7-0736-9F40-A77C-D2FBE29E4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Digital Verification 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C11A5BB-FDE4-E3F1-DD48-B554B7F71E26}"/>
              </a:ext>
            </a:extLst>
          </p:cNvPr>
          <p:cNvSpPr/>
          <p:nvPr/>
        </p:nvSpPr>
        <p:spPr>
          <a:xfrm>
            <a:off x="518356" y="1212174"/>
            <a:ext cx="24091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7338" lvl="2" indent="-247650" eaLnBrk="0" hangingPunct="0">
              <a:spcBef>
                <a:spcPts val="500"/>
              </a:spcBef>
              <a:buSzPct val="50000"/>
              <a:buFont typeface="Wingdings" panose="05000000000000000000" pitchFamily="2" charset="2"/>
              <a:buChar char="n"/>
            </a:pPr>
            <a:r>
              <a:rPr lang="en-US" altLang="zh-TW" sz="2000" b="1" dirty="0">
                <a:solidFill>
                  <a:srgbClr val="004483"/>
                </a:solidFill>
                <a:latin typeface="Calibri"/>
                <a:ea typeface="Calibri"/>
                <a:cs typeface="Calibri"/>
              </a:rPr>
              <a:t>Simulation (FPGA)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281E1C3-2F2C-54AA-3EBF-03B977D919DF}"/>
              </a:ext>
            </a:extLst>
          </p:cNvPr>
          <p:cNvSpPr txBox="1"/>
          <p:nvPr/>
        </p:nvSpPr>
        <p:spPr>
          <a:xfrm>
            <a:off x="789533" y="1584112"/>
            <a:ext cx="10789236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TW"/>
            </a:defPPr>
            <a:lvl3pPr marL="287338" lvl="2" indent="-247650" eaLnBrk="0" hangingPunct="0">
              <a:spcBef>
                <a:spcPts val="500"/>
              </a:spcBef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004483"/>
                </a:solidFill>
                <a:latin typeface="Calibri"/>
                <a:ea typeface="Calibri"/>
                <a:cs typeface="Calibri"/>
              </a:defRPr>
            </a:lvl3pPr>
          </a:lstStyle>
          <a:p>
            <a:pPr lvl="2">
              <a:buFont typeface="Wingdings" panose="05000000000000000000" pitchFamily="2" charset="2"/>
              <a:buChar char="l"/>
            </a:pPr>
            <a:r>
              <a:rPr lang="en-US" altLang="zh-TW" sz="1400" b="0" dirty="0"/>
              <a:t>Item1 : Add I2C register 0xFC[5](‘0’ BOE, ‘1’ SDC(default)) for mode select. In normal mode control by </a:t>
            </a:r>
            <a:r>
              <a:rPr lang="en-US" altLang="zh-TW" sz="1400" b="0" dirty="0" err="1"/>
              <a:t>sSET_in</a:t>
            </a:r>
            <a:r>
              <a:rPr lang="en-US" altLang="zh-TW" sz="1400" b="0" dirty="0"/>
              <a:t>, in test mode control by 0xFC[5].</a:t>
            </a:r>
            <a:endParaRPr lang="zh-TW" altLang="zh-TW" sz="1400" b="0" dirty="0"/>
          </a:p>
        </p:txBody>
      </p:sp>
      <p:pic>
        <p:nvPicPr>
          <p:cNvPr id="6" name="內容版面配置區 10">
            <a:extLst>
              <a:ext uri="{FF2B5EF4-FFF2-40B4-BE49-F238E27FC236}">
                <a16:creationId xmlns:a16="http://schemas.microsoft.com/office/drawing/2014/main" id="{A51BEDB3-1EAE-78E4-E724-A745DA3E1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3" y="1973501"/>
            <a:ext cx="11322050" cy="326024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E766B0B-9087-6C91-2C47-A7702630D35F}"/>
              </a:ext>
            </a:extLst>
          </p:cNvPr>
          <p:cNvSpPr/>
          <p:nvPr/>
        </p:nvSpPr>
        <p:spPr>
          <a:xfrm>
            <a:off x="990600" y="5340966"/>
            <a:ext cx="3308350" cy="2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1000" dirty="0"/>
              <a:t>0xFC[5] = 0 (BOE), </a:t>
            </a:r>
            <a:r>
              <a:rPr lang="en-US" altLang="zh-TW" sz="1000" dirty="0" err="1"/>
              <a:t>sSET_in</a:t>
            </a:r>
            <a:r>
              <a:rPr lang="en-US" altLang="zh-TW" sz="1000" dirty="0"/>
              <a:t> = 1 (SDC) follow BOE </a:t>
            </a:r>
            <a:r>
              <a:rPr lang="en-US" altLang="zh-TW" sz="1000" dirty="0" err="1"/>
              <a:t>swire</a:t>
            </a:r>
            <a:r>
              <a:rPr lang="en-US" altLang="zh-TW" sz="1000" dirty="0"/>
              <a:t> table</a:t>
            </a:r>
          </a:p>
          <a:p>
            <a:endParaRPr lang="zh-TW" altLang="en-US" sz="1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9E98BFA-050D-8480-5387-ACD499FA36C3}"/>
              </a:ext>
            </a:extLst>
          </p:cNvPr>
          <p:cNvSpPr/>
          <p:nvPr/>
        </p:nvSpPr>
        <p:spPr>
          <a:xfrm>
            <a:off x="3644900" y="3657600"/>
            <a:ext cx="1511300" cy="83185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6929368-72DE-CDC5-E626-951749878F17}"/>
              </a:ext>
            </a:extLst>
          </p:cNvPr>
          <p:cNvSpPr/>
          <p:nvPr/>
        </p:nvSpPr>
        <p:spPr>
          <a:xfrm>
            <a:off x="7518400" y="5340966"/>
            <a:ext cx="3308350" cy="2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1000" dirty="0"/>
              <a:t>0xFC[5] = 1 (SDC), </a:t>
            </a:r>
            <a:r>
              <a:rPr lang="en-US" altLang="zh-TW" sz="1000" dirty="0" err="1"/>
              <a:t>sSET_in</a:t>
            </a:r>
            <a:r>
              <a:rPr lang="en-US" altLang="zh-TW" sz="1000" dirty="0"/>
              <a:t> = 0 (BOE) follow SDC </a:t>
            </a:r>
            <a:r>
              <a:rPr lang="en-US" altLang="zh-TW" sz="1000" dirty="0" err="1"/>
              <a:t>swire</a:t>
            </a:r>
            <a:r>
              <a:rPr lang="en-US" altLang="zh-TW" sz="1000" dirty="0"/>
              <a:t> table</a:t>
            </a:r>
          </a:p>
          <a:p>
            <a:endParaRPr lang="zh-TW" altLang="en-US" sz="1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33C3319-344D-D3A4-C1C8-0760479C1246}"/>
              </a:ext>
            </a:extLst>
          </p:cNvPr>
          <p:cNvSpPr/>
          <p:nvPr/>
        </p:nvSpPr>
        <p:spPr>
          <a:xfrm>
            <a:off x="444500" y="2666778"/>
            <a:ext cx="11544300" cy="17255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9447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9053FD-B6AE-55B2-91AE-57DF7641D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MCU Application</a:t>
            </a:r>
            <a:endParaRPr lang="zh-TW" altLang="en-US" dirty="0"/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E19D4EE7-1D17-36D0-2BBF-E8ABF4CC0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54" y="1321350"/>
            <a:ext cx="7051643" cy="5346700"/>
          </a:xfrm>
          <a:prstGeom prst="rect">
            <a:avLst/>
          </a:prstGeom>
        </p:spPr>
      </p:pic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27238C42-E2AE-3158-3A60-193A6B343442}"/>
              </a:ext>
            </a:extLst>
          </p:cNvPr>
          <p:cNvCxnSpPr/>
          <p:nvPr/>
        </p:nvCxnSpPr>
        <p:spPr>
          <a:xfrm flipH="1">
            <a:off x="2467155" y="2794310"/>
            <a:ext cx="457200" cy="258793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E3437B-878C-B5E4-BD36-0E6B77A60C56}"/>
              </a:ext>
            </a:extLst>
          </p:cNvPr>
          <p:cNvSpPr txBox="1"/>
          <p:nvPr/>
        </p:nvSpPr>
        <p:spPr>
          <a:xfrm>
            <a:off x="3001993" y="2483759"/>
            <a:ext cx="225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FF00"/>
                </a:solidFill>
              </a:rPr>
              <a:t>GPIO for scope trigger</a:t>
            </a:r>
            <a:endParaRPr lang="zh-TW" altLang="en-US" dirty="0">
              <a:solidFill>
                <a:srgbClr val="FFFF00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FE4A33D-11AC-4ABF-E78A-A2659012E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093" y="1968330"/>
            <a:ext cx="5125395" cy="274456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F352EE3-348D-1731-8CD5-2799A729F0AD}"/>
              </a:ext>
            </a:extLst>
          </p:cNvPr>
          <p:cNvSpPr/>
          <p:nvPr/>
        </p:nvSpPr>
        <p:spPr>
          <a:xfrm>
            <a:off x="8038236" y="4355691"/>
            <a:ext cx="2795107" cy="4399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Turn on </a:t>
            </a:r>
            <a:r>
              <a:rPr lang="en-US" altLang="zh-TW" dirty="0" err="1">
                <a:solidFill>
                  <a:schemeClr val="tx1"/>
                </a:solidFill>
              </a:rPr>
              <a:t>gpio</a:t>
            </a:r>
            <a:r>
              <a:rPr lang="en-US" altLang="zh-TW" dirty="0">
                <a:solidFill>
                  <a:schemeClr val="tx1"/>
                </a:solidFill>
              </a:rPr>
              <a:t> after i2c write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8CE66F89-B38C-9CA2-9F2A-3EBB1C57D108}"/>
              </a:ext>
            </a:extLst>
          </p:cNvPr>
          <p:cNvCxnSpPr/>
          <p:nvPr/>
        </p:nvCxnSpPr>
        <p:spPr>
          <a:xfrm>
            <a:off x="7289321" y="3288857"/>
            <a:ext cx="293298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9938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TM02900720[[fn=要素]]</Template>
  <TotalTime>65</TotalTime>
  <Words>492</Words>
  <Application>Microsoft Office PowerPoint</Application>
  <PresentationFormat>寬螢幕</PresentationFormat>
  <Paragraphs>136</Paragraphs>
  <Slides>18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Wingdings 2</vt:lpstr>
      <vt:lpstr>HDOfficeLightV0</vt:lpstr>
      <vt:lpstr>PowerPoint 簡報</vt:lpstr>
      <vt:lpstr>Intro</vt:lpstr>
      <vt:lpstr>GUI / ATE Design</vt:lpstr>
      <vt:lpstr>ATE TEST Result</vt:lpstr>
      <vt:lpstr>ATE TEST Result</vt:lpstr>
      <vt:lpstr>Digital Verification </vt:lpstr>
      <vt:lpstr>Digital Verification </vt:lpstr>
      <vt:lpstr>Digital Verification </vt:lpstr>
      <vt:lpstr>MCU Application</vt:lpstr>
      <vt:lpstr>FPGA Application</vt:lpstr>
      <vt:lpstr>FPGA Application</vt:lpstr>
      <vt:lpstr>Communication Tx</vt:lpstr>
      <vt:lpstr>Communication Rx</vt:lpstr>
      <vt:lpstr>FIFO IP</vt:lpstr>
      <vt:lpstr>Host Top (Tx simulation)</vt:lpstr>
      <vt:lpstr>FPGA Application (Tx)</vt:lpstr>
      <vt:lpstr>FPGA Application (Rx)</vt:lpstr>
      <vt:lpstr>FPGA Application (Rx)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ollie_lin(林劍豪)</dc:creator>
  <cp:lastModifiedBy>ollie_lin(林劍豪)</cp:lastModifiedBy>
  <cp:revision>31</cp:revision>
  <dcterms:created xsi:type="dcterms:W3CDTF">2023-12-13T06:17:31Z</dcterms:created>
  <dcterms:modified xsi:type="dcterms:W3CDTF">2023-12-13T07:22:54Z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dc41cd5-b3ea-45c1-9fab-5b6d9d26d78c_Enabled">
    <vt:lpwstr>true</vt:lpwstr>
  </property>
  <property fmtid="{D5CDD505-2E9C-101B-9397-08002B2CF9AE}" pid="3" name="MSIP_Label_0dc41cd5-b3ea-45c1-9fab-5b6d9d26d78c_SetDate">
    <vt:lpwstr>2023-12-13T06:17:49Z</vt:lpwstr>
  </property>
  <property fmtid="{D5CDD505-2E9C-101B-9397-08002B2CF9AE}" pid="4" name="MSIP_Label_0dc41cd5-b3ea-45c1-9fab-5b6d9d26d78c_Method">
    <vt:lpwstr>Privileged</vt:lpwstr>
  </property>
  <property fmtid="{D5CDD505-2E9C-101B-9397-08002B2CF9AE}" pid="5" name="MSIP_Label_0dc41cd5-b3ea-45c1-9fab-5b6d9d26d78c_Name">
    <vt:lpwstr>Unclassified</vt:lpwstr>
  </property>
  <property fmtid="{D5CDD505-2E9C-101B-9397-08002B2CF9AE}" pid="6" name="MSIP_Label_0dc41cd5-b3ea-45c1-9fab-5b6d9d26d78c_SiteId">
    <vt:lpwstr>d08c63e8-86ee-4e34-a1e5-44338373f4b1</vt:lpwstr>
  </property>
  <property fmtid="{D5CDD505-2E9C-101B-9397-08002B2CF9AE}" pid="7" name="MSIP_Label_0dc41cd5-b3ea-45c1-9fab-5b6d9d26d78c_ActionId">
    <vt:lpwstr>fd4ee3b6-8f68-46b1-9af6-9138c23d1797</vt:lpwstr>
  </property>
  <property fmtid="{D5CDD505-2E9C-101B-9397-08002B2CF9AE}" pid="8" name="MSIP_Label_0dc41cd5-b3ea-45c1-9fab-5b6d9d26d78c_ContentBits">
    <vt:lpwstr>0</vt:lpwstr>
  </property>
</Properties>
</file>