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72" r:id="rId2"/>
    <p:sldId id="275" r:id="rId3"/>
    <p:sldId id="277" r:id="rId4"/>
    <p:sldId id="276" r:id="rId5"/>
    <p:sldId id="274" r:id="rId6"/>
    <p:sldId id="294" r:id="rId7"/>
    <p:sldId id="295" r:id="rId8"/>
    <p:sldId id="296" r:id="rId9"/>
    <p:sldId id="297" r:id="rId10"/>
    <p:sldId id="300" r:id="rId11"/>
    <p:sldId id="298" r:id="rId12"/>
    <p:sldId id="299" r:id="rId13"/>
    <p:sldId id="301" r:id="rId14"/>
    <p:sldId id="302" r:id="rId15"/>
    <p:sldId id="304" r:id="rId16"/>
    <p:sldId id="305" r:id="rId17"/>
    <p:sldId id="306" r:id="rId18"/>
    <p:sldId id="308" r:id="rId19"/>
    <p:sldId id="293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150-14DA-46DB-A6C8-71C7ACD0E172}" type="datetimeFigureOut">
              <a:rPr lang="en-US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00FD9-D07D-42B7-AC24-8B0702FC0C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00FD9-D07D-42B7-AC24-8B0702FC0C1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7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9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6237"/>
          </a:xfrm>
          <a:solidFill>
            <a:schemeClr val="tx2"/>
          </a:solidFill>
        </p:spPr>
        <p:txBody>
          <a:bodyPr/>
          <a:lstStyle>
            <a:lvl1pPr>
              <a:defRPr b="1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J. </a:t>
            </a:r>
            <a:r>
              <a:rPr lang="en-US" dirty="0" smtClean="0"/>
              <a:t>Protzenko: Compiling </a:t>
            </a:r>
            <a:r>
              <a:rPr lang="en-US" dirty="0" err="1" smtClean="0"/>
              <a:t>TouchDevelop</a:t>
            </a:r>
            <a:r>
              <a:rPr lang="en-US" baseline="0" dirty="0" smtClean="0"/>
              <a:t> to C++11 / CppCon’15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FA7AC5-6045-4418-8E60-F48788734473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2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9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5649"/>
            <a:ext cx="9144000" cy="2387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Going from </a:t>
            </a:r>
            <a:r>
              <a:rPr lang="en-US" b="1" dirty="0" err="1" smtClean="0">
                <a:solidFill>
                  <a:schemeClr val="tx2"/>
                </a:solidFill>
                <a:latin typeface="+mn-lt"/>
              </a:rPr>
              <a:t>TouchDevelop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 to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Cortex-M0: the BBC </a:t>
            </a:r>
            <a:r>
              <a:rPr lang="en-US" b="1" dirty="0" err="1" smtClean="0">
                <a:solidFill>
                  <a:schemeClr val="tx2"/>
                </a:solidFill>
                <a:latin typeface="+mn-lt"/>
              </a:rPr>
              <a:t>micro:bit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+mn-lt"/>
              </a:rPr>
            </a:br>
            <a:r>
              <a:rPr lang="en-US" b="1" dirty="0" smtClean="0">
                <a:solidFill>
                  <a:schemeClr val="tx2"/>
                </a:solidFill>
                <a:latin typeface="+mn-lt"/>
              </a:rPr>
              <a:t>		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   </a:t>
            </a:r>
            <a:r>
              <a:rPr lang="en-US" sz="3200" b="1" i="1" dirty="0" smtClean="0">
                <a:solidFill>
                  <a:schemeClr val="tx2"/>
                </a:solidFill>
                <a:latin typeface="+mn-lt"/>
              </a:rPr>
              <a:t>And making sure $(CPP) does all the work!</a:t>
            </a:r>
            <a:endParaRPr lang="en-US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08914"/>
            <a:ext cx="12192000" cy="947057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6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</a:rPr>
              <a:t>. Protzenko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Microsoft Research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« Shimming »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81650" y="1825625"/>
            <a:ext cx="5772150" cy="148907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{shim:…}</a:t>
            </a:r>
            <a:r>
              <a:rPr lang="en-US" sz="2400" dirty="0" smtClean="0"/>
              <a:t> annotations: can be </a:t>
            </a:r>
            <a:r>
              <a:rPr lang="en-US" sz="2400" i="1" dirty="0" smtClean="0"/>
              <a:t>referenced</a:t>
            </a:r>
            <a:r>
              <a:rPr lang="en-US" sz="2400" dirty="0" smtClean="0"/>
              <a:t>, but </a:t>
            </a:r>
            <a:r>
              <a:rPr lang="en-US" sz="2400" i="1" dirty="0" smtClean="0"/>
              <a:t>no implementation generated</a:t>
            </a:r>
          </a:p>
          <a:p>
            <a:endParaRPr lang="en-US" sz="2400" i="1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95" y="4629944"/>
            <a:ext cx="4943475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5" y="1831579"/>
            <a:ext cx="3219450" cy="2381250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544804" y="3763566"/>
            <a:ext cx="1257300" cy="12573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43650" y="3844981"/>
            <a:ext cx="1885950" cy="109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988" y="3653551"/>
            <a:ext cx="331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void main() {</a:t>
            </a:r>
          </a:p>
          <a:p>
            <a:r>
              <a:rPr lang="en-US" dirty="0"/>
              <a:t>    </a:t>
            </a:r>
            <a:r>
              <a:rPr lang="en-US" dirty="0" err="1"/>
              <a:t>micro_bit</a:t>
            </a:r>
            <a:r>
              <a:rPr lang="en-US" dirty="0"/>
              <a:t>::</a:t>
            </a:r>
            <a:r>
              <a:rPr lang="en-US" dirty="0" err="1"/>
              <a:t>scrollString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touch_develop</a:t>
            </a:r>
            <a:r>
              <a:rPr lang="en-US" dirty="0"/>
              <a:t>::</a:t>
            </a:r>
            <a:r>
              <a:rPr lang="en-US" dirty="0" err="1"/>
              <a:t>mk_string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/>
              <a:t>I ♥ </a:t>
            </a:r>
            <a:r>
              <a:rPr lang="en-US" dirty="0" err="1"/>
              <a:t>CppCon</a:t>
            </a:r>
            <a:r>
              <a:rPr lang="en-US" dirty="0"/>
              <a:t>"), 150);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513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went for </a:t>
            </a:r>
            <a:r>
              <a:rPr lang="en-US" b="1" dirty="0" smtClean="0"/>
              <a:t>ref-counting</a:t>
            </a:r>
            <a:r>
              <a:rPr lang="en-US" dirty="0" smtClean="0"/>
              <a:t> (why?)</a:t>
            </a:r>
          </a:p>
          <a:p>
            <a:r>
              <a:rPr lang="en-US" dirty="0" smtClean="0"/>
              <a:t>Now, </a:t>
            </a:r>
            <a:r>
              <a:rPr lang="en-US" b="1" dirty="0" smtClean="0"/>
              <a:t>advanced</a:t>
            </a:r>
            <a:r>
              <a:rPr lang="en-US" dirty="0" smtClean="0"/>
              <a:t> scenarios can create cycles (that’s too bad)</a:t>
            </a:r>
          </a:p>
          <a:p>
            <a:r>
              <a:rPr lang="en-US" b="1" dirty="0" smtClean="0"/>
              <a:t>Custom ref-counting class </a:t>
            </a:r>
            <a:r>
              <a:rPr lang="en-US" dirty="0" smtClean="0"/>
              <a:t>(why? why?!!)</a:t>
            </a:r>
          </a:p>
          <a:p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5067300" y="3567114"/>
            <a:ext cx="6096000" cy="2609849"/>
          </a:xfrm>
          <a:prstGeom prst="wedgeEllipseCallout">
            <a:avLst>
              <a:gd name="adj1" fmla="val -64426"/>
              <a:gd name="adj2" fmla="val 47006"/>
            </a:avLst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memory leak on copy assign of an 'empty' object created with the default </a:t>
            </a:r>
            <a:r>
              <a:rPr lang="en-US" dirty="0" smtClean="0">
                <a:solidFill>
                  <a:schemeClr val="tx1"/>
                </a:solidFill>
              </a:rPr>
              <a:t>constructor so </a:t>
            </a:r>
            <a:r>
              <a:rPr lang="en-US" dirty="0">
                <a:solidFill>
                  <a:schemeClr val="tx1"/>
                </a:solidFill>
              </a:rPr>
              <a:t>'now' was being created with no value, but had a reference counter. the subsequent line assigned a value, and adopted a new reference counter, but never freed the old one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 descr="https://62e528761d0685343e1c-f3d1b99a743ffa4142d9d7f1978d9686.ssl.cf2.rackcdn.com/avatars/178345/width238/Joe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5268912"/>
            <a:ext cx="1298575" cy="1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vatar for Jonathan Protzen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5081587"/>
            <a:ext cx="1673225" cy="16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6207123" y="4419599"/>
            <a:ext cx="2663827" cy="661988"/>
          </a:xfrm>
          <a:prstGeom prst="wedgeEllipseCallout">
            <a:avLst>
              <a:gd name="adj1" fmla="val 35358"/>
              <a:gd name="adj2" fmla="val 72021"/>
            </a:avLst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std</a:t>
            </a:r>
            <a:r>
              <a:rPr lang="en-US" dirty="0" smtClean="0">
                <a:solidFill>
                  <a:schemeClr val="tx1"/>
                </a:solidFill>
              </a:rPr>
              <a:t>::</a:t>
            </a:r>
            <a:r>
              <a:rPr lang="en-US" dirty="0" err="1" smtClean="0">
                <a:solidFill>
                  <a:schemeClr val="tx1"/>
                </a:solidFill>
              </a:rPr>
              <a:t>shared_ptr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4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library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3570" y="1923607"/>
            <a:ext cx="488644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Collection&lt;Number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create::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collection_of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&lt;Number&gt;();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::add(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2015);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lus 7"/>
          <p:cNvSpPr/>
          <p:nvPr/>
        </p:nvSpPr>
        <p:spPr>
          <a:xfrm>
            <a:off x="9049219" y="3178768"/>
            <a:ext cx="1035149" cy="10351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7" y="1906119"/>
            <a:ext cx="5486400" cy="1962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28055" y="3009542"/>
            <a:ext cx="1266825" cy="664941"/>
          </a:xfrm>
          <a:prstGeom prst="rightArrow">
            <a:avLst>
              <a:gd name="adj1" fmla="val 41080"/>
              <a:gd name="adj2" fmla="val 64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5179" y="4145638"/>
            <a:ext cx="91059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#if __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cplusplus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199711L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 using Collection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&lt;vector&lt;T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namespace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collection_of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&lt;vector&lt;T&gt;&gt;(new vector&lt;T&gt;());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25179" y="4069079"/>
            <a:ext cx="3027565" cy="503995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types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054350"/>
            <a:ext cx="2200275" cy="1685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332705" y="3447692"/>
            <a:ext cx="1266825" cy="664941"/>
          </a:xfrm>
          <a:prstGeom prst="rightArrow">
            <a:avLst>
              <a:gd name="adj1" fmla="val 41080"/>
              <a:gd name="adj2" fmla="val 64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2676" y="1990725"/>
            <a:ext cx="5695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namespace </a:t>
            </a:r>
            <a:r>
              <a:rPr lang="en-US" dirty="0" err="1"/>
              <a:t>user_types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list_;</a:t>
            </a:r>
          </a:p>
          <a:p>
            <a:r>
              <a:rPr lang="en-US" dirty="0"/>
              <a:t>  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ManagedType</a:t>
            </a:r>
            <a:r>
              <a:rPr lang="en-US" dirty="0"/>
              <a:t>&lt;list_&gt; list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// …</a:t>
            </a:r>
          </a:p>
          <a:p>
            <a:r>
              <a:rPr lang="en-US" dirty="0"/>
              <a:t> </a:t>
            </a:r>
            <a:r>
              <a:rPr lang="en-US" dirty="0" smtClean="0"/>
              <a:t>   // every other type definition in the current program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  namespace </a:t>
            </a:r>
            <a:r>
              <a:rPr lang="en-US" dirty="0" err="1"/>
              <a:t>user_types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list_ {</a:t>
            </a:r>
          </a:p>
          <a:p>
            <a:r>
              <a:rPr lang="en-US" dirty="0"/>
              <a:t>      Number data;</a:t>
            </a:r>
          </a:p>
          <a:p>
            <a:r>
              <a:rPr lang="en-US" dirty="0"/>
              <a:t>      </a:t>
            </a:r>
            <a:r>
              <a:rPr lang="en-US" dirty="0" err="1"/>
              <a:t>user_types</a:t>
            </a:r>
            <a:r>
              <a:rPr lang="en-US" dirty="0"/>
              <a:t>::list next;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797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types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0150" y="2544721"/>
            <a:ext cx="6934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Number length(</a:t>
            </a:r>
            <a:r>
              <a:rPr lang="en-US" dirty="0" err="1"/>
              <a:t>user_types</a:t>
            </a:r>
            <a:r>
              <a:rPr lang="en-US" dirty="0"/>
              <a:t>::list l)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(list::</a:t>
            </a:r>
            <a:r>
              <a:rPr lang="en-US" dirty="0" err="1"/>
              <a:t>is_invalid</a:t>
            </a:r>
            <a:r>
              <a:rPr lang="en-US" dirty="0"/>
              <a:t>(l)){</a:t>
            </a:r>
          </a:p>
          <a:p>
            <a:r>
              <a:rPr lang="en-US" dirty="0"/>
              <a:t>      return 0;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number::plus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1,</a:t>
            </a:r>
          </a:p>
          <a:p>
            <a:r>
              <a:rPr lang="en-US" dirty="0"/>
              <a:t> </a:t>
            </a:r>
            <a:r>
              <a:rPr lang="en-US" dirty="0" smtClean="0"/>
              <a:t>       length((</a:t>
            </a:r>
            <a:r>
              <a:rPr lang="en-US" dirty="0" err="1" smtClean="0"/>
              <a:t>l.get</a:t>
            </a:r>
            <a:r>
              <a:rPr lang="en-US" dirty="0" smtClean="0"/>
              <a:t>() </a:t>
            </a:r>
            <a:r>
              <a:rPr lang="en-US" dirty="0"/>
              <a:t>!= NULL ? l-&gt;next : (</a:t>
            </a:r>
            <a:r>
              <a:rPr lang="en-US" dirty="0" err="1"/>
              <a:t>uBit.panic</a:t>
            </a:r>
            <a:r>
              <a:rPr lang="en-US" dirty="0" smtClean="0"/>
              <a:t>(…), </a:t>
            </a:r>
            <a:r>
              <a:rPr lang="en-US" dirty="0"/>
              <a:t>l-&gt;next))));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646238"/>
            <a:ext cx="4200525" cy="4724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456405" y="3504913"/>
            <a:ext cx="1266825" cy="664941"/>
          </a:xfrm>
          <a:prstGeom prst="rightArrow">
            <a:avLst>
              <a:gd name="adj1" fmla="val 41080"/>
              <a:gd name="adj2" fmla="val 64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35079" y="4088129"/>
            <a:ext cx="5171071" cy="57912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84" y="1816481"/>
            <a:ext cx="10515600" cy="4351338"/>
          </a:xfrm>
        </p:spPr>
        <p:txBody>
          <a:bodyPr/>
          <a:lstStyle/>
          <a:p>
            <a:r>
              <a:rPr lang="en-US" b="1" dirty="0" smtClean="0"/>
              <a:t>Global compilation</a:t>
            </a:r>
            <a:r>
              <a:rPr lang="en-US" dirty="0" smtClean="0"/>
              <a:t>, every time</a:t>
            </a:r>
            <a:endParaRPr lang="en-US" b="1" dirty="0" smtClean="0"/>
          </a:p>
          <a:p>
            <a:r>
              <a:rPr lang="en-US" dirty="0" smtClean="0"/>
              <a:t>Within a “library”;</a:t>
            </a:r>
          </a:p>
          <a:p>
            <a:pPr lvl="1"/>
            <a:r>
              <a:rPr lang="en-US" dirty="0" smtClean="0"/>
              <a:t>Functions are mutually recursive</a:t>
            </a:r>
          </a:p>
          <a:p>
            <a:pPr lvl="1"/>
            <a:r>
              <a:rPr lang="en-US" dirty="0" smtClean="0"/>
              <a:t>Types are mutually recursive</a:t>
            </a:r>
          </a:p>
          <a:p>
            <a:pPr lvl="1"/>
            <a:r>
              <a:rPr lang="en-US" dirty="0" smtClean="0"/>
              <a:t>They can have the same name</a:t>
            </a:r>
          </a:p>
          <a:p>
            <a:r>
              <a:rPr lang="en-US" dirty="0" smtClean="0"/>
              <a:t>“Libraries” are </a:t>
            </a:r>
            <a:r>
              <a:rPr lang="en-US" b="1" dirty="0" smtClean="0"/>
              <a:t>not</a:t>
            </a:r>
            <a:r>
              <a:rPr lang="en-US" dirty="0" smtClean="0"/>
              <a:t> mutually recursive</a:t>
            </a:r>
          </a:p>
          <a:p>
            <a:pPr lvl="1"/>
            <a:r>
              <a:rPr lang="en-US" dirty="0" smtClean="0"/>
              <a:t>Each library is wrapped in a C++ namespace</a:t>
            </a:r>
          </a:p>
          <a:p>
            <a:pPr lvl="1"/>
            <a:r>
              <a:rPr lang="en-US" dirty="0" smtClean="0"/>
              <a:t>Can reference types/functions from other libraries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8599" y="1739136"/>
            <a:ext cx="38195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namespace </a:t>
            </a:r>
            <a:r>
              <a:rPr lang="en-US" sz="1600" dirty="0" err="1"/>
              <a:t>user_types</a:t>
            </a:r>
            <a:r>
              <a:rPr lang="en-US" sz="1600" dirty="0"/>
              <a:t>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struct</a:t>
            </a:r>
            <a:r>
              <a:rPr lang="en-US" sz="1600" dirty="0"/>
              <a:t> list_;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ManagedType</a:t>
            </a:r>
            <a:r>
              <a:rPr lang="en-US" sz="1600" dirty="0"/>
              <a:t>&lt;list_&gt; list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// more here…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namespace </a:t>
            </a:r>
            <a:r>
              <a:rPr lang="en-US" sz="1600" dirty="0" err="1" smtClean="0"/>
              <a:t>my_library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namespace </a:t>
            </a:r>
            <a:r>
              <a:rPr lang="en-US" sz="1600" dirty="0" err="1" smtClean="0"/>
              <a:t>user_types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// more here…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  <a:p>
            <a:r>
              <a:rPr lang="en-US" sz="1600" dirty="0"/>
              <a:t>  namespace </a:t>
            </a:r>
            <a:r>
              <a:rPr lang="en-US" sz="1600" dirty="0" err="1"/>
              <a:t>user_types</a:t>
            </a:r>
            <a:r>
              <a:rPr lang="en-US" sz="1600" dirty="0"/>
              <a:t>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struct</a:t>
            </a:r>
            <a:r>
              <a:rPr lang="en-US" sz="1600" dirty="0"/>
              <a:t> list_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// …</a:t>
            </a:r>
          </a:p>
          <a:p>
            <a:r>
              <a:rPr lang="en-US" sz="1600" dirty="0" smtClean="0"/>
              <a:t>    };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// more here…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  namespace </a:t>
            </a:r>
            <a:r>
              <a:rPr lang="en-US" sz="1600" dirty="0" err="1" smtClean="0"/>
              <a:t>my_library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namespace </a:t>
            </a:r>
            <a:r>
              <a:rPr lang="en-US" sz="1600" dirty="0" err="1" smtClean="0"/>
              <a:t>user_types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// more here…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758112" y="3063141"/>
            <a:ext cx="38195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  Number length(</a:t>
            </a:r>
            <a:r>
              <a:rPr lang="en-US" sz="1600" dirty="0" err="1"/>
              <a:t>user_types</a:t>
            </a:r>
            <a:r>
              <a:rPr lang="en-US" sz="1600" dirty="0"/>
              <a:t>::list l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// more here…</a:t>
            </a:r>
          </a:p>
          <a:p>
            <a:endParaRPr lang="en-US" sz="1600" dirty="0"/>
          </a:p>
          <a:p>
            <a:r>
              <a:rPr lang="en-US" sz="1600" dirty="0" smtClean="0"/>
              <a:t>  namespace </a:t>
            </a:r>
            <a:r>
              <a:rPr lang="en-US" sz="1600" dirty="0" err="1" smtClean="0"/>
              <a:t>my_library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// more here…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Number length(</a:t>
            </a:r>
            <a:r>
              <a:rPr lang="en-US" sz="1600" dirty="0" err="1"/>
              <a:t>user_types</a:t>
            </a:r>
            <a:r>
              <a:rPr lang="en-US" sz="1600" dirty="0"/>
              <a:t>::list l)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//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// more here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5902357" y="3021329"/>
            <a:ext cx="164592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" y="1825625"/>
            <a:ext cx="4733925" cy="4438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73040" y="3213353"/>
            <a:ext cx="164592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vatar for Jonathan Protzen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718" y="4044950"/>
            <a:ext cx="1673225" cy="16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9830943" y="1646238"/>
            <a:ext cx="2103120" cy="1801368"/>
          </a:xfrm>
          <a:prstGeom prst="cloudCallout">
            <a:avLst>
              <a:gd name="adj1" fmla="val -49094"/>
              <a:gd name="adj2" fmla="val 711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 closure-conversion? Oh noes!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 flipH="1">
            <a:off x="6819440" y="2243582"/>
            <a:ext cx="1750006" cy="1204024"/>
          </a:xfrm>
          <a:prstGeom prst="cloudCallout">
            <a:avLst>
              <a:gd name="adj1" fmla="val -49094"/>
              <a:gd name="adj2" fmla="val 711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Better use C++11!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" y="1825625"/>
            <a:ext cx="4733925" cy="4438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12028" y="3574034"/>
            <a:ext cx="164592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57948" y="1782792"/>
            <a:ext cx="5934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Ref&lt;Number</a:t>
            </a:r>
            <a:r>
              <a:rPr lang="en-US" sz="2400" dirty="0"/>
              <a:t>&gt; y;</a:t>
            </a:r>
          </a:p>
          <a:p>
            <a:r>
              <a:rPr lang="en-US" sz="2400" dirty="0"/>
              <a:t>    y = create::</a:t>
            </a:r>
            <a:r>
              <a:rPr lang="en-US" sz="2400" dirty="0" err="1"/>
              <a:t>ref_of</a:t>
            </a:r>
            <a:r>
              <a:rPr lang="en-US" sz="2400" dirty="0"/>
              <a:t>&lt;Number&gt;();</a:t>
            </a:r>
          </a:p>
          <a:p>
            <a:r>
              <a:rPr lang="en-US" sz="2400" dirty="0"/>
              <a:t>    ref::_set(y, 0);</a:t>
            </a:r>
          </a:p>
          <a:p>
            <a:r>
              <a:rPr lang="en-US" sz="2400" dirty="0"/>
              <a:t>    auto _body_0_ = [=] () -&gt; void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micro_bit</a:t>
            </a:r>
            <a:r>
              <a:rPr lang="en-US" sz="2400" dirty="0"/>
              <a:t>::</a:t>
            </a:r>
            <a:r>
              <a:rPr lang="en-US" sz="2400" dirty="0" err="1"/>
              <a:t>scrollNumber</a:t>
            </a:r>
            <a:r>
              <a:rPr lang="en-US" sz="2400" dirty="0"/>
              <a:t>(ref::_get(y), 150);</a:t>
            </a:r>
          </a:p>
          <a:p>
            <a:r>
              <a:rPr lang="en-US" sz="2400" dirty="0"/>
              <a:t>    };</a:t>
            </a:r>
          </a:p>
          <a:p>
            <a:r>
              <a:rPr lang="en-US" sz="2400" dirty="0"/>
              <a:t>    auto _body_0 </a:t>
            </a:r>
            <a:r>
              <a:rPr lang="en-US" sz="2400" dirty="0" smtClean="0"/>
              <a:t>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new </a:t>
            </a:r>
            <a:r>
              <a:rPr lang="en-US" sz="2400" dirty="0" err="1"/>
              <a:t>std</a:t>
            </a:r>
            <a:r>
              <a:rPr lang="en-US" sz="2400" dirty="0"/>
              <a:t>::function&lt;void ()&gt;(_body_0_);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</a:t>
            </a:r>
            <a:r>
              <a:rPr lang="en-US" sz="2400" dirty="0" err="1" smtClean="0"/>
              <a:t>micro_bit</a:t>
            </a:r>
            <a:r>
              <a:rPr lang="en-US" sz="2400" dirty="0"/>
              <a:t>::</a:t>
            </a:r>
            <a:r>
              <a:rPr lang="en-US" sz="2400" dirty="0" err="1"/>
              <a:t>onButtonPressed</a:t>
            </a:r>
            <a:r>
              <a:rPr lang="en-US" sz="2400" dirty="0" smtClean="0"/>
              <a:t>(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MICROBIT_ID_BUTTON_B</a:t>
            </a:r>
            <a:r>
              <a:rPr lang="en-US" sz="2400" dirty="0"/>
              <a:t>, _body_0);</a:t>
            </a:r>
          </a:p>
          <a:p>
            <a:r>
              <a:rPr lang="en-US" sz="2400" dirty="0"/>
              <a:t>    ref::_set(y, 1);</a:t>
            </a:r>
          </a:p>
        </p:txBody>
      </p:sp>
      <p:sp>
        <p:nvSpPr>
          <p:cNvPr id="10" name="Oval 9"/>
          <p:cNvSpPr/>
          <p:nvPr/>
        </p:nvSpPr>
        <p:spPr>
          <a:xfrm>
            <a:off x="6096000" y="4313022"/>
            <a:ext cx="5171071" cy="57912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that do not capture anything are lifted</a:t>
            </a:r>
          </a:p>
          <a:p>
            <a:r>
              <a:rPr lang="en-US" dirty="0" smtClean="0"/>
              <a:t>Closures that do capture currently not implemented due to bad semantics</a:t>
            </a:r>
          </a:p>
          <a:p>
            <a:endParaRPr lang="en-US" dirty="0"/>
          </a:p>
          <a:p>
            <a:r>
              <a:rPr lang="en-US" dirty="0" smtClean="0"/>
              <a:t>The “ARMCC” killer. (GCC it is, now – just 300k wasted SRAM.)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C++: as usual, a high-level language for low-level targets</a:t>
            </a:r>
          </a:p>
          <a:p>
            <a:r>
              <a:rPr lang="en-US" dirty="0" smtClean="0"/>
              <a:t>Generic translation; repurpose for Arduino, for instance?</a:t>
            </a:r>
          </a:p>
          <a:p>
            <a:r>
              <a:rPr lang="en-US" dirty="0" smtClean="0"/>
              <a:t>Extensible: uses </a:t>
            </a:r>
            <a:r>
              <a:rPr lang="en-US" dirty="0" err="1" smtClean="0"/>
              <a:t>Yotta</a:t>
            </a:r>
            <a:r>
              <a:rPr lang="en-US" dirty="0" smtClean="0"/>
              <a:t> (a.k.a. “node.js for hardware”)</a:t>
            </a:r>
            <a:endParaRPr lang="en-US" dirty="0"/>
          </a:p>
          <a:p>
            <a:r>
              <a:rPr lang="en-US" dirty="0" smtClean="0"/>
              <a:t>Hardware projects: displays, connectors, Bluetooth Low Energy</a:t>
            </a:r>
          </a:p>
        </p:txBody>
      </p:sp>
    </p:spTree>
    <p:extLst>
      <p:ext uri="{BB962C8B-B14F-4D97-AF65-F5344CB8AC3E}">
        <p14:creationId xmlns:p14="http://schemas.microsoft.com/office/powerpoint/2010/main" val="32500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background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BBC has a “Make it Digital” campaign this year</a:t>
            </a:r>
          </a:p>
          <a:p>
            <a:r>
              <a:rPr lang="en-US" dirty="0" smtClean="0"/>
              <a:t>Goal: distribute 1 million devices to kids (11/12-year olds)</a:t>
            </a:r>
          </a:p>
          <a:p>
            <a:r>
              <a:rPr lang="en-US" dirty="0" smtClean="0"/>
              <a:t>Variety of partners</a:t>
            </a:r>
          </a:p>
          <a:p>
            <a:pPr lvl="1"/>
            <a:r>
              <a:rPr lang="en-US" dirty="0" smtClean="0"/>
              <a:t>Microsoft (programming environment)</a:t>
            </a:r>
          </a:p>
          <a:p>
            <a:pPr lvl="1"/>
            <a:r>
              <a:rPr lang="en-US" dirty="0" smtClean="0"/>
              <a:t>ARM / </a:t>
            </a:r>
            <a:r>
              <a:rPr lang="en-US" dirty="0" err="1" smtClean="0"/>
              <a:t>Farnell</a:t>
            </a:r>
            <a:r>
              <a:rPr lang="en-US" dirty="0" smtClean="0"/>
              <a:t> (device)</a:t>
            </a:r>
          </a:p>
          <a:p>
            <a:pPr lvl="1"/>
            <a:r>
              <a:rPr lang="en-US" dirty="0" smtClean="0"/>
              <a:t>U. of Lancaster (C++ runtime system)</a:t>
            </a:r>
          </a:p>
          <a:p>
            <a:pPr lvl="1"/>
            <a:r>
              <a:rPr lang="en-US" dirty="0" smtClean="0"/>
              <a:t>Samsung (Android app)</a:t>
            </a:r>
          </a:p>
        </p:txBody>
      </p:sp>
    </p:spTree>
    <p:extLst>
      <p:ext uri="{BB962C8B-B14F-4D97-AF65-F5344CB8AC3E}">
        <p14:creationId xmlns:p14="http://schemas.microsoft.com/office/powerpoint/2010/main" val="1887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</a:t>
            </a:r>
            <a:r>
              <a:rPr lang="en-US" dirty="0" smtClean="0"/>
              <a:t>forward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launched </a:t>
            </a:r>
            <a:r>
              <a:rPr lang="en-US" dirty="0" smtClean="0"/>
              <a:t>the website; board delayed (unsurprisingly)</a:t>
            </a:r>
            <a:endParaRPr lang="en-US" dirty="0" smtClean="0"/>
          </a:p>
          <a:p>
            <a:r>
              <a:rPr lang="en-US" dirty="0" smtClean="0"/>
              <a:t>Hardware targets: </a:t>
            </a:r>
            <a:r>
              <a:rPr lang="en-US" dirty="0" err="1" smtClean="0"/>
              <a:t>TouchDevelop’s</a:t>
            </a:r>
            <a:r>
              <a:rPr lang="en-US" dirty="0" smtClean="0"/>
              <a:t> </a:t>
            </a:r>
            <a:r>
              <a:rPr lang="en-US" i="1" dirty="0" smtClean="0"/>
              <a:t>raison d’être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Hip and chic: IOT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4906736"/>
            <a:ext cx="439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Thanks!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5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picture!</a:t>
            </a:r>
            <a:endParaRPr lang="en-US" dirty="0"/>
          </a:p>
        </p:txBody>
      </p:sp>
      <p:pic>
        <p:nvPicPr>
          <p:cNvPr id="2050" name="Picture 2" descr="http://ichef.bbci.co.uk/images/ic/640x360/p02wg78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0" y="1980489"/>
            <a:ext cx="7728777" cy="434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goal: introduce the CS curriculum using a fun &amp; simple device</a:t>
            </a:r>
          </a:p>
          <a:p>
            <a:r>
              <a:rPr lang="en-US" dirty="0" smtClean="0"/>
              <a:t>Support from Computer At School (CAS) association</a:t>
            </a:r>
          </a:p>
          <a:p>
            <a:r>
              <a:rPr lang="en-US" dirty="0" smtClean="0"/>
              <a:t>Goal: engage teachers, parents, kids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 Same Side Corner Rectangle 38"/>
          <p:cNvSpPr/>
          <p:nvPr/>
        </p:nvSpPr>
        <p:spPr>
          <a:xfrm>
            <a:off x="2779490" y="358445"/>
            <a:ext cx="5910638" cy="3143750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Cloud 37"/>
          <p:cNvSpPr/>
          <p:nvPr/>
        </p:nvSpPr>
        <p:spPr>
          <a:xfrm>
            <a:off x="1968446" y="3650280"/>
            <a:ext cx="6247933" cy="304491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6984" y="173779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Computer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3957" y="6229156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Azure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8661" y="445467"/>
            <a:ext cx="3464768" cy="2925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06566" y="731433"/>
            <a:ext cx="2591712" cy="36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TouchDevelop program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02480" y="2929825"/>
            <a:ext cx="2335831" cy="362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C++ program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25172" y="5865412"/>
            <a:ext cx="2490445" cy="362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ARM binary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902216" y="1142077"/>
            <a:ext cx="380391" cy="431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902218" y="2465221"/>
            <a:ext cx="380391" cy="4315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305983" y="1609344"/>
            <a:ext cx="3154071" cy="804672"/>
            <a:chOff x="3986178" y="2194561"/>
            <a:chExt cx="3154071" cy="804672"/>
          </a:xfrm>
        </p:grpSpPr>
        <p:sp>
          <p:nvSpPr>
            <p:cNvPr id="24" name="Flowchart: Alternate Process 23"/>
            <p:cNvSpPr/>
            <p:nvPr/>
          </p:nvSpPr>
          <p:spPr>
            <a:xfrm>
              <a:off x="3986178" y="2194561"/>
              <a:ext cx="1162517" cy="804672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Compiler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71266" y="2194561"/>
              <a:ext cx="2068983" cy="40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TouchDevelop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71266" y="2596897"/>
              <a:ext cx="2068983" cy="4023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C++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Down Arrow 25"/>
          <p:cNvSpPr/>
          <p:nvPr/>
        </p:nvSpPr>
        <p:spPr>
          <a:xfrm>
            <a:off x="4902218" y="3368826"/>
            <a:ext cx="380391" cy="6472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43668" y="5373093"/>
            <a:ext cx="380391" cy="4315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88547" y="2929824"/>
            <a:ext cx="1388437" cy="362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ARM binary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8" name="Curved Connector 47"/>
          <p:cNvCxnSpPr>
            <a:stCxn id="15" idx="3"/>
            <a:endCxn id="40" idx="2"/>
          </p:cNvCxnSpPr>
          <p:nvPr/>
        </p:nvCxnSpPr>
        <p:spPr>
          <a:xfrm flipV="1">
            <a:off x="6315617" y="3291927"/>
            <a:ext cx="1467149" cy="2754537"/>
          </a:xfrm>
          <a:prstGeom prst="curvedConnector2">
            <a:avLst/>
          </a:prstGeom>
          <a:ln w="136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3343900" y="4086358"/>
            <a:ext cx="1162517" cy="122135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Compiler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2" name="Curved Connector 51"/>
          <p:cNvCxnSpPr>
            <a:stCxn id="40" idx="0"/>
            <a:endCxn id="5" idx="2"/>
          </p:cNvCxnSpPr>
          <p:nvPr/>
        </p:nvCxnSpPr>
        <p:spPr>
          <a:xfrm rot="16200000" flipV="1">
            <a:off x="6981948" y="2129006"/>
            <a:ext cx="1151662" cy="449974"/>
          </a:xfrm>
          <a:prstGeom prst="curvedConnector4">
            <a:avLst>
              <a:gd name="adj1" fmla="val 34224"/>
              <a:gd name="adj2" fmla="val 205083"/>
            </a:avLst>
          </a:prstGeom>
          <a:ln w="136525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98035" y="5432337"/>
            <a:ext cx="223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mbed compile service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85451" y="4899841"/>
            <a:ext cx="2081643" cy="407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ARM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385451" y="4493625"/>
            <a:ext cx="2080001" cy="39196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mbed</a:t>
            </a:r>
            <a:r>
              <a:rPr lang="en-US" dirty="0" smtClean="0">
                <a:solidFill>
                  <a:prstClr val="white"/>
                </a:solidFill>
              </a:rPr>
              <a:t> C++ SDK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85451" y="4091138"/>
            <a:ext cx="2080001" cy="39196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C++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1926" y="1015654"/>
            <a:ext cx="391886" cy="399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5270" y="2691762"/>
            <a:ext cx="233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drags ARM binary</a:t>
            </a:r>
          </a:p>
          <a:p>
            <a:r>
              <a:rPr lang="en-US" dirty="0" smtClean="0"/>
              <a:t>to drive for Micro Bit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774030" y="2681019"/>
            <a:ext cx="391886" cy="39914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609" y="1575078"/>
            <a:ext cx="228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codes TouchDevelop</a:t>
            </a:r>
          </a:p>
          <a:p>
            <a:r>
              <a:rPr lang="en-US" dirty="0" smtClean="0"/>
              <a:t>program and presses “compile” button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332792" y="1414797"/>
            <a:ext cx="1031397" cy="7267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79152" y="380090"/>
            <a:ext cx="14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 browser</a:t>
            </a:r>
          </a:p>
        </p:txBody>
      </p:sp>
      <p:sp>
        <p:nvSpPr>
          <p:cNvPr id="45" name="Oval 44"/>
          <p:cNvSpPr/>
          <p:nvPr/>
        </p:nvSpPr>
        <p:spPr>
          <a:xfrm>
            <a:off x="8303027" y="4821088"/>
            <a:ext cx="391886" cy="399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90449" y="8003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74030" y="4885586"/>
            <a:ext cx="242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accepts download </a:t>
            </a:r>
          </a:p>
          <a:p>
            <a:r>
              <a:rPr lang="en-US" dirty="0"/>
              <a:t>o</a:t>
            </a:r>
            <a:r>
              <a:rPr lang="en-US" dirty="0" smtClean="0"/>
              <a:t>f ARM binary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0" name="Elbow Connector 59"/>
          <p:cNvCxnSpPr>
            <a:stCxn id="5" idx="1"/>
          </p:cNvCxnSpPr>
          <p:nvPr/>
        </p:nvCxnSpPr>
        <p:spPr>
          <a:xfrm rot="5400000" flipH="1" flipV="1">
            <a:off x="9420643" y="-196251"/>
            <a:ext cx="38896" cy="3183201"/>
          </a:xfrm>
          <a:prstGeom prst="bentConnector3">
            <a:avLst>
              <a:gd name="adj1" fmla="val 68772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ichef.bbci.co.uk/images/ic/640x360/p02wg78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871" y="1383486"/>
            <a:ext cx="2477285" cy="13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TouchDevelop</a:t>
            </a:r>
            <a:r>
              <a:rPr lang="en-US" dirty="0" smtClean="0"/>
              <a:t>-the-language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Syntax-directed editor, JavaScript-inspired</a:t>
            </a:r>
          </a:p>
          <a:p>
            <a:r>
              <a:rPr lang="en-US" dirty="0" smtClean="0"/>
              <a:t>Statically type-checked</a:t>
            </a:r>
          </a:p>
          <a:p>
            <a:r>
              <a:rPr lang="en-US" dirty="0" smtClean="0"/>
              <a:t>Garbage-collected</a:t>
            </a:r>
          </a:p>
          <a:p>
            <a:endParaRPr lang="en-US" dirty="0" smtClean="0"/>
          </a:p>
          <a:p>
            <a:r>
              <a:rPr lang="en-US" dirty="0" smtClean="0"/>
              <a:t>Closures (capture-by-value, à la JavaScript)</a:t>
            </a:r>
          </a:p>
          <a:p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prevent uninitialized values (run-time errors)</a:t>
            </a:r>
          </a:p>
          <a:p>
            <a:r>
              <a:rPr lang="en-US" dirty="0" smtClean="0"/>
              <a:t>Everything happily mutually-recursive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Primitive support for “libraries”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3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C++: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Option #1:</a:t>
            </a:r>
            <a:r>
              <a:rPr lang="en-US" dirty="0" smtClean="0"/>
              <a:t> write an </a:t>
            </a:r>
            <a:r>
              <a:rPr lang="en-US" i="1" dirty="0" smtClean="0"/>
              <a:t>interpreter</a:t>
            </a:r>
            <a:r>
              <a:rPr lang="en-US" dirty="0" smtClean="0"/>
              <a:t> on the device</a:t>
            </a:r>
          </a:p>
          <a:p>
            <a:r>
              <a:rPr lang="en-US" b="1" dirty="0" smtClean="0"/>
              <a:t>Option #2:</a:t>
            </a:r>
            <a:r>
              <a:rPr lang="en-US" dirty="0" smtClean="0"/>
              <a:t> run the byte-code compiler in the browser and run a </a:t>
            </a:r>
            <a:r>
              <a:rPr lang="en-US" i="1" dirty="0" smtClean="0"/>
              <a:t>byte-code interpreter</a:t>
            </a:r>
            <a:r>
              <a:rPr lang="en-US" b="1" i="1" dirty="0" smtClean="0"/>
              <a:t> </a:t>
            </a:r>
            <a:r>
              <a:rPr lang="en-US" dirty="0" smtClean="0"/>
              <a:t>on the device</a:t>
            </a:r>
          </a:p>
          <a:p>
            <a:r>
              <a:rPr lang="en-US" b="1" dirty="0" smtClean="0"/>
              <a:t>Option #3: </a:t>
            </a:r>
            <a:r>
              <a:rPr lang="en-US" dirty="0" smtClean="0"/>
              <a:t>write our own compilation toolchain 😸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As often happens, constraints on time and engineering resources led us into </a:t>
            </a:r>
            <a:r>
              <a:rPr lang="en-US" b="1" dirty="0" smtClean="0"/>
              <a:t>Option #4.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variables (1)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8208" y="2301333"/>
            <a:ext cx="3790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 x)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number::plus(x, 1);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2301333"/>
            <a:ext cx="2571750" cy="3114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4457700" y="3311437"/>
            <a:ext cx="1885950" cy="109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8585033" y="3224663"/>
            <a:ext cx="1257300" cy="12573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8208" y="4487319"/>
            <a:ext cx="42070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Number;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 Boolean;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ManagedString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(*Action)();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442" y="1932001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TouchDevelop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18208" y="194364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Generated code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70583" y="5696412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Hand-written glue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variables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Generate human-readable, valid C++ identifiers</a:t>
            </a:r>
          </a:p>
          <a:p>
            <a:r>
              <a:rPr lang="en-US" dirty="0" smtClean="0"/>
              <a:t>Wrap everything in a namespace (to limit pollution)</a:t>
            </a:r>
          </a:p>
          <a:p>
            <a:r>
              <a:rPr lang="en-US" dirty="0" smtClean="0"/>
              <a:t>Fill out definitions for types (</a:t>
            </a:r>
            <a:r>
              <a:rPr lang="en-US" b="1" dirty="0" err="1" smtClean="0"/>
              <a:t>typedef</a:t>
            </a:r>
            <a:r>
              <a:rPr lang="en-US" dirty="0" smtClean="0"/>
              <a:t>) and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That’s the basic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Words>1032</Words>
  <Application>Microsoft Office PowerPoint</Application>
  <PresentationFormat>Widescreen</PresentationFormat>
  <Paragraphs>204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Going from TouchDevelop to Cortex-M0: the BBC micro:bit       And making sure $(CPP) does all the work!</vt:lpstr>
      <vt:lpstr>Some background (1)</vt:lpstr>
      <vt:lpstr>A picture!</vt:lpstr>
      <vt:lpstr>Some background (2)</vt:lpstr>
      <vt:lpstr>PowerPoint Presentation</vt:lpstr>
      <vt:lpstr>TouchDevelop-the-language</vt:lpstr>
      <vt:lpstr>Compiling to C++: a good idea?</vt:lpstr>
      <vt:lpstr>Types and variables (1)</vt:lpstr>
      <vt:lpstr>Types and variables (2)</vt:lpstr>
      <vt:lpstr>« Shimming »</vt:lpstr>
      <vt:lpstr>Memory management</vt:lpstr>
      <vt:lpstr>Built-in library types</vt:lpstr>
      <vt:lpstr>User-defined types (1)</vt:lpstr>
      <vt:lpstr>User-defined types (2)</vt:lpstr>
      <vt:lpstr>Recursion hell</vt:lpstr>
      <vt:lpstr>Closures!</vt:lpstr>
      <vt:lpstr>Closures! (2)</vt:lpstr>
      <vt:lpstr>Closures (3)</vt:lpstr>
      <vt:lpstr>Looking forward</vt:lpstr>
      <vt:lpstr>Looking forward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BBC Microbit and Microsoft</dc:title>
  <dc:creator>Jonathan Protzenko</dc:creator>
  <cp:lastModifiedBy>Jonathan Protzenko</cp:lastModifiedBy>
  <cp:revision>79</cp:revision>
  <dcterms:created xsi:type="dcterms:W3CDTF">2012-07-27T01:16:44Z</dcterms:created>
  <dcterms:modified xsi:type="dcterms:W3CDTF">2015-09-21T23:39:42Z</dcterms:modified>
</cp:coreProperties>
</file>