
<file path=[Content_Types].xml><?xml version="1.0" encoding="utf-8"?>
<Types xmlns="http://schemas.openxmlformats.org/package/2006/content-types">
  <Default Extension="jpeg" ContentType="image/jpe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40"/>
  </p:handoutMasterIdLst>
  <p:sldIdLst>
    <p:sldId id="256" r:id="rId3"/>
    <p:sldId id="267" r:id="rId5"/>
    <p:sldId id="268" r:id="rId6"/>
    <p:sldId id="269" r:id="rId7"/>
    <p:sldId id="304" r:id="rId8"/>
    <p:sldId id="257" r:id="rId9"/>
    <p:sldId id="258" r:id="rId10"/>
    <p:sldId id="259" r:id="rId11"/>
    <p:sldId id="260" r:id="rId12"/>
    <p:sldId id="306" r:id="rId13"/>
    <p:sldId id="305" r:id="rId14"/>
    <p:sldId id="261" r:id="rId15"/>
    <p:sldId id="262" r:id="rId16"/>
    <p:sldId id="263" r:id="rId17"/>
    <p:sldId id="264" r:id="rId18"/>
    <p:sldId id="274" r:id="rId19"/>
    <p:sldId id="272" r:id="rId20"/>
    <p:sldId id="275" r:id="rId21"/>
    <p:sldId id="278" r:id="rId22"/>
    <p:sldId id="265" r:id="rId23"/>
    <p:sldId id="279" r:id="rId24"/>
    <p:sldId id="270" r:id="rId25"/>
    <p:sldId id="280" r:id="rId26"/>
    <p:sldId id="276" r:id="rId27"/>
    <p:sldId id="295" r:id="rId28"/>
    <p:sldId id="311" r:id="rId29"/>
    <p:sldId id="281" r:id="rId30"/>
    <p:sldId id="282" r:id="rId31"/>
    <p:sldId id="266" r:id="rId32"/>
    <p:sldId id="283" r:id="rId33"/>
    <p:sldId id="307" r:id="rId34"/>
    <p:sldId id="308" r:id="rId35"/>
    <p:sldId id="284" r:id="rId36"/>
    <p:sldId id="285" r:id="rId37"/>
    <p:sldId id="286" r:id="rId38"/>
    <p:sldId id="287"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9D9D"/>
    <a:srgbClr val="003E74"/>
    <a:srgbClr val="0085CA"/>
    <a:srgbClr val="0025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6" d="100"/>
          <a:sy n="136" d="100"/>
        </p:scale>
        <p:origin x="-168" y="-10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09" d="100"/>
          <a:sy n="109" d="100"/>
        </p:scale>
        <p:origin x="-253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b="1" dirty="0" smtClean="0">
                <a:solidFill>
                  <a:srgbClr val="003E74"/>
                </a:solidFill>
              </a:rPr>
              <a:t>Name of presentation</a:t>
            </a:r>
            <a:endParaRPr lang="en-US" b="1" dirty="0">
              <a:solidFill>
                <a:srgbClr val="003E74"/>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B0EE2D-335A-3546-9D75-E17F32E16FE9}" type="datetime3">
              <a:rPr lang="en-GB" smtClean="0">
                <a:solidFill>
                  <a:srgbClr val="003E74"/>
                </a:solidFill>
              </a:rPr>
            </a:fld>
            <a:endParaRPr lang="en-US" dirty="0">
              <a:solidFill>
                <a:srgbClr val="003E74"/>
              </a:solidFill>
            </a:endParaRPr>
          </a:p>
        </p:txBody>
      </p:sp>
    </p:spTree>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solidFill>
                  <a:srgbClr val="003E74"/>
                </a:solidFill>
              </a:defRPr>
            </a:lvl1pPr>
          </a:lstStyle>
          <a:p>
            <a:r>
              <a:rPr lang="en-US" dirty="0" smtClean="0"/>
              <a:t>Name of presentation</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rgbClr val="003E74"/>
                </a:solidFill>
              </a:defRPr>
            </a:lvl1pPr>
          </a:lstStyle>
          <a:p>
            <a:fld id="{8D35C32B-10D1-1447-A35B-280119DE9D12}" type="datetime3">
              <a:rPr lang="en-GB" smtClean="0"/>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Tree>
  </p:cSld>
  <p:clrMap bg1="lt1" tx1="dk1" bg2="lt2" tx2="dk2" accent1="accent1" accent2="accent2" accent3="accent3" accent4="accent4" accent5="accent5" accent6="accent6" hlink="hlink" folHlink="folHlink"/>
  <p:hf sldNum="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en-US" altLang="zh-CN"/>
              <a:t>10min</a:t>
            </a:r>
            <a:endParaRPr lang="en-US" altLang="zh-CN"/>
          </a:p>
          <a:p>
            <a:r>
              <a:rPr lang="en-US" altLang="zh-CN"/>
              <a:t>r0 is the maximal reward</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en-US" altLang="zh-CN"/>
              <a:t>mpc</a:t>
            </a:r>
            <a:r>
              <a:rPr lang="" altLang="en-US"/>
              <a:t>: gather example trajectories with the MPC controller,  which  uses  the  learned  dynamics that  was  trained  using  our  model-based  reinforcement  learning  algorithm</a:t>
            </a:r>
            <a:endParaRPr lang=""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en-US" altLang="zh-CN"/>
              <a:t>dmp</a:t>
            </a:r>
            <a:r>
              <a:rPr lang="" altLang="en-US"/>
              <a:t>: analytic form solution for generalizing the demonstrations</a:t>
            </a:r>
            <a:endParaRPr lang="en-US" altLang="zh-CN"/>
          </a:p>
          <a:p>
            <a:r>
              <a:rPr lang="" altLang="en-US"/>
              <a:t>dqfd: combine the supervised learning loss and the rl loss, train at the same time</a:t>
            </a:r>
            <a:endParaRPr lang="" altLang="en-US"/>
          </a:p>
          <a:p>
            <a:r>
              <a:rPr lang="" altLang="en-US"/>
              <a:t>nac: same form objective for supervised loss and rl loss, train in sequence (first supervised, then rl)</a:t>
            </a:r>
            <a:endParaRPr lang="" altLang="en-US"/>
          </a:p>
          <a:p>
            <a:r>
              <a:rPr lang="" altLang="en-US"/>
              <a:t>reward shaping: focus on value function instead of the action policy</a:t>
            </a:r>
            <a:endParaRPr lang="" altLang="en-US"/>
          </a:p>
          <a:p>
            <a:r>
              <a:rPr lang="" altLang="en-US"/>
              <a:t>optimistic initialization: shape reward function with some sampled trajectories (or demonstrations) for boosting exploration</a:t>
            </a:r>
            <a:endParaRPr lang=""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en-US" altLang="zh-CN"/>
              <a:t>instead of using the policy trained with demonstrations as final policy, we use it as intialization policy, as rl signals can still be provided in our tasks</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en-US" altLang="zh-CN"/>
              <a:t>ddpg contains an actor and a critic, we only replace the actor using behaviour cloning as initialization, but leave the critic.  so critic is relatively bad compared with the actor.</a:t>
            </a: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en-US" altLang="zh-CN"/>
              <a:t>all methods based on DDPG are able to reach a final performance near optimal like the right one, just the difference in learning time.</a:t>
            </a:r>
            <a:endParaRPr lang="en-US" altLang="zh-CN"/>
          </a:p>
          <a:p>
            <a:r>
              <a:rPr lang="en-US" altLang="zh-CN"/>
              <a:t>so I will focus on showing their differences in learning efficiency</a:t>
            </a:r>
            <a:endParaRPr lang="en-US" altLang="zh-CN"/>
          </a:p>
          <a:p>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 altLang="en-US"/>
              <a:t>the y axis is the distance to the goal, x axis is the training epochs</a:t>
            </a:r>
            <a:endParaRPr lang="en-US" altLang="zh-CN"/>
          </a:p>
          <a:p>
            <a:r>
              <a:rPr lang="en-US" altLang="zh-CN"/>
              <a:t>vanilla ddpg could work for the case with dense reward, but cannot learn even anything useful for a sparse reward case</a:t>
            </a:r>
            <a:endParaRPr lang="en-US" altLang="zh-CN"/>
          </a:p>
          <a:p>
            <a:r>
              <a:rPr lang="en-US" altLang="zh-CN"/>
              <a:t>the residual policy learning works quite well for both cases, </a:t>
            </a:r>
            <a:endParaRPr lang="en-US" altLang="zh-CN"/>
          </a:p>
          <a:p>
            <a:r>
              <a:rPr lang="en-US" altLang="zh-CN"/>
              <a:t>other methods could be effective in the case of sparse reward</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en-US" altLang="zh-CN"/>
              <a:t>18min</a:t>
            </a:r>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en-US" altLang="zh-CN"/>
              <a:t>mumomal has an extra part to be aware of different tasks</a:t>
            </a:r>
            <a:r>
              <a:rPr lang="" altLang="en-US"/>
              <a:t>, extra model-based meta-learner on top of gradient-based meta-learner in maml</a:t>
            </a:r>
            <a:endParaRPr lang="en-US" altLang="zh-CN"/>
          </a:p>
          <a:p>
            <a:r>
              <a:rPr lang="en-US" altLang="zh-CN"/>
              <a:t>e-maml is adding another term in the loss function</a:t>
            </a:r>
            <a:r>
              <a:rPr lang="" altLang="en-US"/>
              <a:t>, which makes a stochastic gradient update of inner policy instead of deterministic in conventional maml</a:t>
            </a:r>
            <a:endParaRPr lang="en-US" altLang="zh-CN"/>
          </a:p>
          <a:p>
            <a:r>
              <a:rPr lang="en-US" altLang="zh-CN"/>
              <a:t>negative adaptation in maml found some problems in maml </a:t>
            </a:r>
            <a:r>
              <a:rPr lang="" altLang="en-US"/>
              <a:t>that the inner updated policy may be worse than the initial policy, </a:t>
            </a:r>
            <a:r>
              <a:rPr lang="en-US" altLang="zh-CN"/>
              <a:t>and make a proposal about how to modify it</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en-US" altLang="zh-CN"/>
              <a:t>reinforcement learning is an agent interact with the enrironment, and the aget makes action choice based on current state, the environment have a corresponding change in the states according to the action, and give a reward as feedback.</a:t>
            </a:r>
            <a:endParaRPr lang="en-US" altLang="zh-CN"/>
          </a:p>
          <a:p>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en-US" altLang="zh-CN"/>
              <a:t>meta-learning as initialization can make robust improvement based on initialization</a:t>
            </a:r>
            <a:endParaRPr lang="en-US" altLang="zh-CN"/>
          </a:p>
          <a:p>
            <a:r>
              <a:rPr lang="" altLang="en-US"/>
              <a:t>y axis if final reward, the larger the better</a:t>
            </a:r>
            <a:endParaRPr lang=""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zh-CN" altLang="en-US"/>
              <a:t>coordinatively </a:t>
            </a:r>
            <a:r>
              <a:rPr lang="en-US" altLang="zh-CN"/>
              <a:t>update two parts</a:t>
            </a:r>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en-US" altLang="zh-CN"/>
              <a:t>the top 3 methods are ..., measured in improvement in final distance to the goal </a:t>
            </a:r>
            <a:endParaRPr lang="en-US" altLang="zh-CN"/>
          </a:p>
          <a:p>
            <a:r>
              <a:rPr lang="en-US" altLang="zh-CN"/>
              <a:t>the 3 methods in the bottom ..., measured in improvement of reward</a:t>
            </a:r>
            <a:endParaRPr lang="en-US" altLang="zh-CN"/>
          </a:p>
          <a:p>
            <a:r>
              <a:rPr lang="en-US" altLang="zh-CN"/>
              <a:t>the final column also shows how sensitive those methods could be to different hyperparameters</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en-US" altLang="zh-CN"/>
              <a:t>3-4min</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en-US" altLang="zh-CN"/>
              <a:t>where phi t could be reward, value, or advantage functions for different kinds of estimation.</a:t>
            </a:r>
            <a:endParaRPr lang="en-US" altLang="zh-CN"/>
          </a:p>
          <a:p>
            <a:r>
              <a:rPr lang="en-US" altLang="en-US"/>
              <a:t>derivative of expected probable reward over parameter theta for trajectories </a:t>
            </a:r>
            <a:r>
              <a:rPr lang="" altLang="en-US"/>
              <a:t>that the policy  choose to follow</a:t>
            </a:r>
            <a:endParaRPr lang="en-US" altLang="en-US"/>
          </a:p>
          <a:p>
            <a:r>
              <a:rPr lang="en-US" altLang="en-US"/>
              <a:t> </a:t>
            </a: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en-US" altLang="zh-CN"/>
              <a:t>reinforce, actor-critic are similar to the form I just mentioned above</a:t>
            </a:r>
            <a:endParaRPr lang="en-US" altLang="zh-CN"/>
          </a:p>
          <a:p>
            <a:r>
              <a:rPr lang="en-US" altLang="zh-CN"/>
              <a:t>q-learning is a tabular based method</a:t>
            </a:r>
            <a:endParaRPr lang="en-US" altLang="zh-CN"/>
          </a:p>
          <a:p>
            <a:r>
              <a:rPr lang="en-US" altLang="zh-CN"/>
              <a:t>dqn applies deep nn for evaluate q value</a:t>
            </a:r>
            <a:endParaRPr lang="en-US" altLang="zh-CN"/>
          </a:p>
          <a:p>
            <a:r>
              <a:rPr lang="en-US" altLang="zh-CN"/>
              <a:t>ddpg is combination of DQN and policy gradient</a:t>
            </a:r>
            <a:endParaRPr lang="en-US" altLang="zh-CN"/>
          </a:p>
          <a:p>
            <a:r>
              <a:rPr lang="en-US" altLang="zh-CN"/>
              <a:t>trust region based method trpo and ppo, </a:t>
            </a:r>
            <a:endParaRPr lang="en-US" altLang="zh-CN"/>
          </a:p>
          <a:p>
            <a:r>
              <a:rPr lang="en-US" altLang="zh-CN"/>
              <a:t>I use ddpg and ppo in experiments</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en-US" altLang="zh-CN"/>
              <a:t>cem</a:t>
            </a:r>
            <a:r>
              <a:rPr lang="" altLang="en-US"/>
              <a:t>: policy iteration like q-learning, but use cross-entropy for updating the policy</a:t>
            </a:r>
            <a:endParaRPr lang="en-US" altLang="zh-CN"/>
          </a:p>
          <a:p>
            <a:r>
              <a:rPr lang="en-US" altLang="zh-CN"/>
              <a:t>cacla: continuous actor-critic learining automation, continuous case of actor-critic</a:t>
            </a:r>
            <a:endParaRPr lang="en-US" altLang="zh-CN"/>
          </a:p>
          <a:p>
            <a:r>
              <a:rPr lang="en-US" altLang="zh-CN"/>
              <a:t>q prop: on policy stochastic actor like trpo, but off policy critic like ddpg</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Header Placeholder 2"/>
          <p:cNvSpPr>
            <a:spLocks noGrp="1"/>
          </p:cNvSpPr>
          <p:nvPr>
            <p:ph type="hdr" sz="quarter"/>
          </p:nvPr>
        </p:nvSpPr>
        <p:spPr/>
        <p:txBody>
          <a:bodyPr/>
          <a:p>
            <a:r>
              <a:rPr lang="en-US" dirty="0" smtClean="0"/>
              <a:t>Name of presentation</a:t>
            </a:r>
            <a:endParaRPr lang="en-US" dirty="0"/>
          </a:p>
        </p:txBody>
      </p:sp>
      <p:sp>
        <p:nvSpPr>
          <p:cNvPr id="4" name="Date Placeholder 3"/>
          <p:cNvSpPr>
            <a:spLocks noGrp="1"/>
          </p:cNvSpPr>
          <p:nvPr>
            <p:ph type="dt" idx="1"/>
          </p:nvPr>
        </p:nvSpPr>
        <p:spPr/>
        <p:txBody>
          <a:bodyPr/>
          <a:p>
            <a:fld id="{8D35C32B-10D1-1447-A35B-280119DE9D12}" type="datetime3">
              <a:rPr lang="en-GB" smtClean="0"/>
            </a:fld>
            <a:endParaRPr lang="en-US" dirty="0"/>
          </a:p>
        </p:txBody>
      </p:sp>
      <p:sp>
        <p:nvSpPr>
          <p:cNvPr id="5" name="Text Placeholder 4"/>
          <p:cNvSpPr>
            <a:spLocks noGrp="1"/>
          </p:cNvSpPr>
          <p:nvPr>
            <p:ph type="body" sz="quarter"/>
          </p:nvPr>
        </p:nvSpPr>
        <p:spPr>
          <a:xfrm>
            <a:off x="662016" y="3931500"/>
            <a:ext cx="5296132" cy="3216682"/>
          </a:xfrm>
          <a:prstGeom prst="rect">
            <a:avLst/>
          </a:prstGeom>
        </p:spPr>
        <p:txBody>
          <a:bodyPr/>
          <a:p>
            <a:r>
              <a:rPr lang="en-US" altLang="zh-CN"/>
              <a:t>those points with numbers beside are target or penalty positions</a:t>
            </a:r>
            <a:endParaRPr lang="en-US" altLang="zh-CN"/>
          </a:p>
          <a:p>
            <a:r>
              <a:rPr lang="en-US" altLang="zh-CN"/>
              <a:t>the reacher will get the score of those numbers when its end reach to those points</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no im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942832"/>
            <a:ext cx="6400800" cy="604513"/>
          </a:xfrm>
        </p:spPr>
        <p:txBody>
          <a:bodyPr/>
          <a:lstStyle>
            <a:lvl1pPr marL="0" indent="0" algn="l">
              <a:buNone/>
              <a:defRPr sz="280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edit Master subtitle style</a:t>
            </a:r>
            <a:endParaRPr lang="en-US" dirty="0"/>
          </a:p>
        </p:txBody>
      </p:sp>
      <p:sp>
        <p:nvSpPr>
          <p:cNvPr id="13" name="Title 12"/>
          <p:cNvSpPr>
            <a:spLocks noGrp="1"/>
          </p:cNvSpPr>
          <p:nvPr>
            <p:ph type="title"/>
          </p:nvPr>
        </p:nvSpPr>
        <p:spPr>
          <a:xfrm>
            <a:off x="457200" y="2096689"/>
            <a:ext cx="8229600" cy="1143000"/>
          </a:xfrm>
        </p:spPr>
        <p:txBody>
          <a:bodyPr/>
          <a:lstStyle>
            <a:lvl1pPr algn="l">
              <a:defRPr sz="5000" b="0">
                <a:solidFill>
                  <a:srgbClr val="003E74"/>
                </a:solidFill>
              </a:defRPr>
            </a:lvl1pPr>
          </a:lstStyle>
          <a:p>
            <a:r>
              <a:rPr lang="en-GB" dirty="0" smtClean="0"/>
              <a:t>Click to edit Master title style</a:t>
            </a:r>
            <a:endParaRPr lang="en-US" dirty="0"/>
          </a:p>
        </p:txBody>
      </p:sp>
      <p:sp>
        <p:nvSpPr>
          <p:cNvPr id="7" name="Text Placeholder 3"/>
          <p:cNvSpPr txBox="1"/>
          <p:nvPr userDrawn="1"/>
        </p:nvSpPr>
        <p:spPr>
          <a:xfrm>
            <a:off x="6340639" y="800593"/>
            <a:ext cx="2346162" cy="257244"/>
          </a:xfrm>
          <a:prstGeom prst="rect">
            <a:avLst/>
          </a:prstGeom>
        </p:spPr>
        <p:txBody>
          <a:bodyPr lIns="0" tIns="0" rIns="0" bIns="0"/>
          <a:lstStyle>
            <a:lvl1pPr marL="0" indent="0" algn="r" defTabSz="457200" rtl="0" eaLnBrk="1" latinLnBrk="0" hangingPunct="1">
              <a:spcBef>
                <a:spcPct val="20000"/>
              </a:spcBef>
              <a:buClr>
                <a:srgbClr val="003E74"/>
              </a:buClr>
              <a:buFont typeface="Arial"/>
              <a:buNone/>
              <a:defRPr sz="1200" b="0" kern="1200" baseline="0">
                <a:solidFill>
                  <a:srgbClr val="003E74"/>
                </a:solidFill>
                <a:latin typeface="Arial"/>
                <a:ea typeface="+mn-ea"/>
                <a:cs typeface="Arial"/>
              </a:defRPr>
            </a:lvl1pPr>
            <a:lvl2pPr marL="742950" indent="-285750" algn="l" defTabSz="457200" rtl="0" eaLnBrk="1" latinLnBrk="0" hangingPunct="1">
              <a:spcBef>
                <a:spcPct val="20000"/>
              </a:spcBef>
              <a:buClr>
                <a:srgbClr val="003E74"/>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3E74"/>
              </a:buClr>
              <a:buFont typeface="Arial"/>
              <a:buChar char="•"/>
              <a:defRPr sz="1400" kern="1200">
                <a:solidFill>
                  <a:schemeClr val="tx1"/>
                </a:solidFill>
                <a:latin typeface="Arial"/>
                <a:ea typeface="+mn-ea"/>
                <a:cs typeface="Arial"/>
              </a:defRPr>
            </a:lvl3pPr>
            <a:lvl4pPr marL="1600200" indent="-228600" algn="l" defTabSz="457200" rtl="0" eaLnBrk="1" latinLnBrk="0" hangingPunct="1">
              <a:spcBef>
                <a:spcPct val="20000"/>
              </a:spcBef>
              <a:buClr>
                <a:srgbClr val="003E74"/>
              </a:buClr>
              <a:buFont typeface="Arial"/>
              <a:buChar char="–"/>
              <a:defRPr sz="1400" kern="1200">
                <a:solidFill>
                  <a:schemeClr val="tx1"/>
                </a:solidFill>
                <a:latin typeface="Arial"/>
                <a:ea typeface="+mn-ea"/>
                <a:cs typeface="Arial"/>
              </a:defRPr>
            </a:lvl4pPr>
            <a:lvl5pPr marL="2057400" indent="-228600" algn="l" defTabSz="457200" rtl="0" eaLnBrk="1" latinLnBrk="0" hangingPunct="1">
              <a:spcBef>
                <a:spcPct val="20000"/>
              </a:spcBef>
              <a:buClr>
                <a:srgbClr val="003E74"/>
              </a:buClr>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smtClean="0"/>
          </a:p>
        </p:txBody>
      </p:sp>
      <p:sp>
        <p:nvSpPr>
          <p:cNvPr id="10" name="Text Placeholder 9"/>
          <p:cNvSpPr>
            <a:spLocks noGrp="1"/>
          </p:cNvSpPr>
          <p:nvPr>
            <p:ph type="body" sz="quarter" idx="11" hasCustomPrompt="1"/>
          </p:nvPr>
        </p:nvSpPr>
        <p:spPr>
          <a:xfrm>
            <a:off x="457200" y="5273580"/>
            <a:ext cx="6400800" cy="339811"/>
          </a:xfrm>
        </p:spPr>
        <p:txBody>
          <a:bodyPr/>
          <a:lstStyle>
            <a:lvl1pPr marL="0" indent="0" algn="l">
              <a:buNone/>
              <a:defRPr sz="1200" baseline="0">
                <a:solidFill>
                  <a:srgbClr val="9D9D9D"/>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Click to edit author name</a:t>
            </a:r>
            <a:endParaRPr lang="en-US" dirty="0"/>
          </a:p>
        </p:txBody>
      </p:sp>
      <p:sp>
        <p:nvSpPr>
          <p:cNvPr id="8" name="Text Placeholder 3"/>
          <p:cNvSpPr>
            <a:spLocks noGrp="1"/>
          </p:cNvSpPr>
          <p:nvPr>
            <p:ph type="body" sz="quarter" idx="13"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245089"/>
            <a:ext cx="3601176" cy="797761"/>
          </a:xfrm>
        </p:spPr>
        <p:txBody>
          <a:bodyPr/>
          <a:lstStyle>
            <a:lvl1pPr marL="0" indent="0" algn="l">
              <a:buNone/>
              <a:defRPr sz="280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edit Master subtitle style</a:t>
            </a:r>
            <a:endParaRPr lang="en-US" dirty="0"/>
          </a:p>
        </p:txBody>
      </p:sp>
      <p:sp>
        <p:nvSpPr>
          <p:cNvPr id="4" name="Title 12"/>
          <p:cNvSpPr>
            <a:spLocks noGrp="1"/>
          </p:cNvSpPr>
          <p:nvPr>
            <p:ph type="title"/>
          </p:nvPr>
        </p:nvSpPr>
        <p:spPr>
          <a:xfrm>
            <a:off x="457200" y="1545982"/>
            <a:ext cx="3601176" cy="2153335"/>
          </a:xfrm>
        </p:spPr>
        <p:txBody>
          <a:bodyPr/>
          <a:lstStyle>
            <a:lvl1pPr>
              <a:defRPr sz="5000" b="0">
                <a:solidFill>
                  <a:srgbClr val="003E74"/>
                </a:solidFill>
              </a:defRPr>
            </a:lvl1pPr>
          </a:lstStyle>
          <a:p>
            <a:r>
              <a:rPr lang="en-GB" dirty="0" smtClean="0"/>
              <a:t>Click to edit Master title style</a:t>
            </a:r>
            <a:endParaRPr lang="en-US" dirty="0"/>
          </a:p>
        </p:txBody>
      </p:sp>
      <p:sp>
        <p:nvSpPr>
          <p:cNvPr id="5" name="Text Placeholder 9"/>
          <p:cNvSpPr>
            <a:spLocks noGrp="1"/>
          </p:cNvSpPr>
          <p:nvPr>
            <p:ph type="body" sz="quarter" idx="11" hasCustomPrompt="1"/>
          </p:nvPr>
        </p:nvSpPr>
        <p:spPr>
          <a:xfrm>
            <a:off x="457200" y="5522041"/>
            <a:ext cx="3601176" cy="339811"/>
          </a:xfrm>
        </p:spPr>
        <p:txBody>
          <a:bodyPr/>
          <a:lstStyle>
            <a:lvl1pPr marL="0" indent="0" algn="l">
              <a:buNone/>
              <a:defRPr sz="1200" baseline="0">
                <a:solidFill>
                  <a:srgbClr val="9D9D9D"/>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Click to edit author name</a:t>
            </a:r>
            <a:endParaRPr lang="en-US" dirty="0"/>
          </a:p>
        </p:txBody>
      </p:sp>
      <p:sp>
        <p:nvSpPr>
          <p:cNvPr id="7" name="Picture Placeholder 6"/>
          <p:cNvSpPr>
            <a:spLocks noGrp="1"/>
          </p:cNvSpPr>
          <p:nvPr>
            <p:ph type="pic" sz="quarter" idx="12"/>
          </p:nvPr>
        </p:nvSpPr>
        <p:spPr>
          <a:xfrm>
            <a:off x="4756151" y="1546225"/>
            <a:ext cx="3930650" cy="4316413"/>
          </a:xfrm>
        </p:spPr>
        <p:txBody>
          <a:bodyPr/>
          <a:lstStyle>
            <a:lvl1pPr>
              <a:buClr>
                <a:srgbClr val="0085CA"/>
              </a:buClr>
              <a:defRPr/>
            </a:lvl1pPr>
          </a:lstStyle>
          <a:p>
            <a:endParaRPr lang="en-US" dirty="0"/>
          </a:p>
        </p:txBody>
      </p:sp>
      <p:sp>
        <p:nvSpPr>
          <p:cNvPr id="9" name="Text Placeholder 3"/>
          <p:cNvSpPr>
            <a:spLocks noGrp="1"/>
          </p:cNvSpPr>
          <p:nvPr>
            <p:ph type="body" sz="quarter" idx="13"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1pPr>
              <a:buClr>
                <a:srgbClr val="0085CA"/>
              </a:buClr>
              <a:defRPr/>
            </a:lvl1pPr>
            <a:lvl2pPr>
              <a:buClr>
                <a:srgbClr val="0085CA"/>
              </a:buClr>
              <a:defRPr/>
            </a:lvl2pPr>
            <a:lvl3pPr>
              <a:buClr>
                <a:srgbClr val="0085CA"/>
              </a:buClr>
              <a:defRPr sz="1200"/>
            </a:lvl3pPr>
            <a:lvl4pPr>
              <a:buClr>
                <a:srgbClr val="0085CA"/>
              </a:buClr>
              <a:defRPr sz="1200"/>
            </a:lvl4pPr>
            <a:lvl5pPr>
              <a:buClr>
                <a:srgbClr val="0085CA"/>
              </a:buClr>
              <a:defRPr sz="1200">
                <a:latin typeface="+mn-lt"/>
              </a:defRPr>
            </a:lvl5pPr>
            <a:lvl6pPr marL="2286000" indent="0">
              <a:buNone/>
              <a:defRPr sz="1400" baseline="0">
                <a:latin typeface="+mn-lt"/>
              </a:defRPr>
            </a:lvl6pPr>
            <a:lvl7pPr>
              <a:defRPr/>
            </a:lvl7pPr>
            <a:lvl8pPr>
              <a:defRPr/>
            </a:lvl8pPr>
          </a:lstStyle>
          <a:p>
            <a:pPr lvl="0"/>
            <a:r>
              <a:rPr lang="en-GB" dirty="0" smtClean="0"/>
              <a:t>Click to edit Master text styles</a:t>
            </a:r>
            <a:endParaRPr lang="en-GB" dirty="0" smtClean="0"/>
          </a:p>
          <a:p>
            <a:pPr lvl="1"/>
            <a:r>
              <a:rPr lang="en-GB" dirty="0" smtClean="0"/>
              <a:t>Second level</a:t>
            </a:r>
            <a:endParaRPr lang="en-GB" dirty="0" smtClean="0"/>
          </a:p>
          <a:p>
            <a:pPr lvl="2"/>
            <a:r>
              <a:rPr lang="en-GB" dirty="0" smtClean="0"/>
              <a:t>Third level</a:t>
            </a:r>
            <a:endParaRPr lang="en-GB" dirty="0" smtClean="0"/>
          </a:p>
          <a:p>
            <a:pPr lvl="3"/>
            <a:r>
              <a:rPr lang="en-GB" dirty="0" smtClean="0"/>
              <a:t>Fourth level</a:t>
            </a:r>
            <a:endParaRPr lang="en-GB" dirty="0" smtClean="0"/>
          </a:p>
          <a:p>
            <a:pPr lvl="4"/>
            <a:r>
              <a:rPr lang="en-GB" dirty="0" smtClean="0"/>
              <a:t>Fifth level</a:t>
            </a:r>
            <a:endParaRPr lang="en-GB" dirty="0" smtClean="0"/>
          </a:p>
        </p:txBody>
      </p:sp>
      <p:sp>
        <p:nvSpPr>
          <p:cNvPr id="8" name="Text Placeholder 7"/>
          <p:cNvSpPr>
            <a:spLocks noGrp="1"/>
          </p:cNvSpPr>
          <p:nvPr>
            <p:ph type="body" sz="quarter" idx="10" hasCustomPrompt="1"/>
          </p:nvPr>
        </p:nvSpPr>
        <p:spPr>
          <a:xfrm>
            <a:off x="6340638" y="469900"/>
            <a:ext cx="2346162" cy="312291"/>
          </a:xfrm>
        </p:spPr>
        <p:txBody>
          <a:bodyPr/>
          <a:lstStyle>
            <a:lvl1pPr marL="0" indent="0" algn="r">
              <a:buNone/>
              <a:defRPr sz="12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7" name="Text Placeholder 3"/>
          <p:cNvSpPr>
            <a:spLocks noGrp="1"/>
          </p:cNvSpPr>
          <p:nvPr>
            <p:ph type="body" sz="quarter" idx="12"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10" name="Content Placeholder 2"/>
          <p:cNvSpPr>
            <a:spLocks noGrp="1"/>
          </p:cNvSpPr>
          <p:nvPr>
            <p:ph idx="11"/>
          </p:nvPr>
        </p:nvSpPr>
        <p:spPr>
          <a:xfrm>
            <a:off x="457199" y="2346581"/>
            <a:ext cx="3950877" cy="3644104"/>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US"/>
          </a:p>
        </p:txBody>
      </p:sp>
      <p:sp>
        <p:nvSpPr>
          <p:cNvPr id="2" name="Title 1"/>
          <p:cNvSpPr>
            <a:spLocks noGrp="1"/>
          </p:cNvSpPr>
          <p:nvPr>
            <p:ph type="title"/>
          </p:nvPr>
        </p:nvSpPr>
        <p:spPr/>
        <p:txBody>
          <a:bodyPr/>
          <a:lstStyle>
            <a:lvl1pPr>
              <a:defRPr sz="2800"/>
            </a:lvl1pPr>
          </a:lstStyle>
          <a:p>
            <a:r>
              <a:rPr lang="en-GB" dirty="0" smtClean="0"/>
              <a:t>Click to edit Master title style</a:t>
            </a:r>
            <a:endParaRPr lang="en-US" dirty="0"/>
          </a:p>
        </p:txBody>
      </p:sp>
      <p:sp>
        <p:nvSpPr>
          <p:cNvPr id="9" name="Text Placeholder 7"/>
          <p:cNvSpPr>
            <a:spLocks noGrp="1"/>
          </p:cNvSpPr>
          <p:nvPr>
            <p:ph type="body" sz="quarter" idx="10" hasCustomPrompt="1"/>
          </p:nvPr>
        </p:nvSpPr>
        <p:spPr>
          <a:xfrm>
            <a:off x="6340638" y="469900"/>
            <a:ext cx="2346162" cy="312291"/>
          </a:xfrm>
        </p:spPr>
        <p:txBody>
          <a:bodyPr/>
          <a:lstStyle>
            <a:lvl1pPr marL="0" indent="0" algn="r">
              <a:buNone/>
              <a:defRPr sz="12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12" name="Content Placeholder 2"/>
          <p:cNvSpPr>
            <a:spLocks noGrp="1"/>
          </p:cNvSpPr>
          <p:nvPr>
            <p:ph idx="12"/>
          </p:nvPr>
        </p:nvSpPr>
        <p:spPr>
          <a:xfrm>
            <a:off x="4735923" y="2346581"/>
            <a:ext cx="3950878" cy="3644104"/>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smtClean="0"/>
              <a:t>Click to edit Master text styles</a:t>
            </a:r>
            <a:endParaRPr lang="en-GB" dirty="0" smtClean="0"/>
          </a:p>
          <a:p>
            <a:pPr lvl="1"/>
            <a:r>
              <a:rPr lang="en-GB" dirty="0" smtClean="0"/>
              <a:t>Second level</a:t>
            </a:r>
            <a:endParaRPr lang="en-GB" dirty="0" smtClean="0"/>
          </a:p>
          <a:p>
            <a:pPr lvl="2"/>
            <a:r>
              <a:rPr lang="en-GB" dirty="0" smtClean="0"/>
              <a:t>Third level</a:t>
            </a:r>
            <a:endParaRPr lang="en-GB" dirty="0" smtClean="0"/>
          </a:p>
          <a:p>
            <a:pPr lvl="3"/>
            <a:r>
              <a:rPr lang="en-GB" dirty="0" smtClean="0"/>
              <a:t>Fourth level</a:t>
            </a:r>
            <a:endParaRPr lang="en-GB" dirty="0" smtClean="0"/>
          </a:p>
          <a:p>
            <a:pPr lvl="4"/>
            <a:r>
              <a:rPr lang="en-GB" dirty="0" smtClean="0"/>
              <a:t>Fifth level</a:t>
            </a:r>
            <a:endParaRPr lang="en-US" dirty="0"/>
          </a:p>
        </p:txBody>
      </p:sp>
      <p:sp>
        <p:nvSpPr>
          <p:cNvPr id="8" name="Text Placeholder 3"/>
          <p:cNvSpPr>
            <a:spLocks noGrp="1"/>
          </p:cNvSpPr>
          <p:nvPr>
            <p:ph type="body" sz="quarter" idx="13"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quote)">
    <p:spTree>
      <p:nvGrpSpPr>
        <p:cNvPr id="1" name=""/>
        <p:cNvGrpSpPr/>
        <p:nvPr/>
      </p:nvGrpSpPr>
      <p:grpSpPr>
        <a:xfrm>
          <a:off x="0" y="0"/>
          <a:ext cx="0" cy="0"/>
          <a:chOff x="0" y="0"/>
          <a:chExt cx="0" cy="0"/>
        </a:xfrm>
      </p:grpSpPr>
      <p:sp>
        <p:nvSpPr>
          <p:cNvPr id="3" name="Content Placeholder 2"/>
          <p:cNvSpPr>
            <a:spLocks noGrp="1"/>
          </p:cNvSpPr>
          <p:nvPr>
            <p:ph idx="11"/>
          </p:nvPr>
        </p:nvSpPr>
        <p:spPr>
          <a:xfrm>
            <a:off x="457199" y="2346581"/>
            <a:ext cx="3950877" cy="3644104"/>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US"/>
          </a:p>
        </p:txBody>
      </p:sp>
      <p:sp>
        <p:nvSpPr>
          <p:cNvPr id="4" name="Title 1"/>
          <p:cNvSpPr>
            <a:spLocks noGrp="1"/>
          </p:cNvSpPr>
          <p:nvPr>
            <p:ph type="title"/>
          </p:nvPr>
        </p:nvSpPr>
        <p:spPr>
          <a:xfrm>
            <a:off x="457200" y="1487908"/>
            <a:ext cx="8229600" cy="507556"/>
          </a:xfrm>
        </p:spPr>
        <p:txBody>
          <a:bodyPr/>
          <a:lstStyle>
            <a:lvl1pPr>
              <a:defRPr sz="2800"/>
            </a:lvl1pPr>
          </a:lstStyle>
          <a:p>
            <a:r>
              <a:rPr lang="en-GB" dirty="0" smtClean="0"/>
              <a:t>Click to edit Master title style</a:t>
            </a:r>
            <a:endParaRPr lang="en-US" dirty="0"/>
          </a:p>
        </p:txBody>
      </p:sp>
      <p:sp>
        <p:nvSpPr>
          <p:cNvPr id="5" name="Text Placeholder 7"/>
          <p:cNvSpPr>
            <a:spLocks noGrp="1"/>
          </p:cNvSpPr>
          <p:nvPr>
            <p:ph type="body" sz="quarter" idx="10" hasCustomPrompt="1"/>
          </p:nvPr>
        </p:nvSpPr>
        <p:spPr>
          <a:xfrm>
            <a:off x="6340638" y="469900"/>
            <a:ext cx="2346162" cy="312291"/>
          </a:xfrm>
        </p:spPr>
        <p:txBody>
          <a:bodyPr/>
          <a:lstStyle>
            <a:lvl1pPr marL="0" indent="0" algn="r">
              <a:buNone/>
              <a:defRPr sz="12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6" name="Content Placeholder 2"/>
          <p:cNvSpPr>
            <a:spLocks noGrp="1"/>
          </p:cNvSpPr>
          <p:nvPr>
            <p:ph idx="12" hasCustomPrompt="1"/>
          </p:nvPr>
        </p:nvSpPr>
        <p:spPr>
          <a:xfrm>
            <a:off x="4735923" y="2346581"/>
            <a:ext cx="3950878" cy="2797494"/>
          </a:xfrm>
        </p:spPr>
        <p:txBody>
          <a:bodyPr/>
          <a:lstStyle>
            <a:lvl1pPr marL="0" indent="0">
              <a:buClr>
                <a:srgbClr val="0085CA"/>
              </a:buClr>
              <a:buNone/>
              <a:defRPr sz="2800" b="0" i="1" baseline="0">
                <a:solidFill>
                  <a:srgbClr val="003E74"/>
                </a:solidFill>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smtClean="0"/>
              <a:t>“Click to add a quote”</a:t>
            </a:r>
            <a:endParaRPr lang="en-US" dirty="0"/>
          </a:p>
        </p:txBody>
      </p:sp>
      <p:sp>
        <p:nvSpPr>
          <p:cNvPr id="8" name="Text Placeholder 12"/>
          <p:cNvSpPr>
            <a:spLocks noGrp="1"/>
          </p:cNvSpPr>
          <p:nvPr>
            <p:ph type="body" sz="quarter" idx="14" hasCustomPrompt="1"/>
          </p:nvPr>
        </p:nvSpPr>
        <p:spPr>
          <a:xfrm>
            <a:off x="4735513" y="5346526"/>
            <a:ext cx="3951287" cy="644160"/>
          </a:xfrm>
        </p:spPr>
        <p:txBody>
          <a:bodyPr/>
          <a:lstStyle>
            <a:lvl1pPr marL="0" marR="0" indent="0" algn="l" defTabSz="457200" rtl="0" eaLnBrk="1" fontAlgn="auto" latinLnBrk="0" hangingPunct="1">
              <a:lnSpc>
                <a:spcPct val="100000"/>
              </a:lnSpc>
              <a:spcBef>
                <a:spcPct val="20000"/>
              </a:spcBef>
              <a:spcAft>
                <a:spcPts val="0"/>
              </a:spcAft>
              <a:buClr>
                <a:srgbClr val="0085CA"/>
              </a:buClr>
              <a:buSzTx/>
              <a:buFont typeface="Arial"/>
              <a:buNone/>
              <a:defRPr sz="1200" baseline="0">
                <a:solidFill>
                  <a:srgbClr val="0085CA"/>
                </a:solidFil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00000"/>
              </a:lnSpc>
              <a:spcBef>
                <a:spcPct val="20000"/>
              </a:spcBef>
              <a:spcAft>
                <a:spcPts val="0"/>
              </a:spcAft>
              <a:buClr>
                <a:srgbClr val="0085CA"/>
              </a:buClr>
              <a:buSzTx/>
              <a:buFont typeface="Arial"/>
              <a:buNone/>
              <a:defRPr/>
            </a:pPr>
            <a:r>
              <a:rPr lang="en-GB" dirty="0" smtClean="0"/>
              <a:t>Click to add quote attribution</a:t>
            </a:r>
            <a:endParaRPr lang="en-US" dirty="0" smtClean="0"/>
          </a:p>
        </p:txBody>
      </p:sp>
      <p:sp>
        <p:nvSpPr>
          <p:cNvPr id="9" name="Text Placeholder 3"/>
          <p:cNvSpPr>
            <a:spLocks noGrp="1"/>
          </p:cNvSpPr>
          <p:nvPr>
            <p:ph type="body" sz="quarter" idx="15"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two columns with image)">
    <p:spTree>
      <p:nvGrpSpPr>
        <p:cNvPr id="1" name=""/>
        <p:cNvGrpSpPr/>
        <p:nvPr/>
      </p:nvGrpSpPr>
      <p:grpSpPr>
        <a:xfrm>
          <a:off x="0" y="0"/>
          <a:ext cx="0" cy="0"/>
          <a:chOff x="0" y="0"/>
          <a:chExt cx="0" cy="0"/>
        </a:xfrm>
      </p:grpSpPr>
      <p:sp>
        <p:nvSpPr>
          <p:cNvPr id="3" name="Content Placeholder 2"/>
          <p:cNvSpPr>
            <a:spLocks noGrp="1"/>
          </p:cNvSpPr>
          <p:nvPr>
            <p:ph idx="11"/>
          </p:nvPr>
        </p:nvSpPr>
        <p:spPr>
          <a:xfrm>
            <a:off x="457199" y="2346581"/>
            <a:ext cx="3950877" cy="3644104"/>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US"/>
          </a:p>
        </p:txBody>
      </p:sp>
      <p:sp>
        <p:nvSpPr>
          <p:cNvPr id="4" name="Title 1"/>
          <p:cNvSpPr>
            <a:spLocks noGrp="1"/>
          </p:cNvSpPr>
          <p:nvPr>
            <p:ph type="title"/>
          </p:nvPr>
        </p:nvSpPr>
        <p:spPr>
          <a:xfrm>
            <a:off x="457200" y="1487908"/>
            <a:ext cx="8229600" cy="507556"/>
          </a:xfrm>
        </p:spPr>
        <p:txBody>
          <a:bodyPr/>
          <a:lstStyle>
            <a:lvl1pPr>
              <a:defRPr sz="2800"/>
            </a:lvl1pPr>
          </a:lstStyle>
          <a:p>
            <a:r>
              <a:rPr lang="en-GB" dirty="0" smtClean="0"/>
              <a:t>Click to edit Master title style</a:t>
            </a:r>
            <a:endParaRPr lang="en-US" dirty="0"/>
          </a:p>
        </p:txBody>
      </p:sp>
      <p:sp>
        <p:nvSpPr>
          <p:cNvPr id="6" name="Text Placeholder 7"/>
          <p:cNvSpPr>
            <a:spLocks noGrp="1"/>
          </p:cNvSpPr>
          <p:nvPr>
            <p:ph type="body" sz="quarter" idx="10" hasCustomPrompt="1"/>
          </p:nvPr>
        </p:nvSpPr>
        <p:spPr>
          <a:xfrm>
            <a:off x="6340638" y="469900"/>
            <a:ext cx="2346162" cy="312291"/>
          </a:xfrm>
        </p:spPr>
        <p:txBody>
          <a:bodyPr/>
          <a:lstStyle>
            <a:lvl1pPr marL="0" indent="0" algn="r">
              <a:buNone/>
              <a:defRPr sz="12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9" name="Picture Placeholder 8"/>
          <p:cNvSpPr>
            <a:spLocks noGrp="1"/>
          </p:cNvSpPr>
          <p:nvPr>
            <p:ph type="pic" sz="quarter" idx="13"/>
          </p:nvPr>
        </p:nvSpPr>
        <p:spPr>
          <a:xfrm>
            <a:off x="4735513" y="2346581"/>
            <a:ext cx="3951287" cy="2788292"/>
          </a:xfrm>
        </p:spPr>
        <p:txBody>
          <a:bodyPr/>
          <a:lstStyle>
            <a:lvl1pPr>
              <a:buClr>
                <a:srgbClr val="0085CA"/>
              </a:buClr>
              <a:defRPr/>
            </a:lvl1pPr>
          </a:lstStyle>
          <a:p>
            <a:endParaRPr lang="en-US" dirty="0"/>
          </a:p>
        </p:txBody>
      </p:sp>
      <p:sp>
        <p:nvSpPr>
          <p:cNvPr id="13" name="Text Placeholder 12"/>
          <p:cNvSpPr>
            <a:spLocks noGrp="1"/>
          </p:cNvSpPr>
          <p:nvPr>
            <p:ph type="body" sz="quarter" idx="14" hasCustomPrompt="1"/>
          </p:nvPr>
        </p:nvSpPr>
        <p:spPr>
          <a:xfrm>
            <a:off x="4735513" y="5420143"/>
            <a:ext cx="3951287" cy="570541"/>
          </a:xfrm>
        </p:spPr>
        <p:txBody>
          <a:bodyPr/>
          <a:lstStyle>
            <a:lvl1pPr marL="0" indent="0">
              <a:buNone/>
              <a:defRPr sz="1000">
                <a:solidFill>
                  <a:srgbClr val="9D9D9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smtClean="0"/>
              <a:t>Click to add caption</a:t>
            </a:r>
            <a:endParaRPr lang="en-US" dirty="0"/>
          </a:p>
        </p:txBody>
      </p:sp>
      <p:sp>
        <p:nvSpPr>
          <p:cNvPr id="10" name="Text Placeholder 3"/>
          <p:cNvSpPr>
            <a:spLocks noGrp="1"/>
          </p:cNvSpPr>
          <p:nvPr>
            <p:ph type="body" sz="quarter" idx="12"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image/media and caption">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6340638" y="469900"/>
            <a:ext cx="2346162" cy="312291"/>
          </a:xfrm>
        </p:spPr>
        <p:txBody>
          <a:bodyPr/>
          <a:lstStyle>
            <a:lvl1pPr marL="0" indent="0" algn="r">
              <a:buNone/>
              <a:defRPr sz="12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7" name="Picture Placeholder 8"/>
          <p:cNvSpPr>
            <a:spLocks noGrp="1"/>
          </p:cNvSpPr>
          <p:nvPr>
            <p:ph type="pic" sz="quarter" idx="13"/>
          </p:nvPr>
        </p:nvSpPr>
        <p:spPr>
          <a:xfrm>
            <a:off x="457199" y="1487908"/>
            <a:ext cx="8229601" cy="3646965"/>
          </a:xfrm>
        </p:spPr>
        <p:txBody>
          <a:bodyPr/>
          <a:lstStyle>
            <a:lvl1pPr>
              <a:buClr>
                <a:srgbClr val="0085CA"/>
              </a:buClr>
              <a:defRPr/>
            </a:lvl1pPr>
          </a:lstStyle>
          <a:p>
            <a:endParaRPr lang="en-US" dirty="0"/>
          </a:p>
        </p:txBody>
      </p:sp>
      <p:sp>
        <p:nvSpPr>
          <p:cNvPr id="8" name="Text Placeholder 12"/>
          <p:cNvSpPr>
            <a:spLocks noGrp="1"/>
          </p:cNvSpPr>
          <p:nvPr>
            <p:ph type="body" sz="quarter" idx="14" hasCustomPrompt="1"/>
          </p:nvPr>
        </p:nvSpPr>
        <p:spPr>
          <a:xfrm>
            <a:off x="457199" y="5420143"/>
            <a:ext cx="3951287" cy="570541"/>
          </a:xfrm>
        </p:spPr>
        <p:txBody>
          <a:bodyPr/>
          <a:lstStyle>
            <a:lvl1pPr marL="0" indent="0">
              <a:buNone/>
              <a:defRPr sz="1000">
                <a:solidFill>
                  <a:srgbClr val="9D9D9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smtClean="0"/>
              <a:t>Click to add caption</a:t>
            </a:r>
            <a:endParaRPr lang="en-US" dirty="0"/>
          </a:p>
        </p:txBody>
      </p:sp>
      <p:sp>
        <p:nvSpPr>
          <p:cNvPr id="10" name="Text Placeholder 3"/>
          <p:cNvSpPr>
            <a:spLocks noGrp="1"/>
          </p:cNvSpPr>
          <p:nvPr>
            <p:ph type="body" sz="quarter" idx="12"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ple images/media and caption">
    <p:spTree>
      <p:nvGrpSpPr>
        <p:cNvPr id="1" name=""/>
        <p:cNvGrpSpPr/>
        <p:nvPr/>
      </p:nvGrpSpPr>
      <p:grpSpPr>
        <a:xfrm>
          <a:off x="0" y="0"/>
          <a:ext cx="0" cy="0"/>
          <a:chOff x="0" y="0"/>
          <a:chExt cx="0" cy="0"/>
        </a:xfrm>
      </p:grpSpPr>
      <p:sp>
        <p:nvSpPr>
          <p:cNvPr id="4" name="Text Placeholder 7"/>
          <p:cNvSpPr>
            <a:spLocks noGrp="1"/>
          </p:cNvSpPr>
          <p:nvPr>
            <p:ph type="body" sz="quarter" idx="10" hasCustomPrompt="1"/>
          </p:nvPr>
        </p:nvSpPr>
        <p:spPr>
          <a:xfrm>
            <a:off x="6340638" y="469900"/>
            <a:ext cx="2346162" cy="312291"/>
          </a:xfrm>
        </p:spPr>
        <p:txBody>
          <a:bodyPr/>
          <a:lstStyle>
            <a:lvl1pPr marL="0" indent="0" algn="r">
              <a:buNone/>
              <a:defRPr sz="12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5" name="Picture Placeholder 8"/>
          <p:cNvSpPr>
            <a:spLocks noGrp="1"/>
          </p:cNvSpPr>
          <p:nvPr>
            <p:ph type="pic" sz="quarter" idx="13"/>
          </p:nvPr>
        </p:nvSpPr>
        <p:spPr>
          <a:xfrm>
            <a:off x="457199" y="1487908"/>
            <a:ext cx="3951287" cy="3646965"/>
          </a:xfrm>
        </p:spPr>
        <p:txBody>
          <a:bodyPr/>
          <a:lstStyle>
            <a:lvl1pPr>
              <a:buClr>
                <a:srgbClr val="0085CA"/>
              </a:buClr>
              <a:defRPr/>
            </a:lvl1pPr>
          </a:lstStyle>
          <a:p>
            <a:endParaRPr lang="en-US" dirty="0"/>
          </a:p>
        </p:txBody>
      </p:sp>
      <p:sp>
        <p:nvSpPr>
          <p:cNvPr id="6" name="Text Placeholder 12"/>
          <p:cNvSpPr>
            <a:spLocks noGrp="1"/>
          </p:cNvSpPr>
          <p:nvPr>
            <p:ph type="body" sz="quarter" idx="14" hasCustomPrompt="1"/>
          </p:nvPr>
        </p:nvSpPr>
        <p:spPr>
          <a:xfrm>
            <a:off x="457199" y="5420143"/>
            <a:ext cx="3951287" cy="570541"/>
          </a:xfrm>
        </p:spPr>
        <p:txBody>
          <a:bodyPr/>
          <a:lstStyle>
            <a:lvl1pPr marL="0" indent="0">
              <a:buNone/>
              <a:defRPr sz="1000">
                <a:solidFill>
                  <a:srgbClr val="9D9D9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smtClean="0"/>
              <a:t>Click to add caption</a:t>
            </a:r>
            <a:endParaRPr lang="en-US" dirty="0"/>
          </a:p>
        </p:txBody>
      </p:sp>
      <p:sp>
        <p:nvSpPr>
          <p:cNvPr id="7" name="Picture Placeholder 8"/>
          <p:cNvSpPr>
            <a:spLocks noGrp="1"/>
          </p:cNvSpPr>
          <p:nvPr>
            <p:ph type="pic" sz="quarter" idx="15"/>
          </p:nvPr>
        </p:nvSpPr>
        <p:spPr>
          <a:xfrm>
            <a:off x="4735513" y="1487908"/>
            <a:ext cx="3951287" cy="2395455"/>
          </a:xfrm>
        </p:spPr>
        <p:txBody>
          <a:bodyPr/>
          <a:lstStyle>
            <a:lvl1pPr>
              <a:buClr>
                <a:srgbClr val="0085CA"/>
              </a:buClr>
              <a:defRPr/>
            </a:lvl1pPr>
          </a:lstStyle>
          <a:p>
            <a:endParaRPr lang="en-US" dirty="0"/>
          </a:p>
        </p:txBody>
      </p:sp>
      <p:sp>
        <p:nvSpPr>
          <p:cNvPr id="9" name="Picture Placeholder 8"/>
          <p:cNvSpPr>
            <a:spLocks noGrp="1"/>
          </p:cNvSpPr>
          <p:nvPr>
            <p:ph type="pic" sz="quarter" idx="16"/>
          </p:nvPr>
        </p:nvSpPr>
        <p:spPr>
          <a:xfrm>
            <a:off x="4735513" y="4214645"/>
            <a:ext cx="3951287" cy="1776040"/>
          </a:xfrm>
        </p:spPr>
        <p:txBody>
          <a:bodyPr/>
          <a:lstStyle>
            <a:lvl1pPr>
              <a:buClr>
                <a:srgbClr val="0085CA"/>
              </a:buClr>
              <a:defRPr/>
            </a:lvl1pPr>
          </a:lstStyle>
          <a:p>
            <a:endParaRPr lang="en-US" dirty="0"/>
          </a:p>
        </p:txBody>
      </p:sp>
      <p:sp>
        <p:nvSpPr>
          <p:cNvPr id="10" name="Text Placeholder 3"/>
          <p:cNvSpPr>
            <a:spLocks noGrp="1"/>
          </p:cNvSpPr>
          <p:nvPr>
            <p:ph type="body" sz="quarter" idx="12"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6340638" y="469900"/>
            <a:ext cx="2346162" cy="312291"/>
          </a:xfrm>
        </p:spPr>
        <p:txBody>
          <a:bodyPr/>
          <a:lstStyle>
            <a:lvl1pPr marL="0" indent="0" algn="r">
              <a:buNone/>
              <a:defRPr sz="12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5" name="Text Placeholder 3"/>
          <p:cNvSpPr>
            <a:spLocks noGrp="1"/>
          </p:cNvSpPr>
          <p:nvPr>
            <p:ph type="body" sz="quarter" idx="12"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smtClean="0"/>
              <a:t>Click to add the date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ollege_Powerpoint_Background.p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457200" y="2346581"/>
            <a:ext cx="8229600" cy="3644104"/>
          </a:xfrm>
          <a:prstGeom prst="rect">
            <a:avLst/>
          </a:prstGeom>
        </p:spPr>
        <p:txBody>
          <a:bodyPr vert="horz" lIns="0" tIns="0" rIns="0" bIns="0" rtlCol="0">
            <a:noAutofit/>
          </a:bodyPr>
          <a:lstStyle/>
          <a:p>
            <a:pPr lvl="0"/>
            <a:r>
              <a:rPr lang="en-GB" dirty="0" smtClean="0"/>
              <a:t>Click to edit Master text styles</a:t>
            </a:r>
            <a:endParaRPr lang="en-GB" dirty="0" smtClean="0"/>
          </a:p>
          <a:p>
            <a:pPr lvl="1"/>
            <a:r>
              <a:rPr lang="en-GB" dirty="0" smtClean="0"/>
              <a:t>Second level</a:t>
            </a:r>
            <a:endParaRPr lang="en-GB" dirty="0" smtClean="0"/>
          </a:p>
          <a:p>
            <a:pPr lvl="2"/>
            <a:r>
              <a:rPr lang="en-GB" dirty="0" smtClean="0"/>
              <a:t>Third level</a:t>
            </a:r>
            <a:endParaRPr lang="en-GB" dirty="0" smtClean="0"/>
          </a:p>
          <a:p>
            <a:pPr lvl="3"/>
            <a:r>
              <a:rPr lang="en-GB" dirty="0" smtClean="0"/>
              <a:t>Fourth level</a:t>
            </a:r>
            <a:endParaRPr lang="en-GB" dirty="0" smtClean="0"/>
          </a:p>
          <a:p>
            <a:pPr lvl="4"/>
            <a:r>
              <a:rPr lang="en-GB" dirty="0" smtClean="0"/>
              <a:t>Fifth level</a:t>
            </a:r>
            <a:endParaRPr lang="en-US" dirty="0"/>
          </a:p>
        </p:txBody>
      </p:sp>
      <p:sp>
        <p:nvSpPr>
          <p:cNvPr id="2" name="Title Placeholder 1"/>
          <p:cNvSpPr>
            <a:spLocks noGrp="1"/>
          </p:cNvSpPr>
          <p:nvPr>
            <p:ph type="title"/>
          </p:nvPr>
        </p:nvSpPr>
        <p:spPr>
          <a:xfrm>
            <a:off x="457200" y="1487908"/>
            <a:ext cx="8229600" cy="507556"/>
          </a:xfrm>
          <a:prstGeom prst="rect">
            <a:avLst/>
          </a:prstGeom>
        </p:spPr>
        <p:txBody>
          <a:bodyPr vert="horz" lIns="0" tIns="45720" rIns="0" bIns="0" rtlCol="0" anchor="ctr">
            <a:noAutofit/>
          </a:bodyPr>
          <a:lstStyle/>
          <a:p>
            <a:r>
              <a:rPr lang="en-GB" dirty="0"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p:txStyles>
    <p:titleStyle>
      <a:lvl1pPr algn="l" defTabSz="457200" rtl="0" eaLnBrk="1" latinLnBrk="0" hangingPunct="1">
        <a:spcBef>
          <a:spcPct val="0"/>
        </a:spcBef>
        <a:buNone/>
        <a:defRPr sz="2800" b="1" kern="1200">
          <a:solidFill>
            <a:srgbClr val="0085CA"/>
          </a:solidFill>
          <a:latin typeface="Arial"/>
          <a:ea typeface="+mj-ea"/>
          <a:cs typeface="Arial"/>
        </a:defRPr>
      </a:lvl1pPr>
    </p:titleStyle>
    <p:body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4.xml"/><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8.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9.xml"/><Relationship Id="rId2" Type="http://schemas.openxmlformats.org/officeDocument/2006/relationships/image" Target="../media/image24.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9" Type="http://schemas.openxmlformats.org/officeDocument/2006/relationships/image" Target="../media/image29.png"/><Relationship Id="rId8" Type="http://schemas.microsoft.com/office/2007/relationships/media" Target="../media/media3.mp4"/><Relationship Id="rId7" Type="http://schemas.openxmlformats.org/officeDocument/2006/relationships/video" Target="../media/media3.mp4"/><Relationship Id="rId6" Type="http://schemas.openxmlformats.org/officeDocument/2006/relationships/image" Target="../media/image28.png"/><Relationship Id="rId5" Type="http://schemas.microsoft.com/office/2007/relationships/media" Target="../media/media2.mp4"/><Relationship Id="rId4" Type="http://schemas.openxmlformats.org/officeDocument/2006/relationships/video" Target="../media/media2.mp4"/><Relationship Id="rId3" Type="http://schemas.openxmlformats.org/officeDocument/2006/relationships/image" Target="../media/image27.png"/><Relationship Id="rId2" Type="http://schemas.microsoft.com/office/2007/relationships/media" Target="../media/media1.mp4"/><Relationship Id="rId11" Type="http://schemas.openxmlformats.org/officeDocument/2006/relationships/notesSlide" Target="../notesSlides/notesSlide15.xml"/><Relationship Id="rId10" Type="http://schemas.openxmlformats.org/officeDocument/2006/relationships/slideLayout" Target="../slideLayouts/slideLayout1.xml"/><Relationship Id="rId1" Type="http://schemas.openxmlformats.org/officeDocument/2006/relationships/video" Target="../media/media1.mp4"/></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31.png"/><Relationship Id="rId1" Type="http://schemas.openxmlformats.org/officeDocument/2006/relationships/image" Target="../media/image30.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32.png"/><Relationship Id="rId1"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40.png"/><Relationship Id="rId7" Type="http://schemas.openxmlformats.org/officeDocument/2006/relationships/image" Target="../media/image39.png"/><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0" Type="http://schemas.openxmlformats.org/officeDocument/2006/relationships/notesSlide" Target="../notesSlides/notesSlide19.xml"/><Relationship Id="rId1" Type="http://schemas.openxmlformats.org/officeDocument/2006/relationships/image" Target="../media/image33.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4.xml"/><Relationship Id="rId3"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image" Target="../media/image35.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42.png"/><Relationship Id="rId1" Type="http://schemas.openxmlformats.org/officeDocument/2006/relationships/image" Target="../media/image41.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44.png"/><Relationship Id="rId1"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4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1" Type="http://schemas.openxmlformats.org/officeDocument/2006/relationships/notesSlide" Target="../notesSlides/notesSlide5.xml"/><Relationship Id="rId10" Type="http://schemas.openxmlformats.org/officeDocument/2006/relationships/slideLayout" Target="../slideLayouts/slideLayout5.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445385" y="2964180"/>
            <a:ext cx="4253865" cy="1028065"/>
          </a:xfrm>
        </p:spPr>
        <p:txBody>
          <a:bodyPr/>
          <a:lstStyle/>
          <a:p>
            <a:r>
              <a:rPr lang="en-US" altLang="en-US"/>
              <a:t>Individual Study Option</a:t>
            </a:r>
            <a:endParaRPr lang="en-US" altLang="en-US"/>
          </a:p>
          <a:p>
            <a:endParaRPr lang="en-US"/>
          </a:p>
        </p:txBody>
      </p:sp>
      <p:sp>
        <p:nvSpPr>
          <p:cNvPr id="3" name="Title 2"/>
          <p:cNvSpPr>
            <a:spLocks noGrp="1"/>
          </p:cNvSpPr>
          <p:nvPr>
            <p:ph type="title"/>
          </p:nvPr>
        </p:nvSpPr>
        <p:spPr>
          <a:xfrm>
            <a:off x="203200" y="1587500"/>
            <a:ext cx="8721725" cy="1990090"/>
          </a:xfrm>
        </p:spPr>
        <p:txBody>
          <a:bodyPr/>
          <a:lstStyle/>
          <a:p>
            <a:pPr algn="ctr"/>
            <a:r>
              <a:rPr lang="en-US" altLang="en-US" sz="3600" b="1">
                <a:sym typeface="+mn-ea"/>
              </a:rPr>
              <a:t>Efficient Reinforcement Learning with Initialized Policy</a:t>
            </a:r>
            <a:br>
              <a:rPr lang="en-US" altLang="en-US">
                <a:sym typeface="+mn-ea"/>
              </a:rPr>
            </a:br>
            <a:endParaRPr lang="en-US" altLang="en-US"/>
          </a:p>
        </p:txBody>
      </p:sp>
      <p:sp>
        <p:nvSpPr>
          <p:cNvPr id="4" name="Text Placeholder 3"/>
          <p:cNvSpPr>
            <a:spLocks noGrp="1"/>
          </p:cNvSpPr>
          <p:nvPr>
            <p:ph type="body" sz="quarter" idx="11"/>
          </p:nvPr>
        </p:nvSpPr>
        <p:spPr>
          <a:xfrm>
            <a:off x="1371600" y="4391565"/>
            <a:ext cx="6400800" cy="339811"/>
          </a:xfrm>
        </p:spPr>
        <p:txBody>
          <a:bodyPr/>
          <a:lstStyle/>
          <a:p>
            <a:pPr algn="ctr"/>
            <a:r>
              <a:rPr lang="en-US" altLang="en-US" sz="2400">
                <a:solidFill>
                  <a:schemeClr val="tx1"/>
                </a:solidFill>
                <a:sym typeface="+mn-ea"/>
              </a:rPr>
              <a:t>Zihan Ding</a:t>
            </a:r>
            <a:endParaRPr lang="en-US" altLang="en-US" sz="2400">
              <a:solidFill>
                <a:schemeClr val="tx1"/>
              </a:solidFill>
            </a:endParaRPr>
          </a:p>
          <a:p>
            <a:pPr algn="ctr"/>
            <a:r>
              <a:rPr lang="en-US" altLang="en-US" sz="2400">
                <a:solidFill>
                  <a:schemeClr val="tx1"/>
                </a:solidFill>
                <a:sym typeface="+mn-ea"/>
              </a:rPr>
              <a:t>Supervisor: Dr. Edward Johns</a:t>
            </a:r>
            <a:endParaRPr lang="en-US" altLang="en-US" sz="2400">
              <a:solidFill>
                <a:schemeClr val="tx1"/>
              </a:solidFill>
              <a:sym typeface="+mn-ea"/>
            </a:endParaRPr>
          </a:p>
        </p:txBody>
      </p:sp>
      <p:sp>
        <p:nvSpPr>
          <p:cNvPr id="5" name="Text Placeholder 4"/>
          <p:cNvSpPr>
            <a:spLocks noGrp="1"/>
          </p:cNvSpPr>
          <p:nvPr>
            <p:ph type="body" sz="quarter" idx="13"/>
          </p:nvPr>
        </p:nvSpPr>
        <p:spPr/>
        <p:txBody>
          <a:bodyPr/>
          <a:lstStyle/>
          <a:p>
            <a:r>
              <a:rPr lang="en-US" altLang="en-US" dirty="0"/>
              <a:t>May 8th, 2019</a:t>
            </a:r>
            <a:endParaRPr lang="en-US" altLang="en-US" dirty="0"/>
          </a:p>
        </p:txBody>
      </p:sp>
    </p:spTree>
  </p:cSld>
  <p:clrMapOvr>
    <a:masterClrMapping/>
  </p:clrMapOvr>
  <p:transition advTm="10236"/>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a:xfrm>
            <a:off x="457200" y="1995170"/>
            <a:ext cx="6529705" cy="506730"/>
          </a:xfrm>
        </p:spPr>
        <p:txBody>
          <a:bodyPr/>
          <a:lstStyle/>
          <a:p>
            <a:r>
              <a:rPr lang="en-US" altLang="en-US">
                <a:solidFill>
                  <a:schemeClr val="tx1"/>
                </a:solidFill>
                <a:sym typeface="+mn-ea"/>
              </a:rPr>
              <a:t>Deep Deterministic Policy Gradient (DDPG):</a:t>
            </a:r>
            <a:endParaRPr lang="en-US" altLang="en-US">
              <a:solidFill>
                <a:schemeClr val="tx1"/>
              </a:solidFill>
              <a:sym typeface="+mn-ea"/>
            </a:endParaRPr>
          </a:p>
          <a:p>
            <a:endParaRPr lang="en-US" altLang="en-US">
              <a:solidFill>
                <a:schemeClr val="tx1"/>
              </a:solidFill>
              <a:sym typeface="+mn-ea"/>
            </a:endParaRPr>
          </a:p>
        </p:txBody>
      </p:sp>
      <p:sp>
        <p:nvSpPr>
          <p:cNvPr id="3" name="Title 2"/>
          <p:cNvSpPr>
            <a:spLocks noGrp="1"/>
          </p:cNvSpPr>
          <p:nvPr>
            <p:ph type="title"/>
          </p:nvPr>
        </p:nvSpPr>
        <p:spPr>
          <a:xfrm>
            <a:off x="457200" y="1294233"/>
            <a:ext cx="8229600" cy="507556"/>
          </a:xfrm>
        </p:spPr>
        <p:txBody>
          <a:bodyPr/>
          <a:lstStyle/>
          <a:p>
            <a:pPr algn="ctr"/>
            <a:r>
              <a:rPr lang="en-US" altLang="en-US" sz="3200">
                <a:solidFill>
                  <a:schemeClr val="tx1"/>
                </a:solidFill>
                <a:sym typeface="+mn-ea"/>
              </a:rPr>
              <a:t>Present RL Algorithms</a:t>
            </a:r>
            <a:br>
              <a:rPr lang="en-US" altLang="en-US"/>
            </a:br>
            <a:endParaRPr lang="en-US" altLang="en-US"/>
          </a:p>
        </p:txBody>
      </p:sp>
      <p:sp>
        <p:nvSpPr>
          <p:cNvPr id="4" name="Text Placeholder 3"/>
          <p:cNvSpPr>
            <a:spLocks noGrp="1"/>
          </p:cNvSpPr>
          <p:nvPr>
            <p:ph type="body" sz="quarter" idx="10"/>
          </p:nvPr>
        </p:nvSpPr>
        <p:spPr/>
        <p:txBody>
          <a:bodyPr/>
          <a:lstStyle/>
          <a:p>
            <a:endParaRPr lang="en-US"/>
          </a:p>
        </p:txBody>
      </p:sp>
      <p:sp>
        <p:nvSpPr>
          <p:cNvPr id="5" name="Content Placeholder 4"/>
          <p:cNvSpPr>
            <a:spLocks noGrp="1"/>
          </p:cNvSpPr>
          <p:nvPr>
            <p:ph idx="12"/>
          </p:nvPr>
        </p:nvSpPr>
        <p:spPr>
          <a:xfrm>
            <a:off x="457200" y="2392045"/>
            <a:ext cx="8310880" cy="441960"/>
          </a:xfrm>
        </p:spPr>
        <p:txBody>
          <a:bodyPr/>
          <a:lstStyle/>
          <a:p>
            <a:pPr marL="0" indent="0">
              <a:buNone/>
            </a:pPr>
            <a:r>
              <a:rPr lang="en-US" altLang="en-US" sz="1400"/>
              <a:t>DDPG is a off-policy RL algorithm extended from DQN for continuous action space. It learns to estimate the Q-value function according to the Bellman Optimal Equation:</a:t>
            </a:r>
            <a:endParaRPr lang="en-US" altLang="en-US" sz="1400"/>
          </a:p>
        </p:txBody>
      </p:sp>
      <p:sp>
        <p:nvSpPr>
          <p:cNvPr id="6" name="Text Placeholder 5"/>
          <p:cNvSpPr>
            <a:spLocks noGrp="1"/>
          </p:cNvSpPr>
          <p:nvPr>
            <p:ph type="body" sz="quarter" idx="13"/>
          </p:nvPr>
        </p:nvSpPr>
        <p:spPr/>
        <p:txBody>
          <a:bodyPr/>
          <a:lstStyle/>
          <a:p>
            <a:endParaRPr lang="en-US"/>
          </a:p>
        </p:txBody>
      </p:sp>
      <p:pic>
        <p:nvPicPr>
          <p:cNvPr id="10" name="Picture 9" descr="ddpg1"/>
          <p:cNvPicPr>
            <a:picLocks noChangeAspect="1"/>
          </p:cNvPicPr>
          <p:nvPr/>
        </p:nvPicPr>
        <p:blipFill>
          <a:blip r:embed="rId1"/>
          <a:stretch>
            <a:fillRect/>
          </a:stretch>
        </p:blipFill>
        <p:spPr>
          <a:xfrm>
            <a:off x="2621280" y="2834005"/>
            <a:ext cx="3547110" cy="621665"/>
          </a:xfrm>
          <a:prstGeom prst="rect">
            <a:avLst/>
          </a:prstGeom>
        </p:spPr>
      </p:pic>
      <p:sp>
        <p:nvSpPr>
          <p:cNvPr id="12" name="Content Placeholder 4"/>
          <p:cNvSpPr>
            <a:spLocks noGrp="1"/>
          </p:cNvSpPr>
          <p:nvPr/>
        </p:nvSpPr>
        <p:spPr>
          <a:xfrm>
            <a:off x="457200" y="3455670"/>
            <a:ext cx="8565515" cy="441960"/>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en-US" sz="1400"/>
              <a:t>The loss function of Q-value estimation is defined with a mean-squared-error (MSE):</a:t>
            </a:r>
            <a:endParaRPr lang="en-US" altLang="en-US" sz="1400"/>
          </a:p>
        </p:txBody>
      </p:sp>
      <p:pic>
        <p:nvPicPr>
          <p:cNvPr id="13" name="Picture 12" descr="ddpg2"/>
          <p:cNvPicPr>
            <a:picLocks noChangeAspect="1"/>
          </p:cNvPicPr>
          <p:nvPr/>
        </p:nvPicPr>
        <p:blipFill>
          <a:blip r:embed="rId2"/>
          <a:stretch>
            <a:fillRect/>
          </a:stretch>
        </p:blipFill>
        <p:spPr>
          <a:xfrm>
            <a:off x="1789430" y="3736975"/>
            <a:ext cx="5901055" cy="767080"/>
          </a:xfrm>
          <a:prstGeom prst="rect">
            <a:avLst/>
          </a:prstGeom>
        </p:spPr>
      </p:pic>
      <p:pic>
        <p:nvPicPr>
          <p:cNvPr id="19" name="Picture 18" descr="7"/>
          <p:cNvPicPr>
            <a:picLocks noChangeAspect="1"/>
          </p:cNvPicPr>
          <p:nvPr/>
        </p:nvPicPr>
        <p:blipFill>
          <a:blip r:embed="rId3"/>
          <a:stretch>
            <a:fillRect/>
          </a:stretch>
        </p:blipFill>
        <p:spPr>
          <a:xfrm>
            <a:off x="2955925" y="4764405"/>
            <a:ext cx="2877185" cy="671830"/>
          </a:xfrm>
          <a:prstGeom prst="rect">
            <a:avLst/>
          </a:prstGeom>
        </p:spPr>
      </p:pic>
      <p:sp>
        <p:nvSpPr>
          <p:cNvPr id="15" name="Content Placeholder 4"/>
          <p:cNvSpPr>
            <a:spLocks noGrp="1"/>
          </p:cNvSpPr>
          <p:nvPr/>
        </p:nvSpPr>
        <p:spPr>
          <a:xfrm>
            <a:off x="457200" y="4504055"/>
            <a:ext cx="8565515" cy="441960"/>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en-US" sz="1400"/>
              <a:t>The policy is trained via policy gradient:</a:t>
            </a:r>
            <a:endParaRPr lang="en-US" altLang="en-US" sz="1400"/>
          </a:p>
        </p:txBody>
      </p:sp>
      <p:sp>
        <p:nvSpPr>
          <p:cNvPr id="16" name="Content Placeholder 4"/>
          <p:cNvSpPr>
            <a:spLocks noGrp="1"/>
          </p:cNvSpPr>
          <p:nvPr/>
        </p:nvSpPr>
        <p:spPr>
          <a:xfrm>
            <a:off x="457200" y="5436235"/>
            <a:ext cx="8565515" cy="441960"/>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en-US" sz="1400"/>
              <a:t>Tricks like replay buffers and target networks from DQN are applied in DDPG.</a:t>
            </a:r>
            <a:endParaRPr lang="en-US" altLang="en-US" sz="1400"/>
          </a:p>
        </p:txBody>
      </p:sp>
    </p:spTree>
  </p:cSld>
  <p:clrMapOvr>
    <a:masterClrMapping/>
  </p:clrMapOvr>
  <p:transition advTm="30677"/>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a:xfrm>
            <a:off x="434975" y="1801495"/>
            <a:ext cx="6529705" cy="506730"/>
          </a:xfrm>
        </p:spPr>
        <p:txBody>
          <a:bodyPr/>
          <a:lstStyle/>
          <a:p>
            <a:r>
              <a:rPr lang="en-US" altLang="en-US">
                <a:solidFill>
                  <a:schemeClr val="tx1"/>
                </a:solidFill>
                <a:sym typeface="+mn-ea"/>
              </a:rPr>
              <a:t>Proximal Policy Optimization (PPO):</a:t>
            </a:r>
            <a:endParaRPr lang="en-US" altLang="en-US">
              <a:solidFill>
                <a:schemeClr val="tx1"/>
              </a:solidFill>
              <a:sym typeface="+mn-ea"/>
            </a:endParaRPr>
          </a:p>
          <a:p>
            <a:endParaRPr lang="en-US" altLang="en-US">
              <a:solidFill>
                <a:schemeClr val="tx1"/>
              </a:solidFill>
              <a:sym typeface="+mn-ea"/>
            </a:endParaRPr>
          </a:p>
        </p:txBody>
      </p:sp>
      <p:sp>
        <p:nvSpPr>
          <p:cNvPr id="3" name="Title 2"/>
          <p:cNvSpPr>
            <a:spLocks noGrp="1"/>
          </p:cNvSpPr>
          <p:nvPr>
            <p:ph type="title"/>
          </p:nvPr>
        </p:nvSpPr>
        <p:spPr>
          <a:xfrm>
            <a:off x="457200" y="1294233"/>
            <a:ext cx="8229600" cy="507556"/>
          </a:xfrm>
        </p:spPr>
        <p:txBody>
          <a:bodyPr/>
          <a:lstStyle/>
          <a:p>
            <a:pPr algn="ctr"/>
            <a:r>
              <a:rPr lang="en-US" altLang="en-US" sz="3200">
                <a:solidFill>
                  <a:schemeClr val="tx1"/>
                </a:solidFill>
                <a:sym typeface="+mn-ea"/>
              </a:rPr>
              <a:t>Present RL Algorithms</a:t>
            </a:r>
            <a:br>
              <a:rPr lang="en-US" altLang="en-US"/>
            </a:br>
            <a:endParaRPr lang="en-US" altLang="en-US"/>
          </a:p>
        </p:txBody>
      </p:sp>
      <p:sp>
        <p:nvSpPr>
          <p:cNvPr id="4" name="Text Placeholder 3"/>
          <p:cNvSpPr>
            <a:spLocks noGrp="1"/>
          </p:cNvSpPr>
          <p:nvPr>
            <p:ph type="body" sz="quarter" idx="10"/>
          </p:nvPr>
        </p:nvSpPr>
        <p:spPr/>
        <p:txBody>
          <a:bodyPr/>
          <a:lstStyle/>
          <a:p>
            <a:endParaRPr lang="en-US"/>
          </a:p>
        </p:txBody>
      </p:sp>
      <p:sp>
        <p:nvSpPr>
          <p:cNvPr id="5" name="Content Placeholder 4"/>
          <p:cNvSpPr>
            <a:spLocks noGrp="1"/>
          </p:cNvSpPr>
          <p:nvPr>
            <p:ph idx="12"/>
          </p:nvPr>
        </p:nvSpPr>
        <p:spPr>
          <a:xfrm>
            <a:off x="457200" y="2309495"/>
            <a:ext cx="8352790" cy="949960"/>
          </a:xfrm>
        </p:spPr>
        <p:txBody>
          <a:bodyPr/>
          <a:lstStyle/>
          <a:p>
            <a:pPr marL="0" indent="0">
              <a:buNone/>
            </a:pPr>
            <a:r>
              <a:rPr lang="en-US" altLang="en-US" sz="1400"/>
              <a:t>PPO is an on-policy RL algorithm based on trust-region method TRPO, and it applies several tricks to make second-order optimization in TRPO to be first-order optimization in PPO. The main contribution of TRPO is to apply a surrogate objective for a constrained optimization problem, to ensure the stable improvement of learning:</a:t>
            </a:r>
            <a:endParaRPr lang="en-US" altLang="en-US" sz="1400"/>
          </a:p>
          <a:p>
            <a:pPr marL="0" indent="0">
              <a:buNone/>
            </a:pPr>
            <a:endParaRPr lang="en-US" altLang="en-US" sz="1400"/>
          </a:p>
        </p:txBody>
      </p:sp>
      <p:sp>
        <p:nvSpPr>
          <p:cNvPr id="6" name="Text Placeholder 5"/>
          <p:cNvSpPr>
            <a:spLocks noGrp="1"/>
          </p:cNvSpPr>
          <p:nvPr>
            <p:ph type="body" sz="quarter" idx="13"/>
          </p:nvPr>
        </p:nvSpPr>
        <p:spPr/>
        <p:txBody>
          <a:bodyPr/>
          <a:lstStyle/>
          <a:p>
            <a:endParaRPr lang="en-US"/>
          </a:p>
        </p:txBody>
      </p:sp>
      <p:pic>
        <p:nvPicPr>
          <p:cNvPr id="20" name="Picture 19" descr="8"/>
          <p:cNvPicPr>
            <a:picLocks noChangeAspect="1"/>
          </p:cNvPicPr>
          <p:nvPr/>
        </p:nvPicPr>
        <p:blipFill>
          <a:blip r:embed="rId1"/>
          <a:stretch>
            <a:fillRect/>
          </a:stretch>
        </p:blipFill>
        <p:spPr>
          <a:xfrm>
            <a:off x="2628900" y="3194050"/>
            <a:ext cx="3622040" cy="869315"/>
          </a:xfrm>
          <a:prstGeom prst="rect">
            <a:avLst/>
          </a:prstGeom>
        </p:spPr>
      </p:pic>
      <p:sp>
        <p:nvSpPr>
          <p:cNvPr id="9" name="Content Placeholder 4"/>
          <p:cNvSpPr>
            <a:spLocks noGrp="1"/>
          </p:cNvSpPr>
          <p:nvPr/>
        </p:nvSpPr>
        <p:spPr>
          <a:xfrm>
            <a:off x="457200" y="4063365"/>
            <a:ext cx="8352790" cy="949960"/>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en-US" sz="1400"/>
              <a:t>One version of PPO called PPO-Clip applies a clip in the surrogate objective in TRPO to remove the constraint in optimization:</a:t>
            </a:r>
            <a:endParaRPr lang="en-US" altLang="en-US" sz="1400"/>
          </a:p>
          <a:p>
            <a:pPr marL="0" indent="0">
              <a:buNone/>
            </a:pPr>
            <a:endParaRPr lang="en-US" altLang="en-US" sz="1400"/>
          </a:p>
        </p:txBody>
      </p:sp>
      <p:pic>
        <p:nvPicPr>
          <p:cNvPr id="22" name="Picture 21" descr="9-2"/>
          <p:cNvPicPr>
            <a:picLocks noChangeAspect="1"/>
          </p:cNvPicPr>
          <p:nvPr/>
        </p:nvPicPr>
        <p:blipFill>
          <a:blip r:embed="rId2"/>
          <a:stretch>
            <a:fillRect/>
          </a:stretch>
        </p:blipFill>
        <p:spPr>
          <a:xfrm>
            <a:off x="2426970" y="4519930"/>
            <a:ext cx="3913505" cy="427990"/>
          </a:xfrm>
          <a:prstGeom prst="rect">
            <a:avLst/>
          </a:prstGeom>
        </p:spPr>
      </p:pic>
      <p:sp>
        <p:nvSpPr>
          <p:cNvPr id="10" name="Content Placeholder 4"/>
          <p:cNvSpPr>
            <a:spLocks noGrp="1"/>
          </p:cNvSpPr>
          <p:nvPr/>
        </p:nvSpPr>
        <p:spPr>
          <a:xfrm>
            <a:off x="456565" y="4947920"/>
            <a:ext cx="8352790" cy="949960"/>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en-US" sz="1400"/>
              <a:t>Another version of PPO called PPO-Penalty applies a soft penalty instead of the hard constraint in the constrained optimization of TRPO:</a:t>
            </a:r>
            <a:endParaRPr lang="en-US" altLang="en-US" sz="1400"/>
          </a:p>
          <a:p>
            <a:pPr marL="0" indent="0">
              <a:buNone/>
            </a:pPr>
            <a:endParaRPr lang="en-US" altLang="en-US" sz="1400"/>
          </a:p>
        </p:txBody>
      </p:sp>
      <p:pic>
        <p:nvPicPr>
          <p:cNvPr id="21" name="Picture 20" descr="9"/>
          <p:cNvPicPr>
            <a:picLocks noChangeAspect="1"/>
          </p:cNvPicPr>
          <p:nvPr/>
        </p:nvPicPr>
        <p:blipFill>
          <a:blip r:embed="rId3"/>
          <a:stretch>
            <a:fillRect/>
          </a:stretch>
        </p:blipFill>
        <p:spPr>
          <a:xfrm>
            <a:off x="2300605" y="5372735"/>
            <a:ext cx="4664075" cy="648335"/>
          </a:xfrm>
          <a:prstGeom prst="rect">
            <a:avLst/>
          </a:prstGeom>
        </p:spPr>
      </p:pic>
      <p:sp>
        <p:nvSpPr>
          <p:cNvPr id="11" name="Content Placeholder 4"/>
          <p:cNvSpPr>
            <a:spLocks noGrp="1"/>
          </p:cNvSpPr>
          <p:nvPr/>
        </p:nvSpPr>
        <p:spPr>
          <a:xfrm>
            <a:off x="455930" y="6021070"/>
            <a:ext cx="8352790" cy="949960"/>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en-US" sz="1400"/>
              <a:t>Generally PPO works simpler and faster with a performance at least as well as TRPO. </a:t>
            </a:r>
            <a:endParaRPr lang="en-US" altLang="en-US" sz="1400"/>
          </a:p>
          <a:p>
            <a:pPr marL="0" indent="0">
              <a:buNone/>
            </a:pPr>
            <a:endParaRPr lang="en-US" altLang="en-US" sz="1400"/>
          </a:p>
        </p:txBody>
      </p:sp>
    </p:spTree>
  </p:cSld>
  <p:clrMapOvr>
    <a:masterClrMapping/>
  </p:clrMapOvr>
  <p:transition advTm="64668"/>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a:p>
        </p:txBody>
      </p:sp>
      <p:sp>
        <p:nvSpPr>
          <p:cNvPr id="7" name="Text Placeholder 6"/>
          <p:cNvSpPr>
            <a:spLocks noGrp="1"/>
          </p:cNvSpPr>
          <p:nvPr>
            <p:ph type="body" sz="quarter" idx="12"/>
          </p:nvPr>
        </p:nvSpPr>
        <p:spPr/>
        <p:txBody>
          <a:bodyPr/>
          <a:lstStyle/>
          <a:p>
            <a:endParaRPr lang="en-US"/>
          </a:p>
        </p:txBody>
      </p:sp>
      <p:pic>
        <p:nvPicPr>
          <p:cNvPr id="8" name="Picture 7" descr="ta"/>
          <p:cNvPicPr>
            <a:picLocks noChangeAspect="1"/>
          </p:cNvPicPr>
          <p:nvPr/>
        </p:nvPicPr>
        <p:blipFill>
          <a:blip r:embed="rId1"/>
          <a:stretch>
            <a:fillRect/>
          </a:stretch>
        </p:blipFill>
        <p:spPr>
          <a:xfrm>
            <a:off x="896620" y="1617345"/>
            <a:ext cx="7350760" cy="3837940"/>
          </a:xfrm>
          <a:prstGeom prst="rect">
            <a:avLst/>
          </a:prstGeom>
        </p:spPr>
      </p:pic>
    </p:spTree>
  </p:cSld>
  <p:clrMapOvr>
    <a:masterClrMapping/>
  </p:clrMapOvr>
  <p:transition advTm="25237"/>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4"/>
          </p:nvPr>
        </p:nvSpPr>
        <p:spPr/>
        <p:txBody>
          <a:bodyPr/>
          <a:lstStyle/>
          <a:p>
            <a:endParaRPr lang="en-US"/>
          </a:p>
        </p:txBody>
      </p:sp>
      <p:sp>
        <p:nvSpPr>
          <p:cNvPr id="5" name="Text Placeholder 4"/>
          <p:cNvSpPr>
            <a:spLocks noGrp="1"/>
          </p:cNvSpPr>
          <p:nvPr>
            <p:ph type="body" sz="quarter" idx="12"/>
          </p:nvPr>
        </p:nvSpPr>
        <p:spPr/>
        <p:txBody>
          <a:bodyPr/>
          <a:lstStyle/>
          <a:p>
            <a:endParaRPr lang="en-US"/>
          </a:p>
        </p:txBody>
      </p:sp>
      <p:sp>
        <p:nvSpPr>
          <p:cNvPr id="6" name="Title 5"/>
          <p:cNvSpPr>
            <a:spLocks noGrp="1"/>
          </p:cNvSpPr>
          <p:nvPr>
            <p:ph type="title"/>
          </p:nvPr>
        </p:nvSpPr>
        <p:spPr>
          <a:xfrm>
            <a:off x="457200" y="987528"/>
            <a:ext cx="8229600" cy="507556"/>
          </a:xfrm>
        </p:spPr>
        <p:txBody>
          <a:bodyPr/>
          <a:p>
            <a:pPr algn="ctr"/>
            <a:r>
              <a:rPr lang="en-US" altLang="en-US">
                <a:solidFill>
                  <a:schemeClr val="tx1"/>
                </a:solidFill>
              </a:rPr>
              <a:t>Environment</a:t>
            </a:r>
            <a:endParaRPr lang="en-US" altLang="en-US">
              <a:solidFill>
                <a:schemeClr val="tx1"/>
              </a:solidFill>
            </a:endParaRPr>
          </a:p>
        </p:txBody>
      </p:sp>
      <p:pic>
        <p:nvPicPr>
          <p:cNvPr id="8" name="Picture 7" descr="reacher"/>
          <p:cNvPicPr>
            <a:picLocks noChangeAspect="1"/>
          </p:cNvPicPr>
          <p:nvPr/>
        </p:nvPicPr>
        <p:blipFill>
          <a:blip r:embed="rId1"/>
          <a:stretch>
            <a:fillRect/>
          </a:stretch>
        </p:blipFill>
        <p:spPr>
          <a:xfrm>
            <a:off x="2353310" y="2213610"/>
            <a:ext cx="4438015" cy="3512185"/>
          </a:xfrm>
          <a:prstGeom prst="rect">
            <a:avLst/>
          </a:prstGeom>
        </p:spPr>
      </p:pic>
      <p:sp>
        <p:nvSpPr>
          <p:cNvPr id="9" name="Content Placeholder 1"/>
          <p:cNvSpPr>
            <a:spLocks noGrp="1"/>
          </p:cNvSpPr>
          <p:nvPr/>
        </p:nvSpPr>
        <p:spPr>
          <a:xfrm>
            <a:off x="457200" y="1699260"/>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i="1"/>
              <a:t>Reacher</a:t>
            </a:r>
            <a:r>
              <a:rPr lang="en-US" altLang="en-US" sz="2400"/>
              <a:t>:</a:t>
            </a:r>
            <a:endParaRPr lang="en-US" altLang="en-US" sz="2400"/>
          </a:p>
          <a:p>
            <a:endParaRPr lang="en-US" sz="2400"/>
          </a:p>
        </p:txBody>
      </p:sp>
    </p:spTree>
  </p:cSld>
  <p:clrMapOvr>
    <a:masterClrMapping/>
  </p:clrMapOvr>
  <p:transition advTm="21515"/>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 Placeholder 3"/>
          <p:cNvSpPr>
            <a:spLocks noGrp="1"/>
          </p:cNvSpPr>
          <p:nvPr>
            <p:ph type="body" sz="quarter" idx="14"/>
          </p:nvPr>
        </p:nvSpPr>
        <p:spPr/>
        <p:txBody>
          <a:bodyPr/>
          <a:lstStyle/>
          <a:p>
            <a:endParaRPr lang="en-US"/>
          </a:p>
        </p:txBody>
      </p:sp>
      <p:sp>
        <p:nvSpPr>
          <p:cNvPr id="7" name="Text Placeholder 6"/>
          <p:cNvSpPr>
            <a:spLocks noGrp="1"/>
          </p:cNvSpPr>
          <p:nvPr>
            <p:ph type="body" sz="quarter" idx="12"/>
          </p:nvPr>
        </p:nvSpPr>
        <p:spPr/>
        <p:txBody>
          <a:bodyPr/>
          <a:lstStyle/>
          <a:p>
            <a:endParaRPr lang="en-US"/>
          </a:p>
        </p:txBody>
      </p:sp>
      <p:sp>
        <p:nvSpPr>
          <p:cNvPr id="8" name="Title 7"/>
          <p:cNvSpPr>
            <a:spLocks noGrp="1"/>
          </p:cNvSpPr>
          <p:nvPr>
            <p:ph type="title"/>
          </p:nvPr>
        </p:nvSpPr>
        <p:spPr>
          <a:xfrm>
            <a:off x="284480" y="1110718"/>
            <a:ext cx="8229600" cy="507556"/>
          </a:xfrm>
        </p:spPr>
        <p:txBody>
          <a:bodyPr/>
          <a:p>
            <a:pPr algn="ctr"/>
            <a:r>
              <a:rPr lang="en-US" altLang="en-US">
                <a:solidFill>
                  <a:schemeClr val="tx1"/>
                </a:solidFill>
              </a:rPr>
              <a:t>Environment</a:t>
            </a:r>
            <a:endParaRPr lang="en-US" altLang="en-US">
              <a:solidFill>
                <a:schemeClr val="tx1"/>
              </a:solidFill>
            </a:endParaRPr>
          </a:p>
        </p:txBody>
      </p:sp>
      <p:sp>
        <p:nvSpPr>
          <p:cNvPr id="9" name="Content Placeholder 1"/>
          <p:cNvSpPr>
            <a:spLocks noGrp="1"/>
          </p:cNvSpPr>
          <p:nvPr/>
        </p:nvSpPr>
        <p:spPr>
          <a:xfrm>
            <a:off x="457200" y="1699260"/>
            <a:ext cx="430085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a:sym typeface="+mn-ea"/>
              </a:rPr>
              <a:t>Reward Function </a:t>
            </a:r>
            <a:endParaRPr lang="en-US" altLang="en-US" sz="2400">
              <a:sym typeface="+mn-ea"/>
            </a:endParaRPr>
          </a:p>
          <a:p>
            <a:pPr marL="0" indent="0">
              <a:buNone/>
            </a:pPr>
            <a:r>
              <a:rPr lang="en-US" altLang="en-US" sz="1600">
                <a:sym typeface="+mn-ea"/>
              </a:rPr>
              <a:t>(for single-goal and three-joint </a:t>
            </a:r>
            <a:r>
              <a:rPr lang="en-US" altLang="en-US" sz="1600" i="1">
                <a:sym typeface="+mn-ea"/>
              </a:rPr>
              <a:t>Reacher</a:t>
            </a:r>
            <a:r>
              <a:rPr lang="en-US" altLang="en-US" sz="1600">
                <a:sym typeface="+mn-ea"/>
              </a:rPr>
              <a:t>)</a:t>
            </a:r>
            <a:endParaRPr lang="en-US" altLang="en-US" sz="1600"/>
          </a:p>
          <a:p>
            <a:endParaRPr lang="en-US" sz="1600"/>
          </a:p>
        </p:txBody>
      </p:sp>
      <p:sp>
        <p:nvSpPr>
          <p:cNvPr id="10" name="Content Placeholder 1"/>
          <p:cNvSpPr>
            <a:spLocks noGrp="1"/>
          </p:cNvSpPr>
          <p:nvPr/>
        </p:nvSpPr>
        <p:spPr>
          <a:xfrm>
            <a:off x="457200" y="2466975"/>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FF0000"/>
              </a:buClr>
            </a:pPr>
            <a:r>
              <a:rPr lang="en-US" altLang="en-US"/>
              <a:t>Dense Reward:</a:t>
            </a:r>
            <a:endParaRPr lang="en-US" altLang="en-US" sz="2400"/>
          </a:p>
          <a:p>
            <a:endParaRPr lang="en-US" sz="2400"/>
          </a:p>
        </p:txBody>
      </p:sp>
      <p:sp>
        <p:nvSpPr>
          <p:cNvPr id="12" name="Content Placeholder 1"/>
          <p:cNvSpPr>
            <a:spLocks noGrp="1"/>
          </p:cNvSpPr>
          <p:nvPr/>
        </p:nvSpPr>
        <p:spPr>
          <a:xfrm>
            <a:off x="457200" y="3792855"/>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FF0000"/>
              </a:buClr>
            </a:pPr>
            <a:r>
              <a:rPr lang="en-US" altLang="en-US"/>
              <a:t>Sparse Reward:</a:t>
            </a:r>
            <a:endParaRPr lang="en-US" altLang="en-US" sz="2400"/>
          </a:p>
          <a:p>
            <a:endParaRPr lang="en-US" sz="2400"/>
          </a:p>
        </p:txBody>
      </p:sp>
      <p:pic>
        <p:nvPicPr>
          <p:cNvPr id="13" name="Picture 12" descr="r1"/>
          <p:cNvPicPr>
            <a:picLocks noChangeAspect="1"/>
          </p:cNvPicPr>
          <p:nvPr/>
        </p:nvPicPr>
        <p:blipFill>
          <a:blip r:embed="rId1"/>
          <a:stretch>
            <a:fillRect/>
          </a:stretch>
        </p:blipFill>
        <p:spPr>
          <a:xfrm>
            <a:off x="944245" y="2711450"/>
            <a:ext cx="4293870" cy="913765"/>
          </a:xfrm>
          <a:prstGeom prst="rect">
            <a:avLst/>
          </a:prstGeom>
        </p:spPr>
      </p:pic>
      <p:pic>
        <p:nvPicPr>
          <p:cNvPr id="14" name="Picture 13" descr="r2"/>
          <p:cNvPicPr>
            <a:picLocks noChangeAspect="1"/>
          </p:cNvPicPr>
          <p:nvPr/>
        </p:nvPicPr>
        <p:blipFill>
          <a:blip r:embed="rId2"/>
          <a:stretch>
            <a:fillRect/>
          </a:stretch>
        </p:blipFill>
        <p:spPr>
          <a:xfrm>
            <a:off x="995045" y="4319905"/>
            <a:ext cx="4192270" cy="1100455"/>
          </a:xfrm>
          <a:prstGeom prst="rect">
            <a:avLst/>
          </a:prstGeom>
        </p:spPr>
      </p:pic>
      <p:pic>
        <p:nvPicPr>
          <p:cNvPr id="15" name="Picture 14" descr="reacher1"/>
          <p:cNvPicPr>
            <a:picLocks noChangeAspect="1"/>
          </p:cNvPicPr>
          <p:nvPr/>
        </p:nvPicPr>
        <p:blipFill>
          <a:blip r:embed="rId3"/>
          <a:stretch>
            <a:fillRect/>
          </a:stretch>
        </p:blipFill>
        <p:spPr>
          <a:xfrm>
            <a:off x="5157470" y="1872615"/>
            <a:ext cx="3368040" cy="3533775"/>
          </a:xfrm>
          <a:prstGeom prst="rect">
            <a:avLst/>
          </a:prstGeom>
        </p:spPr>
      </p:pic>
    </p:spTree>
  </p:cSld>
  <p:clrMapOvr>
    <a:masterClrMapping/>
  </p:clrMapOvr>
  <p:transition advTm="38705"/>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523365" y="1158875"/>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5" name="Text Box 4"/>
          <p:cNvSpPr txBox="1"/>
          <p:nvPr/>
        </p:nvSpPr>
        <p:spPr>
          <a:xfrm>
            <a:off x="1149985" y="2414905"/>
            <a:ext cx="6975475" cy="378460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olidFill>
                  <a:schemeClr val="tx1"/>
                </a:solidFill>
                <a:sym typeface="+mn-ea"/>
              </a:rPr>
              <a:t>Model-based reinforcement learning: (not accurate, only in simulation)</a:t>
            </a:r>
            <a:endParaRPr lang="en-US" altLang="en-US">
              <a:solidFill>
                <a:schemeClr val="tx1"/>
              </a:solidFill>
              <a:sym typeface="+mn-ea"/>
            </a:endParaRPr>
          </a:p>
          <a:p>
            <a:pPr lvl="1" indent="0">
              <a:buClr>
                <a:srgbClr val="FF0000"/>
              </a:buClr>
              <a:buFont typeface="Arial" panose="02080604020202020204" pitchFamily="34" charset="0"/>
              <a:buNone/>
            </a:pPr>
            <a:r>
              <a:rPr lang="en-US" altLang="en-US" sz="1400">
                <a:solidFill>
                  <a:schemeClr val="tx1"/>
                </a:solidFill>
                <a:sym typeface="+mn-ea"/>
              </a:rPr>
              <a:t> The learned policy with model-based RL </a:t>
            </a:r>
            <a:r>
              <a:rPr lang="" altLang="en-US" sz="1400">
                <a:solidFill>
                  <a:schemeClr val="tx1"/>
                </a:solidFill>
                <a:sym typeface="+mn-ea"/>
              </a:rPr>
              <a:t>method </a:t>
            </a:r>
            <a:r>
              <a:rPr lang="en-US" altLang="en-US" sz="1400">
                <a:sym typeface="+mn-ea"/>
              </a:rPr>
              <a:t>like model predictive control (MPC) </a:t>
            </a:r>
            <a:r>
              <a:rPr lang="en-US" altLang="en-US" sz="1400">
                <a:solidFill>
                  <a:schemeClr val="tx1"/>
                </a:solidFill>
                <a:sym typeface="+mn-ea"/>
              </a:rPr>
              <a:t>can be used to initialize a model-free reinforcement learning model with supervised imitation learning.</a:t>
            </a:r>
            <a:endParaRPr lang="en-US" altLang="en-US" sz="1400">
              <a:solidFill>
                <a:schemeClr val="tx1"/>
              </a:solidFill>
              <a:sym typeface="+mn-ea"/>
            </a:endParaRPr>
          </a:p>
          <a:p>
            <a:pPr lvl="1" indent="0">
              <a:buClr>
                <a:srgbClr val="FF0000"/>
              </a:buClr>
              <a:buFont typeface="Arial" panose="02080604020202020204" pitchFamily="34" charset="0"/>
              <a:buNone/>
            </a:pP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Analytic-form solutions like inverse kinematics: (cheap and accurate, only in simulation)</a:t>
            </a:r>
            <a:endParaRPr lang="en-US" altLang="en-US">
              <a:solidFill>
                <a:schemeClr val="tx1"/>
              </a:solidFill>
              <a:sym typeface="+mn-ea"/>
            </a:endParaRPr>
          </a:p>
          <a:p>
            <a:pPr indent="0">
              <a:buClr>
                <a:srgbClr val="FF0000"/>
              </a:buClr>
              <a:buFont typeface="Arial" panose="02080604020202020204" pitchFamily="34" charset="0"/>
              <a:buNone/>
            </a:pPr>
            <a:endParaRPr lang="en-US" altLang="en-US">
              <a:solidFill>
                <a:schemeClr val="tx1"/>
              </a:solidFill>
              <a:sym typeface="+mn-ea"/>
            </a:endParaRPr>
          </a:p>
          <a:p>
            <a:pPr marL="342900" indent="-342900">
              <a:buClr>
                <a:srgbClr val="FF0000"/>
              </a:buClr>
              <a:buFont typeface="Arial" panose="02080604020202020204" pitchFamily="34" charset="0"/>
              <a:buChar char="•"/>
            </a:pPr>
            <a:endParaRPr lang="en-US" altLang="en-US">
              <a:solidFill>
                <a:schemeClr val="tx1"/>
              </a:solidFill>
              <a:sym typeface="+mn-ea"/>
            </a:endParaRPr>
          </a:p>
          <a:p>
            <a:pPr marL="342900" indent="-342900">
              <a:buClr>
                <a:srgbClr val="FF0000"/>
              </a:buClr>
              <a:buFont typeface="Arial" panose="02080604020202020204" pitchFamily="34" charset="0"/>
              <a:buChar char="•"/>
            </a:pPr>
            <a:endParaRPr lang="en-US" altLang="en-US">
              <a:solidFill>
                <a:schemeClr val="tx1"/>
              </a:solidFill>
              <a:sym typeface="+mn-ea"/>
            </a:endParaRPr>
          </a:p>
          <a:p>
            <a:pPr indent="0">
              <a:buClr>
                <a:srgbClr val="FF0000"/>
              </a:buClr>
              <a:buFont typeface="Arial" panose="02080604020202020204" pitchFamily="34" charset="0"/>
              <a:buNone/>
            </a:pP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Human expert demonstrations. (expensive, in both simulation and reality)</a:t>
            </a:r>
            <a:endParaRPr lang="en-US" altLang="en-US">
              <a:solidFill>
                <a:schemeClr val="tx1"/>
              </a:solidFill>
              <a:sym typeface="+mn-ea"/>
            </a:endParaRPr>
          </a:p>
        </p:txBody>
      </p:sp>
      <p:sp>
        <p:nvSpPr>
          <p:cNvPr id="9" name="Content Placeholder 1"/>
          <p:cNvSpPr>
            <a:spLocks noGrp="1"/>
          </p:cNvSpPr>
          <p:nvPr/>
        </p:nvSpPr>
        <p:spPr>
          <a:xfrm>
            <a:off x="789305" y="1988820"/>
            <a:ext cx="719518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000" u="sng"/>
              <a:t>Approaches of </a:t>
            </a:r>
            <a:r>
              <a:rPr lang="en-US" altLang="en-US" sz="2000" u="sng">
                <a:solidFill>
                  <a:schemeClr val="tx2"/>
                </a:solidFill>
              </a:rPr>
              <a:t>generating</a:t>
            </a:r>
            <a:r>
              <a:rPr lang="en-US" altLang="en-US" sz="2000" u="sng"/>
              <a:t> demonstrations:</a:t>
            </a:r>
            <a:endParaRPr lang="en-US" altLang="en-US" sz="2000"/>
          </a:p>
          <a:p>
            <a:endParaRPr lang="en-US" sz="2000"/>
          </a:p>
        </p:txBody>
      </p:sp>
      <p:pic>
        <p:nvPicPr>
          <p:cNvPr id="10" name="Picture 9" descr="in1"/>
          <p:cNvPicPr>
            <a:picLocks noChangeAspect="1"/>
          </p:cNvPicPr>
          <p:nvPr/>
        </p:nvPicPr>
        <p:blipFill>
          <a:blip r:embed="rId1"/>
          <a:stretch>
            <a:fillRect/>
          </a:stretch>
        </p:blipFill>
        <p:spPr>
          <a:xfrm>
            <a:off x="3461385" y="4502785"/>
            <a:ext cx="1851025" cy="441960"/>
          </a:xfrm>
          <a:prstGeom prst="rect">
            <a:avLst/>
          </a:prstGeom>
        </p:spPr>
      </p:pic>
      <p:pic>
        <p:nvPicPr>
          <p:cNvPr id="2" name="Picture 1" descr="Screenshot from 2019-05-05 21-37-59"/>
          <p:cNvPicPr>
            <a:picLocks noChangeAspect="1"/>
          </p:cNvPicPr>
          <p:nvPr/>
        </p:nvPicPr>
        <p:blipFill>
          <a:blip r:embed="rId2"/>
          <a:stretch>
            <a:fillRect/>
          </a:stretch>
        </p:blipFill>
        <p:spPr>
          <a:xfrm>
            <a:off x="2872740" y="4944745"/>
            <a:ext cx="3180080" cy="601345"/>
          </a:xfrm>
          <a:prstGeom prst="rect">
            <a:avLst/>
          </a:prstGeom>
        </p:spPr>
      </p:pic>
    </p:spTree>
  </p:cSld>
  <p:clrMapOvr>
    <a:masterClrMapping/>
  </p:clrMapOvr>
  <p:transition advTm="73377"/>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580515" y="88773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2" name="Text Box 1"/>
          <p:cNvSpPr txBox="1"/>
          <p:nvPr/>
        </p:nvSpPr>
        <p:spPr>
          <a:xfrm>
            <a:off x="825500" y="2003425"/>
            <a:ext cx="8057515" cy="4739005"/>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ym typeface="+mn-ea"/>
              </a:rPr>
              <a:t>Supervised learning approach:</a:t>
            </a:r>
            <a:endParaRPr lang="en-US" altLang="en-US">
              <a:sym typeface="+mn-ea"/>
            </a:endParaRPr>
          </a:p>
          <a:p>
            <a:pPr lvl="1" indent="0">
              <a:buClr>
                <a:srgbClr val="FF0000"/>
              </a:buClr>
              <a:buFont typeface="Arial" panose="02080604020202020204" pitchFamily="34" charset="0"/>
              <a:buNone/>
            </a:pPr>
            <a:r>
              <a:rPr lang="en-US" altLang="en-US" sz="1400">
                <a:solidFill>
                  <a:srgbClr val="FF0000"/>
                </a:solidFill>
                <a:sym typeface="+mn-ea"/>
              </a:rPr>
              <a:t>Behavioural Cloning, Residual Policy Learning</a:t>
            </a:r>
            <a:r>
              <a:rPr lang="en-US" altLang="en-US" sz="1400">
                <a:solidFill>
                  <a:schemeClr val="tx1"/>
                </a:solidFill>
                <a:sym typeface="+mn-ea"/>
              </a:rPr>
              <a:t>, DAGGER, Variational Dropout, Dynamic Movement Primative, One-shot Imitation Learning with Soft Attention, etc.</a:t>
            </a:r>
            <a:endParaRPr lang="en-US" altLang="en-US" sz="1400">
              <a:solidFill>
                <a:schemeClr val="tx1"/>
              </a:solidFill>
              <a:sym typeface="+mn-ea"/>
            </a:endParaRPr>
          </a:p>
          <a:p>
            <a:pPr indent="0">
              <a:buClr>
                <a:srgbClr val="FF0000"/>
              </a:buClr>
              <a:buFont typeface="Arial" panose="02080604020202020204" pitchFamily="34" charset="0"/>
              <a:buNone/>
            </a:pP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Inverse reinforcement learning approach:</a:t>
            </a:r>
            <a:endParaRPr lang="en-US" altLang="en-US">
              <a:solidFill>
                <a:schemeClr val="tx1"/>
              </a:solidFill>
              <a:sym typeface="+mn-ea"/>
            </a:endParaRPr>
          </a:p>
          <a:p>
            <a:pPr lvl="1" indent="0">
              <a:buClr>
                <a:srgbClr val="FF0000"/>
              </a:buClr>
              <a:buFont typeface="Arial" panose="02080604020202020204" pitchFamily="34" charset="0"/>
              <a:buNone/>
            </a:pPr>
            <a:r>
              <a:rPr lang="en-US" altLang="en-US" sz="1400">
                <a:solidFill>
                  <a:schemeClr val="tx1"/>
                </a:solidFill>
                <a:sym typeface="+mn-ea"/>
              </a:rPr>
              <a:t>To extract a reward function from observed optimal behavior, like the expert demonstrations, or say to find a loss function under which the observed trajectories is optimal.</a:t>
            </a:r>
            <a:endParaRPr lang="en-US" altLang="en-US" sz="1400">
              <a:solidFill>
                <a:schemeClr val="tx1"/>
              </a:solidFill>
              <a:sym typeface="+mn-ea"/>
            </a:endParaRPr>
          </a:p>
          <a:p>
            <a:pPr lvl="1" indent="0">
              <a:buClr>
                <a:srgbClr val="FF0000"/>
              </a:buClr>
              <a:buFont typeface="Arial" panose="02080604020202020204" pitchFamily="34" charset="0"/>
              <a:buNone/>
            </a:pP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Generative adversarial approach:</a:t>
            </a:r>
            <a:endParaRPr lang="en-US" altLang="en-US">
              <a:solidFill>
                <a:schemeClr val="tx1"/>
              </a:solidFill>
              <a:sym typeface="+mn-ea"/>
            </a:endParaRPr>
          </a:p>
          <a:p>
            <a:pPr lvl="1" indent="0">
              <a:buClr>
                <a:srgbClr val="FF0000"/>
              </a:buClr>
              <a:buFont typeface="Arial" panose="02080604020202020204" pitchFamily="34" charset="0"/>
              <a:buNone/>
            </a:pPr>
            <a:r>
              <a:rPr lang="en-US" altLang="en-US" sz="1400">
                <a:solidFill>
                  <a:schemeClr val="tx1"/>
                </a:solidFill>
                <a:sym typeface="+mn-ea"/>
              </a:rPr>
              <a:t>The generative adversarial imitation learning (GAIL) applies a discriminator in generative adversarial networks (GAN) for providing the estimation of action-value function based on demonstrations.</a:t>
            </a:r>
            <a:endParaRPr lang="en-US" altLang="en-US" sz="1400">
              <a:solidFill>
                <a:schemeClr val="tx1"/>
              </a:solidFill>
              <a:sym typeface="+mn-ea"/>
            </a:endParaRPr>
          </a:p>
          <a:p>
            <a:pPr lvl="1" indent="0">
              <a:buClr>
                <a:srgbClr val="FF0000"/>
              </a:buClr>
              <a:buFont typeface="Arial" panose="02080604020202020204" pitchFamily="34" charset="0"/>
              <a:buNone/>
            </a:pP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Other approaches:</a:t>
            </a:r>
            <a:endParaRPr lang="en-US" altLang="en-US">
              <a:solidFill>
                <a:schemeClr val="tx1"/>
              </a:solidFill>
              <a:sym typeface="+mn-ea"/>
            </a:endParaRPr>
          </a:p>
          <a:p>
            <a:pPr indent="0">
              <a:buClr>
                <a:srgbClr val="FF0000"/>
              </a:buClr>
              <a:buFont typeface="Arial" panose="02080604020202020204" pitchFamily="34" charset="0"/>
              <a:buNone/>
            </a:pPr>
            <a:r>
              <a:rPr lang="en-US" altLang="en-US">
                <a:solidFill>
                  <a:schemeClr val="tx1"/>
                </a:solidFill>
                <a:sym typeface="+mn-ea"/>
              </a:rPr>
              <a:t>	</a:t>
            </a:r>
            <a:r>
              <a:rPr lang="en-US" altLang="en-US" sz="1400">
                <a:solidFill>
                  <a:srgbClr val="FF0000"/>
                </a:solidFill>
                <a:sym typeface="+mn-ea"/>
              </a:rPr>
              <a:t>Feeding Demonstrations into Memory Buffer (DDPGfD)</a:t>
            </a:r>
            <a:r>
              <a:rPr lang="en-US" altLang="en-US" sz="1400">
                <a:solidFill>
                  <a:schemeClr val="tx1"/>
                </a:solidFill>
                <a:sym typeface="+mn-ea"/>
              </a:rPr>
              <a:t>, .Deep Q-Learning from 	Demonstrations, Normalized Actor-Critic, Reward Shaping, Optimistic Initialization, 	etc.</a:t>
            </a:r>
            <a:endParaRPr lang="en-US" altLang="en-US" sz="1400">
              <a:solidFill>
                <a:schemeClr val="tx1"/>
              </a:solidFill>
              <a:sym typeface="+mn-ea"/>
            </a:endParaRPr>
          </a:p>
          <a:p>
            <a:pPr indent="0">
              <a:buClr>
                <a:srgbClr val="FF0000"/>
              </a:buClr>
              <a:buFont typeface="Arial" panose="02080604020202020204" pitchFamily="34" charset="0"/>
              <a:buNone/>
            </a:pPr>
            <a:endParaRPr lang="en-US" altLang="en-US">
              <a:solidFill>
                <a:schemeClr val="tx1"/>
              </a:solidFill>
              <a:sym typeface="+mn-ea"/>
            </a:endParaRPr>
          </a:p>
        </p:txBody>
      </p:sp>
      <p:sp>
        <p:nvSpPr>
          <p:cNvPr id="3" name="Content Placeholder 1"/>
          <p:cNvSpPr>
            <a:spLocks noGrp="1"/>
          </p:cNvSpPr>
          <p:nvPr/>
        </p:nvSpPr>
        <p:spPr>
          <a:xfrm>
            <a:off x="678180" y="1717675"/>
            <a:ext cx="784352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u="sng"/>
              <a:t>Approaches of </a:t>
            </a:r>
            <a:r>
              <a:rPr lang="en-US" altLang="en-US" u="sng">
                <a:solidFill>
                  <a:schemeClr val="tx2"/>
                </a:solidFill>
              </a:rPr>
              <a:t>leveraging</a:t>
            </a:r>
            <a:r>
              <a:rPr lang="en-US" altLang="en-US" u="sng"/>
              <a:t> demonstrations: (</a:t>
            </a:r>
            <a:r>
              <a:rPr lang="en-US" altLang="en-US" u="sng">
                <a:solidFill>
                  <a:srgbClr val="FF0000"/>
                </a:solidFill>
              </a:rPr>
              <a:t>Imitation Learning</a:t>
            </a:r>
            <a:r>
              <a:rPr lang="en-US" altLang="en-US" u="sng"/>
              <a:t>)</a:t>
            </a:r>
            <a:endParaRPr lang="en-US" altLang="en-US" sz="2000" u="sng"/>
          </a:p>
          <a:p>
            <a:endParaRPr lang="en-US" altLang="en-US" sz="2000" u="sng"/>
          </a:p>
        </p:txBody>
      </p:sp>
    </p:spTree>
  </p:cSld>
  <p:clrMapOvr>
    <a:masterClrMapping/>
  </p:clrMapOvr>
  <p:transition advTm="95732"/>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523365" y="1158875"/>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5" name="Text Box 4"/>
          <p:cNvSpPr txBox="1"/>
          <p:nvPr/>
        </p:nvSpPr>
        <p:spPr>
          <a:xfrm>
            <a:off x="1224280" y="4140835"/>
            <a:ext cx="7047865" cy="119888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ym typeface="+mn-ea"/>
              </a:rPr>
              <a:t>Behavioural Cloning;</a:t>
            </a: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Residual Policy Learning;</a:t>
            </a: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Feeding Demonstrations into Memory Buffer (DDPGfD).</a:t>
            </a:r>
            <a:endParaRPr lang="en-US" altLang="en-US">
              <a:solidFill>
                <a:schemeClr val="bg1">
                  <a:lumMod val="50000"/>
                </a:schemeClr>
              </a:solidFill>
              <a:sym typeface="+mn-ea"/>
            </a:endParaRPr>
          </a:p>
          <a:p>
            <a:pPr indent="0">
              <a:buClr>
                <a:srgbClr val="FF0000"/>
              </a:buClr>
              <a:buFont typeface="Arial" panose="02080604020202020204" pitchFamily="34" charset="0"/>
              <a:buNone/>
            </a:pPr>
            <a:endParaRPr lang="en-US" altLang="en-US">
              <a:solidFill>
                <a:schemeClr val="bg1">
                  <a:lumMod val="50000"/>
                </a:schemeClr>
              </a:solidFill>
              <a:sym typeface="+mn-ea"/>
            </a:endParaRPr>
          </a:p>
        </p:txBody>
      </p:sp>
      <p:sp>
        <p:nvSpPr>
          <p:cNvPr id="3" name="Content Placeholder 1"/>
          <p:cNvSpPr>
            <a:spLocks noGrp="1"/>
          </p:cNvSpPr>
          <p:nvPr/>
        </p:nvSpPr>
        <p:spPr>
          <a:xfrm>
            <a:off x="916940" y="2267585"/>
            <a:ext cx="719518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600">
                <a:solidFill>
                  <a:srgbClr val="FF0000"/>
                </a:solidFill>
              </a:rPr>
              <a:t>Policy trained with demonstrations as initialization</a:t>
            </a:r>
            <a:r>
              <a:rPr lang="en-US" altLang="en-US" sz="1600"/>
              <a:t>: as the reinforcement signals can still be provided after the imitation learning process with demonstrations, the RL learning can thus take the policy learned from imitation learning as an initialization. </a:t>
            </a:r>
            <a:endParaRPr lang="en-US" altLang="en-US" sz="1600"/>
          </a:p>
          <a:p>
            <a:r>
              <a:rPr lang="en-US" altLang="en-US" sz="1600"/>
              <a:t>Therefore, we do not require the policy from imitation learning to be optimal, but good enough with a </a:t>
            </a:r>
            <a:r>
              <a:rPr lang="en-US" altLang="en-US" sz="1600">
                <a:solidFill>
                  <a:srgbClr val="FF0000"/>
                </a:solidFill>
              </a:rPr>
              <a:t>relatively simple imitation learning</a:t>
            </a:r>
            <a:r>
              <a:rPr lang="en-US" altLang="en-US" sz="1600"/>
              <a:t> </a:t>
            </a:r>
            <a:r>
              <a:rPr lang="en-US" altLang="en-US" sz="1600">
                <a:solidFill>
                  <a:srgbClr val="FF0000"/>
                </a:solidFill>
              </a:rPr>
              <a:t>process</a:t>
            </a:r>
            <a:r>
              <a:rPr lang="en-US" altLang="en-US" sz="1600"/>
              <a:t>, like the following methods:</a:t>
            </a:r>
            <a:endParaRPr lang="en-US" altLang="en-US" sz="1600"/>
          </a:p>
        </p:txBody>
      </p:sp>
    </p:spTree>
  </p:cSld>
  <p:clrMapOvr>
    <a:masterClrMapping/>
  </p:clrMapOvr>
  <p:transition advTm="4196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474470" y="143002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1278890" y="2616200"/>
            <a:ext cx="7105015" cy="119888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olidFill>
                  <a:schemeClr val="tx1"/>
                </a:solidFill>
                <a:sym typeface="+mn-ea"/>
              </a:rPr>
              <a:t>Behavioural Cloning;</a:t>
            </a:r>
            <a:endParaRPr lang="en-US" altLang="en-US">
              <a:solidFill>
                <a:schemeClr val="bg1">
                  <a:lumMod val="50000"/>
                </a:schemeClr>
              </a:solidFill>
              <a:sym typeface="+mn-ea"/>
            </a:endParaRPr>
          </a:p>
          <a:p>
            <a:pPr marL="342900" indent="-342900">
              <a:buClr>
                <a:srgbClr val="FF0000"/>
              </a:buClr>
              <a:buFont typeface="Arial" panose="02080604020202020204" pitchFamily="34" charset="0"/>
              <a:buChar char="•"/>
            </a:pPr>
            <a:r>
              <a:rPr lang="en-US" altLang="en-US">
                <a:solidFill>
                  <a:schemeClr val="bg1">
                    <a:lumMod val="50000"/>
                  </a:schemeClr>
                </a:solidFill>
                <a:sym typeface="+mn-ea"/>
              </a:rPr>
              <a:t>Residual Policy Learning;</a:t>
            </a:r>
            <a:endParaRPr lang="en-US" altLang="en-US">
              <a:solidFill>
                <a:schemeClr val="bg1">
                  <a:lumMod val="50000"/>
                </a:schemeClr>
              </a:solidFill>
              <a:sym typeface="+mn-ea"/>
            </a:endParaRPr>
          </a:p>
          <a:p>
            <a:pPr marL="342900" indent="-342900">
              <a:buClr>
                <a:srgbClr val="FF0000"/>
              </a:buClr>
              <a:buFont typeface="Arial" panose="02080604020202020204" pitchFamily="34" charset="0"/>
              <a:buChar char="•"/>
            </a:pPr>
            <a:r>
              <a:rPr lang="en-US" altLang="en-US">
                <a:solidFill>
                  <a:schemeClr val="bg1">
                    <a:lumMod val="50000"/>
                  </a:schemeClr>
                </a:solidFill>
                <a:sym typeface="+mn-ea"/>
              </a:rPr>
              <a:t>Feeding Demonstrations into Memory Buffer (DDPGfD);</a:t>
            </a:r>
            <a:endParaRPr lang="en-US" altLang="en-US">
              <a:solidFill>
                <a:schemeClr val="bg1">
                  <a:lumMod val="50000"/>
                </a:schemeClr>
              </a:solidFill>
              <a:sym typeface="+mn-ea"/>
            </a:endParaRPr>
          </a:p>
          <a:p>
            <a:pPr marL="342900" indent="-342900">
              <a:buClr>
                <a:srgbClr val="FF0000"/>
              </a:buClr>
              <a:buFont typeface="Arial" panose="02080604020202020204" pitchFamily="34" charset="0"/>
              <a:buChar char="•"/>
            </a:pPr>
            <a:r>
              <a:rPr lang="en-US" altLang="en-US">
                <a:solidFill>
                  <a:schemeClr val="bg1">
                    <a:lumMod val="50000"/>
                  </a:schemeClr>
                </a:solidFill>
                <a:sym typeface="+mn-ea"/>
              </a:rPr>
              <a:t>Comparisons.</a:t>
            </a:r>
            <a:endParaRPr lang="en-US" altLang="en-US">
              <a:solidFill>
                <a:schemeClr val="bg1">
                  <a:lumMod val="50000"/>
                </a:schemeClr>
              </a:solidFill>
              <a:sym typeface="+mn-ea"/>
            </a:endParaRPr>
          </a:p>
        </p:txBody>
      </p:sp>
    </p:spTree>
  </p:cSld>
  <p:clrMapOvr>
    <a:masterClrMapping/>
  </p:clrMapOvr>
  <p:transition advTm="3169"/>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474470" y="143002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788670" y="2259965"/>
            <a:ext cx="7566025" cy="953135"/>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sz="2000">
                <a:solidFill>
                  <a:schemeClr val="tx1"/>
                </a:solidFill>
                <a:sym typeface="+mn-ea"/>
              </a:rPr>
              <a:t>Behavioural Cloning as Initialization:</a:t>
            </a:r>
            <a:endParaRPr lang="en-US" altLang="en-US">
              <a:solidFill>
                <a:schemeClr val="tx1"/>
              </a:solidFill>
              <a:sym typeface="+mn-ea"/>
            </a:endParaRPr>
          </a:p>
          <a:p>
            <a:pPr lvl="1" indent="0">
              <a:buClr>
                <a:srgbClr val="FF0000"/>
              </a:buClr>
              <a:buFont typeface="Arial" panose="02080604020202020204" pitchFamily="34" charset="0"/>
              <a:buNone/>
            </a:pPr>
            <a:r>
              <a:rPr lang="en-US" altLang="en-US">
                <a:solidFill>
                  <a:schemeClr val="tx1"/>
                </a:solidFill>
                <a:sym typeface="+mn-ea"/>
              </a:rPr>
              <a:t>Simply train a policy with demonstrations in a supervised manner, and use it as an initialization policy for RL.</a:t>
            </a:r>
            <a:endParaRPr lang="en-US" altLang="en-US">
              <a:solidFill>
                <a:schemeClr val="tx1"/>
              </a:solidFill>
              <a:sym typeface="+mn-ea"/>
            </a:endParaRPr>
          </a:p>
        </p:txBody>
      </p:sp>
      <p:pic>
        <p:nvPicPr>
          <p:cNvPr id="2" name="Picture 1" descr="be"/>
          <p:cNvPicPr>
            <a:picLocks noChangeAspect="1"/>
          </p:cNvPicPr>
          <p:nvPr/>
        </p:nvPicPr>
        <p:blipFill>
          <a:blip r:embed="rId1"/>
          <a:stretch>
            <a:fillRect/>
          </a:stretch>
        </p:blipFill>
        <p:spPr>
          <a:xfrm>
            <a:off x="2810510" y="3158490"/>
            <a:ext cx="3310255" cy="827405"/>
          </a:xfrm>
          <a:prstGeom prst="rect">
            <a:avLst/>
          </a:prstGeom>
        </p:spPr>
      </p:pic>
      <p:sp>
        <p:nvSpPr>
          <p:cNvPr id="3" name="Text Box 2"/>
          <p:cNvSpPr txBox="1"/>
          <p:nvPr/>
        </p:nvSpPr>
        <p:spPr>
          <a:xfrm>
            <a:off x="788670" y="3909060"/>
            <a:ext cx="7566025" cy="224536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sz="2000">
                <a:solidFill>
                  <a:schemeClr val="tx1"/>
                </a:solidFill>
                <a:sym typeface="+mn-ea"/>
              </a:rPr>
              <a:t>Lessons in Practice:</a:t>
            </a:r>
            <a:endParaRPr lang="en-US" altLang="en-US">
              <a:solidFill>
                <a:schemeClr val="tx1"/>
              </a:solidFill>
              <a:sym typeface="+mn-ea"/>
            </a:endParaRPr>
          </a:p>
          <a:p>
            <a:pPr lvl="1" indent="0">
              <a:buClr>
                <a:srgbClr val="FF0000"/>
              </a:buClr>
              <a:buFont typeface="Arial" panose="02080604020202020204" pitchFamily="34" charset="0"/>
              <a:buNone/>
            </a:pPr>
            <a:r>
              <a:rPr lang="en-US" altLang="en-US" sz="1200">
                <a:solidFill>
                  <a:schemeClr val="tx1"/>
                </a:solidFill>
                <a:sym typeface="+mn-ea"/>
              </a:rPr>
              <a:t>(1). Different initial policy requires different </a:t>
            </a:r>
            <a:r>
              <a:rPr lang="en-US" altLang="en-US" sz="1200">
                <a:solidFill>
                  <a:srgbClr val="FF0000"/>
                </a:solidFill>
                <a:sym typeface="+mn-ea"/>
              </a:rPr>
              <a:t>noise scales</a:t>
            </a:r>
            <a:r>
              <a:rPr lang="en-US" altLang="en-US" sz="1200">
                <a:solidFill>
                  <a:schemeClr val="tx1"/>
                </a:solidFill>
                <a:sym typeface="+mn-ea"/>
              </a:rPr>
              <a:t> to achieve better performances. For expert initialization policy, smaller exploration noise for DDPG shows better learning effects; for half-expert initialization policy, larger noise shows better learning effects.</a:t>
            </a:r>
            <a:endParaRPr lang="en-US" altLang="en-US" sz="1200">
              <a:solidFill>
                <a:schemeClr val="tx1"/>
              </a:solidFill>
              <a:sym typeface="+mn-ea"/>
            </a:endParaRPr>
          </a:p>
          <a:p>
            <a:pPr lvl="1" indent="0">
              <a:buClr>
                <a:srgbClr val="FF0000"/>
              </a:buClr>
              <a:buFont typeface="Arial" panose="02080604020202020204" pitchFamily="34" charset="0"/>
              <a:buNone/>
            </a:pPr>
            <a:endParaRPr lang="en-US" altLang="en-US" sz="1200">
              <a:solidFill>
                <a:schemeClr val="tx1"/>
              </a:solidFill>
              <a:sym typeface="+mn-ea"/>
            </a:endParaRPr>
          </a:p>
          <a:p>
            <a:pPr lvl="1" indent="0">
              <a:buClr>
                <a:srgbClr val="FF0000"/>
              </a:buClr>
              <a:buFont typeface="Arial" panose="02080604020202020204" pitchFamily="34" charset="0"/>
              <a:buNone/>
            </a:pPr>
            <a:r>
              <a:rPr lang="en-US" altLang="en-US" sz="1200">
                <a:solidFill>
                  <a:schemeClr val="tx1"/>
                </a:solidFill>
                <a:sym typeface="+mn-ea"/>
              </a:rPr>
              <a:t>(2). The preheating process is important for initialized policy on DDPG: with the </a:t>
            </a:r>
            <a:r>
              <a:rPr lang="en-US" altLang="en-US" sz="1200">
                <a:solidFill>
                  <a:srgbClr val="FF0000"/>
                </a:solidFill>
                <a:sym typeface="+mn-ea"/>
              </a:rPr>
              <a:t>pre-training of the critic</a:t>
            </a:r>
            <a:r>
              <a:rPr lang="en-US" altLang="en-US" sz="1200">
                <a:solidFill>
                  <a:schemeClr val="tx1"/>
                </a:solidFill>
                <a:sym typeface="+mn-ea"/>
              </a:rPr>
              <a:t> before general learning process of DDPG, the learning performance is always better than without it. It reduces the dramatic decrease at the initial training phase when the DDPG is initialized with an expert policy. The important intuition from this is that we should not use the critic for instructing the actor unless it’s good enough for a good actor.</a:t>
            </a:r>
            <a:endParaRPr lang="en-US" altLang="en-US" sz="1200">
              <a:solidFill>
                <a:schemeClr val="tx1"/>
              </a:solidFill>
              <a:sym typeface="+mn-ea"/>
            </a:endParaRPr>
          </a:p>
        </p:txBody>
      </p:sp>
    </p:spTree>
  </p:cSld>
  <p:clrMapOvr>
    <a:masterClrMapping/>
  </p:clrMapOvr>
  <p:transition advTm="60667"/>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457200" y="1222929"/>
            <a:ext cx="8229600" cy="1143000"/>
          </a:xfrm>
        </p:spPr>
        <p:txBody>
          <a:bodyPr/>
          <a:p>
            <a:pPr algn="ctr"/>
            <a:r>
              <a:rPr lang="en-US" altLang="en-US" sz="3600" b="1">
                <a:solidFill>
                  <a:schemeClr val="tx1"/>
                </a:solidFill>
              </a:rPr>
              <a:t>Reinforcement Learning</a:t>
            </a:r>
            <a:endParaRPr lang="en-US" altLang="en-US" sz="3600" b="1">
              <a:solidFill>
                <a:schemeClr val="tx1"/>
              </a:solidFill>
            </a:endParaRPr>
          </a:p>
        </p:txBody>
      </p:sp>
      <p:sp>
        <p:nvSpPr>
          <p:cNvPr id="4" name="Text Placeholder 3"/>
          <p:cNvSpPr>
            <a:spLocks noGrp="1"/>
          </p:cNvSpPr>
          <p:nvPr>
            <p:ph type="body" sz="quarter" idx="11"/>
          </p:nvPr>
        </p:nvSpPr>
        <p:spPr>
          <a:xfrm>
            <a:off x="325755" y="5906040"/>
            <a:ext cx="6400800" cy="339811"/>
          </a:xfrm>
        </p:spPr>
        <p:txBody>
          <a:bodyPr/>
          <a:p>
            <a:r>
              <a:rPr lang="en-US" altLang="en-US"/>
              <a:t>Figure source: Sutton &amp; Barto, 1998</a:t>
            </a:r>
            <a:endParaRPr lang="en-US" altLang="en-US"/>
          </a:p>
        </p:txBody>
      </p:sp>
      <p:sp>
        <p:nvSpPr>
          <p:cNvPr id="5" name="Text Placeholder 4"/>
          <p:cNvSpPr>
            <a:spLocks noGrp="1"/>
          </p:cNvSpPr>
          <p:nvPr>
            <p:ph type="body" sz="quarter" idx="13"/>
          </p:nvPr>
        </p:nvSpPr>
        <p:spPr/>
        <p:txBody>
          <a:bodyPr/>
          <a:p>
            <a:endParaRPr lang="en-US"/>
          </a:p>
        </p:txBody>
      </p:sp>
      <p:pic>
        <p:nvPicPr>
          <p:cNvPr id="6" name="Picture 5" descr="rl"/>
          <p:cNvPicPr>
            <a:picLocks noChangeAspect="1"/>
          </p:cNvPicPr>
          <p:nvPr/>
        </p:nvPicPr>
        <p:blipFill>
          <a:blip r:embed="rId1"/>
          <a:stretch>
            <a:fillRect/>
          </a:stretch>
        </p:blipFill>
        <p:spPr>
          <a:xfrm>
            <a:off x="1515110" y="2562860"/>
            <a:ext cx="6015355" cy="2315845"/>
          </a:xfrm>
          <a:prstGeom prst="rect">
            <a:avLst/>
          </a:prstGeom>
        </p:spPr>
      </p:pic>
    </p:spTree>
  </p:cSld>
  <p:clrMapOvr>
    <a:masterClrMapping/>
  </p:clrMapOvr>
  <p:transition advTm="20557"/>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474470" y="143002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1282700" y="2597150"/>
            <a:ext cx="7342505" cy="119888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olidFill>
                  <a:schemeClr val="bg1">
                    <a:lumMod val="50000"/>
                  </a:schemeClr>
                </a:solidFill>
                <a:sym typeface="+mn-ea"/>
              </a:rPr>
              <a:t>Behavioural Cloning;</a:t>
            </a:r>
            <a:endParaRPr lang="en-US" altLang="en-US">
              <a:solidFill>
                <a:schemeClr val="bg1">
                  <a:lumMod val="50000"/>
                </a:schemeClr>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Residual Policy Learning;</a:t>
            </a: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bg1">
                    <a:lumMod val="50000"/>
                  </a:schemeClr>
                </a:solidFill>
                <a:sym typeface="+mn-ea"/>
              </a:rPr>
              <a:t>Feeding Demonstrations into Memory Buffer (DDPGfD);</a:t>
            </a:r>
            <a:endParaRPr lang="en-US" altLang="en-US">
              <a:solidFill>
                <a:schemeClr val="bg1">
                  <a:lumMod val="50000"/>
                </a:schemeClr>
              </a:solidFill>
              <a:sym typeface="+mn-ea"/>
            </a:endParaRPr>
          </a:p>
          <a:p>
            <a:pPr marL="342900" indent="-342900">
              <a:buClr>
                <a:srgbClr val="FF0000"/>
              </a:buClr>
              <a:buFont typeface="Arial" panose="02080604020202020204" pitchFamily="34" charset="0"/>
              <a:buChar char="•"/>
            </a:pPr>
            <a:r>
              <a:rPr lang="en-US" altLang="en-US">
                <a:solidFill>
                  <a:schemeClr val="bg1">
                    <a:lumMod val="50000"/>
                  </a:schemeClr>
                </a:solidFill>
                <a:sym typeface="+mn-ea"/>
              </a:rPr>
              <a:t>Comparisons.</a:t>
            </a:r>
            <a:endParaRPr lang="en-US" altLang="en-US">
              <a:solidFill>
                <a:schemeClr val="bg1">
                  <a:lumMod val="50000"/>
                </a:schemeClr>
              </a:solidFill>
              <a:sym typeface="+mn-ea"/>
            </a:endParaRPr>
          </a:p>
        </p:txBody>
      </p:sp>
    </p:spTree>
  </p:cSld>
  <p:clrMapOvr>
    <a:masterClrMapping/>
  </p:clrMapOvr>
  <p:transition advTm="999"/>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474470" y="143002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752475" y="2658110"/>
            <a:ext cx="7566025" cy="1506855"/>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sz="2000">
                <a:solidFill>
                  <a:schemeClr val="tx1"/>
                </a:solidFill>
                <a:sym typeface="+mn-ea"/>
              </a:rPr>
              <a:t>Residual Policy Learning:</a:t>
            </a:r>
            <a:endParaRPr lang="en-US" altLang="en-US">
              <a:solidFill>
                <a:schemeClr val="tx1"/>
              </a:solidFill>
              <a:sym typeface="+mn-ea"/>
            </a:endParaRPr>
          </a:p>
          <a:p>
            <a:pPr lvl="1" indent="0">
              <a:buClr>
                <a:srgbClr val="FF0000"/>
              </a:buClr>
              <a:buFont typeface="Arial" panose="02080604020202020204" pitchFamily="34" charset="0"/>
              <a:buNone/>
            </a:pPr>
            <a:r>
              <a:rPr lang="en-US" altLang="en-US">
                <a:solidFill>
                  <a:schemeClr val="tx1"/>
                </a:solidFill>
                <a:sym typeface="+mn-ea"/>
              </a:rPr>
              <a:t>The action is determined by the sum of an initialization policy, which is pre-trained and fixed, and a residual policy, which is initialized zero and going to be trained in the RL process.</a:t>
            </a:r>
            <a:endParaRPr lang="en-US" altLang="en-US">
              <a:solidFill>
                <a:schemeClr val="tx1"/>
              </a:solidFill>
              <a:sym typeface="+mn-ea"/>
            </a:endParaRPr>
          </a:p>
        </p:txBody>
      </p:sp>
      <p:pic>
        <p:nvPicPr>
          <p:cNvPr id="3" name="Picture 2" descr="re"/>
          <p:cNvPicPr>
            <a:picLocks noChangeAspect="1"/>
          </p:cNvPicPr>
          <p:nvPr/>
        </p:nvPicPr>
        <p:blipFill>
          <a:blip r:embed="rId1"/>
          <a:stretch>
            <a:fillRect/>
          </a:stretch>
        </p:blipFill>
        <p:spPr>
          <a:xfrm>
            <a:off x="3284220" y="4287520"/>
            <a:ext cx="2362200" cy="485775"/>
          </a:xfrm>
          <a:prstGeom prst="rect">
            <a:avLst/>
          </a:prstGeom>
        </p:spPr>
      </p:pic>
    </p:spTree>
  </p:cSld>
  <p:clrMapOvr>
    <a:masterClrMapping/>
  </p:clrMapOvr>
  <p:transition advTm="14906"/>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474470" y="143002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1331595" y="2597150"/>
            <a:ext cx="7187565" cy="1198880"/>
          </a:xfrm>
          <a:prstGeom prst="rect">
            <a:avLst/>
          </a:prstGeom>
          <a:noFill/>
        </p:spPr>
        <p:txBody>
          <a:bodyPr wrap="square" rtlCol="0" anchor="t">
            <a:spAutoFit/>
          </a:bodyPr>
          <a:p>
            <a:pPr marL="342900" indent="-342900" algn="l">
              <a:buClr>
                <a:srgbClr val="FF0000"/>
              </a:buClr>
              <a:buFont typeface="Arial" panose="02080604020202020204" pitchFamily="34" charset="0"/>
              <a:buChar char="•"/>
            </a:pPr>
            <a:r>
              <a:rPr lang="en-US" altLang="en-US">
                <a:solidFill>
                  <a:schemeClr val="bg1">
                    <a:lumMod val="50000"/>
                  </a:schemeClr>
                </a:solidFill>
                <a:sym typeface="+mn-ea"/>
              </a:rPr>
              <a:t>Behavioural Cloning;</a:t>
            </a:r>
            <a:endParaRPr lang="en-US" altLang="en-US">
              <a:solidFill>
                <a:schemeClr val="bg1">
                  <a:lumMod val="50000"/>
                </a:schemeClr>
              </a:solidFill>
              <a:sym typeface="+mn-ea"/>
            </a:endParaRPr>
          </a:p>
          <a:p>
            <a:pPr marL="342900" indent="-342900" algn="l">
              <a:buClr>
                <a:srgbClr val="FF0000"/>
              </a:buClr>
              <a:buFont typeface="Arial" panose="02080604020202020204" pitchFamily="34" charset="0"/>
              <a:buChar char="•"/>
            </a:pPr>
            <a:r>
              <a:rPr lang="en-US" altLang="en-US">
                <a:solidFill>
                  <a:schemeClr val="bg1">
                    <a:lumMod val="50000"/>
                  </a:schemeClr>
                </a:solidFill>
                <a:sym typeface="+mn-ea"/>
              </a:rPr>
              <a:t>Residual Policy Learning;</a:t>
            </a:r>
            <a:endParaRPr lang="en-US" altLang="en-US">
              <a:solidFill>
                <a:schemeClr val="tx1"/>
              </a:solidFill>
              <a:sym typeface="+mn-ea"/>
            </a:endParaRPr>
          </a:p>
          <a:p>
            <a:pPr marL="342900" indent="-342900" algn="l">
              <a:buClr>
                <a:srgbClr val="FF0000"/>
              </a:buClr>
              <a:buFont typeface="Arial" panose="02080604020202020204" pitchFamily="34" charset="0"/>
              <a:buChar char="•"/>
            </a:pPr>
            <a:r>
              <a:rPr lang="en-US" altLang="en-US">
                <a:solidFill>
                  <a:schemeClr val="tx1"/>
                </a:solidFill>
                <a:sym typeface="+mn-ea"/>
              </a:rPr>
              <a:t>Feeding Demonstrations into Memory Buffer (DDPGfD);</a:t>
            </a:r>
            <a:endParaRPr lang="en-US" altLang="en-US">
              <a:solidFill>
                <a:schemeClr val="bg1">
                  <a:lumMod val="50000"/>
                </a:schemeClr>
              </a:solidFill>
              <a:sym typeface="+mn-ea"/>
            </a:endParaRPr>
          </a:p>
          <a:p>
            <a:pPr marL="342900" indent="-342900" algn="l">
              <a:buClr>
                <a:srgbClr val="FF0000"/>
              </a:buClr>
              <a:buFont typeface="Arial" panose="02080604020202020204" pitchFamily="34" charset="0"/>
              <a:buChar char="•"/>
            </a:pPr>
            <a:r>
              <a:rPr lang="en-US" altLang="en-US">
                <a:solidFill>
                  <a:schemeClr val="bg1">
                    <a:lumMod val="50000"/>
                  </a:schemeClr>
                </a:solidFill>
                <a:sym typeface="+mn-ea"/>
              </a:rPr>
              <a:t>Comparisons.</a:t>
            </a:r>
            <a:endParaRPr lang="en-US" altLang="en-US">
              <a:solidFill>
                <a:schemeClr val="bg1">
                  <a:lumMod val="50000"/>
                </a:schemeClr>
              </a:solidFill>
              <a:sym typeface="+mn-ea"/>
            </a:endParaRPr>
          </a:p>
        </p:txBody>
      </p:sp>
    </p:spTree>
  </p:cSld>
  <p:clrMapOvr>
    <a:masterClrMapping/>
  </p:clrMapOvr>
  <p:transition advTm="8009"/>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474470" y="143002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752475" y="2658110"/>
            <a:ext cx="7566025" cy="1137285"/>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sz="2000">
                <a:sym typeface="+mn-ea"/>
              </a:rPr>
              <a:t>Feeding Demonstrations into Memory Buffer (DDPGfD)</a:t>
            </a:r>
            <a:r>
              <a:rPr lang="en-US" altLang="en-US" sz="2000">
                <a:solidFill>
                  <a:schemeClr val="tx1"/>
                </a:solidFill>
                <a:sym typeface="+mn-ea"/>
              </a:rPr>
              <a:t>:</a:t>
            </a:r>
            <a:endParaRPr lang="en-US" altLang="en-US">
              <a:solidFill>
                <a:schemeClr val="tx1"/>
              </a:solidFill>
              <a:sym typeface="+mn-ea"/>
            </a:endParaRPr>
          </a:p>
          <a:p>
            <a:pPr lvl="1" indent="0">
              <a:buClr>
                <a:srgbClr val="FF0000"/>
              </a:buClr>
              <a:buFont typeface="Arial" panose="02080604020202020204" pitchFamily="34" charset="0"/>
              <a:buNone/>
            </a:pPr>
            <a:r>
              <a:rPr lang="en-US" altLang="en-US" sz="1600">
                <a:solidFill>
                  <a:schemeClr val="tx1"/>
                </a:solidFill>
                <a:sym typeface="+mn-ea"/>
              </a:rPr>
              <a:t>Directly feeding demonstrations into the memory buffer, and sampling from both demonstrations and explored trajectories for training the RL agent.</a:t>
            </a:r>
            <a:endParaRPr lang="en-US" altLang="en-US" sz="1600">
              <a:solidFill>
                <a:schemeClr val="tx1"/>
              </a:solidFill>
              <a:sym typeface="+mn-ea"/>
            </a:endParaRPr>
          </a:p>
        </p:txBody>
      </p:sp>
      <p:sp>
        <p:nvSpPr>
          <p:cNvPr id="2" name="Text Box 1"/>
          <p:cNvSpPr txBox="1"/>
          <p:nvPr/>
        </p:nvSpPr>
        <p:spPr>
          <a:xfrm>
            <a:off x="752475" y="4263390"/>
            <a:ext cx="7566025" cy="1906905"/>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sz="2000">
                <a:solidFill>
                  <a:schemeClr val="tx1"/>
                </a:solidFill>
                <a:sym typeface="+mn-ea"/>
              </a:rPr>
              <a:t>Factors that could matter:</a:t>
            </a:r>
            <a:endParaRPr lang="en-US" altLang="en-US">
              <a:solidFill>
                <a:schemeClr val="tx1"/>
              </a:solidFill>
              <a:sym typeface="+mn-ea"/>
            </a:endParaRPr>
          </a:p>
          <a:p>
            <a:pPr indent="0">
              <a:buClr>
                <a:srgbClr val="FF0000"/>
              </a:buClr>
              <a:buFont typeface="Arial" panose="02080604020202020204" pitchFamily="34" charset="0"/>
              <a:buNone/>
            </a:pPr>
            <a:r>
              <a:rPr lang="en-US" altLang="en-US">
                <a:solidFill>
                  <a:schemeClr val="tx1"/>
                </a:solidFill>
                <a:sym typeface="+mn-ea"/>
              </a:rPr>
              <a:t>	</a:t>
            </a:r>
            <a:r>
              <a:rPr lang="en-US" altLang="en-US" sz="1600">
                <a:solidFill>
                  <a:schemeClr val="tx1"/>
                </a:solidFill>
                <a:sym typeface="+mn-ea"/>
              </a:rPr>
              <a:t>The ratio of the number of demonstration samples over all  	samples in the memory buffer controls the extent of leveraging 	demonstration in the RL process. A proper range of ratio is needed 	to guarantee more improvement in RL process. In the original 	paper they use prioritized experience replay to naturally balance 	it.</a:t>
            </a:r>
            <a:endParaRPr lang="en-US" altLang="en-US" sz="1600">
              <a:solidFill>
                <a:schemeClr val="tx1"/>
              </a:solidFill>
              <a:sym typeface="+mn-ea"/>
            </a:endParaRPr>
          </a:p>
        </p:txBody>
      </p:sp>
    </p:spTree>
  </p:cSld>
  <p:clrMapOvr>
    <a:masterClrMapping/>
  </p:clrMapOvr>
  <p:transition advTm="39556"/>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474470" y="143002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1475105" y="2597150"/>
            <a:ext cx="7077075" cy="119888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olidFill>
                  <a:schemeClr val="bg1">
                    <a:lumMod val="50000"/>
                  </a:schemeClr>
                </a:solidFill>
                <a:sym typeface="+mn-ea"/>
              </a:rPr>
              <a:t>Behavioural Cloning;</a:t>
            </a:r>
            <a:endParaRPr lang="en-US" altLang="en-US">
              <a:solidFill>
                <a:schemeClr val="bg1">
                  <a:lumMod val="50000"/>
                </a:schemeClr>
              </a:solidFill>
              <a:sym typeface="+mn-ea"/>
            </a:endParaRPr>
          </a:p>
          <a:p>
            <a:pPr marL="342900" indent="-342900">
              <a:buClr>
                <a:srgbClr val="FF0000"/>
              </a:buClr>
              <a:buFont typeface="Arial" panose="02080604020202020204" pitchFamily="34" charset="0"/>
              <a:buChar char="•"/>
            </a:pPr>
            <a:r>
              <a:rPr lang="en-US" altLang="en-US">
                <a:solidFill>
                  <a:schemeClr val="bg1">
                    <a:lumMod val="50000"/>
                  </a:schemeClr>
                </a:solidFill>
                <a:sym typeface="+mn-ea"/>
              </a:rPr>
              <a:t>Residual Policy Learning;</a:t>
            </a:r>
            <a:endParaRPr lang="en-US" altLang="en-US">
              <a:solidFill>
                <a:schemeClr val="tx1"/>
              </a:solidFill>
              <a:sym typeface="+mn-ea"/>
            </a:endParaRPr>
          </a:p>
          <a:p>
            <a:pPr marL="342900" indent="-342900">
              <a:buClr>
                <a:srgbClr val="FF0000"/>
              </a:buClr>
              <a:buFont typeface="Arial" panose="02080604020202020204" pitchFamily="34" charset="0"/>
              <a:buChar char="•"/>
            </a:pPr>
            <a:r>
              <a:rPr lang="en-US" altLang="en-US">
                <a:solidFill>
                  <a:schemeClr val="bg1">
                    <a:lumMod val="50000"/>
                  </a:schemeClr>
                </a:solidFill>
                <a:sym typeface="+mn-ea"/>
              </a:rPr>
              <a:t>Feeding Demonstrations into Memory Buffer (DDPGfD);</a:t>
            </a:r>
            <a:endParaRPr lang="en-US" altLang="en-US">
              <a:solidFill>
                <a:schemeClr val="bg1">
                  <a:lumMod val="50000"/>
                </a:schemeClr>
              </a:solidFill>
              <a:sym typeface="+mn-ea"/>
            </a:endParaRPr>
          </a:p>
          <a:p>
            <a:pPr marL="342900" indent="-342900">
              <a:buClr>
                <a:srgbClr val="FF0000"/>
              </a:buClr>
              <a:buFont typeface="Arial" panose="02080604020202020204" pitchFamily="34" charset="0"/>
              <a:buChar char="•"/>
            </a:pPr>
            <a:r>
              <a:rPr lang="en-US" altLang="en-US">
                <a:solidFill>
                  <a:schemeClr val="tx1"/>
                </a:solidFill>
                <a:sym typeface="+mn-ea"/>
              </a:rPr>
              <a:t>Comparisons.</a:t>
            </a:r>
            <a:endParaRPr lang="en-US" altLang="en-US">
              <a:solidFill>
                <a:schemeClr val="tx1"/>
              </a:solidFill>
              <a:sym typeface="+mn-ea"/>
            </a:endParaRPr>
          </a:p>
        </p:txBody>
      </p:sp>
    </p:spTree>
  </p:cSld>
  <p:clrMapOvr>
    <a:masterClrMapping/>
  </p:clrMapOvr>
  <p:transition advTm="1532"/>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474470" y="143002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3061970" y="2317115"/>
            <a:ext cx="3579495" cy="553085"/>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sz="1600">
                <a:solidFill>
                  <a:schemeClr val="tx1"/>
                </a:solidFill>
                <a:sym typeface="+mn-ea"/>
              </a:rPr>
              <a:t>Initialization Policy </a:t>
            </a:r>
            <a:endParaRPr lang="en-US" altLang="en-US">
              <a:solidFill>
                <a:schemeClr val="tx1"/>
              </a:solidFill>
              <a:sym typeface="+mn-ea"/>
            </a:endParaRPr>
          </a:p>
          <a:p>
            <a:pPr indent="0">
              <a:buClr>
                <a:srgbClr val="FF0000"/>
              </a:buClr>
              <a:buFont typeface="Arial" panose="02080604020202020204" pitchFamily="34" charset="0"/>
              <a:buNone/>
            </a:pPr>
            <a:r>
              <a:rPr lang="en-US" altLang="en-US" sz="1400">
                <a:solidFill>
                  <a:schemeClr val="tx1"/>
                </a:solidFill>
                <a:sym typeface="+mn-ea"/>
              </a:rPr>
              <a:t>     (a relatively good one)</a:t>
            </a:r>
            <a:endParaRPr lang="en-US" altLang="en-US" sz="1400">
              <a:solidFill>
                <a:schemeClr val="tx1"/>
              </a:solidFill>
              <a:sym typeface="+mn-ea"/>
            </a:endParaRPr>
          </a:p>
        </p:txBody>
      </p:sp>
      <p:pic>
        <p:nvPicPr>
          <p:cNvPr id="2" name="ini">
            <a:hlinkClick r:id="" action="ppaction://media"/>
          </p:cNvPr>
          <p:cNvPicPr/>
          <p:nvPr>
            <a:videoFile r:link="rId1"/>
            <p:extLst>
              <p:ext uri="{DAA4B4D4-6D71-4841-9C94-3DE7FCFB9230}">
                <p14:media xmlns:p14="http://schemas.microsoft.com/office/powerpoint/2010/main" r:embed="rId2"/>
              </p:ext>
            </p:extLst>
          </p:nvPr>
        </p:nvPicPr>
        <p:blipFill>
          <a:blip r:embed="rId3"/>
          <a:stretch>
            <a:fillRect/>
          </a:stretch>
        </p:blipFill>
        <p:spPr>
          <a:xfrm>
            <a:off x="3340735" y="3048635"/>
            <a:ext cx="2369185" cy="2268855"/>
          </a:xfrm>
          <a:prstGeom prst="rect">
            <a:avLst/>
          </a:prstGeom>
        </p:spPr>
      </p:pic>
      <p:pic>
        <p:nvPicPr>
          <p:cNvPr id="3" name="res">
            <a:hlinkClick r:id="" action="ppaction://media"/>
          </p:cNvPr>
          <p:cNvPicPr/>
          <p:nvPr>
            <a:videoFile r:link="rId4"/>
            <p:extLst>
              <p:ext uri="{DAA4B4D4-6D71-4841-9C94-3DE7FCFB9230}">
                <p14:media xmlns:p14="http://schemas.microsoft.com/office/powerpoint/2010/main" r:embed="rId5"/>
              </p:ext>
            </p:extLst>
          </p:nvPr>
        </p:nvPicPr>
        <p:blipFill>
          <a:blip r:embed="rId6"/>
          <a:stretch>
            <a:fillRect/>
          </a:stretch>
        </p:blipFill>
        <p:spPr>
          <a:xfrm>
            <a:off x="6172835" y="3048635"/>
            <a:ext cx="2313940" cy="2268855"/>
          </a:xfrm>
          <a:prstGeom prst="rect">
            <a:avLst/>
          </a:prstGeom>
        </p:spPr>
      </p:pic>
      <p:sp>
        <p:nvSpPr>
          <p:cNvPr id="4" name="Text Box 3"/>
          <p:cNvSpPr txBox="1"/>
          <p:nvPr/>
        </p:nvSpPr>
        <p:spPr>
          <a:xfrm>
            <a:off x="5891530" y="2317115"/>
            <a:ext cx="3579495" cy="614045"/>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sz="1600">
                <a:solidFill>
                  <a:schemeClr val="tx1"/>
                </a:solidFill>
                <a:sym typeface="+mn-ea"/>
              </a:rPr>
              <a:t>Final Learned Policy </a:t>
            </a:r>
            <a:endParaRPr lang="en-US" altLang="en-US" sz="1600">
              <a:solidFill>
                <a:schemeClr val="tx1"/>
              </a:solidFill>
              <a:sym typeface="+mn-ea"/>
            </a:endParaRPr>
          </a:p>
          <a:p>
            <a:pPr indent="0">
              <a:buClr>
                <a:srgbClr val="FF0000"/>
              </a:buClr>
              <a:buFont typeface="Arial" panose="02080604020202020204" pitchFamily="34" charset="0"/>
              <a:buNone/>
            </a:pPr>
            <a:r>
              <a:rPr lang="en-US" altLang="en-US">
                <a:solidFill>
                  <a:schemeClr val="tx1"/>
                </a:solidFill>
                <a:sym typeface="+mn-ea"/>
              </a:rPr>
              <a:t>      </a:t>
            </a:r>
            <a:r>
              <a:rPr lang="en-US" altLang="en-US" sz="1400">
                <a:solidFill>
                  <a:schemeClr val="tx1"/>
                </a:solidFill>
                <a:sym typeface="+mn-ea"/>
              </a:rPr>
              <a:t>(near optimal)</a:t>
            </a:r>
            <a:endParaRPr lang="en-US" altLang="en-US" sz="1400">
              <a:solidFill>
                <a:schemeClr val="tx1"/>
              </a:solidFill>
              <a:sym typeface="+mn-ea"/>
            </a:endParaRPr>
          </a:p>
        </p:txBody>
      </p:sp>
      <p:sp>
        <p:nvSpPr>
          <p:cNvPr id="8" name="Text Box 7"/>
          <p:cNvSpPr txBox="1"/>
          <p:nvPr/>
        </p:nvSpPr>
        <p:spPr>
          <a:xfrm>
            <a:off x="292100" y="2317115"/>
            <a:ext cx="3579495" cy="553085"/>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sz="1600">
                <a:solidFill>
                  <a:schemeClr val="tx1"/>
                </a:solidFill>
                <a:sym typeface="+mn-ea"/>
              </a:rPr>
              <a:t>Random Initialization </a:t>
            </a:r>
            <a:endParaRPr lang="en-US" altLang="en-US">
              <a:solidFill>
                <a:schemeClr val="tx1"/>
              </a:solidFill>
              <a:sym typeface="+mn-ea"/>
            </a:endParaRPr>
          </a:p>
          <a:p>
            <a:pPr indent="0">
              <a:buClr>
                <a:srgbClr val="FF0000"/>
              </a:buClr>
              <a:buFont typeface="Arial" panose="02080604020202020204" pitchFamily="34" charset="0"/>
              <a:buNone/>
            </a:pPr>
            <a:endParaRPr lang="en-US" altLang="en-US" sz="1400">
              <a:solidFill>
                <a:schemeClr val="tx1"/>
              </a:solidFill>
              <a:sym typeface="+mn-ea"/>
            </a:endParaRPr>
          </a:p>
        </p:txBody>
      </p:sp>
      <p:pic>
        <p:nvPicPr>
          <p:cNvPr id="9" name="rand">
            <a:hlinkClick r:id="" action="ppaction://media"/>
          </p:cNvPr>
          <p:cNvPicPr/>
          <p:nvPr>
            <a:videoFile r:link="rId7"/>
            <p:extLst>
              <p:ext uri="{DAA4B4D4-6D71-4841-9C94-3DE7FCFB9230}">
                <p14:media xmlns:p14="http://schemas.microsoft.com/office/powerpoint/2010/main" r:embed="rId8"/>
              </p:ext>
            </p:extLst>
          </p:nvPr>
        </p:nvPicPr>
        <p:blipFill>
          <a:blip r:embed="rId9"/>
          <a:stretch>
            <a:fillRect/>
          </a:stretch>
        </p:blipFill>
        <p:spPr>
          <a:xfrm>
            <a:off x="544830" y="3048635"/>
            <a:ext cx="2341880" cy="2268855"/>
          </a:xfrm>
          <a:prstGeom prst="rect">
            <a:avLst/>
          </a:prstGeom>
        </p:spPr>
      </p:pic>
    </p:spTree>
  </p:cSld>
  <p:clrMapOvr>
    <a:masterClrMapping/>
  </p:clrMapOvr>
  <p:transition advTm="35098"/>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2"/>
                </p:tgtEl>
              </p:cMediaNode>
            </p:video>
            <p:seq concurrent="1" nextAc="seek">
              <p:cTn id="3" restart="whenNotActive" fill="hold" evtFilter="cancelBubble" nodeType="interactiveSeq">
                <p:stCondLst>
                  <p:cond evt="onClick" delay="0">
                    <p:tgtEl>
                      <p:spTgt spid="2"/>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2"/>
                                        </p:tgtEl>
                                      </p:cBhvr>
                                    </p:cmd>
                                  </p:childTnLst>
                                </p:cTn>
                              </p:par>
                            </p:childTnLst>
                          </p:cTn>
                        </p:par>
                      </p:childTnLst>
                    </p:cTn>
                  </p:par>
                </p:childTnLst>
              </p:cTn>
              <p:nextCondLst>
                <p:cond evt="onClick" delay="0">
                  <p:tgtEl>
                    <p:spTgt spid="2"/>
                  </p:tgtEl>
                </p:cond>
              </p:nextCondLst>
            </p:seq>
            <p:video fullScrn="0">
              <p:cMediaNode>
                <p:cTn id="8" fill="hold" display="1">
                  <p:stCondLst>
                    <p:cond delay="indefinite"/>
                  </p:stCondLst>
                  <p:endCondLst>
                    <p:cond evt="onNext">
                      <p:tgtEl>
                        <p:sldTgt/>
                      </p:tgtEl>
                    </p:cond>
                    <p:cond evt="onPrev">
                      <p:tgtEl>
                        <p:sldTgt/>
                      </p:tgtEl>
                    </p:cond>
                  </p:endCondLst>
                </p:cTn>
                <p:tgtEl>
                  <p:spTgt spid="3"/>
                </p:tgtEl>
              </p:cMediaNode>
            </p:video>
            <p:seq concurrent="1" nextAc="seek">
              <p:cTn id="9" restart="whenNotActive" fill="hold" evtFilter="cancelBubble" nodeType="interactiveSeq">
                <p:stCondLst>
                  <p:cond evt="onClick" delay="0">
                    <p:tgtEl>
                      <p:spTgt spid="3"/>
                    </p:tgtEl>
                  </p:cond>
                </p:stCondLst>
                <p:endSync evt="end" delay="0">
                  <p:rtn val="all"/>
                </p:endSync>
                <p:childTnLst>
                  <p:par>
                    <p:cTn id="10" fill="hold">
                      <p:stCondLst>
                        <p:cond delay="0"/>
                      </p:stCondLst>
                      <p:childTnLst>
                        <p:par>
                          <p:cTn id="11" fill="hold">
                            <p:stCondLst>
                              <p:cond delay="0"/>
                            </p:stCondLst>
                            <p:childTnLst>
                              <p:par>
                                <p:cTn id="12" presetID="2" presetClass="mediacall" presetSubtype="0" fill="hold" nodeType="clickEffect">
                                  <p:stCondLst>
                                    <p:cond delay="0"/>
                                  </p:stCondLst>
                                  <p:childTnLst>
                                    <p:cmd type="call" cmd="togglePause">
                                      <p:cBhvr additive="base">
                                        <p:cTn id="13" dur="1" fill="hold"/>
                                        <p:tgtEl>
                                          <p:spTgt spid="3"/>
                                        </p:tgtEl>
                                      </p:cBhvr>
                                    </p:cmd>
                                  </p:childTnLst>
                                </p:cTn>
                              </p:par>
                            </p:childTnLst>
                          </p:cTn>
                        </p:par>
                      </p:childTnLst>
                    </p:cTn>
                  </p:par>
                </p:childTnLst>
              </p:cTn>
              <p:nextCondLst>
                <p:cond evt="onClick" delay="0">
                  <p:tgtEl>
                    <p:spTgt spid="3"/>
                  </p:tgtEl>
                </p:cond>
              </p:nextCondLst>
            </p:seq>
            <p:video fullScrn="0">
              <p:cMediaNode>
                <p:cTn id="14" fill="hold" display="1">
                  <p:stCondLst>
                    <p:cond delay="indefinite"/>
                  </p:stCondLst>
                  <p:endCondLst>
                    <p:cond evt="onNext">
                      <p:tgtEl>
                        <p:sldTgt/>
                      </p:tgtEl>
                    </p:cond>
                    <p:cond evt="onPrev">
                      <p:tgtEl>
                        <p:sldTgt/>
                      </p:tgtEl>
                    </p:cond>
                  </p:endCondLst>
                </p:cTn>
                <p:tgtEl>
                  <p:spTgt spid="9"/>
                </p:tgtEl>
              </p:cMediaNode>
            </p:video>
            <p:seq concurrent="1" nextAc="seek">
              <p:cTn id="15" restart="whenNotActive" fill="hold" evtFilter="cancelBubble" nodeType="interactiveSeq">
                <p:stCondLst>
                  <p:cond evt="onClick" delay="0">
                    <p:tgtEl>
                      <p:spTgt spid="9"/>
                    </p:tgtEl>
                  </p:cond>
                </p:stCondLst>
                <p:endSync evt="end" delay="0">
                  <p:rtn val="all"/>
                </p:endSync>
                <p:childTnLst>
                  <p:par>
                    <p:cTn id="16" fill="hold">
                      <p:stCondLst>
                        <p:cond delay="0"/>
                      </p:stCondLst>
                      <p:childTnLst>
                        <p:par>
                          <p:cTn id="17" fill="hold">
                            <p:stCondLst>
                              <p:cond delay="0"/>
                            </p:stCondLst>
                            <p:childTnLst>
                              <p:par>
                                <p:cTn id="18" presetID="2" presetClass="mediacall" presetSubtype="0" fill="hold" nodeType="clickEffect">
                                  <p:stCondLst>
                                    <p:cond delay="0"/>
                                  </p:stCondLst>
                                  <p:childTnLst>
                                    <p:cmd type="call" cmd="togglePause">
                                      <p:cBhvr additive="base">
                                        <p:cTn id="19"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367790" y="1048385"/>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868045" y="1878330"/>
            <a:ext cx="7368540" cy="92202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olidFill>
                  <a:schemeClr val="tx1"/>
                </a:solidFill>
                <a:sym typeface="+mn-ea"/>
              </a:rPr>
              <a:t>Comparisons of different methods on </a:t>
            </a:r>
            <a:r>
              <a:rPr lang="en-US" altLang="en-US" i="1">
                <a:solidFill>
                  <a:schemeClr val="tx1"/>
                </a:solidFill>
                <a:sym typeface="+mn-ea"/>
              </a:rPr>
              <a:t>Reacher</a:t>
            </a:r>
            <a:r>
              <a:rPr lang="en-US" altLang="en-US">
                <a:solidFill>
                  <a:schemeClr val="tx1"/>
                </a:solidFill>
                <a:sym typeface="+mn-ea"/>
              </a:rPr>
              <a:t> task: Behavioural Cloning, Residual Policy Learning, Feeding Demonstrations into Memory Buffer (DDPGfD).</a:t>
            </a:r>
            <a:endParaRPr lang="en-US" altLang="en-US">
              <a:solidFill>
                <a:schemeClr val="tx1"/>
              </a:solidFill>
              <a:sym typeface="+mn-ea"/>
            </a:endParaRPr>
          </a:p>
        </p:txBody>
      </p:sp>
      <p:pic>
        <p:nvPicPr>
          <p:cNvPr id="8" name="Picture 7" descr="sparse"/>
          <p:cNvPicPr>
            <a:picLocks noChangeAspect="1"/>
          </p:cNvPicPr>
          <p:nvPr/>
        </p:nvPicPr>
        <p:blipFill>
          <a:blip r:embed="rId1"/>
          <a:stretch>
            <a:fillRect/>
          </a:stretch>
        </p:blipFill>
        <p:spPr>
          <a:xfrm>
            <a:off x="4677410" y="2903220"/>
            <a:ext cx="3654425" cy="2697480"/>
          </a:xfrm>
          <a:prstGeom prst="rect">
            <a:avLst/>
          </a:prstGeom>
        </p:spPr>
      </p:pic>
      <p:sp>
        <p:nvSpPr>
          <p:cNvPr id="9" name="Text Box 8"/>
          <p:cNvSpPr txBox="1"/>
          <p:nvPr/>
        </p:nvSpPr>
        <p:spPr>
          <a:xfrm>
            <a:off x="2070100" y="5600700"/>
            <a:ext cx="1235710" cy="245110"/>
          </a:xfrm>
          <a:prstGeom prst="rect">
            <a:avLst/>
          </a:prstGeom>
          <a:noFill/>
        </p:spPr>
        <p:txBody>
          <a:bodyPr wrap="square" rtlCol="0" anchor="t">
            <a:spAutoFit/>
          </a:bodyPr>
          <a:p>
            <a:pPr indent="0">
              <a:buClr>
                <a:srgbClr val="FF0000"/>
              </a:buClr>
              <a:buFont typeface="Arial" panose="02080604020202020204" pitchFamily="34" charset="0"/>
              <a:buNone/>
            </a:pPr>
            <a:r>
              <a:rPr lang="en-US" altLang="en-US" sz="1000"/>
              <a:t>Dense Reward</a:t>
            </a:r>
            <a:endParaRPr lang="en-US" altLang="en-US" sz="1000"/>
          </a:p>
        </p:txBody>
      </p:sp>
      <p:sp>
        <p:nvSpPr>
          <p:cNvPr id="10" name="Text Box 9"/>
          <p:cNvSpPr txBox="1"/>
          <p:nvPr/>
        </p:nvSpPr>
        <p:spPr>
          <a:xfrm>
            <a:off x="6048375" y="5600700"/>
            <a:ext cx="1235710" cy="245110"/>
          </a:xfrm>
          <a:prstGeom prst="rect">
            <a:avLst/>
          </a:prstGeom>
          <a:noFill/>
        </p:spPr>
        <p:txBody>
          <a:bodyPr wrap="square" rtlCol="0" anchor="t">
            <a:spAutoFit/>
          </a:bodyPr>
          <a:p>
            <a:pPr indent="0">
              <a:buClr>
                <a:srgbClr val="FF0000"/>
              </a:buClr>
              <a:buFont typeface="Arial" panose="02080604020202020204" pitchFamily="34" charset="0"/>
              <a:buNone/>
            </a:pPr>
            <a:r>
              <a:rPr lang="en-US" altLang="en-US" sz="1000"/>
              <a:t>Sparse Reward</a:t>
            </a:r>
            <a:endParaRPr lang="en-US" altLang="en-US" sz="1000"/>
          </a:p>
        </p:txBody>
      </p:sp>
      <p:pic>
        <p:nvPicPr>
          <p:cNvPr id="2" name="Picture 1" descr="dense"/>
          <p:cNvPicPr>
            <a:picLocks noChangeAspect="1"/>
          </p:cNvPicPr>
          <p:nvPr/>
        </p:nvPicPr>
        <p:blipFill>
          <a:blip r:embed="rId2"/>
          <a:stretch>
            <a:fillRect/>
          </a:stretch>
        </p:blipFill>
        <p:spPr>
          <a:xfrm>
            <a:off x="666115" y="2903220"/>
            <a:ext cx="3787140" cy="2697480"/>
          </a:xfrm>
          <a:prstGeom prst="rect">
            <a:avLst/>
          </a:prstGeom>
        </p:spPr>
      </p:pic>
    </p:spTree>
  </p:cSld>
  <p:clrMapOvr>
    <a:masterClrMapping/>
  </p:clrMapOvr>
  <p:transition advTm="50338"/>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367790" y="1048385"/>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868045" y="1878330"/>
            <a:ext cx="7368540" cy="92202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olidFill>
                  <a:schemeClr val="tx1"/>
                </a:solidFill>
                <a:sym typeface="+mn-ea"/>
              </a:rPr>
              <a:t>Comparisons of different methods on </a:t>
            </a:r>
            <a:r>
              <a:rPr lang="en-US" altLang="en-US" i="1">
                <a:solidFill>
                  <a:schemeClr val="tx1"/>
                </a:solidFill>
                <a:sym typeface="+mn-ea"/>
              </a:rPr>
              <a:t>Reacher</a:t>
            </a:r>
            <a:r>
              <a:rPr lang="en-US" altLang="en-US">
                <a:solidFill>
                  <a:schemeClr val="tx1"/>
                </a:solidFill>
                <a:sym typeface="+mn-ea"/>
              </a:rPr>
              <a:t> task: Behavioural Cloning, Residual Policy Learning, Feeding Demonstrations into Memory Buffer (DDPGfD).</a:t>
            </a:r>
            <a:endParaRPr lang="en-US" altLang="en-US">
              <a:solidFill>
                <a:schemeClr val="tx1"/>
              </a:solidFill>
              <a:sym typeface="+mn-ea"/>
            </a:endParaRPr>
          </a:p>
        </p:txBody>
      </p:sp>
      <p:pic>
        <p:nvPicPr>
          <p:cNvPr id="8" name="Picture 7" descr="sparse"/>
          <p:cNvPicPr>
            <a:picLocks noChangeAspect="1"/>
          </p:cNvPicPr>
          <p:nvPr/>
        </p:nvPicPr>
        <p:blipFill>
          <a:blip r:embed="rId1"/>
          <a:stretch>
            <a:fillRect/>
          </a:stretch>
        </p:blipFill>
        <p:spPr>
          <a:xfrm>
            <a:off x="706755" y="2903220"/>
            <a:ext cx="3654425" cy="2697480"/>
          </a:xfrm>
          <a:prstGeom prst="rect">
            <a:avLst/>
          </a:prstGeom>
        </p:spPr>
      </p:pic>
      <p:sp>
        <p:nvSpPr>
          <p:cNvPr id="10" name="Text Box 9"/>
          <p:cNvSpPr txBox="1"/>
          <p:nvPr/>
        </p:nvSpPr>
        <p:spPr>
          <a:xfrm>
            <a:off x="1420495" y="5600700"/>
            <a:ext cx="2070735" cy="398780"/>
          </a:xfrm>
          <a:prstGeom prst="rect">
            <a:avLst/>
          </a:prstGeom>
          <a:noFill/>
        </p:spPr>
        <p:txBody>
          <a:bodyPr wrap="square" rtlCol="0" anchor="t">
            <a:spAutoFit/>
          </a:bodyPr>
          <a:p>
            <a:pPr indent="0">
              <a:buClr>
                <a:srgbClr val="FF0000"/>
              </a:buClr>
              <a:buFont typeface="Arial" panose="02080604020202020204" pitchFamily="34" charset="0"/>
              <a:buNone/>
            </a:pPr>
            <a:r>
              <a:rPr lang="en-US" altLang="en-US" sz="1000"/>
              <a:t>Large Demonstration Dataset 	       (1000)</a:t>
            </a:r>
            <a:endParaRPr lang="en-US" altLang="en-US" sz="1000"/>
          </a:p>
        </p:txBody>
      </p:sp>
      <p:pic>
        <p:nvPicPr>
          <p:cNvPr id="2" name="Picture 1" descr="sm"/>
          <p:cNvPicPr>
            <a:picLocks noChangeAspect="1"/>
          </p:cNvPicPr>
          <p:nvPr/>
        </p:nvPicPr>
        <p:blipFill>
          <a:blip r:embed="rId2"/>
          <a:stretch>
            <a:fillRect/>
          </a:stretch>
        </p:blipFill>
        <p:spPr>
          <a:xfrm>
            <a:off x="4485640" y="2903220"/>
            <a:ext cx="3804285" cy="2668905"/>
          </a:xfrm>
          <a:prstGeom prst="rect">
            <a:avLst/>
          </a:prstGeom>
        </p:spPr>
      </p:pic>
      <p:sp>
        <p:nvSpPr>
          <p:cNvPr id="3" name="Text Box 2"/>
          <p:cNvSpPr txBox="1"/>
          <p:nvPr/>
        </p:nvSpPr>
        <p:spPr>
          <a:xfrm>
            <a:off x="5449570" y="5600700"/>
            <a:ext cx="2070735" cy="398780"/>
          </a:xfrm>
          <a:prstGeom prst="rect">
            <a:avLst/>
          </a:prstGeom>
          <a:noFill/>
        </p:spPr>
        <p:txBody>
          <a:bodyPr wrap="square" rtlCol="0" anchor="t">
            <a:spAutoFit/>
          </a:bodyPr>
          <a:p>
            <a:pPr indent="0">
              <a:buClr>
                <a:srgbClr val="FF0000"/>
              </a:buClr>
              <a:buFont typeface="Arial" panose="02080604020202020204" pitchFamily="34" charset="0"/>
              <a:buNone/>
            </a:pPr>
            <a:r>
              <a:rPr lang="en-US" altLang="en-US" sz="1000"/>
              <a:t>Small Demonstration Dataset 	       (50)</a:t>
            </a:r>
            <a:endParaRPr lang="en-US" altLang="en-US" sz="1000"/>
          </a:p>
        </p:txBody>
      </p:sp>
    </p:spTree>
  </p:cSld>
  <p:clrMapOvr>
    <a:masterClrMapping/>
  </p:clrMapOvr>
  <p:transition advTm="26188"/>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1367790" y="1048385"/>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 Demonstrations</a:t>
            </a:r>
            <a:endParaRPr lang="en-US" altLang="en-US" sz="2400" b="1">
              <a:sym typeface="+mn-ea"/>
            </a:endParaRPr>
          </a:p>
        </p:txBody>
      </p:sp>
      <p:sp>
        <p:nvSpPr>
          <p:cNvPr id="7" name="Text Box 6"/>
          <p:cNvSpPr txBox="1"/>
          <p:nvPr/>
        </p:nvSpPr>
        <p:spPr>
          <a:xfrm>
            <a:off x="887730" y="1878330"/>
            <a:ext cx="7368540" cy="4523105"/>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olidFill>
                  <a:schemeClr val="tx1"/>
                </a:solidFill>
                <a:sym typeface="+mn-ea"/>
              </a:rPr>
              <a:t>Conclusions from experiments:</a:t>
            </a:r>
            <a:endParaRPr lang="en-US" altLang="en-US">
              <a:solidFill>
                <a:schemeClr val="tx1"/>
              </a:solidFill>
              <a:sym typeface="+mn-ea"/>
            </a:endParaRPr>
          </a:p>
          <a:p>
            <a:pPr marL="342900" indent="-342900">
              <a:buClr>
                <a:srgbClr val="FF0000"/>
              </a:buClr>
              <a:buFont typeface="Arial" panose="02080604020202020204" pitchFamily="34" charset="0"/>
              <a:buChar char="•"/>
            </a:pPr>
            <a:endParaRPr lang="en-US" altLang="en-US">
              <a:solidFill>
                <a:schemeClr val="tx1"/>
              </a:solidFill>
              <a:sym typeface="+mn-ea"/>
            </a:endParaRPr>
          </a:p>
          <a:p>
            <a:pPr indent="0">
              <a:buClr>
                <a:srgbClr val="FF0000"/>
              </a:buClr>
              <a:buFont typeface="Arial" panose="02080604020202020204" pitchFamily="34" charset="0"/>
              <a:buNone/>
            </a:pPr>
            <a:r>
              <a:rPr lang="en-US" altLang="en-US" sz="1200">
                <a:solidFill>
                  <a:schemeClr val="tx1"/>
                </a:solidFill>
                <a:sym typeface="+mn-ea"/>
              </a:rPr>
              <a:t>1. The approach of learning with </a:t>
            </a:r>
            <a:r>
              <a:rPr lang="en-US" altLang="en-US" sz="1200">
                <a:solidFill>
                  <a:srgbClr val="FF0000"/>
                </a:solidFill>
                <a:sym typeface="+mn-ea"/>
              </a:rPr>
              <a:t>demonstrations fed directly into the memory buffer</a:t>
            </a:r>
            <a:r>
              <a:rPr lang="en-US" altLang="en-US" sz="1200">
                <a:solidFill>
                  <a:schemeClr val="tx1"/>
                </a:solidFill>
                <a:sym typeface="+mn-ea"/>
              </a:rPr>
              <a:t> shows </a:t>
            </a:r>
            <a:r>
              <a:rPr lang="en-US" altLang="en-US" sz="1200">
                <a:solidFill>
                  <a:srgbClr val="FF0000"/>
                </a:solidFill>
                <a:sym typeface="+mn-ea"/>
              </a:rPr>
              <a:t>robust improvement</a:t>
            </a:r>
            <a:r>
              <a:rPr lang="en-US" altLang="en-US" sz="1200">
                <a:solidFill>
                  <a:schemeClr val="tx1"/>
                </a:solidFill>
                <a:sym typeface="+mn-ea"/>
              </a:rPr>
              <a:t> in learning performance with general experiment settings;</a:t>
            </a:r>
            <a:endParaRPr lang="en-US" altLang="en-US" sz="1200">
              <a:solidFill>
                <a:schemeClr val="tx1"/>
              </a:solidFill>
              <a:sym typeface="+mn-ea"/>
            </a:endParaRPr>
          </a:p>
          <a:p>
            <a:pPr indent="0">
              <a:buClr>
                <a:srgbClr val="FF0000"/>
              </a:buClr>
              <a:buFont typeface="Arial" panose="02080604020202020204" pitchFamily="34" charset="0"/>
              <a:buNone/>
            </a:pPr>
            <a:endParaRPr lang="en-US" altLang="en-US" sz="1200">
              <a:solidFill>
                <a:schemeClr val="tx1"/>
              </a:solidFill>
              <a:sym typeface="+mn-ea"/>
            </a:endParaRPr>
          </a:p>
          <a:p>
            <a:pPr indent="0">
              <a:buClr>
                <a:srgbClr val="FF0000"/>
              </a:buClr>
              <a:buFont typeface="Arial" panose="02080604020202020204" pitchFamily="34" charset="0"/>
              <a:buNone/>
            </a:pPr>
            <a:r>
              <a:rPr lang="en-US" altLang="en-US" sz="1200">
                <a:solidFill>
                  <a:schemeClr val="tx1"/>
                </a:solidFill>
                <a:sym typeface="+mn-ea"/>
              </a:rPr>
              <a:t>2. The approach of </a:t>
            </a:r>
            <a:r>
              <a:rPr lang="en-US" altLang="en-US" sz="1200">
                <a:solidFill>
                  <a:srgbClr val="FF0000"/>
                </a:solidFill>
                <a:sym typeface="+mn-ea"/>
              </a:rPr>
              <a:t>residual policy learning</a:t>
            </a:r>
            <a:r>
              <a:rPr lang="en-US" altLang="en-US" sz="1200">
                <a:solidFill>
                  <a:schemeClr val="tx1"/>
                </a:solidFill>
                <a:sym typeface="+mn-ea"/>
              </a:rPr>
              <a:t> works </a:t>
            </a:r>
            <a:r>
              <a:rPr lang="en-US" altLang="en-US" sz="1200">
                <a:solidFill>
                  <a:srgbClr val="FF0000"/>
                </a:solidFill>
                <a:sym typeface="+mn-ea"/>
              </a:rPr>
              <a:t>the best with fine-tuning and good initialization policy</a:t>
            </a:r>
            <a:r>
              <a:rPr lang="en-US" altLang="en-US" sz="1200">
                <a:solidFill>
                  <a:schemeClr val="tx1"/>
                </a:solidFill>
                <a:sym typeface="+mn-ea"/>
              </a:rPr>
              <a:t>, benefiting from the restricted exploration range (sometimes manually set according to the performance of initialization policy) of the residual policy;</a:t>
            </a:r>
            <a:endParaRPr lang="en-US" altLang="en-US" sz="1200">
              <a:solidFill>
                <a:schemeClr val="tx1"/>
              </a:solidFill>
              <a:sym typeface="+mn-ea"/>
            </a:endParaRPr>
          </a:p>
          <a:p>
            <a:pPr indent="0">
              <a:buClr>
                <a:srgbClr val="FF0000"/>
              </a:buClr>
              <a:buFont typeface="Arial" panose="02080604020202020204" pitchFamily="34" charset="0"/>
              <a:buNone/>
            </a:pPr>
            <a:endParaRPr lang="en-US" altLang="en-US" sz="1200">
              <a:solidFill>
                <a:schemeClr val="tx1"/>
              </a:solidFill>
              <a:sym typeface="+mn-ea"/>
            </a:endParaRPr>
          </a:p>
          <a:p>
            <a:pPr indent="0">
              <a:buClr>
                <a:srgbClr val="FF0000"/>
              </a:buClr>
              <a:buFont typeface="Arial" panose="02080604020202020204" pitchFamily="34" charset="0"/>
              <a:buNone/>
            </a:pPr>
            <a:r>
              <a:rPr lang="en-US" altLang="en-US" sz="1200">
                <a:solidFill>
                  <a:schemeClr val="tx1"/>
                </a:solidFill>
                <a:sym typeface="+mn-ea"/>
              </a:rPr>
              <a:t>3. Vanilla DDPG could work well with dense reward function, but </a:t>
            </a:r>
            <a:r>
              <a:rPr lang="en-US" altLang="en-US" sz="1200">
                <a:solidFill>
                  <a:srgbClr val="FF0000"/>
                </a:solidFill>
                <a:sym typeface="+mn-ea"/>
              </a:rPr>
              <a:t>much worse with sparse reward function</a:t>
            </a:r>
            <a:r>
              <a:rPr lang="en-US" altLang="en-US" sz="1200">
                <a:solidFill>
                  <a:schemeClr val="tx1"/>
                </a:solidFill>
                <a:sym typeface="+mn-ea"/>
              </a:rPr>
              <a:t>, even learn nothing useful in the early training stage;</a:t>
            </a:r>
            <a:endParaRPr lang="en-US" altLang="en-US" sz="1200">
              <a:solidFill>
                <a:schemeClr val="tx1"/>
              </a:solidFill>
              <a:sym typeface="+mn-ea"/>
            </a:endParaRPr>
          </a:p>
          <a:p>
            <a:pPr indent="0">
              <a:buClr>
                <a:srgbClr val="FF0000"/>
              </a:buClr>
              <a:buFont typeface="Arial" panose="02080604020202020204" pitchFamily="34" charset="0"/>
              <a:buNone/>
            </a:pPr>
            <a:endParaRPr lang="en-US" altLang="en-US" sz="1200">
              <a:solidFill>
                <a:schemeClr val="tx1"/>
              </a:solidFill>
              <a:sym typeface="+mn-ea"/>
            </a:endParaRPr>
          </a:p>
          <a:p>
            <a:pPr indent="0">
              <a:buClr>
                <a:srgbClr val="FF0000"/>
              </a:buClr>
              <a:buFont typeface="Arial" panose="02080604020202020204" pitchFamily="34" charset="0"/>
              <a:buNone/>
            </a:pPr>
            <a:r>
              <a:rPr lang="en-US" altLang="en-US" sz="1200">
                <a:solidFill>
                  <a:schemeClr val="tx1"/>
                </a:solidFill>
                <a:sym typeface="+mn-ea"/>
              </a:rPr>
              <a:t>4. The </a:t>
            </a:r>
            <a:r>
              <a:rPr lang="en-US" altLang="en-US" sz="1200">
                <a:solidFill>
                  <a:srgbClr val="FF0000"/>
                </a:solidFill>
                <a:sym typeface="+mn-ea"/>
              </a:rPr>
              <a:t>effect of improvement</a:t>
            </a:r>
            <a:r>
              <a:rPr lang="en-US" altLang="en-US" sz="1200">
                <a:solidFill>
                  <a:schemeClr val="tx1"/>
                </a:solidFill>
                <a:sym typeface="+mn-ea"/>
              </a:rPr>
              <a:t> in learning performance using above methods for leveraging demonstrations, including policy replacement, residual policy learning and directly feeding demonstrations into memory, is </a:t>
            </a:r>
            <a:r>
              <a:rPr lang="en-US" altLang="en-US" sz="1200">
                <a:solidFill>
                  <a:srgbClr val="FF0000"/>
                </a:solidFill>
                <a:sym typeface="+mn-ea"/>
              </a:rPr>
              <a:t>more prominent with sparse reward function</a:t>
            </a:r>
            <a:r>
              <a:rPr lang="en-US" altLang="en-US" sz="1200">
                <a:solidFill>
                  <a:schemeClr val="tx1"/>
                </a:solidFill>
                <a:sym typeface="+mn-ea"/>
              </a:rPr>
              <a:t> than with dense reward.</a:t>
            </a:r>
            <a:endParaRPr lang="en-US" altLang="en-US" sz="1200">
              <a:solidFill>
                <a:schemeClr val="tx1"/>
              </a:solidFill>
              <a:sym typeface="+mn-ea"/>
            </a:endParaRPr>
          </a:p>
          <a:p>
            <a:pPr indent="0">
              <a:buClr>
                <a:srgbClr val="FF0000"/>
              </a:buClr>
              <a:buFont typeface="Arial" panose="02080604020202020204" pitchFamily="34" charset="0"/>
              <a:buNone/>
            </a:pPr>
            <a:endParaRPr lang="en-US" altLang="en-US" sz="1200">
              <a:solidFill>
                <a:schemeClr val="tx1"/>
              </a:solidFill>
              <a:sym typeface="+mn-ea"/>
            </a:endParaRPr>
          </a:p>
          <a:p>
            <a:pPr indent="0">
              <a:buClr>
                <a:srgbClr val="FF0000"/>
              </a:buClr>
              <a:buFont typeface="Arial" panose="02080604020202020204" pitchFamily="34" charset="0"/>
              <a:buNone/>
            </a:pPr>
            <a:r>
              <a:rPr lang="en-US" altLang="en-US" sz="1200">
                <a:solidFill>
                  <a:schemeClr val="tx1"/>
                </a:solidFill>
                <a:sym typeface="+mn-ea"/>
              </a:rPr>
              <a:t>5. There is </a:t>
            </a:r>
            <a:r>
              <a:rPr lang="en-US" altLang="en-US" sz="1200">
                <a:solidFill>
                  <a:srgbClr val="FF0000"/>
                </a:solidFill>
                <a:sym typeface="+mn-ea"/>
              </a:rPr>
              <a:t>no prominent bad effects</a:t>
            </a:r>
            <a:r>
              <a:rPr lang="en-US" altLang="en-US" sz="1200">
                <a:solidFill>
                  <a:schemeClr val="tx1"/>
                </a:solidFill>
                <a:sym typeface="+mn-ea"/>
              </a:rPr>
              <a:t> when the </a:t>
            </a:r>
            <a:r>
              <a:rPr lang="en-US" altLang="en-US" sz="1200">
                <a:solidFill>
                  <a:srgbClr val="FF0000"/>
                </a:solidFill>
                <a:sym typeface="+mn-ea"/>
              </a:rPr>
              <a:t>demonstration dataset</a:t>
            </a:r>
            <a:r>
              <a:rPr lang="en-US" altLang="en-US" sz="1200">
                <a:solidFill>
                  <a:schemeClr val="tx1"/>
                </a:solidFill>
                <a:sym typeface="+mn-ea"/>
              </a:rPr>
              <a:t> for training the initialization policy using supervised imitation learning is </a:t>
            </a:r>
            <a:r>
              <a:rPr lang="en-US" altLang="en-US" sz="1200">
                <a:solidFill>
                  <a:srgbClr val="FF0000"/>
                </a:solidFill>
                <a:sym typeface="+mn-ea"/>
              </a:rPr>
              <a:t>small</a:t>
            </a:r>
            <a:r>
              <a:rPr lang="en-US" altLang="en-US" sz="1200">
                <a:solidFill>
                  <a:schemeClr val="tx1"/>
                </a:solidFill>
                <a:sym typeface="+mn-ea"/>
              </a:rPr>
              <a:t>, for the case of sparse reward function. And the case of dense reward function is supposed to be similar. But of course, if the demonstration dataset is too large (if covering most cases of the action space, it could be directly used as the policy without RL) or too small (e.g. 1 or 2 demonstrations), it could make some differences.</a:t>
            </a:r>
            <a:endParaRPr lang="en-US" altLang="en-US" sz="1200">
              <a:solidFill>
                <a:schemeClr val="tx1"/>
              </a:solidFill>
              <a:sym typeface="+mn-ea"/>
            </a:endParaRPr>
          </a:p>
        </p:txBody>
      </p:sp>
    </p:spTree>
  </p:cSld>
  <p:clrMapOvr>
    <a:masterClrMapping/>
  </p:clrMapOvr>
  <p:transition advTm="8555"/>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idx="1"/>
          </p:nvPr>
        </p:nvSpPr>
        <p:spPr>
          <a:xfrm>
            <a:off x="522605" y="2521585"/>
            <a:ext cx="7755890" cy="604520"/>
          </a:xfrm>
        </p:spPr>
        <p:txBody>
          <a:bodyPr/>
          <a:p>
            <a:pPr marL="457200" indent="-457200">
              <a:buFont typeface="Arial" panose="02080604020202020204" pitchFamily="34" charset="0"/>
              <a:buChar char="•"/>
            </a:pPr>
            <a:r>
              <a:rPr lang="en-US" altLang="en-US" sz="1800"/>
              <a:t>Instead of leveraging extra information from demonstrations, efficient RL without demonstrations could improve the learning process through transferring the common knowldedge from other tasks within the same task domain, which is called the </a:t>
            </a:r>
            <a:r>
              <a:rPr lang="en-US" altLang="en-US" sz="1800">
                <a:solidFill>
                  <a:srgbClr val="FF0000"/>
                </a:solidFill>
              </a:rPr>
              <a:t>meta-learning</a:t>
            </a:r>
            <a:r>
              <a:rPr lang="en-US" altLang="en-US" sz="1800"/>
              <a:t>. </a:t>
            </a:r>
            <a:endParaRPr lang="en-US" altLang="en-US" sz="1800"/>
          </a:p>
          <a:p>
            <a:pPr>
              <a:buFont typeface="Arial" panose="02080604020202020204" pitchFamily="34" charset="0"/>
            </a:pPr>
            <a:endParaRPr lang="en-US" altLang="en-US" sz="1800"/>
          </a:p>
          <a:p>
            <a:pPr marL="457200" indent="-457200">
              <a:buFont typeface="Arial" panose="02080604020202020204" pitchFamily="34" charset="0"/>
              <a:buChar char="•"/>
            </a:pPr>
            <a:r>
              <a:rPr lang="en-US" altLang="en-US" sz="1800"/>
              <a:t>Meta-learning can also work as an approach of </a:t>
            </a:r>
            <a:r>
              <a:rPr lang="en-US" altLang="en-US" sz="1800">
                <a:solidFill>
                  <a:srgbClr val="FF0000"/>
                </a:solidFill>
              </a:rPr>
              <a:t>intialization policy</a:t>
            </a:r>
            <a:r>
              <a:rPr lang="en-US" altLang="en-US" sz="1800"/>
              <a:t> for both supervised learning and reinforcement learning. </a:t>
            </a:r>
            <a:endParaRPr lang="en-US" altLang="en-US" sz="1800"/>
          </a:p>
        </p:txBody>
      </p:sp>
      <p:sp>
        <p:nvSpPr>
          <p:cNvPr id="4" name="Text Placeholder 3"/>
          <p:cNvSpPr>
            <a:spLocks noGrp="1"/>
          </p:cNvSpPr>
          <p:nvPr>
            <p:ph type="body" sz="quarter" idx="11"/>
          </p:nvPr>
        </p:nvSpPr>
        <p:spPr/>
        <p:txBody>
          <a:bodyPr/>
          <a:p>
            <a:endParaRPr lang="en-US"/>
          </a:p>
        </p:txBody>
      </p:sp>
      <p:sp>
        <p:nvSpPr>
          <p:cNvPr id="5" name="Text Placeholder 4"/>
          <p:cNvSpPr>
            <a:spLocks noGrp="1"/>
          </p:cNvSpPr>
          <p:nvPr>
            <p:ph type="body" sz="quarter" idx="13"/>
          </p:nvPr>
        </p:nvSpPr>
        <p:spPr/>
        <p:txBody>
          <a:bodyPr/>
          <a:p>
            <a:endParaRPr lang="en-US"/>
          </a:p>
        </p:txBody>
      </p:sp>
      <p:sp>
        <p:nvSpPr>
          <p:cNvPr id="6" name="Text Box 5"/>
          <p:cNvSpPr txBox="1"/>
          <p:nvPr/>
        </p:nvSpPr>
        <p:spPr>
          <a:xfrm>
            <a:off x="1630680" y="1344295"/>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without Demonstrations</a:t>
            </a:r>
            <a:endParaRPr lang="en-US" altLang="en-US" sz="2400" b="1">
              <a:sym typeface="+mn-ea"/>
            </a:endParaRPr>
          </a:p>
        </p:txBody>
      </p:sp>
    </p:spTree>
  </p:cSld>
  <p:clrMapOvr>
    <a:masterClrMapping/>
  </p:clrMapOvr>
  <p:transition advTm="49733"/>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idx="1"/>
          </p:nvPr>
        </p:nvSpPr>
        <p:spPr>
          <a:xfrm>
            <a:off x="567055" y="2191385"/>
            <a:ext cx="8009890" cy="604520"/>
          </a:xfrm>
        </p:spPr>
        <p:txBody>
          <a:bodyPr/>
          <a:p>
            <a:pPr marL="457200" indent="-457200">
              <a:buFont typeface="Arial" panose="02080604020202020204" pitchFamily="34" charset="0"/>
              <a:buChar char="•"/>
            </a:pPr>
            <a:r>
              <a:rPr lang="en-US" altLang="en-US" sz="2000"/>
              <a:t>Unstable training process: different random seeds may cause very different results;</a:t>
            </a:r>
            <a:endParaRPr lang="en-US" altLang="en-US" sz="2000"/>
          </a:p>
          <a:p>
            <a:pPr marL="457200" indent="-457200">
              <a:buFont typeface="Arial" panose="02080604020202020204" pitchFamily="34" charset="0"/>
              <a:buChar char="•"/>
            </a:pPr>
            <a:r>
              <a:rPr lang="en-US" altLang="en-US" sz="2000"/>
              <a:t>Hard hyper-parameters tuning: especially when applying deep reinforcement learning;</a:t>
            </a:r>
            <a:endParaRPr lang="en-US" altLang="en-US" sz="2000"/>
          </a:p>
          <a:p>
            <a:pPr marL="457200" indent="-457200">
              <a:buFont typeface="Arial" panose="02080604020202020204" pitchFamily="34" charset="0"/>
              <a:buChar char="•"/>
            </a:pPr>
            <a:r>
              <a:rPr lang="en-US" altLang="en-US" sz="2000">
                <a:solidFill>
                  <a:srgbClr val="FF0000"/>
                </a:solidFill>
              </a:rPr>
              <a:t>Poor sample efficiency</a:t>
            </a:r>
            <a:r>
              <a:rPr lang="en-US" altLang="en-US" sz="2000"/>
              <a:t>: take Pong game as an example, human only needs seconds to learn, while RL agent needs tens of thousands of examples to learn a same-level performance, leading to </a:t>
            </a:r>
            <a:r>
              <a:rPr lang="en-US" altLang="en-US" sz="2000">
                <a:solidFill>
                  <a:srgbClr val="FF0000"/>
                </a:solidFill>
              </a:rPr>
              <a:t>low learning efficiency </a:t>
            </a:r>
            <a:r>
              <a:rPr lang="en-US" altLang="en-US" sz="2000">
                <a:solidFill>
                  <a:schemeClr val="tx1"/>
                </a:solidFill>
              </a:rPr>
              <a:t>and</a:t>
            </a:r>
            <a:r>
              <a:rPr lang="en-US" altLang="en-US" sz="2000">
                <a:solidFill>
                  <a:srgbClr val="FF0000"/>
                </a:solidFill>
              </a:rPr>
              <a:t> long training time</a:t>
            </a:r>
            <a:r>
              <a:rPr lang="en-US" altLang="en-US" sz="2000"/>
              <a:t>;</a:t>
            </a:r>
            <a:endParaRPr lang="en-US" altLang="en-US" sz="2000"/>
          </a:p>
          <a:p>
            <a:pPr marL="457200" indent="-457200">
              <a:buFont typeface="Arial" panose="02080604020202020204" pitchFamily="34" charset="0"/>
              <a:buChar char="•"/>
            </a:pPr>
            <a:r>
              <a:rPr lang="en-US" altLang="en-US" sz="2000"/>
              <a:t>etc.</a:t>
            </a:r>
            <a:endParaRPr lang="en-US" altLang="en-US" sz="2000"/>
          </a:p>
          <a:p>
            <a:pPr marL="457200" indent="-457200">
              <a:buFont typeface="Arial" panose="02080604020202020204" pitchFamily="34" charset="0"/>
              <a:buChar char="•"/>
            </a:pPr>
            <a:endParaRPr lang="en-US" altLang="en-US"/>
          </a:p>
          <a:p>
            <a:pPr marL="457200" indent="-457200">
              <a:buFont typeface="Arial" panose="02080604020202020204" pitchFamily="34" charset="0"/>
              <a:buChar char="•"/>
            </a:pPr>
            <a:endParaRPr lang="en-US" altLang="en-US"/>
          </a:p>
        </p:txBody>
      </p:sp>
      <p:sp>
        <p:nvSpPr>
          <p:cNvPr id="3" name="Title 2"/>
          <p:cNvSpPr>
            <a:spLocks noGrp="1"/>
          </p:cNvSpPr>
          <p:nvPr>
            <p:ph type="title"/>
          </p:nvPr>
        </p:nvSpPr>
        <p:spPr>
          <a:xfrm>
            <a:off x="530860" y="1048385"/>
            <a:ext cx="8460105" cy="1143000"/>
          </a:xfrm>
        </p:spPr>
        <p:txBody>
          <a:bodyPr/>
          <a:p>
            <a:r>
              <a:rPr lang="en-US" altLang="en-US" sz="3200" b="1">
                <a:solidFill>
                  <a:schemeClr val="tx1"/>
                </a:solidFill>
              </a:rPr>
              <a:t>Problems of Reinforcement Learning</a:t>
            </a:r>
            <a:endParaRPr lang="en-US" altLang="en-US" sz="3200" b="1">
              <a:solidFill>
                <a:schemeClr val="tx1"/>
              </a:solidFill>
            </a:endParaRPr>
          </a:p>
        </p:txBody>
      </p:sp>
      <p:pic>
        <p:nvPicPr>
          <p:cNvPr id="6" name="Picture 5" descr="Screenshot from 2019-05-04 12-11-16"/>
          <p:cNvPicPr>
            <a:picLocks noChangeAspect="1"/>
          </p:cNvPicPr>
          <p:nvPr/>
        </p:nvPicPr>
        <p:blipFill>
          <a:blip r:embed="rId1"/>
          <a:stretch>
            <a:fillRect/>
          </a:stretch>
        </p:blipFill>
        <p:spPr>
          <a:xfrm>
            <a:off x="7186295" y="4940935"/>
            <a:ext cx="975360" cy="1301750"/>
          </a:xfrm>
          <a:prstGeom prst="rect">
            <a:avLst/>
          </a:prstGeom>
        </p:spPr>
      </p:pic>
    </p:spTree>
  </p:cSld>
  <p:clrMapOvr>
    <a:masterClrMapping/>
  </p:clrMapOvr>
  <p:transition advTm="59867"/>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idx="1"/>
          </p:nvPr>
        </p:nvSpPr>
        <p:spPr>
          <a:xfrm>
            <a:off x="506095" y="1936115"/>
            <a:ext cx="7755890" cy="300990"/>
          </a:xfrm>
        </p:spPr>
        <p:txBody>
          <a:bodyPr/>
          <a:p>
            <a:pPr algn="l">
              <a:buFont typeface="Arial" panose="02080604020202020204" pitchFamily="34" charset="0"/>
            </a:pPr>
            <a:r>
              <a:rPr lang="en-US" altLang="en-US" sz="1800"/>
              <a:t>Some present meta-learning algorithms:</a:t>
            </a:r>
            <a:endParaRPr lang="en-US" altLang="en-US" sz="1800"/>
          </a:p>
        </p:txBody>
      </p:sp>
      <p:sp>
        <p:nvSpPr>
          <p:cNvPr id="4" name="Text Placeholder 3"/>
          <p:cNvSpPr>
            <a:spLocks noGrp="1"/>
          </p:cNvSpPr>
          <p:nvPr>
            <p:ph type="body" sz="quarter" idx="11"/>
          </p:nvPr>
        </p:nvSpPr>
        <p:spPr/>
        <p:txBody>
          <a:bodyPr/>
          <a:p>
            <a:endParaRPr lang="en-US"/>
          </a:p>
        </p:txBody>
      </p:sp>
      <p:sp>
        <p:nvSpPr>
          <p:cNvPr id="5" name="Text Placeholder 4"/>
          <p:cNvSpPr>
            <a:spLocks noGrp="1"/>
          </p:cNvSpPr>
          <p:nvPr>
            <p:ph type="body" sz="quarter" idx="13"/>
          </p:nvPr>
        </p:nvSpPr>
        <p:spPr/>
        <p:txBody>
          <a:bodyPr/>
          <a:p>
            <a:endParaRPr lang="en-US"/>
          </a:p>
        </p:txBody>
      </p:sp>
      <p:sp>
        <p:nvSpPr>
          <p:cNvPr id="6" name="Text Box 5"/>
          <p:cNvSpPr txBox="1"/>
          <p:nvPr/>
        </p:nvSpPr>
        <p:spPr>
          <a:xfrm>
            <a:off x="1581150" y="1106170"/>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without Demonstrations</a:t>
            </a:r>
            <a:endParaRPr lang="en-US" altLang="en-US" sz="2400" b="1">
              <a:sym typeface="+mn-ea"/>
            </a:endParaRPr>
          </a:p>
        </p:txBody>
      </p:sp>
      <p:sp>
        <p:nvSpPr>
          <p:cNvPr id="3" name="Content Placeholder 1"/>
          <p:cNvSpPr>
            <a:spLocks noGrp="1"/>
          </p:cNvSpPr>
          <p:nvPr/>
        </p:nvSpPr>
        <p:spPr>
          <a:xfrm>
            <a:off x="492760" y="2317115"/>
            <a:ext cx="386842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t>Model-Agnostic Meta-Learning (MAML):</a:t>
            </a:r>
            <a:endParaRPr lang="en-US" altLang="en-US" sz="1200"/>
          </a:p>
        </p:txBody>
      </p:sp>
      <p:pic>
        <p:nvPicPr>
          <p:cNvPr id="7" name="Picture 6" descr="ma1"/>
          <p:cNvPicPr>
            <a:picLocks noChangeAspect="1"/>
          </p:cNvPicPr>
          <p:nvPr/>
        </p:nvPicPr>
        <p:blipFill>
          <a:blip r:embed="rId1"/>
          <a:stretch>
            <a:fillRect/>
          </a:stretch>
        </p:blipFill>
        <p:spPr>
          <a:xfrm>
            <a:off x="1181100" y="2938145"/>
            <a:ext cx="1386205" cy="306705"/>
          </a:xfrm>
          <a:prstGeom prst="rect">
            <a:avLst/>
          </a:prstGeom>
        </p:spPr>
      </p:pic>
      <p:pic>
        <p:nvPicPr>
          <p:cNvPr id="8" name="Picture 7" descr="ma2"/>
          <p:cNvPicPr>
            <a:picLocks noChangeAspect="1"/>
          </p:cNvPicPr>
          <p:nvPr/>
        </p:nvPicPr>
        <p:blipFill>
          <a:blip r:embed="rId2"/>
          <a:stretch>
            <a:fillRect/>
          </a:stretch>
        </p:blipFill>
        <p:spPr>
          <a:xfrm>
            <a:off x="1287780" y="2555240"/>
            <a:ext cx="1783080" cy="382905"/>
          </a:xfrm>
          <a:prstGeom prst="rect">
            <a:avLst/>
          </a:prstGeom>
        </p:spPr>
      </p:pic>
      <p:sp>
        <p:nvSpPr>
          <p:cNvPr id="9" name="Content Placeholder 1"/>
          <p:cNvSpPr>
            <a:spLocks noGrp="1"/>
          </p:cNvSpPr>
          <p:nvPr/>
        </p:nvSpPr>
        <p:spPr>
          <a:xfrm>
            <a:off x="492760" y="3342640"/>
            <a:ext cx="480377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solidFill>
                  <a:srgbClr val="FF0000"/>
                </a:solidFill>
              </a:rPr>
              <a:t>First Order Model-Agnostic Meta-Learning (FOMAML)</a:t>
            </a:r>
            <a:r>
              <a:rPr lang="en-US" altLang="en-US" sz="1200"/>
              <a:t>:</a:t>
            </a:r>
            <a:endParaRPr lang="en-US" altLang="en-US" sz="1200"/>
          </a:p>
        </p:txBody>
      </p:sp>
      <p:sp>
        <p:nvSpPr>
          <p:cNvPr id="11" name="Content Placeholder 1"/>
          <p:cNvSpPr>
            <a:spLocks noGrp="1"/>
          </p:cNvSpPr>
          <p:nvPr/>
        </p:nvSpPr>
        <p:spPr>
          <a:xfrm>
            <a:off x="506095" y="4418965"/>
            <a:ext cx="480377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solidFill>
                  <a:srgbClr val="FF0000"/>
                </a:solidFill>
              </a:rPr>
              <a:t>Reptile</a:t>
            </a:r>
            <a:r>
              <a:rPr lang="en-US" altLang="en-US" sz="1200"/>
              <a:t>:</a:t>
            </a:r>
            <a:endParaRPr lang="en-US" altLang="en-US" sz="1200"/>
          </a:p>
        </p:txBody>
      </p:sp>
      <p:pic>
        <p:nvPicPr>
          <p:cNvPr id="12" name="Picture 11" descr="ma4"/>
          <p:cNvPicPr>
            <a:picLocks noChangeAspect="1"/>
          </p:cNvPicPr>
          <p:nvPr/>
        </p:nvPicPr>
        <p:blipFill>
          <a:blip r:embed="rId3"/>
          <a:stretch>
            <a:fillRect/>
          </a:stretch>
        </p:blipFill>
        <p:spPr>
          <a:xfrm>
            <a:off x="1181100" y="4745990"/>
            <a:ext cx="1630680" cy="527685"/>
          </a:xfrm>
          <a:prstGeom prst="rect">
            <a:avLst/>
          </a:prstGeom>
        </p:spPr>
      </p:pic>
      <p:pic>
        <p:nvPicPr>
          <p:cNvPr id="13" name="Picture 12" descr="ma3"/>
          <p:cNvPicPr>
            <a:picLocks noChangeAspect="1"/>
          </p:cNvPicPr>
          <p:nvPr/>
        </p:nvPicPr>
        <p:blipFill>
          <a:blip r:embed="rId4"/>
          <a:stretch>
            <a:fillRect/>
          </a:stretch>
        </p:blipFill>
        <p:spPr>
          <a:xfrm>
            <a:off x="1081405" y="3649345"/>
            <a:ext cx="1989455" cy="692150"/>
          </a:xfrm>
          <a:prstGeom prst="rect">
            <a:avLst/>
          </a:prstGeom>
        </p:spPr>
      </p:pic>
      <p:sp>
        <p:nvSpPr>
          <p:cNvPr id="14" name="Content Placeholder 1"/>
          <p:cNvSpPr>
            <a:spLocks noGrp="1"/>
          </p:cNvSpPr>
          <p:nvPr/>
        </p:nvSpPr>
        <p:spPr>
          <a:xfrm>
            <a:off x="5022850" y="2317115"/>
            <a:ext cx="480377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t>Mulit-Model Model-Agnostic Meta-Learning:</a:t>
            </a:r>
            <a:endParaRPr lang="en-US" altLang="en-US" sz="1200"/>
          </a:p>
        </p:txBody>
      </p:sp>
      <p:pic>
        <p:nvPicPr>
          <p:cNvPr id="15" name="Picture 14" descr="ma6"/>
          <p:cNvPicPr>
            <a:picLocks noChangeAspect="1"/>
          </p:cNvPicPr>
          <p:nvPr/>
        </p:nvPicPr>
        <p:blipFill>
          <a:blip r:embed="rId5"/>
          <a:stretch>
            <a:fillRect/>
          </a:stretch>
        </p:blipFill>
        <p:spPr>
          <a:xfrm>
            <a:off x="6009640" y="2555240"/>
            <a:ext cx="2160905" cy="394970"/>
          </a:xfrm>
          <a:prstGeom prst="rect">
            <a:avLst/>
          </a:prstGeom>
        </p:spPr>
      </p:pic>
      <p:pic>
        <p:nvPicPr>
          <p:cNvPr id="16" name="Picture 15" descr="ma7"/>
          <p:cNvPicPr>
            <a:picLocks noChangeAspect="1"/>
          </p:cNvPicPr>
          <p:nvPr/>
        </p:nvPicPr>
        <p:blipFill>
          <a:blip r:embed="rId6"/>
          <a:stretch>
            <a:fillRect/>
          </a:stretch>
        </p:blipFill>
        <p:spPr>
          <a:xfrm>
            <a:off x="6009640" y="2938145"/>
            <a:ext cx="760730" cy="255270"/>
          </a:xfrm>
          <a:prstGeom prst="rect">
            <a:avLst/>
          </a:prstGeom>
        </p:spPr>
      </p:pic>
      <p:pic>
        <p:nvPicPr>
          <p:cNvPr id="17" name="Picture 16" descr="ma8"/>
          <p:cNvPicPr>
            <a:picLocks noChangeAspect="1"/>
          </p:cNvPicPr>
          <p:nvPr/>
        </p:nvPicPr>
        <p:blipFill>
          <a:blip r:embed="rId7"/>
          <a:stretch>
            <a:fillRect/>
          </a:stretch>
        </p:blipFill>
        <p:spPr>
          <a:xfrm>
            <a:off x="5080000" y="3649345"/>
            <a:ext cx="4020185" cy="445135"/>
          </a:xfrm>
          <a:prstGeom prst="rect">
            <a:avLst/>
          </a:prstGeom>
        </p:spPr>
      </p:pic>
      <p:sp>
        <p:nvSpPr>
          <p:cNvPr id="19" name="Content Placeholder 1"/>
          <p:cNvSpPr>
            <a:spLocks noGrp="1"/>
          </p:cNvSpPr>
          <p:nvPr/>
        </p:nvSpPr>
        <p:spPr>
          <a:xfrm>
            <a:off x="5022850" y="3342640"/>
            <a:ext cx="480377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t>E-MAML:</a:t>
            </a:r>
            <a:endParaRPr lang="en-US" altLang="en-US" sz="1200"/>
          </a:p>
        </p:txBody>
      </p:sp>
      <p:sp>
        <p:nvSpPr>
          <p:cNvPr id="20" name="Content Placeholder 1"/>
          <p:cNvSpPr>
            <a:spLocks noGrp="1"/>
          </p:cNvSpPr>
          <p:nvPr/>
        </p:nvSpPr>
        <p:spPr>
          <a:xfrm>
            <a:off x="5022850" y="4168140"/>
            <a:ext cx="480377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t>Negative Adaptation in MAML:</a:t>
            </a:r>
            <a:endParaRPr lang="en-US" altLang="en-US" sz="1200"/>
          </a:p>
        </p:txBody>
      </p:sp>
      <p:pic>
        <p:nvPicPr>
          <p:cNvPr id="21" name="Picture 20" descr="ma9"/>
          <p:cNvPicPr>
            <a:picLocks noChangeAspect="1"/>
          </p:cNvPicPr>
          <p:nvPr/>
        </p:nvPicPr>
        <p:blipFill>
          <a:blip r:embed="rId8"/>
          <a:stretch>
            <a:fillRect/>
          </a:stretch>
        </p:blipFill>
        <p:spPr>
          <a:xfrm>
            <a:off x="5080000" y="4478020"/>
            <a:ext cx="3865245" cy="323850"/>
          </a:xfrm>
          <a:prstGeom prst="rect">
            <a:avLst/>
          </a:prstGeom>
        </p:spPr>
      </p:pic>
      <p:sp>
        <p:nvSpPr>
          <p:cNvPr id="22" name="Content Placeholder 1"/>
          <p:cNvSpPr>
            <a:spLocks noGrp="1"/>
          </p:cNvSpPr>
          <p:nvPr/>
        </p:nvSpPr>
        <p:spPr>
          <a:xfrm>
            <a:off x="5022850" y="5034280"/>
            <a:ext cx="4803775"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t>Still in process...</a:t>
            </a:r>
            <a:endParaRPr lang="en-US" altLang="en-US" sz="1200"/>
          </a:p>
        </p:txBody>
      </p:sp>
    </p:spTree>
  </p:cSld>
  <p:clrMapOvr>
    <a:masterClrMapping/>
  </p:clrMapOvr>
  <p:transition advTm="64332"/>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a:xfrm>
            <a:off x="457200" y="1801495"/>
            <a:ext cx="6529705" cy="506730"/>
          </a:xfrm>
        </p:spPr>
        <p:txBody>
          <a:bodyPr/>
          <a:lstStyle/>
          <a:p>
            <a:r>
              <a:rPr lang="en-US" altLang="en-US">
                <a:solidFill>
                  <a:schemeClr val="tx1"/>
                </a:solidFill>
                <a:sym typeface="+mn-ea"/>
              </a:rPr>
              <a:t>First Order Model-Agnostic Meta-Learning (FOMAML):</a:t>
            </a:r>
            <a:endParaRPr lang="en-US" altLang="en-US">
              <a:solidFill>
                <a:schemeClr val="tx1"/>
              </a:solidFill>
              <a:sym typeface="+mn-ea"/>
            </a:endParaRPr>
          </a:p>
        </p:txBody>
      </p:sp>
      <p:sp>
        <p:nvSpPr>
          <p:cNvPr id="3" name="Title 2"/>
          <p:cNvSpPr>
            <a:spLocks noGrp="1"/>
          </p:cNvSpPr>
          <p:nvPr>
            <p:ph type="title"/>
          </p:nvPr>
        </p:nvSpPr>
        <p:spPr>
          <a:xfrm>
            <a:off x="457200" y="1294233"/>
            <a:ext cx="8229600" cy="507556"/>
          </a:xfrm>
        </p:spPr>
        <p:txBody>
          <a:bodyPr/>
          <a:lstStyle/>
          <a:p>
            <a:pPr algn="ctr"/>
            <a:r>
              <a:rPr lang="en-US" altLang="en-US" sz="3200">
                <a:solidFill>
                  <a:schemeClr val="tx1"/>
                </a:solidFill>
                <a:sym typeface="+mn-ea"/>
              </a:rPr>
              <a:t>Meta-Learning Algorithms</a:t>
            </a:r>
            <a:br>
              <a:rPr lang="en-US" altLang="en-US"/>
            </a:br>
            <a:endParaRPr lang="en-US" altLang="en-US"/>
          </a:p>
        </p:txBody>
      </p:sp>
      <p:sp>
        <p:nvSpPr>
          <p:cNvPr id="4" name="Text Placeholder 3"/>
          <p:cNvSpPr>
            <a:spLocks noGrp="1"/>
          </p:cNvSpPr>
          <p:nvPr>
            <p:ph type="body" sz="quarter" idx="10"/>
          </p:nvPr>
        </p:nvSpPr>
        <p:spPr/>
        <p:txBody>
          <a:bodyPr/>
          <a:lstStyle/>
          <a:p>
            <a:endParaRPr lang="en-US"/>
          </a:p>
        </p:txBody>
      </p:sp>
      <p:sp>
        <p:nvSpPr>
          <p:cNvPr id="5" name="Content Placeholder 4"/>
          <p:cNvSpPr>
            <a:spLocks noGrp="1"/>
          </p:cNvSpPr>
          <p:nvPr>
            <p:ph idx="12"/>
          </p:nvPr>
        </p:nvSpPr>
        <p:spPr>
          <a:xfrm>
            <a:off x="457200" y="4141470"/>
            <a:ext cx="8310880" cy="441960"/>
          </a:xfrm>
        </p:spPr>
        <p:txBody>
          <a:bodyPr/>
          <a:lstStyle/>
          <a:p>
            <a:pPr marL="0" indent="0">
              <a:buNone/>
            </a:pPr>
            <a:r>
              <a:rPr lang="en-US" altLang="en-US" sz="1400"/>
              <a:t>FOMAML is a first-order version of MAML, which stops tracking the gradients in inner-loop update during the outer-loop update:</a:t>
            </a:r>
            <a:endParaRPr lang="en-US" altLang="en-US" sz="1400"/>
          </a:p>
        </p:txBody>
      </p:sp>
      <p:sp>
        <p:nvSpPr>
          <p:cNvPr id="6" name="Text Placeholder 5"/>
          <p:cNvSpPr>
            <a:spLocks noGrp="1"/>
          </p:cNvSpPr>
          <p:nvPr>
            <p:ph type="body" sz="quarter" idx="13"/>
          </p:nvPr>
        </p:nvSpPr>
        <p:spPr/>
        <p:txBody>
          <a:bodyPr/>
          <a:lstStyle/>
          <a:p>
            <a:endParaRPr lang="en-US"/>
          </a:p>
        </p:txBody>
      </p:sp>
      <p:sp>
        <p:nvSpPr>
          <p:cNvPr id="7" name="Content Placeholder 4"/>
          <p:cNvSpPr>
            <a:spLocks noGrp="1"/>
          </p:cNvSpPr>
          <p:nvPr/>
        </p:nvSpPr>
        <p:spPr>
          <a:xfrm>
            <a:off x="416560" y="2420620"/>
            <a:ext cx="8310880" cy="76263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en-US" sz="1400"/>
              <a:t>MAML is a meta-learning algorithm for more efficient learning across tasks. It applies an inner-loop udpate for each sampled task and an outer-loop general update for the meta-parameters to keep track of each inner-loop update:</a:t>
            </a:r>
            <a:endParaRPr lang="en-US" altLang="en-US" sz="1400"/>
          </a:p>
        </p:txBody>
      </p:sp>
      <p:pic>
        <p:nvPicPr>
          <p:cNvPr id="8" name="Picture 7" descr="ma1"/>
          <p:cNvPicPr>
            <a:picLocks noChangeAspect="1"/>
          </p:cNvPicPr>
          <p:nvPr/>
        </p:nvPicPr>
        <p:blipFill>
          <a:blip r:embed="rId1"/>
          <a:stretch>
            <a:fillRect/>
          </a:stretch>
        </p:blipFill>
        <p:spPr>
          <a:xfrm>
            <a:off x="3343910" y="3183255"/>
            <a:ext cx="1633855" cy="361315"/>
          </a:xfrm>
          <a:prstGeom prst="rect">
            <a:avLst/>
          </a:prstGeom>
        </p:spPr>
      </p:pic>
      <p:pic>
        <p:nvPicPr>
          <p:cNvPr id="9" name="Picture 8" descr="ma2"/>
          <p:cNvPicPr>
            <a:picLocks noChangeAspect="1"/>
          </p:cNvPicPr>
          <p:nvPr/>
        </p:nvPicPr>
        <p:blipFill>
          <a:blip r:embed="rId2"/>
          <a:stretch>
            <a:fillRect/>
          </a:stretch>
        </p:blipFill>
        <p:spPr>
          <a:xfrm>
            <a:off x="3204845" y="3617595"/>
            <a:ext cx="2100580" cy="450850"/>
          </a:xfrm>
          <a:prstGeom prst="rect">
            <a:avLst/>
          </a:prstGeom>
        </p:spPr>
      </p:pic>
      <p:pic>
        <p:nvPicPr>
          <p:cNvPr id="11" name="Picture 10" descr="ma3"/>
          <p:cNvPicPr>
            <a:picLocks noChangeAspect="1"/>
          </p:cNvPicPr>
          <p:nvPr/>
        </p:nvPicPr>
        <p:blipFill>
          <a:blip r:embed="rId3"/>
          <a:stretch>
            <a:fillRect/>
          </a:stretch>
        </p:blipFill>
        <p:spPr>
          <a:xfrm>
            <a:off x="3084195" y="4583430"/>
            <a:ext cx="2341245" cy="814705"/>
          </a:xfrm>
          <a:prstGeom prst="rect">
            <a:avLst/>
          </a:prstGeom>
        </p:spPr>
      </p:pic>
      <p:sp>
        <p:nvSpPr>
          <p:cNvPr id="14" name="Content Placeholder 4"/>
          <p:cNvSpPr>
            <a:spLocks noGrp="1"/>
          </p:cNvSpPr>
          <p:nvPr/>
        </p:nvSpPr>
        <p:spPr>
          <a:xfrm>
            <a:off x="457200" y="5467350"/>
            <a:ext cx="8310880" cy="441960"/>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en-US" sz="1400"/>
              <a:t>The loss function in both MAML and FOMAML could be general RL policy loss, like the loss function defined in PPO.</a:t>
            </a:r>
            <a:endParaRPr lang="en-US" altLang="en-US" sz="1400"/>
          </a:p>
        </p:txBody>
      </p:sp>
    </p:spTree>
  </p:cSld>
  <p:clrMapOvr>
    <a:masterClrMapping/>
  </p:clrMapOvr>
  <p:transition advTm="80133"/>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a:xfrm>
            <a:off x="457200" y="1801495"/>
            <a:ext cx="6529705" cy="506730"/>
          </a:xfrm>
        </p:spPr>
        <p:txBody>
          <a:bodyPr/>
          <a:lstStyle/>
          <a:p>
            <a:r>
              <a:rPr lang="en-US" altLang="en-US">
                <a:solidFill>
                  <a:schemeClr val="tx1"/>
                </a:solidFill>
                <a:sym typeface="+mn-ea"/>
              </a:rPr>
              <a:t>Reptile:</a:t>
            </a:r>
            <a:endParaRPr lang="en-US" altLang="en-US">
              <a:solidFill>
                <a:schemeClr val="tx1"/>
              </a:solidFill>
              <a:sym typeface="+mn-ea"/>
            </a:endParaRPr>
          </a:p>
        </p:txBody>
      </p:sp>
      <p:sp>
        <p:nvSpPr>
          <p:cNvPr id="3" name="Title 2"/>
          <p:cNvSpPr>
            <a:spLocks noGrp="1"/>
          </p:cNvSpPr>
          <p:nvPr>
            <p:ph type="title"/>
          </p:nvPr>
        </p:nvSpPr>
        <p:spPr>
          <a:xfrm>
            <a:off x="457200" y="1294233"/>
            <a:ext cx="8229600" cy="507556"/>
          </a:xfrm>
        </p:spPr>
        <p:txBody>
          <a:bodyPr/>
          <a:lstStyle/>
          <a:p>
            <a:pPr algn="ctr"/>
            <a:r>
              <a:rPr lang="en-US" altLang="en-US" sz="3200">
                <a:solidFill>
                  <a:schemeClr val="tx1"/>
                </a:solidFill>
                <a:sym typeface="+mn-ea"/>
              </a:rPr>
              <a:t>Meta-Learning Algorithms</a:t>
            </a:r>
            <a:br>
              <a:rPr lang="en-US" altLang="en-US"/>
            </a:br>
            <a:endParaRPr lang="en-US" altLang="en-US"/>
          </a:p>
        </p:txBody>
      </p:sp>
      <p:sp>
        <p:nvSpPr>
          <p:cNvPr id="4" name="Text Placeholder 3"/>
          <p:cNvSpPr>
            <a:spLocks noGrp="1"/>
          </p:cNvSpPr>
          <p:nvPr>
            <p:ph type="body" sz="quarter" idx="10"/>
          </p:nvPr>
        </p:nvSpPr>
        <p:spPr/>
        <p:txBody>
          <a:bodyPr/>
          <a:lstStyle/>
          <a:p>
            <a:endParaRPr lang="en-US"/>
          </a:p>
        </p:txBody>
      </p:sp>
      <p:sp>
        <p:nvSpPr>
          <p:cNvPr id="5" name="Content Placeholder 4"/>
          <p:cNvSpPr>
            <a:spLocks noGrp="1"/>
          </p:cNvSpPr>
          <p:nvPr>
            <p:ph idx="12"/>
          </p:nvPr>
        </p:nvSpPr>
        <p:spPr>
          <a:xfrm>
            <a:off x="457200" y="4141470"/>
            <a:ext cx="8310880" cy="441960"/>
          </a:xfrm>
        </p:spPr>
        <p:txBody>
          <a:bodyPr/>
          <a:lstStyle/>
          <a:p>
            <a:pPr marL="0" indent="0">
              <a:buNone/>
            </a:pPr>
            <a:r>
              <a:rPr lang="en-US" altLang="en-US" sz="1400"/>
              <a:t>Reptile is surprisingly simple with lower computation cost, and it could work fairly well in for learning to learn in practice. </a:t>
            </a:r>
            <a:endParaRPr lang="en-US" altLang="en-US" sz="1400"/>
          </a:p>
        </p:txBody>
      </p:sp>
      <p:sp>
        <p:nvSpPr>
          <p:cNvPr id="6" name="Text Placeholder 5"/>
          <p:cNvSpPr>
            <a:spLocks noGrp="1"/>
          </p:cNvSpPr>
          <p:nvPr>
            <p:ph type="body" sz="quarter" idx="13"/>
          </p:nvPr>
        </p:nvSpPr>
        <p:spPr/>
        <p:txBody>
          <a:bodyPr/>
          <a:lstStyle/>
          <a:p>
            <a:endParaRPr lang="en-US"/>
          </a:p>
        </p:txBody>
      </p:sp>
      <p:sp>
        <p:nvSpPr>
          <p:cNvPr id="7" name="Content Placeholder 4"/>
          <p:cNvSpPr>
            <a:spLocks noGrp="1"/>
          </p:cNvSpPr>
          <p:nvPr/>
        </p:nvSpPr>
        <p:spPr>
          <a:xfrm>
            <a:off x="416560" y="2385695"/>
            <a:ext cx="8310880" cy="76263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en-US" sz="1400"/>
              <a:t>Reptile is another first-order meta-learning algorithm similar to FOMAML. It simply updates the meta-parameters according to each inner-loop update:</a:t>
            </a:r>
            <a:endParaRPr lang="en-US" altLang="en-US" sz="1400"/>
          </a:p>
        </p:txBody>
      </p:sp>
      <p:pic>
        <p:nvPicPr>
          <p:cNvPr id="12" name="Picture 11" descr="ma4"/>
          <p:cNvPicPr>
            <a:picLocks noChangeAspect="1"/>
          </p:cNvPicPr>
          <p:nvPr/>
        </p:nvPicPr>
        <p:blipFill>
          <a:blip r:embed="rId1"/>
          <a:stretch>
            <a:fillRect/>
          </a:stretch>
        </p:blipFill>
        <p:spPr>
          <a:xfrm>
            <a:off x="3316605" y="2980690"/>
            <a:ext cx="2312670" cy="748030"/>
          </a:xfrm>
          <a:prstGeom prst="rect">
            <a:avLst/>
          </a:prstGeom>
        </p:spPr>
      </p:pic>
    </p:spTree>
  </p:cSld>
  <p:clrMapOvr>
    <a:masterClrMapping/>
  </p:clrMapOvr>
  <p:transition advTm="23376"/>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quarter" idx="11"/>
          </p:nvPr>
        </p:nvSpPr>
        <p:spPr>
          <a:xfrm>
            <a:off x="2422525" y="5765800"/>
            <a:ext cx="647700" cy="339725"/>
          </a:xfrm>
        </p:spPr>
        <p:txBody>
          <a:bodyPr/>
          <a:p>
            <a:r>
              <a:rPr lang="en-US" altLang="en-US">
                <a:solidFill>
                  <a:schemeClr val="tx1"/>
                </a:solidFill>
              </a:rPr>
              <a:t>Reptile</a:t>
            </a:r>
            <a:endParaRPr lang="en-US" altLang="en-US">
              <a:solidFill>
                <a:schemeClr val="tx1"/>
              </a:solidFill>
            </a:endParaRPr>
          </a:p>
        </p:txBody>
      </p:sp>
      <p:sp>
        <p:nvSpPr>
          <p:cNvPr id="5" name="Text Placeholder 4"/>
          <p:cNvSpPr>
            <a:spLocks noGrp="1"/>
          </p:cNvSpPr>
          <p:nvPr>
            <p:ph type="body" sz="quarter" idx="13"/>
          </p:nvPr>
        </p:nvSpPr>
        <p:spPr/>
        <p:txBody>
          <a:bodyPr/>
          <a:p>
            <a:endParaRPr lang="en-US"/>
          </a:p>
        </p:txBody>
      </p:sp>
      <p:sp>
        <p:nvSpPr>
          <p:cNvPr id="6" name="Text Box 5"/>
          <p:cNvSpPr txBox="1"/>
          <p:nvPr/>
        </p:nvSpPr>
        <p:spPr>
          <a:xfrm>
            <a:off x="1630680" y="1344295"/>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without Demonstrations</a:t>
            </a:r>
            <a:endParaRPr lang="en-US" altLang="en-US" sz="2400" b="1">
              <a:sym typeface="+mn-ea"/>
            </a:endParaRPr>
          </a:p>
        </p:txBody>
      </p:sp>
      <p:pic>
        <p:nvPicPr>
          <p:cNvPr id="3" name="Picture 2" descr="ppo1"/>
          <p:cNvPicPr>
            <a:picLocks noChangeAspect="1"/>
          </p:cNvPicPr>
          <p:nvPr/>
        </p:nvPicPr>
        <p:blipFill>
          <a:blip r:embed="rId1"/>
          <a:stretch>
            <a:fillRect/>
          </a:stretch>
        </p:blipFill>
        <p:spPr>
          <a:xfrm>
            <a:off x="708660" y="2802255"/>
            <a:ext cx="4075430" cy="2963545"/>
          </a:xfrm>
          <a:prstGeom prst="rect">
            <a:avLst/>
          </a:prstGeom>
        </p:spPr>
      </p:pic>
      <p:pic>
        <p:nvPicPr>
          <p:cNvPr id="7" name="Picture 6" descr="ppo2"/>
          <p:cNvPicPr>
            <a:picLocks noChangeAspect="1"/>
          </p:cNvPicPr>
          <p:nvPr/>
        </p:nvPicPr>
        <p:blipFill>
          <a:blip r:embed="rId2"/>
          <a:stretch>
            <a:fillRect/>
          </a:stretch>
        </p:blipFill>
        <p:spPr>
          <a:xfrm>
            <a:off x="4555490" y="2848610"/>
            <a:ext cx="4055745" cy="2917190"/>
          </a:xfrm>
          <a:prstGeom prst="rect">
            <a:avLst/>
          </a:prstGeom>
        </p:spPr>
      </p:pic>
      <p:sp>
        <p:nvSpPr>
          <p:cNvPr id="9" name="Text Box 8"/>
          <p:cNvSpPr txBox="1"/>
          <p:nvPr/>
        </p:nvSpPr>
        <p:spPr>
          <a:xfrm>
            <a:off x="887730" y="2244090"/>
            <a:ext cx="7368540" cy="64516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olidFill>
                  <a:schemeClr val="tx1"/>
                </a:solidFill>
                <a:sym typeface="+mn-ea"/>
              </a:rPr>
              <a:t>Comparisons of different methods on </a:t>
            </a:r>
            <a:r>
              <a:rPr lang="en-US" altLang="en-US" i="1">
                <a:solidFill>
                  <a:schemeClr val="tx1"/>
                </a:solidFill>
                <a:sym typeface="+mn-ea"/>
              </a:rPr>
              <a:t>Reacher</a:t>
            </a:r>
            <a:r>
              <a:rPr lang="en-US" altLang="en-US">
                <a:solidFill>
                  <a:schemeClr val="tx1"/>
                </a:solidFill>
                <a:sym typeface="+mn-ea"/>
              </a:rPr>
              <a:t> task: Reptile and FOMAML. (with PPO as RL algorithm)</a:t>
            </a:r>
            <a:endParaRPr lang="en-US" altLang="en-US">
              <a:solidFill>
                <a:schemeClr val="tx1"/>
              </a:solidFill>
              <a:sym typeface="+mn-ea"/>
            </a:endParaRPr>
          </a:p>
        </p:txBody>
      </p:sp>
      <p:sp>
        <p:nvSpPr>
          <p:cNvPr id="10" name="Text Placeholder 3"/>
          <p:cNvSpPr>
            <a:spLocks noGrp="1"/>
          </p:cNvSpPr>
          <p:nvPr/>
        </p:nvSpPr>
        <p:spPr>
          <a:xfrm>
            <a:off x="6382385" y="5765800"/>
            <a:ext cx="1059180" cy="339725"/>
          </a:xfrm>
          <a:prstGeom prst="rect">
            <a:avLst/>
          </a:prstGeom>
        </p:spPr>
        <p:txBody>
          <a:bodyPr vert="horz" lIns="0" tIns="0" rIns="0" bIns="0" rtlCol="0">
            <a:noAutofit/>
          </a:bodyPr>
          <a:lstStyle>
            <a:lvl1pPr marL="0" indent="0" algn="l" defTabSz="457200" rtl="0" eaLnBrk="1" latinLnBrk="0" hangingPunct="1">
              <a:spcBef>
                <a:spcPct val="20000"/>
              </a:spcBef>
              <a:buClr>
                <a:srgbClr val="0085CA"/>
              </a:buClr>
              <a:buFont typeface="Arial"/>
              <a:buNone/>
              <a:defRPr sz="1200" kern="1200" baseline="0">
                <a:solidFill>
                  <a:srgbClr val="9D9D9D"/>
                </a:solidFill>
                <a:latin typeface="Arial"/>
                <a:ea typeface="+mn-ea"/>
                <a:cs typeface="Arial"/>
              </a:defRPr>
            </a:lvl1pPr>
            <a:lvl2pPr marL="457200" indent="0" algn="ctr" defTabSz="457200" rtl="0" eaLnBrk="1" latinLnBrk="0" hangingPunct="1">
              <a:spcBef>
                <a:spcPct val="20000"/>
              </a:spcBef>
              <a:buClr>
                <a:srgbClr val="0085CA"/>
              </a:buClr>
              <a:buFont typeface="Arial"/>
              <a:buNone/>
              <a:defRPr sz="1800" kern="1200">
                <a:solidFill>
                  <a:schemeClr val="tx1"/>
                </a:solidFill>
                <a:latin typeface="Arial"/>
                <a:ea typeface="+mn-ea"/>
                <a:cs typeface="Arial"/>
              </a:defRPr>
            </a:lvl2pPr>
            <a:lvl3pPr marL="914400" indent="0" algn="ctr" defTabSz="457200" rtl="0" eaLnBrk="1" latinLnBrk="0" hangingPunct="1">
              <a:spcBef>
                <a:spcPct val="20000"/>
              </a:spcBef>
              <a:buClr>
                <a:srgbClr val="0085CA"/>
              </a:buClr>
              <a:buFont typeface="Arial"/>
              <a:buNone/>
              <a:defRPr sz="1200" kern="1200">
                <a:solidFill>
                  <a:schemeClr val="tx1"/>
                </a:solidFill>
                <a:latin typeface="Arial"/>
                <a:ea typeface="+mn-ea"/>
                <a:cs typeface="Arial"/>
              </a:defRPr>
            </a:lvl3pPr>
            <a:lvl4pPr marL="1371600" indent="0" algn="ctr" defTabSz="457200" rtl="0" eaLnBrk="1" latinLnBrk="0" hangingPunct="1">
              <a:spcBef>
                <a:spcPct val="20000"/>
              </a:spcBef>
              <a:buClr>
                <a:srgbClr val="0085CA"/>
              </a:buClr>
              <a:buFont typeface="Arial"/>
              <a:buNone/>
              <a:defRPr sz="1200" kern="1200">
                <a:solidFill>
                  <a:schemeClr val="tx1"/>
                </a:solidFill>
                <a:latin typeface="Arial"/>
                <a:ea typeface="+mn-ea"/>
                <a:cs typeface="Arial"/>
              </a:defRPr>
            </a:lvl4pPr>
            <a:lvl5pPr marL="1828800" indent="0" algn="ctr" defTabSz="457200" rtl="0" eaLnBrk="1" latinLnBrk="0" hangingPunct="1">
              <a:spcBef>
                <a:spcPct val="20000"/>
              </a:spcBef>
              <a:buClr>
                <a:srgbClr val="0085CA"/>
              </a:buClr>
              <a:buFont typeface="Arial"/>
              <a:buNone/>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a:solidFill>
                  <a:schemeClr val="tx1"/>
                </a:solidFill>
              </a:rPr>
              <a:t>FOMAML</a:t>
            </a:r>
            <a:endParaRPr lang="en-US" altLang="en-US">
              <a:solidFill>
                <a:schemeClr val="tx1"/>
              </a:solidFill>
            </a:endParaRPr>
          </a:p>
        </p:txBody>
      </p:sp>
    </p:spTree>
  </p:cSld>
  <p:clrMapOvr>
    <a:masterClrMapping/>
  </p:clrMapOvr>
  <p:transition advTm="3251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quarter" idx="11"/>
          </p:nvPr>
        </p:nvSpPr>
        <p:spPr>
          <a:xfrm>
            <a:off x="1454785" y="2612390"/>
            <a:ext cx="5920105" cy="979170"/>
          </a:xfrm>
        </p:spPr>
        <p:txBody>
          <a:bodyPr/>
          <a:p>
            <a:r>
              <a:rPr lang="en-US" altLang="en-US">
                <a:solidFill>
                  <a:schemeClr val="tx1"/>
                </a:solidFill>
              </a:rPr>
              <a:t>Universal Successor Representation (USR) provides a way to learn a universal value function approximator. The value function for each specific can be factorized as a matrix product of a universal value function and task-specific weight parameters.</a:t>
            </a:r>
            <a:endParaRPr lang="en-US" altLang="en-US">
              <a:solidFill>
                <a:schemeClr val="tx1"/>
              </a:solidFill>
            </a:endParaRPr>
          </a:p>
          <a:p>
            <a:r>
              <a:rPr lang="en-US" altLang="en-US">
                <a:solidFill>
                  <a:schemeClr val="tx1"/>
                </a:solidFill>
              </a:rPr>
              <a:t>USR can therefore work as a learner across tasks and initialization for specific task within the task domain.</a:t>
            </a:r>
            <a:endParaRPr lang="en-US" altLang="en-US">
              <a:solidFill>
                <a:schemeClr val="tx1"/>
              </a:solidFill>
            </a:endParaRPr>
          </a:p>
          <a:p>
            <a:endParaRPr lang="en-US" altLang="en-US">
              <a:solidFill>
                <a:schemeClr val="tx1"/>
              </a:solidFill>
            </a:endParaRPr>
          </a:p>
        </p:txBody>
      </p:sp>
      <p:sp>
        <p:nvSpPr>
          <p:cNvPr id="5" name="Text Placeholder 4"/>
          <p:cNvSpPr>
            <a:spLocks noGrp="1"/>
          </p:cNvSpPr>
          <p:nvPr>
            <p:ph type="body" sz="quarter" idx="13"/>
          </p:nvPr>
        </p:nvSpPr>
        <p:spPr/>
        <p:txBody>
          <a:bodyPr/>
          <a:p>
            <a:endParaRPr lang="en-US"/>
          </a:p>
        </p:txBody>
      </p:sp>
      <p:sp>
        <p:nvSpPr>
          <p:cNvPr id="6" name="Text Box 5"/>
          <p:cNvSpPr txBox="1"/>
          <p:nvPr/>
        </p:nvSpPr>
        <p:spPr>
          <a:xfrm>
            <a:off x="1630680" y="1344295"/>
            <a:ext cx="5981700" cy="829945"/>
          </a:xfrm>
          <a:prstGeom prst="rect">
            <a:avLst/>
          </a:prstGeom>
          <a:noFill/>
        </p:spPr>
        <p:txBody>
          <a:bodyPr wrap="none" rtlCol="0" anchor="t">
            <a:spAutoFit/>
          </a:bodyPr>
          <a:p>
            <a:pPr indent="0">
              <a:buFont typeface="Arial" panose="02080604020202020204" pitchFamily="34" charset="0"/>
              <a:buNone/>
            </a:pPr>
            <a:r>
              <a:rPr lang="en-US" altLang="en-US" sz="2400" b="1">
                <a:sym typeface="+mn-ea"/>
              </a:rPr>
              <a:t>Efficient Reinforcement Learning </a:t>
            </a:r>
            <a:endParaRPr lang="en-US" altLang="en-US" sz="2400" b="1">
              <a:sym typeface="+mn-ea"/>
            </a:endParaRPr>
          </a:p>
          <a:p>
            <a:pPr indent="0" algn="ctr">
              <a:buFont typeface="Arial" panose="02080604020202020204" pitchFamily="34" charset="0"/>
              <a:buNone/>
            </a:pPr>
            <a:r>
              <a:rPr lang="en-US" altLang="en-US" sz="2400" b="1">
                <a:sym typeface="+mn-ea"/>
              </a:rPr>
              <a:t>without Demonstrations</a:t>
            </a:r>
            <a:endParaRPr lang="en-US" altLang="en-US" sz="2400" b="1">
              <a:sym typeface="+mn-ea"/>
            </a:endParaRPr>
          </a:p>
        </p:txBody>
      </p:sp>
      <p:sp>
        <p:nvSpPr>
          <p:cNvPr id="9" name="Text Box 8"/>
          <p:cNvSpPr txBox="1"/>
          <p:nvPr/>
        </p:nvSpPr>
        <p:spPr>
          <a:xfrm>
            <a:off x="887730" y="2244090"/>
            <a:ext cx="7368540" cy="368300"/>
          </a:xfrm>
          <a:prstGeom prst="rect">
            <a:avLst/>
          </a:prstGeom>
          <a:noFill/>
        </p:spPr>
        <p:txBody>
          <a:bodyPr wrap="square" rtlCol="0" anchor="t">
            <a:spAutoFit/>
          </a:bodyPr>
          <a:p>
            <a:pPr marL="342900" indent="-342900">
              <a:buClr>
                <a:srgbClr val="FF0000"/>
              </a:buClr>
              <a:buFont typeface="Arial" panose="02080604020202020204" pitchFamily="34" charset="0"/>
              <a:buChar char="•"/>
            </a:pPr>
            <a:r>
              <a:rPr lang="en-US" altLang="en-US">
                <a:solidFill>
                  <a:schemeClr val="tx1"/>
                </a:solidFill>
                <a:sym typeface="+mn-ea"/>
              </a:rPr>
              <a:t>Universal Successor Representation</a:t>
            </a:r>
            <a:endParaRPr lang="en-US" altLang="en-US">
              <a:solidFill>
                <a:schemeClr val="tx1"/>
              </a:solidFill>
              <a:sym typeface="+mn-ea"/>
            </a:endParaRPr>
          </a:p>
        </p:txBody>
      </p:sp>
      <p:pic>
        <p:nvPicPr>
          <p:cNvPr id="8" name="Picture 7" descr="uv1"/>
          <p:cNvPicPr>
            <a:picLocks noChangeAspect="1"/>
          </p:cNvPicPr>
          <p:nvPr/>
        </p:nvPicPr>
        <p:blipFill>
          <a:blip r:embed="rId1"/>
          <a:stretch>
            <a:fillRect/>
          </a:stretch>
        </p:blipFill>
        <p:spPr>
          <a:xfrm>
            <a:off x="2944495" y="3890010"/>
            <a:ext cx="2459990" cy="1294130"/>
          </a:xfrm>
          <a:prstGeom prst="rect">
            <a:avLst/>
          </a:prstGeom>
        </p:spPr>
      </p:pic>
      <p:pic>
        <p:nvPicPr>
          <p:cNvPr id="11" name="Picture 10" descr="uv2"/>
          <p:cNvPicPr>
            <a:picLocks noChangeAspect="1"/>
          </p:cNvPicPr>
          <p:nvPr/>
        </p:nvPicPr>
        <p:blipFill>
          <a:blip r:embed="rId2"/>
          <a:stretch>
            <a:fillRect/>
          </a:stretch>
        </p:blipFill>
        <p:spPr>
          <a:xfrm>
            <a:off x="1454785" y="5184140"/>
            <a:ext cx="5311140" cy="452120"/>
          </a:xfrm>
          <a:prstGeom prst="rect">
            <a:avLst/>
          </a:prstGeom>
        </p:spPr>
      </p:pic>
    </p:spTree>
  </p:cSld>
  <p:clrMapOvr>
    <a:masterClrMapping/>
  </p:clrMapOvr>
  <p:transition advTm="28899"/>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708660" y="1109980"/>
            <a:ext cx="8035925" cy="706755"/>
          </a:xfrm>
          <a:prstGeom prst="rect">
            <a:avLst/>
          </a:prstGeom>
          <a:noFill/>
        </p:spPr>
        <p:txBody>
          <a:bodyPr wrap="square" rtlCol="0" anchor="t">
            <a:spAutoFit/>
          </a:bodyPr>
          <a:p>
            <a:pPr indent="0">
              <a:buFont typeface="Arial" panose="02080604020202020204" pitchFamily="34" charset="0"/>
              <a:buNone/>
            </a:pPr>
            <a:r>
              <a:rPr lang="en-US" altLang="en-US" sz="2000" b="1">
                <a:sym typeface="+mn-ea"/>
              </a:rPr>
              <a:t>A Summary of Different Methods in Efficient Reinforcement Learning with/without Demonstrations</a:t>
            </a:r>
            <a:endParaRPr lang="en-US" altLang="en-US" sz="2000" b="1">
              <a:sym typeface="+mn-ea"/>
            </a:endParaRPr>
          </a:p>
        </p:txBody>
      </p:sp>
      <p:pic>
        <p:nvPicPr>
          <p:cNvPr id="2" name="Picture 1" descr="sum"/>
          <p:cNvPicPr>
            <a:picLocks noChangeAspect="1"/>
          </p:cNvPicPr>
          <p:nvPr/>
        </p:nvPicPr>
        <p:blipFill>
          <a:blip r:embed="rId1"/>
          <a:stretch>
            <a:fillRect/>
          </a:stretch>
        </p:blipFill>
        <p:spPr>
          <a:xfrm>
            <a:off x="708660" y="1755775"/>
            <a:ext cx="7543800" cy="4205605"/>
          </a:xfrm>
          <a:prstGeom prst="rect">
            <a:avLst/>
          </a:prstGeom>
        </p:spPr>
      </p:pic>
    </p:spTree>
  </p:cSld>
  <p:clrMapOvr>
    <a:masterClrMapping/>
  </p:clrMapOvr>
  <p:transition advTm="86744"/>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sz="quarter" idx="13"/>
          </p:nvPr>
        </p:nvSpPr>
        <p:spPr/>
        <p:txBody>
          <a:bodyPr/>
          <a:p>
            <a:endParaRPr lang="en-US"/>
          </a:p>
        </p:txBody>
      </p:sp>
      <p:sp>
        <p:nvSpPr>
          <p:cNvPr id="6" name="Text Box 5"/>
          <p:cNvSpPr txBox="1"/>
          <p:nvPr/>
        </p:nvSpPr>
        <p:spPr>
          <a:xfrm>
            <a:off x="2846070" y="2595880"/>
            <a:ext cx="3348355" cy="706755"/>
          </a:xfrm>
          <a:prstGeom prst="rect">
            <a:avLst/>
          </a:prstGeom>
          <a:noFill/>
        </p:spPr>
        <p:txBody>
          <a:bodyPr wrap="none" rtlCol="0" anchor="t">
            <a:spAutoFit/>
          </a:bodyPr>
          <a:p>
            <a:pPr indent="0">
              <a:buFont typeface="Arial" panose="02080604020202020204" pitchFamily="34" charset="0"/>
              <a:buNone/>
            </a:pPr>
            <a:r>
              <a:rPr lang="en-US" altLang="en-US" sz="4000" b="1">
                <a:sym typeface="+mn-ea"/>
              </a:rPr>
              <a:t>Questions?</a:t>
            </a:r>
            <a:endParaRPr lang="en-US" altLang="en-US" sz="4000" b="1">
              <a:sym typeface="+mn-ea"/>
            </a:endParaRPr>
          </a:p>
        </p:txBody>
      </p:sp>
    </p:spTree>
  </p:cSld>
  <p:clrMapOvr>
    <a:masterClrMapping/>
  </p:clrMapOvr>
  <p:transition advTm="5528"/>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idx="1"/>
          </p:nvPr>
        </p:nvSpPr>
        <p:spPr>
          <a:xfrm>
            <a:off x="514985" y="2198370"/>
            <a:ext cx="7886700" cy="604520"/>
          </a:xfrm>
        </p:spPr>
        <p:txBody>
          <a:bodyPr/>
          <a:p>
            <a:pPr marL="457200" indent="-457200">
              <a:buFont typeface="Arial" panose="02080604020202020204" pitchFamily="34" charset="0"/>
              <a:buChar char="•"/>
            </a:pPr>
            <a:r>
              <a:rPr lang="en-US" altLang="en-US" sz="2400"/>
              <a:t>From RL algorithms:</a:t>
            </a:r>
            <a:endParaRPr lang="en-US" altLang="en-US" sz="2400"/>
          </a:p>
          <a:p>
            <a:pPr marL="457200" indent="-457200">
              <a:buFont typeface="Arial" panose="02080604020202020204" pitchFamily="34" charset="0"/>
              <a:buChar char="•"/>
            </a:pPr>
            <a:r>
              <a:rPr lang="en-US" altLang="en-US" sz="1800">
                <a:sym typeface="+mn-ea"/>
              </a:rPr>
              <a:t>improve algorithms design, like sample efficiency, stability, high-order optimization, etc. </a:t>
            </a:r>
            <a:endParaRPr lang="en-US" altLang="en-US"/>
          </a:p>
          <a:p>
            <a:pPr>
              <a:buFont typeface="Arial" panose="02080604020202020204" pitchFamily="34" charset="0"/>
            </a:pPr>
            <a:r>
              <a:rPr lang="en-US" altLang="en-US"/>
              <a:t>	</a:t>
            </a:r>
            <a:endParaRPr lang="en-US" altLang="en-US"/>
          </a:p>
          <a:p>
            <a:pPr marL="457200" indent="-457200">
              <a:buFont typeface="Arial" panose="02080604020202020204" pitchFamily="34" charset="0"/>
              <a:buChar char="•"/>
            </a:pPr>
            <a:r>
              <a:rPr lang="en-US" altLang="en-US" sz="2400"/>
              <a:t>From leveraging extra information: (</a:t>
            </a:r>
            <a:r>
              <a:rPr lang="en-US" altLang="en-US" sz="2400">
                <a:solidFill>
                  <a:srgbClr val="FF0000"/>
                </a:solidFill>
              </a:rPr>
              <a:t> initialization policy</a:t>
            </a:r>
            <a:r>
              <a:rPr lang="en-US" altLang="en-US" sz="2400"/>
              <a:t>)</a:t>
            </a:r>
            <a:endParaRPr lang="en-US" altLang="en-US" sz="2400"/>
          </a:p>
          <a:p>
            <a:pPr marL="457200" indent="-457200">
              <a:buFont typeface="Arial" panose="02080604020202020204" pitchFamily="34" charset="0"/>
              <a:buChar char="•"/>
            </a:pPr>
            <a:r>
              <a:rPr lang="en-US" altLang="en-US" sz="1800"/>
              <a:t>leverage expert demonstraions;</a:t>
            </a:r>
            <a:endParaRPr lang="en-US" altLang="en-US" sz="1800"/>
          </a:p>
          <a:p>
            <a:pPr marL="457200" indent="-457200">
              <a:buFont typeface="Arial" panose="02080604020202020204" pitchFamily="34" charset="0"/>
              <a:buChar char="•"/>
            </a:pPr>
            <a:r>
              <a:rPr lang="en-US" altLang="en-US" sz="1800"/>
              <a:t>meta-learning, transfer learning without demonstrations;</a:t>
            </a:r>
            <a:endParaRPr lang="en-US" altLang="en-US" sz="1800"/>
          </a:p>
          <a:p>
            <a:pPr marL="457200" indent="-457200">
              <a:buFont typeface="Arial" panose="02080604020202020204" pitchFamily="34" charset="0"/>
              <a:buChar char="•"/>
            </a:pPr>
            <a:r>
              <a:rPr lang="en-US" altLang="en-US" sz="1800"/>
              <a:t>etc.</a:t>
            </a:r>
            <a:endParaRPr lang="en-US" altLang="en-US"/>
          </a:p>
          <a:p>
            <a:pPr>
              <a:buFont typeface="Arial" panose="02080604020202020204" pitchFamily="34" charset="0"/>
            </a:pPr>
            <a:endParaRPr lang="en-US" altLang="en-US"/>
          </a:p>
        </p:txBody>
      </p:sp>
      <p:sp>
        <p:nvSpPr>
          <p:cNvPr id="3" name="Title 2"/>
          <p:cNvSpPr>
            <a:spLocks noGrp="1"/>
          </p:cNvSpPr>
          <p:nvPr>
            <p:ph type="title"/>
          </p:nvPr>
        </p:nvSpPr>
        <p:spPr>
          <a:xfrm>
            <a:off x="335280" y="1110615"/>
            <a:ext cx="8770620" cy="740410"/>
          </a:xfrm>
        </p:spPr>
        <p:txBody>
          <a:bodyPr/>
          <a:p>
            <a:pPr algn="ctr"/>
            <a:r>
              <a:rPr lang="en-US" altLang="en-US" sz="2400" b="1">
                <a:solidFill>
                  <a:schemeClr val="tx1"/>
                </a:solidFill>
              </a:rPr>
              <a:t>Approaches of Improving Learning Efficiency</a:t>
            </a:r>
            <a:r>
              <a:rPr lang="en-US" altLang="en-US"/>
              <a:t> </a:t>
            </a:r>
            <a:endParaRPr lang="en-US" altLang="en-US"/>
          </a:p>
        </p:txBody>
      </p:sp>
      <p:sp>
        <p:nvSpPr>
          <p:cNvPr id="5" name="Text Placeholder 4"/>
          <p:cNvSpPr>
            <a:spLocks noGrp="1"/>
          </p:cNvSpPr>
          <p:nvPr>
            <p:ph type="body" sz="quarter" idx="13"/>
          </p:nvPr>
        </p:nvSpPr>
        <p:spPr/>
        <p:txBody>
          <a:bodyPr/>
          <a:p>
            <a:endParaRPr lang="en-US"/>
          </a:p>
        </p:txBody>
      </p:sp>
    </p:spTree>
  </p:cSld>
  <p:clrMapOvr>
    <a:masterClrMapping/>
  </p:clrMapOvr>
  <p:transition advTm="40384"/>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idx="1"/>
          </p:nvPr>
        </p:nvSpPr>
        <p:spPr>
          <a:xfrm>
            <a:off x="424180" y="1539240"/>
            <a:ext cx="8394700" cy="604520"/>
          </a:xfrm>
        </p:spPr>
        <p:txBody>
          <a:bodyPr/>
          <a:p>
            <a:pPr algn="l">
              <a:buFont typeface="Arial" panose="02080604020202020204" pitchFamily="34" charset="0"/>
            </a:pPr>
            <a:endParaRPr lang="en-US" altLang="en-US" sz="2400"/>
          </a:p>
          <a:p>
            <a:pPr marL="457200" indent="-457200" algn="l">
              <a:buFont typeface="Arial" panose="02080604020202020204" pitchFamily="34" charset="0"/>
              <a:buChar char="•"/>
            </a:pPr>
            <a:r>
              <a:rPr lang="en-US" altLang="en-US" sz="1800">
                <a:sym typeface="+mn-ea"/>
              </a:rPr>
              <a:t>A policy is represented as a set of parameter values in deep reinforcement learning. The information and knowledge about controlling the agent in the environment are all stored in weights of neural networks. A proper initialization of the policy will enable the RL agent to learn </a:t>
            </a:r>
            <a:r>
              <a:rPr lang="en-US" altLang="en-US" sz="1800">
                <a:solidFill>
                  <a:srgbClr val="FF0000"/>
                </a:solidFill>
                <a:sym typeface="+mn-ea"/>
              </a:rPr>
              <a:t>based on some hidden knowledge or principles</a:t>
            </a:r>
            <a:r>
              <a:rPr lang="en-US" altLang="en-US" sz="1800">
                <a:sym typeface="+mn-ea"/>
              </a:rPr>
              <a:t> (e.g. dynamics of the environment, preferences for action choices, etc), which could significantly improve the learning efficiency in practice.</a:t>
            </a:r>
            <a:endParaRPr lang="en-US" altLang="en-US"/>
          </a:p>
          <a:p>
            <a:pPr algn="l">
              <a:buFont typeface="Arial" panose="02080604020202020204" pitchFamily="34" charset="0"/>
            </a:pPr>
            <a:endParaRPr lang="en-US" altLang="en-US" sz="2400"/>
          </a:p>
          <a:p>
            <a:pPr marL="457200" indent="-457200" algn="l">
              <a:buFont typeface="Arial" panose="02080604020202020204" pitchFamily="34" charset="0"/>
              <a:buChar char="•"/>
            </a:pPr>
            <a:r>
              <a:rPr lang="en-US" altLang="en-US" sz="1800"/>
              <a:t>The approach of </a:t>
            </a:r>
            <a:r>
              <a:rPr lang="en-US" altLang="en-US" sz="1800">
                <a:solidFill>
                  <a:srgbClr val="FF0000"/>
                </a:solidFill>
              </a:rPr>
              <a:t>leveraging expert demonstraions as initialization</a:t>
            </a:r>
            <a:r>
              <a:rPr lang="en-US" altLang="en-US" sz="1800"/>
              <a:t> is like someone teaching you how to achieve a task;</a:t>
            </a:r>
            <a:endParaRPr lang="en-US" altLang="en-US" sz="1800"/>
          </a:p>
          <a:p>
            <a:pPr marL="457200" indent="-457200" algn="l">
              <a:buFont typeface="Arial" panose="02080604020202020204" pitchFamily="34" charset="0"/>
              <a:buChar char="•"/>
            </a:pPr>
            <a:r>
              <a:rPr lang="en-US" altLang="en-US" sz="1800"/>
              <a:t>The approach of </a:t>
            </a:r>
            <a:r>
              <a:rPr lang="en-US" altLang="en-US" sz="1800">
                <a:solidFill>
                  <a:srgbClr val="FF0000"/>
                </a:solidFill>
              </a:rPr>
              <a:t>meta-learning as initialization</a:t>
            </a:r>
            <a:r>
              <a:rPr lang="en-US" altLang="en-US" sz="1800"/>
              <a:t> is like learning with a basic understanding about the dynamics.</a:t>
            </a:r>
            <a:endParaRPr lang="en-US" altLang="en-US" sz="1800"/>
          </a:p>
          <a:p>
            <a:pPr algn="l">
              <a:buFont typeface="Arial" panose="02080604020202020204" pitchFamily="34" charset="0"/>
            </a:pPr>
            <a:endParaRPr lang="en-US" altLang="en-US"/>
          </a:p>
          <a:p>
            <a:pPr algn="l">
              <a:buFont typeface="Arial" panose="02080604020202020204" pitchFamily="34" charset="0"/>
            </a:pPr>
            <a:endParaRPr lang="en-US" altLang="en-US"/>
          </a:p>
        </p:txBody>
      </p:sp>
      <p:sp>
        <p:nvSpPr>
          <p:cNvPr id="3" name="Title 2"/>
          <p:cNvSpPr>
            <a:spLocks noGrp="1"/>
          </p:cNvSpPr>
          <p:nvPr>
            <p:ph type="title"/>
          </p:nvPr>
        </p:nvSpPr>
        <p:spPr>
          <a:xfrm>
            <a:off x="335280" y="1110615"/>
            <a:ext cx="8770620" cy="740410"/>
          </a:xfrm>
        </p:spPr>
        <p:txBody>
          <a:bodyPr/>
          <a:p>
            <a:pPr algn="ctr"/>
            <a:r>
              <a:rPr lang="en-US" altLang="en-US" sz="2400" b="1">
                <a:solidFill>
                  <a:schemeClr val="tx1"/>
                </a:solidFill>
              </a:rPr>
              <a:t>Why initialization matters?</a:t>
            </a:r>
            <a:r>
              <a:rPr lang="en-US" altLang="en-US"/>
              <a:t> </a:t>
            </a:r>
            <a:endParaRPr lang="en-US" altLang="en-US"/>
          </a:p>
        </p:txBody>
      </p:sp>
      <p:sp>
        <p:nvSpPr>
          <p:cNvPr id="5" name="Text Placeholder 4"/>
          <p:cNvSpPr>
            <a:spLocks noGrp="1"/>
          </p:cNvSpPr>
          <p:nvPr>
            <p:ph type="body" sz="quarter" idx="13"/>
          </p:nvPr>
        </p:nvSpPr>
        <p:spPr/>
        <p:txBody>
          <a:bodyPr/>
          <a:p>
            <a:endParaRPr lang="en-US"/>
          </a:p>
        </p:txBody>
      </p:sp>
    </p:spTree>
  </p:cSld>
  <p:clrMapOvr>
    <a:masterClrMapping/>
  </p:clrMapOvr>
  <p:transition advTm="4865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7840" y="1340485"/>
            <a:ext cx="3601085" cy="455295"/>
          </a:xfrm>
        </p:spPr>
        <p:txBody>
          <a:bodyPr/>
          <a:lstStyle/>
          <a:p>
            <a:pPr marL="0" indent="0"/>
            <a:r>
              <a:rPr lang="en-US" altLang="en-US" sz="2400" b="1"/>
              <a:t>Outlines:</a:t>
            </a:r>
            <a:endParaRPr lang="en-US" altLang="en-US" b="1"/>
          </a:p>
        </p:txBody>
      </p:sp>
      <p:sp>
        <p:nvSpPr>
          <p:cNvPr id="4" name="Text Placeholder 3"/>
          <p:cNvSpPr>
            <a:spLocks noGrp="1"/>
          </p:cNvSpPr>
          <p:nvPr>
            <p:ph type="body" sz="quarter" idx="11"/>
          </p:nvPr>
        </p:nvSpPr>
        <p:spPr>
          <a:xfrm>
            <a:off x="497840" y="1962785"/>
            <a:ext cx="7952740" cy="3180715"/>
          </a:xfrm>
        </p:spPr>
        <p:txBody>
          <a:bodyPr/>
          <a:lstStyle/>
          <a:p>
            <a:pPr marL="342900" indent="-342900">
              <a:buFont typeface="Arial" panose="02080604020202020204" pitchFamily="34" charset="0"/>
              <a:buChar char="•"/>
            </a:pPr>
            <a:r>
              <a:rPr lang="en-US" altLang="en-US" sz="2000">
                <a:solidFill>
                  <a:schemeClr val="tx1"/>
                </a:solidFill>
                <a:sym typeface="+mn-ea"/>
              </a:rPr>
              <a:t>Reinforcement Learning Algorithms</a:t>
            </a:r>
            <a:endParaRPr lang="en-US" altLang="en-US" sz="2000">
              <a:solidFill>
                <a:schemeClr val="tx1"/>
              </a:solidFill>
              <a:sym typeface="+mn-ea"/>
            </a:endParaRPr>
          </a:p>
          <a:p>
            <a:pPr marL="342900" indent="-342900">
              <a:buFont typeface="Arial" panose="02080604020202020204" pitchFamily="34" charset="0"/>
              <a:buChar char="•"/>
            </a:pPr>
            <a:r>
              <a:rPr lang="en-US" altLang="en-US" sz="2000">
                <a:solidFill>
                  <a:schemeClr val="tx1"/>
                </a:solidFill>
                <a:sym typeface="+mn-ea"/>
              </a:rPr>
              <a:t>Environment (</a:t>
            </a:r>
            <a:r>
              <a:rPr lang="en-US" altLang="en-US" sz="2000" i="1">
                <a:solidFill>
                  <a:schemeClr val="tx1"/>
                </a:solidFill>
                <a:sym typeface="+mn-ea"/>
              </a:rPr>
              <a:t>Reacher</a:t>
            </a:r>
            <a:r>
              <a:rPr lang="en-US" altLang="en-US" sz="2000">
                <a:solidFill>
                  <a:schemeClr val="tx1"/>
                </a:solidFill>
                <a:sym typeface="+mn-ea"/>
              </a:rPr>
              <a:t>)</a:t>
            </a:r>
            <a:endParaRPr lang="en-US" altLang="en-US" sz="2000">
              <a:solidFill>
                <a:schemeClr val="tx1"/>
              </a:solidFill>
              <a:sym typeface="+mn-ea"/>
            </a:endParaRPr>
          </a:p>
          <a:p>
            <a:pPr marL="342900" indent="-342900">
              <a:buFont typeface="Arial" panose="02080604020202020204" pitchFamily="34" charset="0"/>
              <a:buChar char="•"/>
            </a:pPr>
            <a:r>
              <a:rPr lang="en-US" altLang="en-US" sz="2000">
                <a:solidFill>
                  <a:schemeClr val="tx1"/>
                </a:solidFill>
                <a:sym typeface="+mn-ea"/>
              </a:rPr>
              <a:t>Efficient Reinforcement Learning with Demonstrations</a:t>
            </a:r>
            <a:endParaRPr lang="en-US" altLang="en-US" sz="2000">
              <a:solidFill>
                <a:schemeClr val="tx1"/>
              </a:solidFill>
              <a:sym typeface="+mn-ea"/>
            </a:endParaRPr>
          </a:p>
          <a:p>
            <a:pPr marL="342900" indent="-342900">
              <a:buClr>
                <a:srgbClr val="FF0000"/>
              </a:buClr>
              <a:buFont typeface="Arial" panose="02080604020202020204" pitchFamily="34" charset="0"/>
              <a:buChar char="•"/>
            </a:pPr>
            <a:r>
              <a:rPr lang="en-US" altLang="en-US" sz="1400">
                <a:solidFill>
                  <a:schemeClr val="tx1"/>
                </a:solidFill>
                <a:sym typeface="+mn-ea"/>
              </a:rPr>
              <a:t>Approaches of generating demonstrations</a:t>
            </a:r>
            <a:endParaRPr lang="en-US" altLang="en-US" sz="1400">
              <a:solidFill>
                <a:schemeClr val="tx1"/>
              </a:solidFill>
              <a:sym typeface="+mn-ea"/>
            </a:endParaRPr>
          </a:p>
          <a:p>
            <a:pPr marL="342900" indent="-342900">
              <a:buClr>
                <a:srgbClr val="FF0000"/>
              </a:buClr>
              <a:buFont typeface="Arial" panose="02080604020202020204" pitchFamily="34" charset="0"/>
              <a:buChar char="•"/>
            </a:pPr>
            <a:r>
              <a:rPr lang="en-US" altLang="en-US" sz="1400">
                <a:solidFill>
                  <a:schemeClr val="tx1"/>
                </a:solidFill>
                <a:sym typeface="+mn-ea"/>
              </a:rPr>
              <a:t>Approaches of leveraging demonstrations as initialization</a:t>
            </a:r>
            <a:endParaRPr lang="en-US" altLang="en-US" sz="1400">
              <a:solidFill>
                <a:schemeClr val="tx1"/>
              </a:solidFill>
              <a:sym typeface="+mn-ea"/>
            </a:endParaRPr>
          </a:p>
          <a:p>
            <a:pPr marL="342900" indent="-342900">
              <a:buClr>
                <a:srgbClr val="FF0000"/>
              </a:buClr>
              <a:buFont typeface="Arial" panose="02080604020202020204" pitchFamily="34" charset="0"/>
              <a:buChar char="•"/>
            </a:pPr>
            <a:r>
              <a:rPr lang="en-US" altLang="en-US" sz="1400">
                <a:solidFill>
                  <a:schemeClr val="tx1"/>
                </a:solidFill>
                <a:sym typeface="+mn-ea"/>
              </a:rPr>
              <a:t>Comparisons of three different methods in experiments:</a:t>
            </a:r>
            <a:endParaRPr lang="en-US" altLang="en-US" sz="1400">
              <a:solidFill>
                <a:schemeClr val="tx1"/>
              </a:solidFill>
              <a:sym typeface="+mn-ea"/>
            </a:endParaRPr>
          </a:p>
          <a:p>
            <a:pPr>
              <a:buClr>
                <a:srgbClr val="FF0000"/>
              </a:buClr>
              <a:buFont typeface="Arial" panose="02080604020202020204" pitchFamily="34" charset="0"/>
            </a:pPr>
            <a:r>
              <a:rPr lang="en-US" altLang="en-US" sz="1400">
                <a:solidFill>
                  <a:schemeClr val="tx1"/>
                </a:solidFill>
                <a:sym typeface="+mn-ea"/>
              </a:rPr>
              <a:t>	(1). Behavioural Cloning; (2). Residual Policy Learning; (3). Feeding Demonstrations 	into Memory Buffer (DDPGfD).</a:t>
            </a:r>
            <a:endParaRPr lang="en-US" altLang="en-US" sz="2000">
              <a:solidFill>
                <a:schemeClr val="tx1"/>
              </a:solidFill>
              <a:sym typeface="+mn-ea"/>
            </a:endParaRPr>
          </a:p>
          <a:p>
            <a:pPr marL="342900" indent="-342900">
              <a:buFont typeface="Arial" panose="02080604020202020204" pitchFamily="34" charset="0"/>
              <a:buChar char="•"/>
            </a:pPr>
            <a:r>
              <a:rPr lang="en-US" altLang="en-US" sz="2000">
                <a:solidFill>
                  <a:schemeClr val="tx1"/>
                </a:solidFill>
                <a:sym typeface="+mn-ea"/>
              </a:rPr>
              <a:t>Efficient Reinforcement Learning without Demonstrations</a:t>
            </a:r>
            <a:endParaRPr lang="en-US" altLang="en-US" sz="2000">
              <a:solidFill>
                <a:schemeClr val="tx1"/>
              </a:solidFill>
              <a:sym typeface="+mn-ea"/>
            </a:endParaRPr>
          </a:p>
          <a:p>
            <a:pPr marL="342900" indent="-342900">
              <a:buClr>
                <a:srgbClr val="FF0000"/>
              </a:buClr>
              <a:buFont typeface="Arial" panose="02080604020202020204" pitchFamily="34" charset="0"/>
              <a:buChar char="•"/>
            </a:pPr>
            <a:r>
              <a:rPr lang="en-US" altLang="en-US" sz="1400">
                <a:solidFill>
                  <a:schemeClr val="tx1"/>
                </a:solidFill>
                <a:sym typeface="+mn-ea"/>
              </a:rPr>
              <a:t>Meta-learning as initialization for RL</a:t>
            </a:r>
            <a:endParaRPr lang="en-US" altLang="en-US" sz="1400">
              <a:solidFill>
                <a:schemeClr val="tx1"/>
              </a:solidFill>
              <a:sym typeface="+mn-ea"/>
            </a:endParaRPr>
          </a:p>
          <a:p>
            <a:pPr marL="342900" indent="-342900">
              <a:buClr>
                <a:srgbClr val="FF0000"/>
              </a:buClr>
              <a:buFont typeface="Arial" panose="02080604020202020204" pitchFamily="34" charset="0"/>
              <a:buChar char="•"/>
            </a:pPr>
            <a:r>
              <a:rPr lang="en-US" altLang="en-US" sz="1400">
                <a:solidFill>
                  <a:schemeClr val="tx1"/>
                </a:solidFill>
                <a:sym typeface="+mn-ea"/>
              </a:rPr>
              <a:t>Comparison of two methods in experiments:</a:t>
            </a:r>
            <a:endParaRPr lang="en-US" altLang="en-US" sz="1400">
              <a:solidFill>
                <a:schemeClr val="tx1"/>
              </a:solidFill>
              <a:sym typeface="+mn-ea"/>
            </a:endParaRPr>
          </a:p>
          <a:p>
            <a:pPr>
              <a:buClr>
                <a:srgbClr val="FF0000"/>
              </a:buClr>
              <a:buFont typeface="Arial" panose="02080604020202020204" pitchFamily="34" charset="0"/>
            </a:pPr>
            <a:r>
              <a:rPr lang="en-US" altLang="en-US" sz="1400">
                <a:solidFill>
                  <a:schemeClr val="tx1"/>
                </a:solidFill>
                <a:sym typeface="+mn-ea"/>
              </a:rPr>
              <a:t>	(1). Reptile; (2). FOMAML.</a:t>
            </a:r>
            <a:endParaRPr lang="en-US" altLang="en-US" sz="1400">
              <a:solidFill>
                <a:schemeClr val="tx1"/>
              </a:solidFill>
              <a:sym typeface="+mn-ea"/>
            </a:endParaRPr>
          </a:p>
          <a:p>
            <a:pPr marL="342900" indent="-342900">
              <a:buClr>
                <a:srgbClr val="FF0000"/>
              </a:buClr>
              <a:buFont typeface="Arial" panose="02080604020202020204" pitchFamily="34" charset="0"/>
              <a:buChar char="•"/>
            </a:pPr>
            <a:r>
              <a:rPr lang="en-US" altLang="en-US" sz="1400">
                <a:solidFill>
                  <a:schemeClr val="tx1"/>
                </a:solidFill>
                <a:sym typeface="+mn-ea"/>
              </a:rPr>
              <a:t>Universal Successor Representation.</a:t>
            </a:r>
            <a:endParaRPr lang="en-US" altLang="en-US" sz="1400">
              <a:solidFill>
                <a:schemeClr val="tx1"/>
              </a:solidFill>
              <a:sym typeface="+mn-ea"/>
            </a:endParaRPr>
          </a:p>
          <a:p>
            <a:pPr marL="342900" indent="-342900">
              <a:buClr>
                <a:srgbClr val="0085CA"/>
              </a:buClr>
              <a:buFont typeface="Arial" panose="02080604020202020204" pitchFamily="34" charset="0"/>
              <a:buChar char="•"/>
            </a:pPr>
            <a:r>
              <a:rPr lang="en-US" altLang="en-US" sz="2000">
                <a:solidFill>
                  <a:schemeClr val="tx1"/>
                </a:solidFill>
                <a:sym typeface="+mn-ea"/>
              </a:rPr>
              <a:t>Summary</a:t>
            </a:r>
            <a:endParaRPr lang="en-US" altLang="en-US" sz="2000">
              <a:solidFill>
                <a:schemeClr val="tx1"/>
              </a:solidFill>
              <a:sym typeface="+mn-ea"/>
            </a:endParaRPr>
          </a:p>
          <a:p>
            <a:pPr marL="342900" indent="-342900">
              <a:buFont typeface="Arial" panose="02080604020202020204" pitchFamily="34" charset="0"/>
              <a:buChar char="•"/>
            </a:pPr>
            <a:endParaRPr lang="en-US" altLang="en-US" sz="2000">
              <a:solidFill>
                <a:schemeClr val="tx1"/>
              </a:solidFill>
              <a:sym typeface="+mn-ea"/>
            </a:endParaRPr>
          </a:p>
          <a:p>
            <a:pPr marL="342900" indent="-342900">
              <a:buFont typeface="Arial" panose="02080604020202020204" pitchFamily="34" charset="0"/>
              <a:buChar char="•"/>
            </a:pPr>
            <a:endParaRPr lang="en-US" altLang="en-US" sz="2000">
              <a:solidFill>
                <a:schemeClr val="tx1"/>
              </a:solidFill>
              <a:sym typeface="+mn-ea"/>
            </a:endParaRPr>
          </a:p>
          <a:p>
            <a:pPr marL="342900" indent="-342900">
              <a:buFont typeface="Arial" panose="02080604020202020204" pitchFamily="34" charset="0"/>
              <a:buChar char="•"/>
            </a:pPr>
            <a:endParaRPr lang="en-US" altLang="en-US" sz="2000">
              <a:solidFill>
                <a:schemeClr val="tx1"/>
              </a:solidFill>
              <a:sym typeface="+mn-ea"/>
            </a:endParaRPr>
          </a:p>
          <a:p>
            <a:pPr marL="342900" indent="-342900">
              <a:buFont typeface="Arial" panose="02080604020202020204" pitchFamily="34" charset="0"/>
              <a:buChar char="•"/>
            </a:pPr>
            <a:endParaRPr lang="en-US" altLang="en-US" sz="2000">
              <a:solidFill>
                <a:schemeClr val="tx1"/>
              </a:solidFill>
              <a:sym typeface="+mn-ea"/>
            </a:endParaRPr>
          </a:p>
          <a:p>
            <a:pPr>
              <a:buFont typeface="Arial" panose="02080604020202020204" pitchFamily="34" charset="0"/>
            </a:pPr>
            <a:br>
              <a:rPr lang="en-US" altLang="en-US" sz="2000">
                <a:solidFill>
                  <a:schemeClr val="tx1"/>
                </a:solidFill>
                <a:sym typeface="+mn-ea"/>
              </a:rPr>
            </a:br>
            <a:endParaRPr lang="en-US" altLang="en-US" sz="2000">
              <a:solidFill>
                <a:schemeClr val="tx1"/>
              </a:solidFill>
              <a:sym typeface="+mn-ea"/>
            </a:endParaRPr>
          </a:p>
        </p:txBody>
      </p:sp>
      <p:sp>
        <p:nvSpPr>
          <p:cNvPr id="6" name="Text Placeholder 5"/>
          <p:cNvSpPr>
            <a:spLocks noGrp="1"/>
          </p:cNvSpPr>
          <p:nvPr>
            <p:ph type="body" sz="quarter" idx="13"/>
          </p:nvPr>
        </p:nvSpPr>
        <p:spPr/>
        <p:txBody>
          <a:bodyPr/>
          <a:lstStyle/>
          <a:p>
            <a:endParaRPr lang="en-US"/>
          </a:p>
        </p:txBody>
      </p:sp>
    </p:spTree>
  </p:cSld>
  <p:clrMapOvr>
    <a:masterClrMapping/>
  </p:clrMapOvr>
  <p:transition advTm="73587"/>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l"/>
          <p:cNvPicPr>
            <a:picLocks noChangeAspect="1"/>
          </p:cNvPicPr>
          <p:nvPr/>
        </p:nvPicPr>
        <p:blipFill>
          <a:blip r:embed="rId1"/>
          <a:stretch>
            <a:fillRect/>
          </a:stretch>
        </p:blipFill>
        <p:spPr>
          <a:xfrm>
            <a:off x="2103120" y="1325245"/>
            <a:ext cx="4625975" cy="4947285"/>
          </a:xfrm>
          <a:prstGeom prst="rect">
            <a:avLst/>
          </a:prstGeom>
        </p:spPr>
      </p:pic>
      <p:sp>
        <p:nvSpPr>
          <p:cNvPr id="17" name="Text Placeholder 3"/>
          <p:cNvSpPr>
            <a:spLocks noGrp="1"/>
          </p:cNvSpPr>
          <p:nvPr/>
        </p:nvSpPr>
        <p:spPr>
          <a:xfrm>
            <a:off x="401955" y="6127655"/>
            <a:ext cx="6400800" cy="339811"/>
          </a:xfrm>
          <a:prstGeom prst="rect">
            <a:avLst/>
          </a:prstGeom>
        </p:spPr>
        <p:txBody>
          <a:bodyPr vert="horz" lIns="0" tIns="0" rIns="0" bIns="0" rtlCol="0">
            <a:noAutofit/>
          </a:bodyPr>
          <a:lstStyle>
            <a:lvl1pPr marL="0" indent="0" algn="l" defTabSz="457200" rtl="0" eaLnBrk="1" latinLnBrk="0" hangingPunct="1">
              <a:spcBef>
                <a:spcPct val="20000"/>
              </a:spcBef>
              <a:buClr>
                <a:srgbClr val="0085CA"/>
              </a:buClr>
              <a:buFont typeface="Arial"/>
              <a:buNone/>
              <a:defRPr sz="1200" kern="1200" baseline="0">
                <a:solidFill>
                  <a:srgbClr val="9D9D9D"/>
                </a:solidFill>
                <a:latin typeface="Arial"/>
                <a:ea typeface="+mn-ea"/>
                <a:cs typeface="Arial"/>
              </a:defRPr>
            </a:lvl1pPr>
            <a:lvl2pPr marL="457200" indent="0" algn="ctr" defTabSz="457200" rtl="0" eaLnBrk="1" latinLnBrk="0" hangingPunct="1">
              <a:spcBef>
                <a:spcPct val="20000"/>
              </a:spcBef>
              <a:buClr>
                <a:srgbClr val="0085CA"/>
              </a:buClr>
              <a:buFont typeface="Arial"/>
              <a:buNone/>
              <a:defRPr sz="1800" kern="1200">
                <a:solidFill>
                  <a:schemeClr val="tx1"/>
                </a:solidFill>
                <a:latin typeface="Arial"/>
                <a:ea typeface="+mn-ea"/>
                <a:cs typeface="Arial"/>
              </a:defRPr>
            </a:lvl2pPr>
            <a:lvl3pPr marL="914400" indent="0" algn="ctr" defTabSz="457200" rtl="0" eaLnBrk="1" latinLnBrk="0" hangingPunct="1">
              <a:spcBef>
                <a:spcPct val="20000"/>
              </a:spcBef>
              <a:buClr>
                <a:srgbClr val="0085CA"/>
              </a:buClr>
              <a:buFont typeface="Arial"/>
              <a:buNone/>
              <a:defRPr sz="1200" kern="1200">
                <a:solidFill>
                  <a:schemeClr val="tx1"/>
                </a:solidFill>
                <a:latin typeface="Arial"/>
                <a:ea typeface="+mn-ea"/>
                <a:cs typeface="Arial"/>
              </a:defRPr>
            </a:lvl3pPr>
            <a:lvl4pPr marL="1371600" indent="0" algn="ctr" defTabSz="457200" rtl="0" eaLnBrk="1" latinLnBrk="0" hangingPunct="1">
              <a:spcBef>
                <a:spcPct val="20000"/>
              </a:spcBef>
              <a:buClr>
                <a:srgbClr val="0085CA"/>
              </a:buClr>
              <a:buFont typeface="Arial"/>
              <a:buNone/>
              <a:defRPr sz="1200" kern="1200">
                <a:solidFill>
                  <a:schemeClr val="tx1"/>
                </a:solidFill>
                <a:latin typeface="Arial"/>
                <a:ea typeface="+mn-ea"/>
                <a:cs typeface="Arial"/>
              </a:defRPr>
            </a:lvl4pPr>
            <a:lvl5pPr marL="1828800" indent="0" algn="ctr" defTabSz="457200" rtl="0" eaLnBrk="1" latinLnBrk="0" hangingPunct="1">
              <a:spcBef>
                <a:spcPct val="20000"/>
              </a:spcBef>
              <a:buClr>
                <a:srgbClr val="0085CA"/>
              </a:buClr>
              <a:buFont typeface="Arial"/>
              <a:buNone/>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a:t>Figure source: Twitter</a:t>
            </a:r>
            <a:endParaRPr lang="en-US" altLang="en-US"/>
          </a:p>
        </p:txBody>
      </p:sp>
      <p:sp>
        <p:nvSpPr>
          <p:cNvPr id="18" name="Title 17"/>
          <p:cNvSpPr>
            <a:spLocks noGrp="1"/>
          </p:cNvSpPr>
          <p:nvPr>
            <p:ph type="title"/>
          </p:nvPr>
        </p:nvSpPr>
        <p:spPr>
          <a:xfrm>
            <a:off x="700405" y="904875"/>
            <a:ext cx="7393940" cy="455295"/>
          </a:xfrm>
        </p:spPr>
        <p:txBody>
          <a:bodyPr/>
          <a:p>
            <a:pPr marL="0" indent="0" algn="ctr"/>
            <a:r>
              <a:rPr lang="en-US" altLang="en-US" sz="2000">
                <a:solidFill>
                  <a:schemeClr val="tx1"/>
                </a:solidFill>
              </a:rPr>
              <a:t>Reinforcement Learning Algorithms</a:t>
            </a:r>
            <a:endParaRPr lang="en-US" altLang="en-US" sz="2000">
              <a:solidFill>
                <a:schemeClr val="tx1"/>
              </a:solidFill>
            </a:endParaRPr>
          </a:p>
        </p:txBody>
      </p:sp>
    </p:spTree>
  </p:cSld>
  <p:clrMapOvr>
    <a:masterClrMapping/>
  </p:clrMapOvr>
  <p:transition advTm="8758"/>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a:xfrm>
            <a:off x="457200" y="1995170"/>
            <a:ext cx="3950970" cy="506730"/>
          </a:xfrm>
        </p:spPr>
        <p:txBody>
          <a:bodyPr/>
          <a:lstStyle/>
          <a:p>
            <a:r>
              <a:rPr lang="en-US" altLang="en-US"/>
              <a:t>The Goal of RL:</a:t>
            </a:r>
            <a:endParaRPr lang="en-US" altLang="en-US"/>
          </a:p>
        </p:txBody>
      </p:sp>
      <p:sp>
        <p:nvSpPr>
          <p:cNvPr id="3" name="Title 2"/>
          <p:cNvSpPr>
            <a:spLocks noGrp="1"/>
          </p:cNvSpPr>
          <p:nvPr>
            <p:ph type="title"/>
          </p:nvPr>
        </p:nvSpPr>
        <p:spPr>
          <a:xfrm>
            <a:off x="457200" y="1294233"/>
            <a:ext cx="8229600" cy="507556"/>
          </a:xfrm>
        </p:spPr>
        <p:txBody>
          <a:bodyPr/>
          <a:lstStyle/>
          <a:p>
            <a:pPr algn="ctr"/>
            <a:r>
              <a:rPr lang="en-US" altLang="en-US" sz="3200">
                <a:solidFill>
                  <a:schemeClr val="tx1"/>
                </a:solidFill>
              </a:rPr>
              <a:t>Basics of RL</a:t>
            </a:r>
            <a:br>
              <a:rPr lang="en-US" altLang="en-US"/>
            </a:br>
            <a:endParaRPr lang="en-US" altLang="en-US"/>
          </a:p>
        </p:txBody>
      </p:sp>
      <p:sp>
        <p:nvSpPr>
          <p:cNvPr id="4" name="Text Placeholder 3"/>
          <p:cNvSpPr>
            <a:spLocks noGrp="1"/>
          </p:cNvSpPr>
          <p:nvPr>
            <p:ph type="body" sz="quarter" idx="10"/>
          </p:nvPr>
        </p:nvSpPr>
        <p:spPr/>
        <p:txBody>
          <a:bodyPr/>
          <a:lstStyle/>
          <a:p>
            <a:endParaRPr lang="en-US"/>
          </a:p>
        </p:txBody>
      </p:sp>
      <p:sp>
        <p:nvSpPr>
          <p:cNvPr id="5" name="Content Placeholder 4"/>
          <p:cNvSpPr>
            <a:spLocks noGrp="1"/>
          </p:cNvSpPr>
          <p:nvPr>
            <p:ph idx="12"/>
          </p:nvPr>
        </p:nvSpPr>
        <p:spPr>
          <a:xfrm>
            <a:off x="457200" y="3311525"/>
            <a:ext cx="8565515" cy="3644265"/>
          </a:xfrm>
        </p:spPr>
        <p:txBody>
          <a:bodyPr/>
          <a:lstStyle/>
          <a:p>
            <a:r>
              <a:rPr lang="en-US" altLang="en-US"/>
              <a:t>With the assumptions of Markov process and deterministic transformantion process, the gradient-based optimization is:</a:t>
            </a:r>
            <a:endParaRPr lang="en-US" altLang="en-US"/>
          </a:p>
        </p:txBody>
      </p:sp>
      <p:sp>
        <p:nvSpPr>
          <p:cNvPr id="6" name="Text Placeholder 5"/>
          <p:cNvSpPr>
            <a:spLocks noGrp="1"/>
          </p:cNvSpPr>
          <p:nvPr>
            <p:ph type="body" sz="quarter" idx="13"/>
          </p:nvPr>
        </p:nvSpPr>
        <p:spPr/>
        <p:txBody>
          <a:bodyPr/>
          <a:lstStyle/>
          <a:p>
            <a:endParaRPr lang="en-US"/>
          </a:p>
        </p:txBody>
      </p:sp>
      <p:pic>
        <p:nvPicPr>
          <p:cNvPr id="7" name="Picture 6" descr="1"/>
          <p:cNvPicPr>
            <a:picLocks noChangeAspect="1"/>
          </p:cNvPicPr>
          <p:nvPr/>
        </p:nvPicPr>
        <p:blipFill>
          <a:blip r:embed="rId1"/>
          <a:stretch>
            <a:fillRect/>
          </a:stretch>
        </p:blipFill>
        <p:spPr>
          <a:xfrm>
            <a:off x="2152650" y="2320290"/>
            <a:ext cx="4658360" cy="911860"/>
          </a:xfrm>
          <a:prstGeom prst="rect">
            <a:avLst/>
          </a:prstGeom>
        </p:spPr>
      </p:pic>
      <p:pic>
        <p:nvPicPr>
          <p:cNvPr id="8" name="Picture 7" descr="2"/>
          <p:cNvPicPr>
            <a:picLocks noChangeAspect="1"/>
          </p:cNvPicPr>
          <p:nvPr/>
        </p:nvPicPr>
        <p:blipFill>
          <a:blip r:embed="rId2"/>
          <a:stretch>
            <a:fillRect/>
          </a:stretch>
        </p:blipFill>
        <p:spPr>
          <a:xfrm>
            <a:off x="2804160" y="4162425"/>
            <a:ext cx="3536315" cy="1548765"/>
          </a:xfrm>
          <a:prstGeom prst="rect">
            <a:avLst/>
          </a:prstGeom>
        </p:spPr>
      </p:pic>
    </p:spTree>
  </p:cSld>
  <p:clrMapOvr>
    <a:masterClrMapping/>
  </p:clrMapOvr>
  <p:transition advTm="50777"/>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a:xfrm>
            <a:off x="457200" y="1699260"/>
            <a:ext cx="3950970" cy="173355"/>
          </a:xfrm>
        </p:spPr>
        <p:txBody>
          <a:bodyPr/>
          <a:lstStyle/>
          <a:p>
            <a:r>
              <a:rPr lang="en-US" altLang="en-US" sz="1200">
                <a:sym typeface="+mn-ea"/>
              </a:rPr>
              <a:t>REINFORCE (Vanilla Policy Gradient):</a:t>
            </a:r>
            <a:endParaRPr lang="en-US" altLang="en-US" sz="1200">
              <a:sym typeface="+mn-ea"/>
            </a:endParaRPr>
          </a:p>
          <a:p>
            <a:endParaRPr lang="en-US" altLang="en-US"/>
          </a:p>
          <a:p>
            <a:endParaRPr lang="en-US"/>
          </a:p>
        </p:txBody>
      </p:sp>
      <p:sp>
        <p:nvSpPr>
          <p:cNvPr id="3" name="Title 2"/>
          <p:cNvSpPr>
            <a:spLocks noGrp="1"/>
          </p:cNvSpPr>
          <p:nvPr>
            <p:ph type="title"/>
          </p:nvPr>
        </p:nvSpPr>
        <p:spPr>
          <a:xfrm>
            <a:off x="457200" y="937363"/>
            <a:ext cx="8229600" cy="507556"/>
          </a:xfrm>
        </p:spPr>
        <p:txBody>
          <a:bodyPr/>
          <a:lstStyle/>
          <a:p>
            <a:pPr algn="ctr"/>
            <a:r>
              <a:rPr lang="en-US" altLang="en-US">
                <a:solidFill>
                  <a:schemeClr val="tx1"/>
                </a:solidFill>
              </a:rPr>
              <a:t>Key functions in Present RL Algorithms</a:t>
            </a:r>
            <a:endParaRPr lang="en-US" altLang="en-US">
              <a:solidFill>
                <a:schemeClr val="tx1"/>
              </a:solidFill>
            </a:endParaRPr>
          </a:p>
        </p:txBody>
      </p:sp>
      <p:sp>
        <p:nvSpPr>
          <p:cNvPr id="8" name="Content Placeholder 1"/>
          <p:cNvSpPr>
            <a:spLocks noGrp="1"/>
          </p:cNvSpPr>
          <p:nvPr/>
        </p:nvSpPr>
        <p:spPr>
          <a:xfrm>
            <a:off x="457200" y="2630805"/>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sym typeface="+mn-ea"/>
              </a:rPr>
              <a:t>Actor-Critic:</a:t>
            </a:r>
            <a:endParaRPr lang="en-US" altLang="en-US" sz="1200">
              <a:sym typeface="+mn-ea"/>
            </a:endParaRPr>
          </a:p>
          <a:p>
            <a:endParaRPr lang="en-US" altLang="en-US"/>
          </a:p>
          <a:p>
            <a:endParaRPr lang="en-US"/>
          </a:p>
        </p:txBody>
      </p:sp>
      <p:sp>
        <p:nvSpPr>
          <p:cNvPr id="9" name="Content Placeholder 1"/>
          <p:cNvSpPr>
            <a:spLocks noGrp="1"/>
          </p:cNvSpPr>
          <p:nvPr/>
        </p:nvSpPr>
        <p:spPr>
          <a:xfrm>
            <a:off x="457200" y="3409315"/>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sym typeface="+mn-ea"/>
              </a:rPr>
              <a:t>Q-learning:</a:t>
            </a:r>
            <a:endParaRPr lang="en-US" altLang="en-US" sz="1200">
              <a:sym typeface="+mn-ea"/>
            </a:endParaRPr>
          </a:p>
          <a:p>
            <a:endParaRPr lang="en-US" altLang="en-US"/>
          </a:p>
          <a:p>
            <a:endParaRPr lang="en-US"/>
          </a:p>
        </p:txBody>
      </p:sp>
      <p:sp>
        <p:nvSpPr>
          <p:cNvPr id="10" name="Content Placeholder 1"/>
          <p:cNvSpPr>
            <a:spLocks noGrp="1"/>
          </p:cNvSpPr>
          <p:nvPr/>
        </p:nvSpPr>
        <p:spPr>
          <a:xfrm>
            <a:off x="457200" y="4207510"/>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sym typeface="+mn-ea"/>
              </a:rPr>
              <a:t>Deep Q-Network (DQN):</a:t>
            </a:r>
            <a:endParaRPr lang="en-US" altLang="en-US" sz="1200">
              <a:sym typeface="+mn-ea"/>
            </a:endParaRPr>
          </a:p>
          <a:p>
            <a:endParaRPr lang="en-US" altLang="en-US"/>
          </a:p>
          <a:p>
            <a:endParaRPr lang="en-US"/>
          </a:p>
        </p:txBody>
      </p:sp>
      <p:sp>
        <p:nvSpPr>
          <p:cNvPr id="11" name="Content Placeholder 1"/>
          <p:cNvSpPr>
            <a:spLocks noGrp="1"/>
          </p:cNvSpPr>
          <p:nvPr/>
        </p:nvSpPr>
        <p:spPr>
          <a:xfrm>
            <a:off x="4925060" y="1699260"/>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solidFill>
                  <a:srgbClr val="FF0000"/>
                </a:solidFill>
                <a:sym typeface="+mn-ea"/>
              </a:rPr>
              <a:t>Deep Deterministic Policy Gradient (DDPG)</a:t>
            </a:r>
            <a:r>
              <a:rPr lang="en-US" altLang="en-US" sz="1200">
                <a:sym typeface="+mn-ea"/>
              </a:rPr>
              <a:t>:</a:t>
            </a:r>
            <a:endParaRPr lang="en-US" altLang="en-US" sz="1200">
              <a:sym typeface="+mn-ea"/>
            </a:endParaRPr>
          </a:p>
          <a:p>
            <a:endParaRPr lang="en-US" altLang="en-US"/>
          </a:p>
          <a:p>
            <a:endParaRPr lang="en-US"/>
          </a:p>
        </p:txBody>
      </p:sp>
      <p:sp>
        <p:nvSpPr>
          <p:cNvPr id="12" name="Content Placeholder 1"/>
          <p:cNvSpPr>
            <a:spLocks noGrp="1"/>
          </p:cNvSpPr>
          <p:nvPr/>
        </p:nvSpPr>
        <p:spPr>
          <a:xfrm>
            <a:off x="4925060" y="2630805"/>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sym typeface="+mn-ea"/>
              </a:rPr>
              <a:t>Trust Region Policy Optimization (TRPO):</a:t>
            </a:r>
            <a:endParaRPr lang="en-US" altLang="en-US" sz="1200">
              <a:sym typeface="+mn-ea"/>
            </a:endParaRPr>
          </a:p>
          <a:p>
            <a:endParaRPr lang="en-US" altLang="en-US"/>
          </a:p>
          <a:p>
            <a:endParaRPr lang="en-US"/>
          </a:p>
        </p:txBody>
      </p:sp>
      <p:sp>
        <p:nvSpPr>
          <p:cNvPr id="13" name="Content Placeholder 1"/>
          <p:cNvSpPr>
            <a:spLocks noGrp="1"/>
          </p:cNvSpPr>
          <p:nvPr/>
        </p:nvSpPr>
        <p:spPr>
          <a:xfrm>
            <a:off x="4925695" y="3885565"/>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solidFill>
                  <a:srgbClr val="FF0000"/>
                </a:solidFill>
                <a:sym typeface="+mn-ea"/>
              </a:rPr>
              <a:t>Proximal Policy Optimization (PPO)</a:t>
            </a:r>
            <a:r>
              <a:rPr lang="en-US" altLang="en-US" sz="1200">
                <a:sym typeface="+mn-ea"/>
              </a:rPr>
              <a:t>:</a:t>
            </a:r>
            <a:endParaRPr lang="en-US" altLang="en-US" sz="1200">
              <a:sym typeface="+mn-ea"/>
            </a:endParaRPr>
          </a:p>
          <a:p>
            <a:endParaRPr lang="en-US" altLang="en-US"/>
          </a:p>
          <a:p>
            <a:endParaRPr lang="en-US"/>
          </a:p>
        </p:txBody>
      </p:sp>
      <p:pic>
        <p:nvPicPr>
          <p:cNvPr id="14" name="Picture 13" descr="3"/>
          <p:cNvPicPr>
            <a:picLocks noChangeAspect="1"/>
          </p:cNvPicPr>
          <p:nvPr/>
        </p:nvPicPr>
        <p:blipFill>
          <a:blip r:embed="rId1"/>
          <a:stretch>
            <a:fillRect/>
          </a:stretch>
        </p:blipFill>
        <p:spPr>
          <a:xfrm>
            <a:off x="1339850" y="1923415"/>
            <a:ext cx="2185670" cy="603885"/>
          </a:xfrm>
          <a:prstGeom prst="rect">
            <a:avLst/>
          </a:prstGeom>
        </p:spPr>
      </p:pic>
      <p:pic>
        <p:nvPicPr>
          <p:cNvPr id="15" name="Picture 14" descr="4"/>
          <p:cNvPicPr>
            <a:picLocks noChangeAspect="1"/>
          </p:cNvPicPr>
          <p:nvPr/>
        </p:nvPicPr>
        <p:blipFill>
          <a:blip r:embed="rId2"/>
          <a:stretch>
            <a:fillRect/>
          </a:stretch>
        </p:blipFill>
        <p:spPr>
          <a:xfrm>
            <a:off x="1339850" y="2804160"/>
            <a:ext cx="2482215" cy="565785"/>
          </a:xfrm>
          <a:prstGeom prst="rect">
            <a:avLst/>
          </a:prstGeom>
        </p:spPr>
      </p:pic>
      <p:pic>
        <p:nvPicPr>
          <p:cNvPr id="16" name="Picture 15" descr="5"/>
          <p:cNvPicPr>
            <a:picLocks noChangeAspect="1"/>
          </p:cNvPicPr>
          <p:nvPr/>
        </p:nvPicPr>
        <p:blipFill>
          <a:blip r:embed="rId3"/>
          <a:stretch>
            <a:fillRect/>
          </a:stretch>
        </p:blipFill>
        <p:spPr>
          <a:xfrm>
            <a:off x="615315" y="3650615"/>
            <a:ext cx="4120515" cy="408305"/>
          </a:xfrm>
          <a:prstGeom prst="rect">
            <a:avLst/>
          </a:prstGeom>
        </p:spPr>
      </p:pic>
      <p:pic>
        <p:nvPicPr>
          <p:cNvPr id="17" name="Picture 16" descr="6-1"/>
          <p:cNvPicPr>
            <a:picLocks noChangeAspect="1"/>
          </p:cNvPicPr>
          <p:nvPr/>
        </p:nvPicPr>
        <p:blipFill>
          <a:blip r:embed="rId4"/>
          <a:stretch>
            <a:fillRect/>
          </a:stretch>
        </p:blipFill>
        <p:spPr>
          <a:xfrm>
            <a:off x="994410" y="4505325"/>
            <a:ext cx="3434715" cy="457200"/>
          </a:xfrm>
          <a:prstGeom prst="rect">
            <a:avLst/>
          </a:prstGeom>
        </p:spPr>
      </p:pic>
      <p:pic>
        <p:nvPicPr>
          <p:cNvPr id="18" name="Picture 17" descr="6-2"/>
          <p:cNvPicPr>
            <a:picLocks noChangeAspect="1"/>
          </p:cNvPicPr>
          <p:nvPr/>
        </p:nvPicPr>
        <p:blipFill>
          <a:blip r:embed="rId5"/>
          <a:stretch>
            <a:fillRect/>
          </a:stretch>
        </p:blipFill>
        <p:spPr>
          <a:xfrm>
            <a:off x="1167130" y="4962525"/>
            <a:ext cx="3016885" cy="403225"/>
          </a:xfrm>
          <a:prstGeom prst="rect">
            <a:avLst/>
          </a:prstGeom>
        </p:spPr>
      </p:pic>
      <p:pic>
        <p:nvPicPr>
          <p:cNvPr id="19" name="Picture 18" descr="7"/>
          <p:cNvPicPr>
            <a:picLocks noChangeAspect="1"/>
          </p:cNvPicPr>
          <p:nvPr/>
        </p:nvPicPr>
        <p:blipFill>
          <a:blip r:embed="rId6"/>
          <a:stretch>
            <a:fillRect/>
          </a:stretch>
        </p:blipFill>
        <p:spPr>
          <a:xfrm>
            <a:off x="5775960" y="1872615"/>
            <a:ext cx="2249805" cy="525145"/>
          </a:xfrm>
          <a:prstGeom prst="rect">
            <a:avLst/>
          </a:prstGeom>
        </p:spPr>
      </p:pic>
      <p:pic>
        <p:nvPicPr>
          <p:cNvPr id="20" name="Picture 19" descr="8"/>
          <p:cNvPicPr>
            <a:picLocks noChangeAspect="1"/>
          </p:cNvPicPr>
          <p:nvPr/>
        </p:nvPicPr>
        <p:blipFill>
          <a:blip r:embed="rId7"/>
          <a:stretch>
            <a:fillRect/>
          </a:stretch>
        </p:blipFill>
        <p:spPr>
          <a:xfrm>
            <a:off x="5442585" y="2872105"/>
            <a:ext cx="3244215" cy="778510"/>
          </a:xfrm>
          <a:prstGeom prst="rect">
            <a:avLst/>
          </a:prstGeom>
        </p:spPr>
      </p:pic>
      <p:pic>
        <p:nvPicPr>
          <p:cNvPr id="21" name="Picture 20" descr="9"/>
          <p:cNvPicPr>
            <a:picLocks noChangeAspect="1"/>
          </p:cNvPicPr>
          <p:nvPr/>
        </p:nvPicPr>
        <p:blipFill>
          <a:blip r:embed="rId8"/>
          <a:stretch>
            <a:fillRect/>
          </a:stretch>
        </p:blipFill>
        <p:spPr>
          <a:xfrm>
            <a:off x="5056505" y="4058920"/>
            <a:ext cx="4015740" cy="558165"/>
          </a:xfrm>
          <a:prstGeom prst="rect">
            <a:avLst/>
          </a:prstGeom>
        </p:spPr>
      </p:pic>
      <p:pic>
        <p:nvPicPr>
          <p:cNvPr id="22" name="Picture 21" descr="9-2"/>
          <p:cNvPicPr>
            <a:picLocks noChangeAspect="1"/>
          </p:cNvPicPr>
          <p:nvPr/>
        </p:nvPicPr>
        <p:blipFill>
          <a:blip r:embed="rId9"/>
          <a:stretch>
            <a:fillRect/>
          </a:stretch>
        </p:blipFill>
        <p:spPr>
          <a:xfrm>
            <a:off x="5107940" y="4839970"/>
            <a:ext cx="3913505" cy="427990"/>
          </a:xfrm>
          <a:prstGeom prst="rect">
            <a:avLst/>
          </a:prstGeom>
        </p:spPr>
      </p:pic>
      <p:sp>
        <p:nvSpPr>
          <p:cNvPr id="23" name="Content Placeholder 1"/>
          <p:cNvSpPr>
            <a:spLocks noGrp="1"/>
          </p:cNvSpPr>
          <p:nvPr/>
        </p:nvSpPr>
        <p:spPr>
          <a:xfrm>
            <a:off x="5056505" y="4587240"/>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en-US" sz="1200">
                <a:sym typeface="+mn-ea"/>
              </a:rPr>
              <a:t>or:</a:t>
            </a:r>
            <a:endParaRPr lang="en-US" altLang="en-US" sz="1200">
              <a:sym typeface="+mn-ea"/>
            </a:endParaRPr>
          </a:p>
          <a:p>
            <a:endParaRPr lang="en-US" altLang="en-US"/>
          </a:p>
          <a:p>
            <a:endParaRPr lang="en-US"/>
          </a:p>
        </p:txBody>
      </p:sp>
      <p:sp>
        <p:nvSpPr>
          <p:cNvPr id="24" name="Content Placeholder 1"/>
          <p:cNvSpPr>
            <a:spLocks noGrp="1"/>
          </p:cNvSpPr>
          <p:nvPr/>
        </p:nvSpPr>
        <p:spPr>
          <a:xfrm>
            <a:off x="4925060" y="5520690"/>
            <a:ext cx="3950970" cy="173355"/>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1200"/>
              <a:t>still in progress......</a:t>
            </a:r>
            <a:endParaRPr lang="en-US" altLang="en-US" sz="1200"/>
          </a:p>
          <a:p>
            <a:endParaRPr lang="en-US" sz="1200"/>
          </a:p>
        </p:txBody>
      </p:sp>
    </p:spTree>
  </p:cSld>
  <p:clrMapOvr>
    <a:masterClrMapping/>
  </p:clrMapOvr>
  <p:transition advTm="55608"/>
</p:sld>
</file>

<file path=ppt/theme/theme1.xml><?xml version="1.0" encoding="utf-8"?>
<a:theme xmlns:a="http://schemas.openxmlformats.org/drawingml/2006/main" name="Imperial College London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12833</Words>
  <Application>WPS Presentation</Application>
  <PresentationFormat>On-screen Show (4:3)</PresentationFormat>
  <Paragraphs>373</Paragraphs>
  <Slides>36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36</vt:i4>
      </vt:variant>
    </vt:vector>
  </HeadingPairs>
  <TitlesOfParts>
    <vt:vector size="47" baseType="lpstr">
      <vt:lpstr>Arial</vt:lpstr>
      <vt:lpstr>SimSun</vt:lpstr>
      <vt:lpstr>Wingdings</vt:lpstr>
      <vt:lpstr>Arial</vt:lpstr>
      <vt:lpstr>DejaVu Sans</vt:lpstr>
      <vt:lpstr>微软雅黑</vt:lpstr>
      <vt:lpstr>WenQuanYi Micro Hei</vt:lpstr>
      <vt:lpstr>Arial Unicode MS</vt:lpstr>
      <vt:lpstr>Abyssinica SIL</vt:lpstr>
      <vt:lpstr>OpenSymbol</vt:lpstr>
      <vt:lpstr>Imperial College London Theme</vt:lpstr>
      <vt:lpstr>Efficient Reinforcement Learning with Initialized Policy </vt:lpstr>
      <vt:lpstr>Reinforcement Learning</vt:lpstr>
      <vt:lpstr>Problems of Reinforcement Learning</vt:lpstr>
      <vt:lpstr>Approaches of Improving Learning Efficiency </vt:lpstr>
      <vt:lpstr>Why initialization matters? </vt:lpstr>
      <vt:lpstr>Outlines:</vt:lpstr>
      <vt:lpstr>Reinforcement Learning Algorithms</vt:lpstr>
      <vt:lpstr>Basics of RL </vt:lpstr>
      <vt:lpstr>Key functions in Present RL Algorithms</vt:lpstr>
      <vt:lpstr>Present RL Algorithms </vt:lpstr>
      <vt:lpstr>Present RL Algorithms </vt:lpstr>
      <vt:lpstr>PowerPoint 演示文稿</vt:lpstr>
      <vt:lpstr>Environment</vt:lpstr>
      <vt:lpstr>Environment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Meta-Learning Algorithms </vt:lpstr>
      <vt:lpstr>Meta-Learning Algorithms </vt:lpstr>
      <vt:lpstr>PowerPoint 演示文稿</vt:lpstr>
      <vt:lpstr>PowerPoint 演示文稿</vt:lpstr>
      <vt:lpstr>PowerPoint 演示文稿</vt:lpstr>
      <vt:lpstr>PowerPoint 演示文稿</vt:lpstr>
    </vt:vector>
  </TitlesOfParts>
  <Company>Imperial College London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Abby Bolt</dc:creator>
  <cp:lastModifiedBy>quantumiracle</cp:lastModifiedBy>
  <cp:revision>183</cp:revision>
  <dcterms:created xsi:type="dcterms:W3CDTF">2019-05-08T18:54:56Z</dcterms:created>
  <dcterms:modified xsi:type="dcterms:W3CDTF">2019-05-08T18:54:56Z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