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44ufwPeb98D1oqA4V4YiYNSH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30T17:24:26.33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16,'1288'18,"-92"-1,93-2,-4 49,-705-12,327 23,-64-67,-490-10,-312 0,77-14,-74 8,57-2,-88 9,-1 0,1-1,-1-1,1 0,-1-1,0 0,0 0,-1-2,15-7,5-1,0 2,41-11,-38 14,63-28,-57 20,1 1,1 2,71-14,-87 21,-5-2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551543" y="430558"/>
            <a:ext cx="1023257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altLang="zh-TW" dirty="0"/>
              <a:t>Taiwan(Taichung district)</a:t>
            </a:r>
            <a:br>
              <a:rPr lang="en-US" altLang="zh-TW" dirty="0"/>
            </a:br>
            <a:r>
              <a:rPr lang="en-US" altLang="zh-TW" dirty="0"/>
              <a:t>gerrymandering observation</a:t>
            </a:r>
            <a:endParaRPr dirty="0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77334" y="188626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Current status: (Total :8)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DPP*5, KMT*3 (ignore other partisan votes)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Government re-arrange distribution in 2006 (11 districts to 5 + (x-1,500,000)/300,000 districts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Goal:</a:t>
            </a:r>
            <a:endParaRPr dirty="0"/>
          </a:p>
          <a:p>
            <a:pPr marL="742950" lvl="1" indent="-285750">
              <a:buSzPts val="1280"/>
            </a:pPr>
            <a:r>
              <a:rPr lang="en-US" dirty="0">
                <a:solidFill>
                  <a:srgbClr val="0000FF"/>
                </a:solidFill>
              </a:rPr>
              <a:t>Re-arrange districts: 2</a:t>
            </a:r>
            <a:r>
              <a:rPr lang="en-US" baseline="30000" dirty="0">
                <a:solidFill>
                  <a:srgbClr val="0000FF"/>
                </a:solidFill>
              </a:rPr>
              <a:t>nd</a:t>
            </a:r>
            <a:r>
              <a:rPr lang="en-US" dirty="0">
                <a:solidFill>
                  <a:srgbClr val="0000FF"/>
                </a:solidFill>
              </a:rPr>
              <a:t> district is weird now(connect to coast area and mountain area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Benefit to </a:t>
            </a:r>
            <a:r>
              <a:rPr lang="en-US" b="1" dirty="0">
                <a:solidFill>
                  <a:srgbClr val="008000"/>
                </a:solidFill>
              </a:rPr>
              <a:t>DPP</a:t>
            </a:r>
            <a:r>
              <a:rPr lang="en-US" dirty="0"/>
              <a:t>: re-arrange district distribution to let </a:t>
            </a:r>
            <a:r>
              <a:rPr lang="en-US" b="1" dirty="0">
                <a:solidFill>
                  <a:srgbClr val="008000"/>
                </a:solidFill>
              </a:rPr>
              <a:t>DPP</a:t>
            </a:r>
            <a:r>
              <a:rPr lang="en-US" dirty="0"/>
              <a:t> win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Benefit to </a:t>
            </a:r>
            <a:r>
              <a:rPr lang="en-US" b="1" dirty="0">
                <a:solidFill>
                  <a:srgbClr val="0000FF"/>
                </a:solidFill>
              </a:rPr>
              <a:t>KMT</a:t>
            </a:r>
            <a:r>
              <a:rPr lang="en-US" dirty="0"/>
              <a:t>: re-arrange district distribution to let </a:t>
            </a:r>
            <a:r>
              <a:rPr lang="en-US" dirty="0">
                <a:solidFill>
                  <a:srgbClr val="0000FF"/>
                </a:solidFill>
              </a:rPr>
              <a:t>KMT</a:t>
            </a:r>
            <a:r>
              <a:rPr lang="en-US" dirty="0"/>
              <a:t> win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rgbClr val="FF0000"/>
                </a:solidFill>
              </a:rPr>
              <a:t>Issues:</a:t>
            </a:r>
          </a:p>
          <a:p>
            <a:pPr marL="742950" lvl="1" indent="-285750">
              <a:buSzPts val="1280"/>
            </a:pPr>
            <a:r>
              <a:rPr lang="en-US" dirty="0">
                <a:solidFill>
                  <a:srgbClr val="FF0000"/>
                </a:solidFill>
              </a:rPr>
              <a:t>How to automatically transfer adjacent areas to be edges?</a:t>
            </a:r>
          </a:p>
          <a:p>
            <a:pPr marL="742950" lvl="1" indent="-285750">
              <a:buSzPts val="1280"/>
            </a:pPr>
            <a:r>
              <a:rPr lang="en-US" dirty="0">
                <a:solidFill>
                  <a:srgbClr val="FF0000"/>
                </a:solidFill>
              </a:rPr>
              <a:t>How to define constraint of </a:t>
            </a:r>
            <a:r>
              <a:rPr lang="en-US" dirty="0" err="1">
                <a:solidFill>
                  <a:srgbClr val="FF0000"/>
                </a:solidFill>
              </a:rPr>
              <a:t>lb</a:t>
            </a:r>
            <a:r>
              <a:rPr lang="en-US" dirty="0">
                <a:solidFill>
                  <a:srgbClr val="FF0000"/>
                </a:solidFill>
              </a:rPr>
              <a:t> population</a:t>
            </a:r>
          </a:p>
          <a:p>
            <a:pPr marL="742950" lvl="1" indent="-285750">
              <a:buSzPts val="1280"/>
            </a:pPr>
            <a:r>
              <a:rPr lang="en-US" dirty="0">
                <a:solidFill>
                  <a:srgbClr val="FF0000"/>
                </a:solidFill>
              </a:rPr>
              <a:t>Any hint about setting constraint or obj to let one partisan party win more</a:t>
            </a:r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5D4DEF81-3227-6F4D-2517-BF61646D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988" y="3241548"/>
            <a:ext cx="374904" cy="374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E1815-AF53-7159-8104-DC2BB4B5C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784" y="4836894"/>
            <a:ext cx="3267531" cy="419158"/>
          </a:xfrm>
          <a:prstGeom prst="rect">
            <a:avLst/>
          </a:prstGeom>
        </p:spPr>
      </p:pic>
      <p:sp>
        <p:nvSpPr>
          <p:cNvPr id="7" name="Action Button: Go Forward or Next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721684A-0456-5533-6929-AB397870BE56}"/>
              </a:ext>
            </a:extLst>
          </p:cNvPr>
          <p:cNvSpPr/>
          <p:nvPr/>
        </p:nvSpPr>
        <p:spPr>
          <a:xfrm>
            <a:off x="6807200" y="4644571"/>
            <a:ext cx="377371" cy="1923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Forward or Next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DA0DD7E8-C581-745B-1353-0478B33C2935}"/>
              </a:ext>
            </a:extLst>
          </p:cNvPr>
          <p:cNvSpPr/>
          <p:nvPr/>
        </p:nvSpPr>
        <p:spPr>
          <a:xfrm>
            <a:off x="5232401" y="4950311"/>
            <a:ext cx="377371" cy="1923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5548-81B1-AEE2-BE59-8C684724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455372"/>
            <a:ext cx="5586306" cy="1320800"/>
          </a:xfrm>
        </p:spPr>
        <p:txBody>
          <a:bodyPr/>
          <a:lstStyle/>
          <a:p>
            <a:r>
              <a:rPr lang="en-US" dirty="0"/>
              <a:t>Rearrange district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A310A-1973-B1C1-D710-AA8CB4BB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176372"/>
            <a:ext cx="6278068" cy="4406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AF192-A4A6-B157-58DF-96C7390F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72" y="103428"/>
            <a:ext cx="6664596" cy="1012344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88096-B429-9B60-06CE-858F8F5FB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761" y="1467716"/>
            <a:ext cx="3721601" cy="2013953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B22B78-A88B-CE15-5B07-DD08A621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286" y="1387897"/>
            <a:ext cx="3666274" cy="222498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4BE801-77CF-B1C9-4995-981136B7C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169" y="5477139"/>
            <a:ext cx="6171199" cy="1166283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A16DEA-941C-70C3-CD38-1581EF2FD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7941" y="3833613"/>
            <a:ext cx="6410427" cy="1472558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C21A9E-82DF-E9C3-0DF9-C358CABE6063}"/>
              </a:ext>
            </a:extLst>
          </p:cNvPr>
          <p:cNvSpPr txBox="1">
            <a:spLocks/>
          </p:cNvSpPr>
          <p:nvPr/>
        </p:nvSpPr>
        <p:spPr>
          <a:xfrm>
            <a:off x="330864" y="1954113"/>
            <a:ext cx="1186852" cy="8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If k=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4560BB-1108-10D8-F5CF-6CD28837AF16}"/>
              </a:ext>
            </a:extLst>
          </p:cNvPr>
          <p:cNvSpPr/>
          <p:nvPr/>
        </p:nvSpPr>
        <p:spPr>
          <a:xfrm>
            <a:off x="0" y="0"/>
            <a:ext cx="988060" cy="45537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464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5548-81B1-AEE2-BE59-8C684724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" y="455372"/>
            <a:ext cx="7615766" cy="1320800"/>
          </a:xfrm>
        </p:spPr>
        <p:txBody>
          <a:bodyPr/>
          <a:lstStyle/>
          <a:p>
            <a:r>
              <a:rPr lang="en-US" dirty="0"/>
              <a:t>Adjacent areas</a:t>
            </a:r>
            <a:r>
              <a:rPr lang="en-US" dirty="0">
                <a:sym typeface="Wingdings" panose="05000000000000000000" pitchFamily="2" charset="2"/>
              </a:rPr>
              <a:t> connected edges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4560BB-1108-10D8-F5CF-6CD28837AF16}"/>
              </a:ext>
            </a:extLst>
          </p:cNvPr>
          <p:cNvSpPr/>
          <p:nvPr/>
        </p:nvSpPr>
        <p:spPr>
          <a:xfrm>
            <a:off x="0" y="0"/>
            <a:ext cx="1117600" cy="4553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Issue1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A49FD-E3B4-7D62-6C13-831373C1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4" y="1115773"/>
            <a:ext cx="5343931" cy="32276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470602-A4BE-0E7A-F586-DD642FCB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4559344"/>
            <a:ext cx="11836400" cy="204844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34C0A1-5B34-525B-0EC0-0EA6463FD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34" y="754138"/>
            <a:ext cx="4751900" cy="36733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1" name="Graphic 20" descr="Chevron arrows with solid fill">
            <a:extLst>
              <a:ext uri="{FF2B5EF4-FFF2-40B4-BE49-F238E27FC236}">
                <a16:creationId xmlns:a16="http://schemas.microsoft.com/office/drawing/2014/main" id="{DF81CF32-A885-E486-4827-DBA8CDEB5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934815" y="2133600"/>
            <a:ext cx="914400" cy="914400"/>
          </a:xfrm>
          <a:prstGeom prst="rect">
            <a:avLst/>
          </a:prstGeom>
        </p:spPr>
      </p:pic>
      <p:sp>
        <p:nvSpPr>
          <p:cNvPr id="25" name="Action Button: Go Home 2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EC1D234-E6FE-52F7-5599-138E7D46D27B}"/>
              </a:ext>
            </a:extLst>
          </p:cNvPr>
          <p:cNvSpPr/>
          <p:nvPr/>
        </p:nvSpPr>
        <p:spPr>
          <a:xfrm>
            <a:off x="11703352" y="6339717"/>
            <a:ext cx="488648" cy="484013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3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587949E5-7B8A-7258-55E1-4B838EDBAC86}"/>
              </a:ext>
            </a:extLst>
          </p:cNvPr>
          <p:cNvSpPr/>
          <p:nvPr/>
        </p:nvSpPr>
        <p:spPr>
          <a:xfrm>
            <a:off x="1305855" y="5926938"/>
            <a:ext cx="3200400" cy="228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797C74-C3D2-4617-FBB1-0407ED58F5F6}"/>
              </a:ext>
            </a:extLst>
          </p:cNvPr>
          <p:cNvSpPr/>
          <p:nvPr/>
        </p:nvSpPr>
        <p:spPr>
          <a:xfrm>
            <a:off x="1313109" y="5687454"/>
            <a:ext cx="3200400" cy="228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342A2A5-2856-403F-385D-E02CAE56B2DB}"/>
              </a:ext>
            </a:extLst>
          </p:cNvPr>
          <p:cNvSpPr/>
          <p:nvPr/>
        </p:nvSpPr>
        <p:spPr>
          <a:xfrm>
            <a:off x="2786743" y="2829929"/>
            <a:ext cx="2017518" cy="2583900"/>
          </a:xfrm>
          <a:custGeom>
            <a:avLst/>
            <a:gdLst>
              <a:gd name="connsiteX0" fmla="*/ 696686 w 2017518"/>
              <a:gd name="connsiteY0" fmla="*/ 43900 h 2583900"/>
              <a:gd name="connsiteX1" fmla="*/ 696686 w 2017518"/>
              <a:gd name="connsiteY1" fmla="*/ 43900 h 2583900"/>
              <a:gd name="connsiteX2" fmla="*/ 522514 w 2017518"/>
              <a:gd name="connsiteY2" fmla="*/ 357 h 2583900"/>
              <a:gd name="connsiteX3" fmla="*/ 246743 w 2017518"/>
              <a:gd name="connsiteY3" fmla="*/ 29385 h 2583900"/>
              <a:gd name="connsiteX4" fmla="*/ 188686 w 2017518"/>
              <a:gd name="connsiteY4" fmla="*/ 58414 h 2583900"/>
              <a:gd name="connsiteX5" fmla="*/ 145143 w 2017518"/>
              <a:gd name="connsiteY5" fmla="*/ 72928 h 2583900"/>
              <a:gd name="connsiteX6" fmla="*/ 101600 w 2017518"/>
              <a:gd name="connsiteY6" fmla="*/ 116471 h 2583900"/>
              <a:gd name="connsiteX7" fmla="*/ 87086 w 2017518"/>
              <a:gd name="connsiteY7" fmla="*/ 160014 h 2583900"/>
              <a:gd name="connsiteX8" fmla="*/ 29028 w 2017518"/>
              <a:gd name="connsiteY8" fmla="*/ 203557 h 2583900"/>
              <a:gd name="connsiteX9" fmla="*/ 0 w 2017518"/>
              <a:gd name="connsiteY9" fmla="*/ 334185 h 2583900"/>
              <a:gd name="connsiteX10" fmla="*/ 14514 w 2017518"/>
              <a:gd name="connsiteY10" fmla="*/ 522871 h 2583900"/>
              <a:gd name="connsiteX11" fmla="*/ 29028 w 2017518"/>
              <a:gd name="connsiteY11" fmla="*/ 740585 h 2583900"/>
              <a:gd name="connsiteX12" fmla="*/ 43543 w 2017518"/>
              <a:gd name="connsiteY12" fmla="*/ 987328 h 2583900"/>
              <a:gd name="connsiteX13" fmla="*/ 58057 w 2017518"/>
              <a:gd name="connsiteY13" fmla="*/ 1030871 h 2583900"/>
              <a:gd name="connsiteX14" fmla="*/ 72571 w 2017518"/>
              <a:gd name="connsiteY14" fmla="*/ 1088928 h 2583900"/>
              <a:gd name="connsiteX15" fmla="*/ 87086 w 2017518"/>
              <a:gd name="connsiteY15" fmla="*/ 1190528 h 2583900"/>
              <a:gd name="connsiteX16" fmla="*/ 72571 w 2017518"/>
              <a:gd name="connsiteY16" fmla="*/ 1654985 h 2583900"/>
              <a:gd name="connsiteX17" fmla="*/ 43543 w 2017518"/>
              <a:gd name="connsiteY17" fmla="*/ 1742071 h 2583900"/>
              <a:gd name="connsiteX18" fmla="*/ 72571 w 2017518"/>
              <a:gd name="connsiteY18" fmla="*/ 2046871 h 2583900"/>
              <a:gd name="connsiteX19" fmla="*/ 87086 w 2017518"/>
              <a:gd name="connsiteY19" fmla="*/ 2104928 h 2583900"/>
              <a:gd name="connsiteX20" fmla="*/ 188686 w 2017518"/>
              <a:gd name="connsiteY20" fmla="*/ 2192014 h 2583900"/>
              <a:gd name="connsiteX21" fmla="*/ 841828 w 2017518"/>
              <a:gd name="connsiteY21" fmla="*/ 2424242 h 2583900"/>
              <a:gd name="connsiteX22" fmla="*/ 1161143 w 2017518"/>
              <a:gd name="connsiteY22" fmla="*/ 2525842 h 2583900"/>
              <a:gd name="connsiteX23" fmla="*/ 1712686 w 2017518"/>
              <a:gd name="connsiteY23" fmla="*/ 2583900 h 2583900"/>
              <a:gd name="connsiteX24" fmla="*/ 1843314 w 2017518"/>
              <a:gd name="connsiteY24" fmla="*/ 2540357 h 2583900"/>
              <a:gd name="connsiteX25" fmla="*/ 1988457 w 2017518"/>
              <a:gd name="connsiteY25" fmla="*/ 2206528 h 2583900"/>
              <a:gd name="connsiteX26" fmla="*/ 2017486 w 2017518"/>
              <a:gd name="connsiteY26" fmla="*/ 1756585 h 2583900"/>
              <a:gd name="connsiteX27" fmla="*/ 1886857 w 2017518"/>
              <a:gd name="connsiteY27" fmla="*/ 972814 h 2583900"/>
              <a:gd name="connsiteX28" fmla="*/ 1843314 w 2017518"/>
              <a:gd name="connsiteY28" fmla="*/ 827671 h 2583900"/>
              <a:gd name="connsiteX29" fmla="*/ 1538514 w 2017518"/>
              <a:gd name="connsiteY29" fmla="*/ 450300 h 2583900"/>
              <a:gd name="connsiteX30" fmla="*/ 1277257 w 2017518"/>
              <a:gd name="connsiteY30" fmla="*/ 160014 h 2583900"/>
              <a:gd name="connsiteX31" fmla="*/ 1117600 w 2017518"/>
              <a:gd name="connsiteY31" fmla="*/ 87442 h 2583900"/>
              <a:gd name="connsiteX32" fmla="*/ 1045028 w 2017518"/>
              <a:gd name="connsiteY32" fmla="*/ 58414 h 2583900"/>
              <a:gd name="connsiteX33" fmla="*/ 595086 w 2017518"/>
              <a:gd name="connsiteY33" fmla="*/ 29385 h 2583900"/>
              <a:gd name="connsiteX34" fmla="*/ 696686 w 2017518"/>
              <a:gd name="connsiteY34" fmla="*/ 43900 h 258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17518" h="2583900">
                <a:moveTo>
                  <a:pt x="696686" y="43900"/>
                </a:moveTo>
                <a:lnTo>
                  <a:pt x="696686" y="43900"/>
                </a:lnTo>
                <a:cubicBezTo>
                  <a:pt x="638629" y="29386"/>
                  <a:pt x="582327" y="2287"/>
                  <a:pt x="522514" y="357"/>
                </a:cubicBezTo>
                <a:cubicBezTo>
                  <a:pt x="430131" y="-2623"/>
                  <a:pt x="337808" y="13548"/>
                  <a:pt x="246743" y="29385"/>
                </a:cubicBezTo>
                <a:cubicBezTo>
                  <a:pt x="225426" y="33092"/>
                  <a:pt x="208573" y="49891"/>
                  <a:pt x="188686" y="58414"/>
                </a:cubicBezTo>
                <a:cubicBezTo>
                  <a:pt x="174624" y="64441"/>
                  <a:pt x="159657" y="68090"/>
                  <a:pt x="145143" y="72928"/>
                </a:cubicBezTo>
                <a:cubicBezTo>
                  <a:pt x="130629" y="87442"/>
                  <a:pt x="112986" y="99392"/>
                  <a:pt x="101600" y="116471"/>
                </a:cubicBezTo>
                <a:cubicBezTo>
                  <a:pt x="93113" y="129201"/>
                  <a:pt x="96880" y="148261"/>
                  <a:pt x="87086" y="160014"/>
                </a:cubicBezTo>
                <a:cubicBezTo>
                  <a:pt x="71599" y="178598"/>
                  <a:pt x="48381" y="189043"/>
                  <a:pt x="29028" y="203557"/>
                </a:cubicBezTo>
                <a:cubicBezTo>
                  <a:pt x="23430" y="225948"/>
                  <a:pt x="0" y="315759"/>
                  <a:pt x="0" y="334185"/>
                </a:cubicBezTo>
                <a:cubicBezTo>
                  <a:pt x="0" y="397266"/>
                  <a:pt x="10020" y="459950"/>
                  <a:pt x="14514" y="522871"/>
                </a:cubicBezTo>
                <a:cubicBezTo>
                  <a:pt x="19696" y="595419"/>
                  <a:pt x="24491" y="667994"/>
                  <a:pt x="29028" y="740585"/>
                </a:cubicBezTo>
                <a:cubicBezTo>
                  <a:pt x="34167" y="822814"/>
                  <a:pt x="35345" y="905347"/>
                  <a:pt x="43543" y="987328"/>
                </a:cubicBezTo>
                <a:cubicBezTo>
                  <a:pt x="45065" y="1002551"/>
                  <a:pt x="53854" y="1016160"/>
                  <a:pt x="58057" y="1030871"/>
                </a:cubicBezTo>
                <a:cubicBezTo>
                  <a:pt x="63537" y="1050051"/>
                  <a:pt x="69003" y="1069302"/>
                  <a:pt x="72571" y="1088928"/>
                </a:cubicBezTo>
                <a:cubicBezTo>
                  <a:pt x="78691" y="1122587"/>
                  <a:pt x="82248" y="1156661"/>
                  <a:pt x="87086" y="1190528"/>
                </a:cubicBezTo>
                <a:cubicBezTo>
                  <a:pt x="82248" y="1345347"/>
                  <a:pt x="84762" y="1500571"/>
                  <a:pt x="72571" y="1654985"/>
                </a:cubicBezTo>
                <a:cubicBezTo>
                  <a:pt x="70163" y="1685489"/>
                  <a:pt x="43543" y="1742071"/>
                  <a:pt x="43543" y="1742071"/>
                </a:cubicBezTo>
                <a:cubicBezTo>
                  <a:pt x="53219" y="1843671"/>
                  <a:pt x="60411" y="1945538"/>
                  <a:pt x="72571" y="2046871"/>
                </a:cubicBezTo>
                <a:cubicBezTo>
                  <a:pt x="74948" y="2066677"/>
                  <a:pt x="74625" y="2089351"/>
                  <a:pt x="87086" y="2104928"/>
                </a:cubicBezTo>
                <a:cubicBezTo>
                  <a:pt x="114951" y="2139759"/>
                  <a:pt x="150050" y="2169724"/>
                  <a:pt x="188686" y="2192014"/>
                </a:cubicBezTo>
                <a:cubicBezTo>
                  <a:pt x="468977" y="2353720"/>
                  <a:pt x="511231" y="2327818"/>
                  <a:pt x="841828" y="2424242"/>
                </a:cubicBezTo>
                <a:cubicBezTo>
                  <a:pt x="949056" y="2455517"/>
                  <a:pt x="1052628" y="2499375"/>
                  <a:pt x="1161143" y="2525842"/>
                </a:cubicBezTo>
                <a:cubicBezTo>
                  <a:pt x="1362948" y="2575063"/>
                  <a:pt x="1507079" y="2573078"/>
                  <a:pt x="1712686" y="2583900"/>
                </a:cubicBezTo>
                <a:cubicBezTo>
                  <a:pt x="1756229" y="2569386"/>
                  <a:pt x="1807474" y="2569029"/>
                  <a:pt x="1843314" y="2540357"/>
                </a:cubicBezTo>
                <a:cubicBezTo>
                  <a:pt x="1936767" y="2465594"/>
                  <a:pt x="1960051" y="2305948"/>
                  <a:pt x="1988457" y="2206528"/>
                </a:cubicBezTo>
                <a:cubicBezTo>
                  <a:pt x="1992711" y="2146965"/>
                  <a:pt x="2018553" y="1797134"/>
                  <a:pt x="2017486" y="1756585"/>
                </a:cubicBezTo>
                <a:cubicBezTo>
                  <a:pt x="2011345" y="1523208"/>
                  <a:pt x="1948289" y="1177586"/>
                  <a:pt x="1886857" y="972814"/>
                </a:cubicBezTo>
                <a:cubicBezTo>
                  <a:pt x="1872343" y="924433"/>
                  <a:pt x="1865172" y="873208"/>
                  <a:pt x="1843314" y="827671"/>
                </a:cubicBezTo>
                <a:cubicBezTo>
                  <a:pt x="1707198" y="544094"/>
                  <a:pt x="1742472" y="665588"/>
                  <a:pt x="1538514" y="450300"/>
                </a:cubicBezTo>
                <a:cubicBezTo>
                  <a:pt x="1315553" y="214953"/>
                  <a:pt x="1632622" y="459269"/>
                  <a:pt x="1277257" y="160014"/>
                </a:cubicBezTo>
                <a:cubicBezTo>
                  <a:pt x="1190896" y="87289"/>
                  <a:pt x="1196848" y="113858"/>
                  <a:pt x="1117600" y="87442"/>
                </a:cubicBezTo>
                <a:cubicBezTo>
                  <a:pt x="1092883" y="79203"/>
                  <a:pt x="1070987" y="60639"/>
                  <a:pt x="1045028" y="58414"/>
                </a:cubicBezTo>
                <a:cubicBezTo>
                  <a:pt x="577426" y="18335"/>
                  <a:pt x="713479" y="147786"/>
                  <a:pt x="595086" y="29385"/>
                </a:cubicBezTo>
                <a:lnTo>
                  <a:pt x="696686" y="439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AED0EE-E950-E857-2215-48CE484B6AC0}"/>
              </a:ext>
            </a:extLst>
          </p:cNvPr>
          <p:cNvSpPr/>
          <p:nvPr/>
        </p:nvSpPr>
        <p:spPr>
          <a:xfrm>
            <a:off x="624114" y="2496457"/>
            <a:ext cx="2279606" cy="2844800"/>
          </a:xfrm>
          <a:custGeom>
            <a:avLst/>
            <a:gdLst>
              <a:gd name="connsiteX0" fmla="*/ 2075543 w 2279606"/>
              <a:gd name="connsiteY0" fmla="*/ 43543 h 2844800"/>
              <a:gd name="connsiteX1" fmla="*/ 2075543 w 2279606"/>
              <a:gd name="connsiteY1" fmla="*/ 43543 h 2844800"/>
              <a:gd name="connsiteX2" fmla="*/ 2090057 w 2279606"/>
              <a:gd name="connsiteY2" fmla="*/ 290286 h 2844800"/>
              <a:gd name="connsiteX3" fmla="*/ 2119086 w 2279606"/>
              <a:gd name="connsiteY3" fmla="*/ 406400 h 2844800"/>
              <a:gd name="connsiteX4" fmla="*/ 2177143 w 2279606"/>
              <a:gd name="connsiteY4" fmla="*/ 580572 h 2844800"/>
              <a:gd name="connsiteX5" fmla="*/ 2206172 w 2279606"/>
              <a:gd name="connsiteY5" fmla="*/ 769257 h 2844800"/>
              <a:gd name="connsiteX6" fmla="*/ 2220686 w 2279606"/>
              <a:gd name="connsiteY6" fmla="*/ 914400 h 2844800"/>
              <a:gd name="connsiteX7" fmla="*/ 2206172 w 2279606"/>
              <a:gd name="connsiteY7" fmla="*/ 1074057 h 2844800"/>
              <a:gd name="connsiteX8" fmla="*/ 2191657 w 2279606"/>
              <a:gd name="connsiteY8" fmla="*/ 1146629 h 2844800"/>
              <a:gd name="connsiteX9" fmla="*/ 2249715 w 2279606"/>
              <a:gd name="connsiteY9" fmla="*/ 1422400 h 2844800"/>
              <a:gd name="connsiteX10" fmla="*/ 2264229 w 2279606"/>
              <a:gd name="connsiteY10" fmla="*/ 1524000 h 2844800"/>
              <a:gd name="connsiteX11" fmla="*/ 2278743 w 2279606"/>
              <a:gd name="connsiteY11" fmla="*/ 1567543 h 2844800"/>
              <a:gd name="connsiteX12" fmla="*/ 2235200 w 2279606"/>
              <a:gd name="connsiteY12" fmla="*/ 1828800 h 2844800"/>
              <a:gd name="connsiteX13" fmla="*/ 2220686 w 2279606"/>
              <a:gd name="connsiteY13" fmla="*/ 1930400 h 2844800"/>
              <a:gd name="connsiteX14" fmla="*/ 2191657 w 2279606"/>
              <a:gd name="connsiteY14" fmla="*/ 1988457 h 2844800"/>
              <a:gd name="connsiteX15" fmla="*/ 2177143 w 2279606"/>
              <a:gd name="connsiteY15" fmla="*/ 2032000 h 2844800"/>
              <a:gd name="connsiteX16" fmla="*/ 2148115 w 2279606"/>
              <a:gd name="connsiteY16" fmla="*/ 2264229 h 2844800"/>
              <a:gd name="connsiteX17" fmla="*/ 2017486 w 2279606"/>
              <a:gd name="connsiteY17" fmla="*/ 2452914 h 2844800"/>
              <a:gd name="connsiteX18" fmla="*/ 1901372 w 2279606"/>
              <a:gd name="connsiteY18" fmla="*/ 2627086 h 2844800"/>
              <a:gd name="connsiteX19" fmla="*/ 1843315 w 2279606"/>
              <a:gd name="connsiteY19" fmla="*/ 2757714 h 2844800"/>
              <a:gd name="connsiteX20" fmla="*/ 1814286 w 2279606"/>
              <a:gd name="connsiteY20" fmla="*/ 2801257 h 2844800"/>
              <a:gd name="connsiteX21" fmla="*/ 1640115 w 2279606"/>
              <a:gd name="connsiteY21" fmla="*/ 2844800 h 2844800"/>
              <a:gd name="connsiteX22" fmla="*/ 1088572 w 2279606"/>
              <a:gd name="connsiteY22" fmla="*/ 2830286 h 2844800"/>
              <a:gd name="connsiteX23" fmla="*/ 957943 w 2279606"/>
              <a:gd name="connsiteY23" fmla="*/ 2815772 h 2844800"/>
              <a:gd name="connsiteX24" fmla="*/ 667657 w 2279606"/>
              <a:gd name="connsiteY24" fmla="*/ 2598057 h 2844800"/>
              <a:gd name="connsiteX25" fmla="*/ 348343 w 2279606"/>
              <a:gd name="connsiteY25" fmla="*/ 2249714 h 2844800"/>
              <a:gd name="connsiteX26" fmla="*/ 174172 w 2279606"/>
              <a:gd name="connsiteY26" fmla="*/ 1973943 h 2844800"/>
              <a:gd name="connsiteX27" fmla="*/ 72572 w 2279606"/>
              <a:gd name="connsiteY27" fmla="*/ 1190172 h 2844800"/>
              <a:gd name="connsiteX28" fmla="*/ 29029 w 2279606"/>
              <a:gd name="connsiteY28" fmla="*/ 1030514 h 2844800"/>
              <a:gd name="connsiteX29" fmla="*/ 0 w 2279606"/>
              <a:gd name="connsiteY29" fmla="*/ 856343 h 2844800"/>
              <a:gd name="connsiteX30" fmla="*/ 145143 w 2279606"/>
              <a:gd name="connsiteY30" fmla="*/ 420914 h 2844800"/>
              <a:gd name="connsiteX31" fmla="*/ 203200 w 2279606"/>
              <a:gd name="connsiteY31" fmla="*/ 304800 h 2844800"/>
              <a:gd name="connsiteX32" fmla="*/ 261257 w 2279606"/>
              <a:gd name="connsiteY32" fmla="*/ 261257 h 2844800"/>
              <a:gd name="connsiteX33" fmla="*/ 551543 w 2279606"/>
              <a:gd name="connsiteY33" fmla="*/ 130629 h 2844800"/>
              <a:gd name="connsiteX34" fmla="*/ 667657 w 2279606"/>
              <a:gd name="connsiteY34" fmla="*/ 116114 h 2844800"/>
              <a:gd name="connsiteX35" fmla="*/ 957943 w 2279606"/>
              <a:gd name="connsiteY35" fmla="*/ 43543 h 2844800"/>
              <a:gd name="connsiteX36" fmla="*/ 1088572 w 2279606"/>
              <a:gd name="connsiteY36" fmla="*/ 14514 h 2844800"/>
              <a:gd name="connsiteX37" fmla="*/ 1233715 w 2279606"/>
              <a:gd name="connsiteY37" fmla="*/ 0 h 2844800"/>
              <a:gd name="connsiteX38" fmla="*/ 1480457 w 2279606"/>
              <a:gd name="connsiteY38" fmla="*/ 29029 h 2844800"/>
              <a:gd name="connsiteX39" fmla="*/ 1640115 w 2279606"/>
              <a:gd name="connsiteY39" fmla="*/ 72572 h 2844800"/>
              <a:gd name="connsiteX40" fmla="*/ 2075543 w 2279606"/>
              <a:gd name="connsiteY40" fmla="*/ 43543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79606" h="2844800">
                <a:moveTo>
                  <a:pt x="2075543" y="43543"/>
                </a:moveTo>
                <a:lnTo>
                  <a:pt x="2075543" y="43543"/>
                </a:lnTo>
                <a:cubicBezTo>
                  <a:pt x="2080381" y="125791"/>
                  <a:pt x="2080241" y="208483"/>
                  <a:pt x="2090057" y="290286"/>
                </a:cubicBezTo>
                <a:cubicBezTo>
                  <a:pt x="2094810" y="329898"/>
                  <a:pt x="2108806" y="367851"/>
                  <a:pt x="2119086" y="406400"/>
                </a:cubicBezTo>
                <a:cubicBezTo>
                  <a:pt x="2148035" y="514956"/>
                  <a:pt x="2140388" y="488682"/>
                  <a:pt x="2177143" y="580572"/>
                </a:cubicBezTo>
                <a:cubicBezTo>
                  <a:pt x="2187639" y="643549"/>
                  <a:pt x="2198704" y="705777"/>
                  <a:pt x="2206172" y="769257"/>
                </a:cubicBezTo>
                <a:cubicBezTo>
                  <a:pt x="2211853" y="817546"/>
                  <a:pt x="2215848" y="866019"/>
                  <a:pt x="2220686" y="914400"/>
                </a:cubicBezTo>
                <a:cubicBezTo>
                  <a:pt x="2215848" y="967619"/>
                  <a:pt x="2212800" y="1021031"/>
                  <a:pt x="2206172" y="1074057"/>
                </a:cubicBezTo>
                <a:cubicBezTo>
                  <a:pt x="2203112" y="1098536"/>
                  <a:pt x="2190484" y="1121987"/>
                  <a:pt x="2191657" y="1146629"/>
                </a:cubicBezTo>
                <a:cubicBezTo>
                  <a:pt x="2202054" y="1364973"/>
                  <a:pt x="2182063" y="1320923"/>
                  <a:pt x="2249715" y="1422400"/>
                </a:cubicBezTo>
                <a:cubicBezTo>
                  <a:pt x="2254553" y="1456267"/>
                  <a:pt x="2257520" y="1490454"/>
                  <a:pt x="2264229" y="1524000"/>
                </a:cubicBezTo>
                <a:cubicBezTo>
                  <a:pt x="2267229" y="1539002"/>
                  <a:pt x="2278743" y="1552244"/>
                  <a:pt x="2278743" y="1567543"/>
                </a:cubicBezTo>
                <a:cubicBezTo>
                  <a:pt x="2278743" y="1760214"/>
                  <a:pt x="2289482" y="1720238"/>
                  <a:pt x="2235200" y="1828800"/>
                </a:cubicBezTo>
                <a:cubicBezTo>
                  <a:pt x="2230362" y="1862667"/>
                  <a:pt x="2229687" y="1897395"/>
                  <a:pt x="2220686" y="1930400"/>
                </a:cubicBezTo>
                <a:cubicBezTo>
                  <a:pt x="2214993" y="1951274"/>
                  <a:pt x="2200180" y="1968570"/>
                  <a:pt x="2191657" y="1988457"/>
                </a:cubicBezTo>
                <a:cubicBezTo>
                  <a:pt x="2185630" y="2002519"/>
                  <a:pt x="2181981" y="2017486"/>
                  <a:pt x="2177143" y="2032000"/>
                </a:cubicBezTo>
                <a:cubicBezTo>
                  <a:pt x="2167467" y="2109410"/>
                  <a:pt x="2175782" y="2191288"/>
                  <a:pt x="2148115" y="2264229"/>
                </a:cubicBezTo>
                <a:cubicBezTo>
                  <a:pt x="2120985" y="2335753"/>
                  <a:pt x="2061601" y="2390419"/>
                  <a:pt x="2017486" y="2452914"/>
                </a:cubicBezTo>
                <a:cubicBezTo>
                  <a:pt x="1944080" y="2556905"/>
                  <a:pt x="1991439" y="2472686"/>
                  <a:pt x="1901372" y="2627086"/>
                </a:cubicBezTo>
                <a:cubicBezTo>
                  <a:pt x="1847499" y="2719439"/>
                  <a:pt x="1896264" y="2651817"/>
                  <a:pt x="1843315" y="2757714"/>
                </a:cubicBezTo>
                <a:cubicBezTo>
                  <a:pt x="1835514" y="2773316"/>
                  <a:pt x="1827687" y="2790090"/>
                  <a:pt x="1814286" y="2801257"/>
                </a:cubicBezTo>
                <a:cubicBezTo>
                  <a:pt x="1765079" y="2842263"/>
                  <a:pt x="1698850" y="2837458"/>
                  <a:pt x="1640115" y="2844800"/>
                </a:cubicBezTo>
                <a:lnTo>
                  <a:pt x="1088572" y="2830286"/>
                </a:lnTo>
                <a:cubicBezTo>
                  <a:pt x="1044801" y="2828423"/>
                  <a:pt x="998775" y="2831651"/>
                  <a:pt x="957943" y="2815772"/>
                </a:cubicBezTo>
                <a:cubicBezTo>
                  <a:pt x="896002" y="2791684"/>
                  <a:pt x="702388" y="2628929"/>
                  <a:pt x="667657" y="2598057"/>
                </a:cubicBezTo>
                <a:cubicBezTo>
                  <a:pt x="587730" y="2527011"/>
                  <a:pt x="370484" y="2284770"/>
                  <a:pt x="348343" y="2249714"/>
                </a:cubicBezTo>
                <a:lnTo>
                  <a:pt x="174172" y="1973943"/>
                </a:lnTo>
                <a:cubicBezTo>
                  <a:pt x="65801" y="1540462"/>
                  <a:pt x="188562" y="2068381"/>
                  <a:pt x="72572" y="1190172"/>
                </a:cubicBezTo>
                <a:cubicBezTo>
                  <a:pt x="65349" y="1135484"/>
                  <a:pt x="40747" y="1084418"/>
                  <a:pt x="29029" y="1030514"/>
                </a:cubicBezTo>
                <a:cubicBezTo>
                  <a:pt x="16526" y="973000"/>
                  <a:pt x="9676" y="914400"/>
                  <a:pt x="0" y="856343"/>
                </a:cubicBezTo>
                <a:cubicBezTo>
                  <a:pt x="41039" y="725020"/>
                  <a:pt x="92285" y="550123"/>
                  <a:pt x="145143" y="420914"/>
                </a:cubicBezTo>
                <a:cubicBezTo>
                  <a:pt x="161528" y="380863"/>
                  <a:pt x="177748" y="339797"/>
                  <a:pt x="203200" y="304800"/>
                </a:cubicBezTo>
                <a:cubicBezTo>
                  <a:pt x="217428" y="285236"/>
                  <a:pt x="240406" y="273522"/>
                  <a:pt x="261257" y="261257"/>
                </a:cubicBezTo>
                <a:cubicBezTo>
                  <a:pt x="376546" y="193440"/>
                  <a:pt x="432739" y="154390"/>
                  <a:pt x="551543" y="130629"/>
                </a:cubicBezTo>
                <a:cubicBezTo>
                  <a:pt x="589791" y="122979"/>
                  <a:pt x="629517" y="124287"/>
                  <a:pt x="667657" y="116114"/>
                </a:cubicBezTo>
                <a:cubicBezTo>
                  <a:pt x="765183" y="95216"/>
                  <a:pt x="860988" y="66946"/>
                  <a:pt x="957943" y="43543"/>
                </a:cubicBezTo>
                <a:cubicBezTo>
                  <a:pt x="1001303" y="33077"/>
                  <a:pt x="1044513" y="21471"/>
                  <a:pt x="1088572" y="14514"/>
                </a:cubicBezTo>
                <a:cubicBezTo>
                  <a:pt x="1136599" y="6931"/>
                  <a:pt x="1185334" y="4838"/>
                  <a:pt x="1233715" y="0"/>
                </a:cubicBezTo>
                <a:cubicBezTo>
                  <a:pt x="1315962" y="9676"/>
                  <a:pt x="1398932" y="14471"/>
                  <a:pt x="1480457" y="29029"/>
                </a:cubicBezTo>
                <a:cubicBezTo>
                  <a:pt x="1534761" y="38726"/>
                  <a:pt x="1585024" y="69747"/>
                  <a:pt x="1640115" y="72572"/>
                </a:cubicBezTo>
                <a:cubicBezTo>
                  <a:pt x="1775490" y="79514"/>
                  <a:pt x="2002972" y="48381"/>
                  <a:pt x="2075543" y="435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E5548-81B1-AEE2-BE59-8C684724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" y="455372"/>
            <a:ext cx="8392160" cy="1320800"/>
          </a:xfrm>
        </p:spPr>
        <p:txBody>
          <a:bodyPr/>
          <a:lstStyle/>
          <a:p>
            <a:r>
              <a:rPr lang="en-US" dirty="0"/>
              <a:t>How to define the LB of the population?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4560BB-1108-10D8-F5CF-6CD28837AF16}"/>
              </a:ext>
            </a:extLst>
          </p:cNvPr>
          <p:cNvSpPr/>
          <p:nvPr/>
        </p:nvSpPr>
        <p:spPr>
          <a:xfrm>
            <a:off x="0" y="0"/>
            <a:ext cx="1117600" cy="4553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Issue2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65300-C3F6-FA32-DE7E-D1C9B669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41" y="1115772"/>
            <a:ext cx="6410427" cy="147255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8FB57C-4181-BFEE-F0B0-E4394CC5FEF7}"/>
                  </a:ext>
                </a:extLst>
              </p14:cNvPr>
              <p14:cNvContentPartPr/>
              <p14:nvPr/>
            </p14:nvContentPartPr>
            <p14:xfrm>
              <a:off x="6133940" y="2292980"/>
              <a:ext cx="3142800" cy="9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8FB57C-4181-BFEE-F0B0-E4394CC5F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0300" y="2184980"/>
                <a:ext cx="3250440" cy="311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0D24963-CB2C-DFE3-6B83-A607C7C50E75}"/>
              </a:ext>
            </a:extLst>
          </p:cNvPr>
          <p:cNvSpPr/>
          <p:nvPr/>
        </p:nvSpPr>
        <p:spPr>
          <a:xfrm>
            <a:off x="2260600" y="3708400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82DD-D2C7-EBC4-52C3-358789C3C1C4}"/>
              </a:ext>
            </a:extLst>
          </p:cNvPr>
          <p:cNvSpPr/>
          <p:nvPr/>
        </p:nvSpPr>
        <p:spPr>
          <a:xfrm>
            <a:off x="1886857" y="2768600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4F0BA4-C488-795D-3CBB-AD1BC5DB2482}"/>
              </a:ext>
            </a:extLst>
          </p:cNvPr>
          <p:cNvSpPr/>
          <p:nvPr/>
        </p:nvSpPr>
        <p:spPr>
          <a:xfrm>
            <a:off x="3779520" y="3848756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B7B476-CBA4-4422-C7B4-66C88FE41F5C}"/>
              </a:ext>
            </a:extLst>
          </p:cNvPr>
          <p:cNvSpPr/>
          <p:nvPr/>
        </p:nvSpPr>
        <p:spPr>
          <a:xfrm>
            <a:off x="1429657" y="3479800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F21F46-B61C-0FDE-4F74-479DA9B97CAA}"/>
              </a:ext>
            </a:extLst>
          </p:cNvPr>
          <p:cNvSpPr/>
          <p:nvPr/>
        </p:nvSpPr>
        <p:spPr>
          <a:xfrm>
            <a:off x="1378858" y="4165600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AD49EC-D978-AC54-AE49-6303D43F4D1E}"/>
              </a:ext>
            </a:extLst>
          </p:cNvPr>
          <p:cNvSpPr/>
          <p:nvPr/>
        </p:nvSpPr>
        <p:spPr>
          <a:xfrm>
            <a:off x="3374572" y="3200400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F87F98-64A7-D5A4-724E-10F4FFFFFC07}"/>
              </a:ext>
            </a:extLst>
          </p:cNvPr>
          <p:cNvSpPr/>
          <p:nvPr/>
        </p:nvSpPr>
        <p:spPr>
          <a:xfrm>
            <a:off x="1803400" y="4700828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77535E-0089-0D81-5865-0C67FCDEA83D}"/>
              </a:ext>
            </a:extLst>
          </p:cNvPr>
          <p:cNvSpPr/>
          <p:nvPr/>
        </p:nvSpPr>
        <p:spPr>
          <a:xfrm>
            <a:off x="3020060" y="3940629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8DF847-E795-A062-D97C-98FEC1613983}"/>
              </a:ext>
            </a:extLst>
          </p:cNvPr>
          <p:cNvSpPr/>
          <p:nvPr/>
        </p:nvSpPr>
        <p:spPr>
          <a:xfrm>
            <a:off x="3520440" y="4539497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75DF21-4062-EBFD-A1BC-B32298C5DDC1}"/>
              </a:ext>
            </a:extLst>
          </p:cNvPr>
          <p:cNvSpPr txBox="1"/>
          <p:nvPr/>
        </p:nvSpPr>
        <p:spPr>
          <a:xfrm>
            <a:off x="1117600" y="2768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98374F-60E8-0429-A675-4FABBABC978F}"/>
              </a:ext>
            </a:extLst>
          </p:cNvPr>
          <p:cNvSpPr txBox="1"/>
          <p:nvPr/>
        </p:nvSpPr>
        <p:spPr>
          <a:xfrm>
            <a:off x="2866572" y="280498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0143B7-B48B-7AD2-AD1B-7E9EB3506502}"/>
              </a:ext>
            </a:extLst>
          </p:cNvPr>
          <p:cNvGrpSpPr/>
          <p:nvPr/>
        </p:nvGrpSpPr>
        <p:grpSpPr>
          <a:xfrm>
            <a:off x="7299168" y="2834145"/>
            <a:ext cx="2860832" cy="2516198"/>
            <a:chOff x="7299168" y="2834145"/>
            <a:chExt cx="2860832" cy="251619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4F9D9F-A3DA-76EC-1618-EDEC48852ABB}"/>
                </a:ext>
              </a:extLst>
            </p:cNvPr>
            <p:cNvSpPr/>
            <p:nvPr/>
          </p:nvSpPr>
          <p:spPr>
            <a:xfrm>
              <a:off x="8183880" y="3900715"/>
              <a:ext cx="4572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578442-86B7-6343-EF86-873097B1F2D2}"/>
                </a:ext>
              </a:extLst>
            </p:cNvPr>
            <p:cNvSpPr/>
            <p:nvPr/>
          </p:nvSpPr>
          <p:spPr>
            <a:xfrm>
              <a:off x="7810137" y="2960915"/>
              <a:ext cx="457200" cy="457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B60F83-990E-5E81-308B-BA01B05AEC22}"/>
                </a:ext>
              </a:extLst>
            </p:cNvPr>
            <p:cNvSpPr/>
            <p:nvPr/>
          </p:nvSpPr>
          <p:spPr>
            <a:xfrm>
              <a:off x="9702800" y="4041071"/>
              <a:ext cx="457200" cy="457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j6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FD44E9-9E76-F8F1-8634-EFE41A6B8104}"/>
                </a:ext>
              </a:extLst>
            </p:cNvPr>
            <p:cNvSpPr/>
            <p:nvPr/>
          </p:nvSpPr>
          <p:spPr>
            <a:xfrm>
              <a:off x="7352937" y="3672115"/>
              <a:ext cx="457200" cy="457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51EBBF-685E-D2D3-641B-DB80D4B481F3}"/>
                </a:ext>
              </a:extLst>
            </p:cNvPr>
            <p:cNvSpPr/>
            <p:nvPr/>
          </p:nvSpPr>
          <p:spPr>
            <a:xfrm>
              <a:off x="7302138" y="4357915"/>
              <a:ext cx="457200" cy="457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E254BC-2C4A-242B-C7BD-647CF925C2BB}"/>
                </a:ext>
              </a:extLst>
            </p:cNvPr>
            <p:cNvSpPr/>
            <p:nvPr/>
          </p:nvSpPr>
          <p:spPr>
            <a:xfrm>
              <a:off x="9297852" y="3392715"/>
              <a:ext cx="457200" cy="457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j5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B9242C-2FAA-04C9-9505-E2B1144CE4D5}"/>
                </a:ext>
              </a:extLst>
            </p:cNvPr>
            <p:cNvSpPr/>
            <p:nvPr/>
          </p:nvSpPr>
          <p:spPr>
            <a:xfrm>
              <a:off x="7726680" y="4893143"/>
              <a:ext cx="457200" cy="457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CD41D3-84C4-2E86-5D71-B01E901A9741}"/>
                </a:ext>
              </a:extLst>
            </p:cNvPr>
            <p:cNvSpPr/>
            <p:nvPr/>
          </p:nvSpPr>
          <p:spPr>
            <a:xfrm>
              <a:off x="8943340" y="4132944"/>
              <a:ext cx="4572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03AB86-C675-37A9-8E8F-DD6BE9E6BBE6}"/>
                </a:ext>
              </a:extLst>
            </p:cNvPr>
            <p:cNvSpPr/>
            <p:nvPr/>
          </p:nvSpPr>
          <p:spPr>
            <a:xfrm>
              <a:off x="9443720" y="4731812"/>
              <a:ext cx="457200" cy="457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0C4E6E-465B-B057-92EC-7B6C2FA5AAA8}"/>
                </a:ext>
              </a:extLst>
            </p:cNvPr>
            <p:cNvSpPr txBox="1"/>
            <p:nvPr/>
          </p:nvSpPr>
          <p:spPr>
            <a:xfrm>
              <a:off x="7299168" y="28341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k1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0B0358-D65C-B748-C2DA-C56923E6D4B0}"/>
                </a:ext>
              </a:extLst>
            </p:cNvPr>
            <p:cNvSpPr txBox="1"/>
            <p:nvPr/>
          </p:nvSpPr>
          <p:spPr>
            <a:xfrm>
              <a:off x="9048140" y="287052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k2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C1054E0-BD0C-C37E-102C-3241C700FA0F}"/>
              </a:ext>
            </a:extLst>
          </p:cNvPr>
          <p:cNvSpPr txBox="1"/>
          <p:nvPr/>
        </p:nvSpPr>
        <p:spPr>
          <a:xfrm>
            <a:off x="8110880" y="5645063"/>
            <a:ext cx="2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k1 = k2 =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200F8-38E5-353C-57BA-5EA412A44C11}"/>
              </a:ext>
            </a:extLst>
          </p:cNvPr>
          <p:cNvSpPr/>
          <p:nvPr/>
        </p:nvSpPr>
        <p:spPr>
          <a:xfrm>
            <a:off x="7817394" y="6196982"/>
            <a:ext cx="2258720" cy="4553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Arial"/>
              </a:rPr>
              <a:t>If only if LB = 0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215072-E069-F9C5-70F4-08410CBD99F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2277102" y="3158845"/>
            <a:ext cx="50453" cy="616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8DFF88-23AD-C8F8-4573-B6DEA99C07D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3083" y="3775355"/>
            <a:ext cx="357517" cy="161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5E96F8-E8B2-1152-85A3-1BB487B90D3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883224" y="4098645"/>
            <a:ext cx="444331" cy="224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4D921F-94BB-A9DD-A5DA-F7586F80B44C}"/>
              </a:ext>
            </a:extLst>
          </p:cNvPr>
          <p:cNvCxnSpPr>
            <a:cxnSpLocks/>
            <a:stCxn id="15" idx="7"/>
            <a:endCxn id="6" idx="4"/>
          </p:cNvCxnSpPr>
          <p:nvPr/>
        </p:nvCxnSpPr>
        <p:spPr>
          <a:xfrm flipV="1">
            <a:off x="2193645" y="4165600"/>
            <a:ext cx="295555" cy="602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901512-0F10-BF34-51CC-C839435E5F39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>
          <a:xfrm flipH="1">
            <a:off x="3410305" y="3590645"/>
            <a:ext cx="31222" cy="416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C023EA-0D15-8F4E-C9A9-FDDEDE5A7DAA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flipH="1" flipV="1">
            <a:off x="3410305" y="4330874"/>
            <a:ext cx="177090" cy="275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B6FB37-FFD8-3AB8-A068-85F6765BF04D}"/>
              </a:ext>
            </a:extLst>
          </p:cNvPr>
          <p:cNvCxnSpPr>
            <a:cxnSpLocks/>
            <a:stCxn id="9" idx="2"/>
            <a:endCxn id="16" idx="6"/>
          </p:cNvCxnSpPr>
          <p:nvPr/>
        </p:nvCxnSpPr>
        <p:spPr>
          <a:xfrm flipH="1">
            <a:off x="3477260" y="4077356"/>
            <a:ext cx="302260" cy="91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884A8D3-E293-F99F-AD2E-571C55C47C41}"/>
              </a:ext>
            </a:extLst>
          </p:cNvPr>
          <p:cNvSpPr txBox="1"/>
          <p:nvPr/>
        </p:nvSpPr>
        <p:spPr>
          <a:xfrm>
            <a:off x="1313109" y="5657689"/>
            <a:ext cx="38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k1 = sum of the j1~j4 and i1 population </a:t>
            </a:r>
          </a:p>
          <a:p>
            <a:r>
              <a:rPr lang="en-US" dirty="0"/>
              <a:t>k2 = sum of the j5~j7 and i2 population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C9725C-670B-9662-071C-9820F3E0BE92}"/>
              </a:ext>
            </a:extLst>
          </p:cNvPr>
          <p:cNvSpPr/>
          <p:nvPr/>
        </p:nvSpPr>
        <p:spPr>
          <a:xfrm>
            <a:off x="1424578" y="6303735"/>
            <a:ext cx="2258720" cy="45537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Arial"/>
              </a:rPr>
              <a:t>Can define a LB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8" name="Action Button: Go Home 6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3CD0F40-F75F-BC86-7979-4EA6DF7D4FD8}"/>
              </a:ext>
            </a:extLst>
          </p:cNvPr>
          <p:cNvSpPr/>
          <p:nvPr/>
        </p:nvSpPr>
        <p:spPr>
          <a:xfrm>
            <a:off x="11703352" y="6339717"/>
            <a:ext cx="488648" cy="484013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6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200</Words>
  <Application>Microsoft Office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Noto Sans Symbols</vt:lpstr>
      <vt:lpstr>Arial</vt:lpstr>
      <vt:lpstr>Calibri</vt:lpstr>
      <vt:lpstr>Trebuchet MS</vt:lpstr>
      <vt:lpstr>Facet</vt:lpstr>
      <vt:lpstr>Taiwan(Taichung district) gerrymandering observation</vt:lpstr>
      <vt:lpstr>Rearrange district</vt:lpstr>
      <vt:lpstr>Adjacent areas connected edges</vt:lpstr>
      <vt:lpstr>How to define the LB of the population?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Taiwan(Taichung district) gerrymandering observation</dc:title>
  <dc:creator>Chen Wang</dc:creator>
  <cp:lastModifiedBy>Chen Wang</cp:lastModifiedBy>
  <cp:revision>8</cp:revision>
  <dcterms:created xsi:type="dcterms:W3CDTF">2022-11-16T15:49:14Z</dcterms:created>
  <dcterms:modified xsi:type="dcterms:W3CDTF">2022-11-30T17:35:30Z</dcterms:modified>
</cp:coreProperties>
</file>