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8" r:id="rId3"/>
    <p:sldId id="278" r:id="rId4"/>
    <p:sldId id="279" r:id="rId5"/>
    <p:sldId id="297" r:id="rId6"/>
    <p:sldId id="257" r:id="rId7"/>
    <p:sldId id="295" r:id="rId8"/>
    <p:sldId id="263" r:id="rId9"/>
    <p:sldId id="280" r:id="rId10"/>
    <p:sldId id="281" r:id="rId11"/>
    <p:sldId id="270" r:id="rId12"/>
    <p:sldId id="285" r:id="rId13"/>
    <p:sldId id="286" r:id="rId14"/>
    <p:sldId id="292" r:id="rId15"/>
    <p:sldId id="293" r:id="rId16"/>
    <p:sldId id="287" r:id="rId17"/>
    <p:sldId id="289" r:id="rId18"/>
    <p:sldId id="290" r:id="rId19"/>
    <p:sldId id="291" r:id="rId20"/>
    <p:sldId id="294" r:id="rId21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B16A3"/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8321" autoAdjust="0"/>
  </p:normalViewPr>
  <p:slideViewPr>
    <p:cSldViewPr snapToObjects="1">
      <p:cViewPr varScale="1">
        <p:scale>
          <a:sx n="138" d="100"/>
          <a:sy n="138" d="100"/>
        </p:scale>
        <p:origin x="960" y="132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6/14/2017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14.6.2017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632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632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65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3197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3197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3197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3197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357729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35772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14.6.2017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35772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14.6.2017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uides.aalto.fi/minors-guide/2017/en/arts/arts-minors-for-all-aalto-studen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ia.fi/hakeminen-ja-hakukohteet/alkupisteiden-laskeminen-eb-ib-ja-rp-todistuksesta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o.aalto.fi/pages/viewpage.action?pageId=24316687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English BSc </a:t>
            </a:r>
            <a:r>
              <a:rPr lang="en-US" sz="4400" dirty="0" err="1" smtClean="0"/>
              <a:t>Programme</a:t>
            </a:r>
            <a:r>
              <a:rPr lang="en-US" sz="4400" dirty="0" smtClean="0"/>
              <a:t> in the field of Technology / </a:t>
            </a:r>
            <a:r>
              <a:rPr lang="en-US" sz="4400" dirty="0" err="1" smtClean="0"/>
              <a:t>Engineerig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x.6.2017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Degree</a:t>
            </a:r>
            <a:r>
              <a:rPr lang="fi-FI" dirty="0" smtClean="0"/>
              <a:t> </a:t>
            </a:r>
            <a:r>
              <a:rPr lang="fi-FI" dirty="0" err="1" smtClean="0"/>
              <a:t>regulations</a:t>
            </a:r>
            <a:r>
              <a:rPr lang="fi-FI" dirty="0" smtClean="0"/>
              <a:t> (</a:t>
            </a:r>
            <a:r>
              <a:rPr lang="fi-FI" dirty="0" err="1" smtClean="0"/>
              <a:t>field</a:t>
            </a:r>
            <a:r>
              <a:rPr lang="fi-FI" dirty="0" smtClean="0"/>
              <a:t> of </a:t>
            </a:r>
            <a:r>
              <a:rPr lang="fi-FI" dirty="0" err="1" smtClean="0"/>
              <a:t>technology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3" y="985293"/>
            <a:ext cx="8207375" cy="4029802"/>
          </a:xfrm>
        </p:spPr>
        <p:txBody>
          <a:bodyPr/>
          <a:lstStyle/>
          <a:p>
            <a:r>
              <a:rPr lang="en-GB" sz="1100" dirty="0"/>
              <a:t>Section 5 Aims of the bachelor’s degree</a:t>
            </a:r>
            <a:endParaRPr lang="fi-FI" sz="1100" dirty="0"/>
          </a:p>
          <a:p>
            <a:r>
              <a:rPr lang="en-GB" sz="1100" b="0" dirty="0"/>
              <a:t>The education leading to a Bachelor of Science (Technology) shall provide students with:</a:t>
            </a:r>
            <a:endParaRPr lang="fi-FI" sz="1100" b="0" dirty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 smtClean="0"/>
              <a:t>wide-ranging basic knowledge in an easily identifiable and internationally recognised field of science and technology in the course of basic studies and studies towards the major;</a:t>
            </a:r>
            <a:endParaRPr lang="fi-FI" sz="1100" b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 smtClean="0"/>
              <a:t>knowledge and skills needed for scientific thinking and the use of scientific methods;</a:t>
            </a:r>
            <a:endParaRPr lang="fi-FI" sz="1100" b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 smtClean="0"/>
              <a:t>knowledge and skills needed for studies leading to a master’s degree and for continuous learning;</a:t>
            </a:r>
            <a:endParaRPr lang="fi-FI" sz="1100" b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 smtClean="0"/>
              <a:t>capacity for applying the acquired knowledge and skills to work; and</a:t>
            </a:r>
            <a:endParaRPr lang="fi-FI" sz="1100" b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 smtClean="0"/>
              <a:t>adequate language and communication skills.</a:t>
            </a:r>
            <a:endParaRPr lang="fi-FI" sz="1100" b="0" dirty="0" smtClean="0"/>
          </a:p>
          <a:p>
            <a:r>
              <a:rPr lang="en-GB" sz="1100" b="0" dirty="0" smtClean="0"/>
              <a:t>The </a:t>
            </a:r>
            <a:r>
              <a:rPr lang="en-GB" sz="1100" b="0" dirty="0"/>
              <a:t>goals put forth in subsection 1 are specified in the curricula of the degree programmes</a:t>
            </a:r>
            <a:r>
              <a:rPr lang="en-GB" sz="1100" b="0" dirty="0" smtClean="0"/>
              <a:t>.</a:t>
            </a:r>
          </a:p>
          <a:p>
            <a:endParaRPr lang="fi-FI" sz="1100" b="0" dirty="0"/>
          </a:p>
          <a:p>
            <a:r>
              <a:rPr lang="en-GB" sz="1100" dirty="0"/>
              <a:t>Section 6 Extent and structure of the bachelor’s degree</a:t>
            </a:r>
            <a:endParaRPr lang="fi-FI" sz="1100" dirty="0"/>
          </a:p>
          <a:p>
            <a:r>
              <a:rPr lang="en-GB" sz="1100" b="0" dirty="0"/>
              <a:t>The extent of the bachelor’s degree shall be 180 credits.</a:t>
            </a:r>
            <a:endParaRPr lang="fi-FI" sz="1100" b="0" dirty="0"/>
          </a:p>
          <a:p>
            <a:r>
              <a:rPr lang="en-GB" sz="1100" b="0" dirty="0"/>
              <a:t>Studies leading to the bachelor's degree consist of</a:t>
            </a:r>
            <a:endParaRPr lang="fi-FI" sz="1100" b="0" dirty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/>
              <a:t>basic studies (65–70 </a:t>
            </a:r>
            <a:r>
              <a:rPr lang="en-GB" sz="1100" b="0" dirty="0" err="1"/>
              <a:t>cr</a:t>
            </a:r>
            <a:r>
              <a:rPr lang="en-GB" sz="1100" b="0" dirty="0"/>
              <a:t>);</a:t>
            </a:r>
            <a:endParaRPr lang="fi-FI" sz="1100" b="0" dirty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/>
              <a:t>studies towards the major (60–65 </a:t>
            </a:r>
            <a:r>
              <a:rPr lang="en-GB" sz="1100" b="0" dirty="0" err="1"/>
              <a:t>cr</a:t>
            </a:r>
            <a:r>
              <a:rPr lang="en-GB" sz="1100" b="0" dirty="0"/>
              <a:t>);</a:t>
            </a:r>
            <a:endParaRPr lang="fi-FI" sz="1100" b="0" dirty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/>
              <a:t>studies towards the minor (20–25 </a:t>
            </a:r>
            <a:r>
              <a:rPr lang="en-GB" sz="1100" b="0" dirty="0" err="1"/>
              <a:t>cr</a:t>
            </a:r>
            <a:r>
              <a:rPr lang="en-GB" sz="1100" b="0" dirty="0"/>
              <a:t>); and</a:t>
            </a:r>
            <a:endParaRPr lang="fi-FI" sz="1100" b="0" dirty="0"/>
          </a:p>
          <a:p>
            <a:pPr marL="228600" lvl="0" indent="-228600">
              <a:buFont typeface="+mj-lt"/>
              <a:buAutoNum type="arabicPeriod"/>
            </a:pPr>
            <a:r>
              <a:rPr lang="en-GB" sz="1100" b="0" dirty="0"/>
              <a:t>elective studies (25–30 </a:t>
            </a:r>
            <a:r>
              <a:rPr lang="en-GB" sz="1100" b="0" dirty="0" err="1"/>
              <a:t>cr</a:t>
            </a:r>
            <a:r>
              <a:rPr lang="en-GB" sz="1100" b="0" dirty="0"/>
              <a:t>).</a:t>
            </a:r>
            <a:endParaRPr lang="fi-FI" sz="1100" b="0" dirty="0"/>
          </a:p>
          <a:p>
            <a:r>
              <a:rPr lang="en-GB" sz="1100" b="0" dirty="0"/>
              <a:t>The combined extent of basic studies and studies towards the major shall be 130 </a:t>
            </a:r>
            <a:r>
              <a:rPr lang="en-GB" sz="1100" b="0" dirty="0" err="1"/>
              <a:t>cr</a:t>
            </a:r>
            <a:r>
              <a:rPr lang="en-GB" sz="1100" b="0" dirty="0"/>
              <a:t> and the combined extent of the minor and elective studies 50 cr.</a:t>
            </a:r>
            <a:endParaRPr lang="fi-FI" sz="1100" b="0" dirty="0"/>
          </a:p>
          <a:p>
            <a:endParaRPr lang="fi-FI" sz="11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73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rogramme</a:t>
            </a:r>
            <a:r>
              <a:rPr lang="en-US" dirty="0" smtClean="0"/>
              <a:t> structure 180 </a:t>
            </a:r>
            <a:r>
              <a:rPr lang="en-US" dirty="0" err="1" smtClean="0"/>
              <a:t>cr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sp>
        <p:nvSpPr>
          <p:cNvPr id="6" name="Rounded Rectangle 5"/>
          <p:cNvSpPr/>
          <p:nvPr/>
        </p:nvSpPr>
        <p:spPr>
          <a:xfrm>
            <a:off x="5056956" y="1057301"/>
            <a:ext cx="2899420" cy="212223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8695" y="3515840"/>
            <a:ext cx="2592288" cy="892919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13"/>
          <p:cNvSpPr>
            <a:spLocks noChangeArrowheads="1"/>
          </p:cNvSpPr>
          <p:nvPr/>
        </p:nvSpPr>
        <p:spPr bwMode="auto">
          <a:xfrm>
            <a:off x="683569" y="3577580"/>
            <a:ext cx="3024336" cy="89291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3307" y="1057301"/>
            <a:ext cx="4028603" cy="2257176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7949"/>
            <a:ext cx="3952359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Basic studies (65 </a:t>
            </a:r>
            <a:r>
              <a:rPr lang="en-US" b="1" dirty="0" err="1" smtClean="0"/>
              <a:t>cr</a:t>
            </a:r>
            <a:r>
              <a:rPr lang="en-US" b="1" dirty="0" smtClean="0"/>
              <a:t>)</a:t>
            </a:r>
          </a:p>
          <a:p>
            <a:r>
              <a:rPr lang="en-US" sz="1600" dirty="0"/>
              <a:t>General </a:t>
            </a:r>
            <a:r>
              <a:rPr lang="en-US" sz="1600" dirty="0" smtClean="0"/>
              <a:t>studies (languages, Aalto studies, orientation): 10cr</a:t>
            </a:r>
          </a:p>
          <a:p>
            <a:r>
              <a:rPr lang="en-US" sz="1600" dirty="0"/>
              <a:t>Mathematics: </a:t>
            </a:r>
            <a:r>
              <a:rPr lang="en-US" sz="1600" dirty="0" smtClean="0"/>
              <a:t>25cr</a:t>
            </a:r>
          </a:p>
          <a:p>
            <a:r>
              <a:rPr lang="en-US" sz="1600" dirty="0" smtClean="0"/>
              <a:t>Programming/IT: </a:t>
            </a:r>
            <a:r>
              <a:rPr lang="en-US" sz="1600" dirty="0"/>
              <a:t>25cr </a:t>
            </a:r>
          </a:p>
          <a:p>
            <a:r>
              <a:rPr lang="en-US" sz="1600" dirty="0" smtClean="0"/>
              <a:t>Entrepreneurship/ Industrial </a:t>
            </a:r>
          </a:p>
          <a:p>
            <a:r>
              <a:rPr lang="en-US" sz="1600" dirty="0" smtClean="0"/>
              <a:t>engineering and management 5cr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9075" y="1600214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Major (65cr)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3577580"/>
            <a:ext cx="190831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Minor (20-25cr)</a:t>
            </a:r>
          </a:p>
          <a:p>
            <a:r>
              <a:rPr lang="en-US" sz="1600" dirty="0" smtClean="0"/>
              <a:t>Bridge towards MSc</a:t>
            </a:r>
          </a:p>
          <a:p>
            <a:r>
              <a:rPr lang="en-US" sz="1600" dirty="0" smtClean="0"/>
              <a:t>Few options defined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8595" y="3577580"/>
            <a:ext cx="226991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Elective (25-30cr)</a:t>
            </a:r>
          </a:p>
          <a:p>
            <a:r>
              <a:rPr lang="en-US" sz="1600" dirty="0" smtClean="0"/>
              <a:t>e.g. Aalto courses or other courses in English</a:t>
            </a:r>
          </a:p>
        </p:txBody>
      </p:sp>
    </p:spTree>
    <p:extLst>
      <p:ext uri="{BB962C8B-B14F-4D97-AF65-F5344CB8AC3E}">
        <p14:creationId xmlns:p14="http://schemas.microsoft.com/office/powerpoint/2010/main" val="36065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options</a:t>
            </a:r>
            <a:r>
              <a:rPr lang="fi-FI" dirty="0" smtClean="0"/>
              <a:t> and </a:t>
            </a:r>
            <a:r>
              <a:rPr lang="fi-FI" dirty="0" err="1" smtClean="0"/>
              <a:t>Intakes</a:t>
            </a:r>
            <a:r>
              <a:rPr lang="fi-FI" dirty="0" smtClean="0"/>
              <a:t> 2018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 smtClean="0"/>
              <a:t>2018: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smtClean="0"/>
              <a:t>Data Science / 20-25 </a:t>
            </a:r>
            <a:r>
              <a:rPr lang="fi-FI" dirty="0" err="1" smtClean="0"/>
              <a:t>students</a:t>
            </a:r>
            <a:r>
              <a:rPr lang="fi-FI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 smtClean="0"/>
              <a:t>Electrical</a:t>
            </a:r>
            <a:r>
              <a:rPr lang="fi-FI" dirty="0" smtClean="0"/>
              <a:t> Systems / 30 </a:t>
            </a:r>
            <a:r>
              <a:rPr lang="fi-FI" dirty="0" err="1" smtClean="0"/>
              <a:t>students</a:t>
            </a:r>
            <a:r>
              <a:rPr lang="fi-FI" dirty="0" smtClean="0"/>
              <a:t> ??</a:t>
            </a:r>
            <a:endParaRPr lang="fi-FI" dirty="0"/>
          </a:p>
          <a:p>
            <a:r>
              <a:rPr lang="fi-FI" dirty="0" smtClean="0"/>
              <a:t>2019 </a:t>
            </a:r>
          </a:p>
          <a:p>
            <a:r>
              <a:rPr lang="fi-FI" dirty="0" smtClean="0"/>
              <a:t>CHEM? </a:t>
            </a:r>
          </a:p>
          <a:p>
            <a:r>
              <a:rPr lang="fi-FI" dirty="0" smtClean="0"/>
              <a:t>ENG?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365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Majors</a:t>
            </a:r>
            <a:r>
              <a:rPr lang="fi-FI" dirty="0" smtClean="0"/>
              <a:t>, </a:t>
            </a:r>
            <a:r>
              <a:rPr lang="fi-FI" dirty="0" err="1" smtClean="0"/>
              <a:t>minors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536" y="769268"/>
            <a:ext cx="8136904" cy="4245826"/>
          </a:xfrm>
        </p:spPr>
        <p:txBody>
          <a:bodyPr/>
          <a:lstStyle/>
          <a:p>
            <a:r>
              <a:rPr lang="fi-FI" sz="1400" dirty="0" err="1" smtClean="0"/>
              <a:t>Majors</a:t>
            </a:r>
            <a:r>
              <a:rPr lang="fi-FI" sz="1400" dirty="0" smtClean="0"/>
              <a:t>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 smtClean="0"/>
              <a:t>Data Science 65 </a:t>
            </a:r>
            <a:r>
              <a:rPr lang="fi-FI" sz="1400" dirty="0" err="1" smtClean="0"/>
              <a:t>cr</a:t>
            </a:r>
            <a:endParaRPr lang="fi-FI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 err="1" smtClean="0"/>
              <a:t>Electrical</a:t>
            </a:r>
            <a:r>
              <a:rPr lang="fi-FI" sz="1400" dirty="0" smtClean="0"/>
              <a:t> </a:t>
            </a:r>
            <a:r>
              <a:rPr lang="fi-FI" sz="1400" dirty="0" err="1" smtClean="0"/>
              <a:t>systems</a:t>
            </a:r>
            <a:r>
              <a:rPr lang="fi-FI" sz="1400" dirty="0" smtClean="0"/>
              <a:t> 65 </a:t>
            </a:r>
            <a:r>
              <a:rPr lang="fi-FI" sz="1400" dirty="0" err="1" smtClean="0"/>
              <a:t>cr</a:t>
            </a:r>
            <a:r>
              <a:rPr lang="fi-FI" sz="1400" dirty="0" smtClean="0"/>
              <a:t> ??</a:t>
            </a:r>
          </a:p>
          <a:p>
            <a:r>
              <a:rPr lang="fi-FI" sz="1400" b="0" dirty="0" err="1" smtClean="0"/>
              <a:t>Both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majors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will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offer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also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minor</a:t>
            </a:r>
            <a:r>
              <a:rPr lang="fi-FI" sz="1400" b="0" dirty="0" smtClean="0"/>
              <a:t> 20-25 </a:t>
            </a:r>
            <a:r>
              <a:rPr lang="fi-FI" sz="1400" b="0" dirty="0" err="1" smtClean="0"/>
              <a:t>cr</a:t>
            </a:r>
            <a:endParaRPr lang="fi-FI" sz="1400" b="0" dirty="0" smtClean="0"/>
          </a:p>
          <a:p>
            <a:endParaRPr lang="fi-FI" sz="1400" dirty="0" smtClean="0"/>
          </a:p>
          <a:p>
            <a:r>
              <a:rPr lang="fi-FI" sz="1400" dirty="0" err="1" smtClean="0"/>
              <a:t>Possible</a:t>
            </a:r>
            <a:r>
              <a:rPr lang="fi-FI" sz="1400" dirty="0" smtClean="0"/>
              <a:t> </a:t>
            </a:r>
            <a:r>
              <a:rPr lang="fi-FI" sz="1400" dirty="0" err="1" smtClean="0"/>
              <a:t>other</a:t>
            </a:r>
            <a:r>
              <a:rPr lang="fi-FI" sz="1400" dirty="0" smtClean="0"/>
              <a:t> </a:t>
            </a:r>
            <a:r>
              <a:rPr lang="fi-FI" sz="1400" dirty="0" err="1" smtClean="0"/>
              <a:t>minors</a:t>
            </a:r>
            <a:r>
              <a:rPr lang="fi-FI" sz="1400" dirty="0" smtClean="0"/>
              <a:t> (at </a:t>
            </a:r>
            <a:r>
              <a:rPr lang="fi-FI" sz="1400" dirty="0" err="1" smtClean="0"/>
              <a:t>this</a:t>
            </a:r>
            <a:r>
              <a:rPr lang="fi-FI" sz="1400" dirty="0" smtClean="0"/>
              <a:t> </a:t>
            </a:r>
            <a:r>
              <a:rPr lang="fi-FI" sz="1400" dirty="0" err="1" smtClean="0"/>
              <a:t>point</a:t>
            </a:r>
            <a:r>
              <a:rPr lang="fi-FI" sz="1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err="1"/>
              <a:t>Statistics</a:t>
            </a:r>
            <a:r>
              <a:rPr lang="fi-FI" sz="1400" b="0" dirty="0"/>
              <a:t> (</a:t>
            </a:r>
            <a:r>
              <a:rPr lang="fi-FI" sz="1400" b="0" dirty="0" err="1"/>
              <a:t>fi</a:t>
            </a:r>
            <a:r>
              <a:rPr lang="fi-FI" sz="1400" b="0" dirty="0"/>
              <a:t>/</a:t>
            </a:r>
            <a:r>
              <a:rPr lang="fi-FI" sz="1400" b="0" dirty="0" err="1"/>
              <a:t>eng</a:t>
            </a:r>
            <a:r>
              <a:rPr lang="fi-FI" sz="1400" b="0" dirty="0" smtClean="0"/>
              <a:t>) / SCI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err="1" smtClean="0"/>
              <a:t>Aaltonaut</a:t>
            </a:r>
            <a:r>
              <a:rPr lang="fi-FI" sz="1400" b="0" dirty="0" smtClean="0"/>
              <a:t> / ENG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Computation </a:t>
            </a:r>
            <a:r>
              <a:rPr lang="en-US" sz="1400" b="0" dirty="0"/>
              <a:t>and Modelling in </a:t>
            </a:r>
            <a:r>
              <a:rPr lang="en-US" sz="1400" b="0" dirty="0" smtClean="0"/>
              <a:t>Engineering / ENG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smtClean="0"/>
              <a:t>CHEMARTS (15-20 </a:t>
            </a:r>
            <a:r>
              <a:rPr lang="fi-FI" sz="1400" b="0" dirty="0" err="1" smtClean="0"/>
              <a:t>cr</a:t>
            </a:r>
            <a:r>
              <a:rPr lang="fi-FI" sz="1400" b="0" dirty="0" smtClean="0"/>
              <a:t>)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smtClean="0"/>
              <a:t>Finance / BIZ (</a:t>
            </a:r>
            <a:r>
              <a:rPr lang="fi-FI" sz="1400" b="0" dirty="0" err="1" smtClean="0"/>
              <a:t>some</a:t>
            </a:r>
            <a:r>
              <a:rPr lang="fi-FI" sz="1400" b="0" dirty="0" smtClean="0"/>
              <a:t> </a:t>
            </a:r>
            <a:r>
              <a:rPr lang="fi-FI" sz="1400" b="0" dirty="0" err="1" smtClean="0"/>
              <a:t>courses</a:t>
            </a:r>
            <a:r>
              <a:rPr lang="fi-FI" sz="1400" b="0" dirty="0" smtClean="0"/>
              <a:t> in </a:t>
            </a:r>
            <a:r>
              <a:rPr lang="fi-FI" sz="1400" b="0" dirty="0" err="1" smtClean="0"/>
              <a:t>Finnish</a:t>
            </a:r>
            <a:r>
              <a:rPr lang="fi-FI" sz="1400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err="1"/>
              <a:t>Information</a:t>
            </a:r>
            <a:r>
              <a:rPr lang="fi-FI" sz="1400" b="0" dirty="0"/>
              <a:t> Technology </a:t>
            </a:r>
            <a:r>
              <a:rPr lang="fi-FI" sz="1400" b="0" dirty="0" err="1" smtClean="0"/>
              <a:t>Programme</a:t>
            </a:r>
            <a:r>
              <a:rPr lang="fi-FI" sz="1400" b="0" dirty="0" smtClean="0"/>
              <a:t> / BIZ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/>
              <a:t>International Business (Mikkeli campus</a:t>
            </a:r>
            <a:r>
              <a:rPr lang="fi-FI" sz="1400" b="0" dirty="0" smtClean="0"/>
              <a:t>) / BIZ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400" b="0" dirty="0" smtClean="0"/>
              <a:t>ARTS (?)  </a:t>
            </a:r>
            <a:r>
              <a:rPr lang="fi-FI" sz="1400" b="0" dirty="0" smtClean="0">
                <a:hlinkClick r:id="rId3"/>
              </a:rPr>
              <a:t>http</a:t>
            </a:r>
            <a:r>
              <a:rPr lang="fi-FI" sz="1400" b="0" dirty="0">
                <a:hlinkClick r:id="rId3"/>
              </a:rPr>
              <a:t>://</a:t>
            </a:r>
            <a:r>
              <a:rPr lang="fi-FI" sz="1400" b="0" dirty="0" smtClean="0">
                <a:hlinkClick r:id="rId3"/>
              </a:rPr>
              <a:t>studyguides.aalto.fi/minors-guide/2017/en/arts/arts-minors-for-all-aalto-students.html</a:t>
            </a:r>
            <a:endParaRPr lang="fi-FI" sz="1400" b="0" dirty="0" smtClean="0"/>
          </a:p>
          <a:p>
            <a:r>
              <a:rPr lang="fi-FI" sz="1400" dirty="0" smtClean="0"/>
              <a:t>NOTE: </a:t>
            </a:r>
            <a:r>
              <a:rPr lang="fi-FI" sz="1400" dirty="0" err="1" smtClean="0"/>
              <a:t>Finnish</a:t>
            </a:r>
            <a:r>
              <a:rPr lang="fi-FI" sz="1400" dirty="0" smtClean="0"/>
              <a:t> </a:t>
            </a:r>
            <a:r>
              <a:rPr lang="fi-FI" sz="1400" dirty="0" err="1" smtClean="0"/>
              <a:t>speaking</a:t>
            </a:r>
            <a:r>
              <a:rPr lang="fi-FI" sz="1400" dirty="0" smtClean="0"/>
              <a:t> </a:t>
            </a:r>
            <a:r>
              <a:rPr lang="fi-FI" sz="1400" dirty="0" err="1" smtClean="0"/>
              <a:t>students</a:t>
            </a:r>
            <a:r>
              <a:rPr lang="fi-FI" sz="1400" dirty="0" smtClean="0"/>
              <a:t> </a:t>
            </a:r>
            <a:r>
              <a:rPr lang="fi-FI" sz="1400" dirty="0" err="1" smtClean="0"/>
              <a:t>can</a:t>
            </a:r>
            <a:r>
              <a:rPr lang="fi-FI" sz="1400" dirty="0" smtClean="0"/>
              <a:t> </a:t>
            </a:r>
            <a:r>
              <a:rPr lang="fi-FI" sz="1400" dirty="0" err="1" smtClean="0"/>
              <a:t>also</a:t>
            </a:r>
            <a:r>
              <a:rPr lang="fi-FI" sz="1400" dirty="0" smtClean="0"/>
              <a:t> </a:t>
            </a:r>
            <a:r>
              <a:rPr lang="fi-FI" sz="1400" dirty="0" err="1" smtClean="0"/>
              <a:t>take</a:t>
            </a:r>
            <a:r>
              <a:rPr lang="fi-FI" sz="1400" dirty="0" smtClean="0"/>
              <a:t> </a:t>
            </a:r>
            <a:r>
              <a:rPr lang="fi-FI" sz="1400" dirty="0" err="1" smtClean="0"/>
              <a:t>minor</a:t>
            </a:r>
            <a:r>
              <a:rPr lang="fi-FI" sz="1400" dirty="0" smtClean="0"/>
              <a:t> in </a:t>
            </a:r>
            <a:r>
              <a:rPr lang="fi-FI" sz="1400" dirty="0" err="1" smtClean="0"/>
              <a:t>Finnish</a:t>
            </a:r>
            <a:r>
              <a:rPr lang="fi-FI" sz="1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562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Data Science 65 </a:t>
            </a:r>
            <a:r>
              <a:rPr lang="fi-FI" dirty="0" err="1" smtClean="0"/>
              <a:t>cr</a:t>
            </a:r>
            <a:r>
              <a:rPr lang="fi-FI" dirty="0" smtClean="0"/>
              <a:t> (</a:t>
            </a:r>
            <a:r>
              <a:rPr lang="fi-FI" dirty="0" err="1" smtClean="0"/>
              <a:t>preliminary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r>
              <a:rPr lang="fi-FI" dirty="0" smtClean="0"/>
              <a:t>)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56277" y="697260"/>
            <a:ext cx="4344372" cy="49078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028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 Systems : </a:t>
            </a:r>
            <a:r>
              <a:rPr lang="en-US" dirty="0"/>
              <a:t>Major (</a:t>
            </a:r>
            <a:r>
              <a:rPr lang="en-US" dirty="0" smtClean="0"/>
              <a:t>65cr)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???</a:t>
            </a:r>
            <a:endParaRPr lang="en-US" sz="1800" dirty="0" smtClean="0"/>
          </a:p>
          <a:p>
            <a:pPr marL="580500" lvl="1" indent="-3429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7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Coordinative</a:t>
            </a:r>
            <a:r>
              <a:rPr lang="fi-FI" dirty="0" smtClean="0"/>
              <a:t> </a:t>
            </a:r>
            <a:r>
              <a:rPr lang="fi-FI" dirty="0" err="1" smtClean="0"/>
              <a:t>school</a:t>
            </a:r>
            <a:r>
              <a:rPr lang="fi-FI" dirty="0" smtClean="0"/>
              <a:t>, </a:t>
            </a:r>
            <a:r>
              <a:rPr lang="fi-FI" dirty="0" err="1" smtClean="0"/>
              <a:t>governance</a:t>
            </a:r>
            <a:r>
              <a:rPr lang="fi-FI" dirty="0" smtClean="0"/>
              <a:t>  </a:t>
            </a:r>
            <a:r>
              <a:rPr lang="fi-FI" dirty="0" err="1" smtClean="0"/>
              <a:t>model</a:t>
            </a:r>
            <a:r>
              <a:rPr lang="fi-FI" dirty="0" smtClean="0"/>
              <a:t>, </a:t>
            </a:r>
            <a:r>
              <a:rPr lang="fi-FI" dirty="0" err="1" smtClean="0"/>
              <a:t>Programme</a:t>
            </a:r>
            <a:r>
              <a:rPr lang="fi-FI" dirty="0" smtClean="0"/>
              <a:t> </a:t>
            </a:r>
            <a:r>
              <a:rPr lang="fi-FI" dirty="0" err="1" smtClean="0"/>
              <a:t>director</a:t>
            </a:r>
            <a:r>
              <a:rPr lang="fi-FI" dirty="0" smtClean="0"/>
              <a:t>,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services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849388"/>
            <a:ext cx="8207374" cy="2748306"/>
          </a:xfrm>
        </p:spPr>
        <p:txBody>
          <a:bodyPr/>
          <a:lstStyle/>
          <a:p>
            <a:r>
              <a:rPr lang="fi-FI" dirty="0" err="1" smtClean="0"/>
              <a:t>Coordinative</a:t>
            </a:r>
            <a:r>
              <a:rPr lang="fi-FI" dirty="0" smtClean="0"/>
              <a:t> School and </a:t>
            </a:r>
            <a:r>
              <a:rPr lang="fi-FI" dirty="0" err="1" smtClean="0"/>
              <a:t>Programme</a:t>
            </a:r>
            <a:r>
              <a:rPr lang="fi-FI" dirty="0" smtClean="0"/>
              <a:t> </a:t>
            </a:r>
            <a:r>
              <a:rPr lang="fi-FI" dirty="0" err="1" smtClean="0"/>
              <a:t>director</a:t>
            </a:r>
            <a:endParaRPr lang="fi-FI" dirty="0" smtClean="0"/>
          </a:p>
          <a:p>
            <a:r>
              <a:rPr lang="fi-FI" b="0" dirty="0" err="1" smtClean="0"/>
              <a:t>Deans</a:t>
            </a:r>
            <a:r>
              <a:rPr lang="fi-FI" b="0" dirty="0" smtClean="0"/>
              <a:t> </a:t>
            </a:r>
            <a:r>
              <a:rPr lang="fi-FI" b="0" dirty="0" err="1" smtClean="0"/>
              <a:t>will</a:t>
            </a:r>
            <a:r>
              <a:rPr lang="fi-FI" b="0" dirty="0" smtClean="0"/>
              <a:t> </a:t>
            </a:r>
            <a:r>
              <a:rPr lang="fi-FI" b="0" dirty="0" err="1" smtClean="0"/>
              <a:t>discuss</a:t>
            </a:r>
            <a:r>
              <a:rPr lang="fi-FI" b="0" dirty="0" smtClean="0"/>
              <a:t> </a:t>
            </a:r>
            <a:r>
              <a:rPr lang="fi-FI" b="0" dirty="0" err="1" smtClean="0"/>
              <a:t>this</a:t>
            </a:r>
            <a:r>
              <a:rPr lang="fi-FI" b="0" dirty="0" smtClean="0"/>
              <a:t> </a:t>
            </a:r>
            <a:r>
              <a:rPr lang="fi-FI" b="0" dirty="0" err="1" smtClean="0"/>
              <a:t>issue</a:t>
            </a:r>
            <a:endParaRPr lang="fi-FI" b="0" dirty="0" smtClean="0"/>
          </a:p>
          <a:p>
            <a:endParaRPr lang="fi-FI" b="0" dirty="0" smtClean="0"/>
          </a:p>
          <a:p>
            <a:r>
              <a:rPr lang="fi-FI" dirty="0" err="1" smtClean="0"/>
              <a:t>Governance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 smtClean="0"/>
          </a:p>
          <a:p>
            <a:r>
              <a:rPr lang="fi-FI" b="0" dirty="0" err="1" smtClean="0"/>
              <a:t>Good</a:t>
            </a:r>
            <a:r>
              <a:rPr lang="fi-FI" b="0" dirty="0" smtClean="0"/>
              <a:t> </a:t>
            </a:r>
            <a:r>
              <a:rPr lang="fi-FI" b="0" dirty="0" err="1" smtClean="0"/>
              <a:t>exemples</a:t>
            </a:r>
            <a:r>
              <a:rPr lang="fi-FI" b="0" dirty="0" smtClean="0"/>
              <a:t> (</a:t>
            </a:r>
            <a:r>
              <a:rPr lang="fi-FI" b="0" dirty="0" err="1" smtClean="0"/>
              <a:t>e.g</a:t>
            </a:r>
            <a:r>
              <a:rPr lang="fi-FI" b="0" dirty="0" smtClean="0"/>
              <a:t>. CCIS, Energy)</a:t>
            </a:r>
          </a:p>
          <a:p>
            <a:endParaRPr lang="fi-FI" b="0" dirty="0"/>
          </a:p>
          <a:p>
            <a:r>
              <a:rPr lang="fi-FI" b="0" dirty="0" err="1" smtClean="0"/>
              <a:t>Every</a:t>
            </a:r>
            <a:r>
              <a:rPr lang="fi-FI" b="0" dirty="0" smtClean="0"/>
              <a:t> </a:t>
            </a:r>
            <a:r>
              <a:rPr lang="fi-FI" b="0" dirty="0" err="1" smtClean="0"/>
              <a:t>school</a:t>
            </a:r>
            <a:r>
              <a:rPr lang="fi-FI" b="0" dirty="0" smtClean="0"/>
              <a:t> </a:t>
            </a:r>
            <a:r>
              <a:rPr lang="fi-FI" b="0" dirty="0" err="1" smtClean="0"/>
              <a:t>will</a:t>
            </a:r>
            <a:r>
              <a:rPr lang="fi-FI" b="0" dirty="0" smtClean="0"/>
              <a:t> </a:t>
            </a:r>
            <a:r>
              <a:rPr lang="fi-FI" b="0" dirty="0" err="1" smtClean="0"/>
              <a:t>organize</a:t>
            </a:r>
            <a:r>
              <a:rPr lang="fi-FI" b="0" dirty="0" smtClean="0"/>
              <a:t> </a:t>
            </a:r>
            <a:r>
              <a:rPr lang="fi-FI" b="0" dirty="0" err="1" smtClean="0"/>
              <a:t>student</a:t>
            </a:r>
            <a:r>
              <a:rPr lang="fi-FI" b="0" dirty="0" smtClean="0"/>
              <a:t> </a:t>
            </a:r>
            <a:r>
              <a:rPr lang="fi-FI" b="0" dirty="0" err="1" smtClean="0"/>
              <a:t>services</a:t>
            </a:r>
            <a:r>
              <a:rPr lang="fi-FI" b="0" dirty="0" smtClean="0"/>
              <a:t> to </a:t>
            </a:r>
            <a:r>
              <a:rPr lang="fi-FI" b="0" dirty="0" err="1" smtClean="0"/>
              <a:t>their</a:t>
            </a:r>
            <a:r>
              <a:rPr lang="fi-FI" b="0" dirty="0" smtClean="0"/>
              <a:t> </a:t>
            </a:r>
            <a:r>
              <a:rPr lang="fi-FI" b="0" dirty="0" err="1" smtClean="0"/>
              <a:t>own</a:t>
            </a:r>
            <a:r>
              <a:rPr lang="fi-FI" b="0" dirty="0" smtClean="0"/>
              <a:t> </a:t>
            </a:r>
            <a:r>
              <a:rPr lang="fi-FI" b="0" dirty="0" err="1" smtClean="0"/>
              <a:t>students</a:t>
            </a:r>
            <a:endParaRPr lang="fi-FI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710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Admission</a:t>
            </a:r>
            <a:r>
              <a:rPr lang="fi-FI" dirty="0" smtClean="0"/>
              <a:t> </a:t>
            </a:r>
            <a:r>
              <a:rPr lang="fi-FI" dirty="0" err="1" smtClean="0"/>
              <a:t>criteria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3" y="769268"/>
            <a:ext cx="8352159" cy="4032448"/>
          </a:xfrm>
        </p:spPr>
        <p:txBody>
          <a:bodyPr/>
          <a:lstStyle/>
          <a:p>
            <a:r>
              <a:rPr lang="en-US" sz="1400" i="1" dirty="0"/>
              <a:t>Admission group </a:t>
            </a:r>
            <a:r>
              <a:rPr lang="en-US" sz="1400" i="1" dirty="0" smtClean="0"/>
              <a:t>I</a:t>
            </a:r>
            <a:endParaRPr lang="fi-FI" sz="1400" dirty="0"/>
          </a:p>
          <a:p>
            <a:r>
              <a:rPr lang="fi-FI" sz="1400" dirty="0" smtClean="0"/>
              <a:t>DIA </a:t>
            </a:r>
            <a:r>
              <a:rPr lang="fi-FI" sz="1400" dirty="0" err="1" smtClean="0"/>
              <a:t>paper</a:t>
            </a:r>
            <a:r>
              <a:rPr lang="fi-FI" sz="1400" dirty="0" smtClean="0"/>
              <a:t> </a:t>
            </a:r>
            <a:r>
              <a:rPr lang="fi-FI" sz="1400" dirty="0" err="1" smtClean="0"/>
              <a:t>selection</a:t>
            </a:r>
            <a:r>
              <a:rPr lang="fi-FI" sz="1400" dirty="0" smtClean="0"/>
              <a:t> </a:t>
            </a:r>
            <a:endParaRPr lang="fi-FI" sz="1400" dirty="0"/>
          </a:p>
          <a:p>
            <a:r>
              <a:rPr lang="en-US" sz="1400" b="0" u="sng" dirty="0">
                <a:hlinkClick r:id="rId2"/>
              </a:rPr>
              <a:t>http</a:t>
            </a:r>
            <a:r>
              <a:rPr lang="en-US" sz="1400" b="0" u="sng" dirty="0" smtClean="0">
                <a:hlinkClick r:id="rId2"/>
              </a:rPr>
              <a:t>://</a:t>
            </a:r>
            <a:r>
              <a:rPr lang="en-US" sz="1400" b="0" u="sng" dirty="0">
                <a:hlinkClick r:id="rId2"/>
              </a:rPr>
              <a:t>dia.fi/hakeminen-ja-hakukohteet/alkupisteiden-laskeminen-eb-ib-ja-rp-todistuksesta/</a:t>
            </a:r>
            <a:r>
              <a:rPr lang="en-US" sz="1400" b="0" dirty="0"/>
              <a:t> </a:t>
            </a:r>
            <a:endParaRPr lang="en-US" sz="1400" b="0" dirty="0" smtClean="0"/>
          </a:p>
          <a:p>
            <a:r>
              <a:rPr lang="en-US" sz="1400" b="0" dirty="0" smtClean="0"/>
              <a:t>points </a:t>
            </a:r>
            <a:r>
              <a:rPr lang="en-US" sz="1400" b="0" dirty="0"/>
              <a:t>awarded for grades obtained while earning one of the following four high school diplomas: the Finnish Matriculation Examination Certificate, International Baccalaureate Diploma (IB), European Baccalaureate Diploma (EB) or </a:t>
            </a:r>
            <a:r>
              <a:rPr lang="en-US" sz="1400" b="0" dirty="0" err="1"/>
              <a:t>Reifeprüfung</a:t>
            </a:r>
            <a:r>
              <a:rPr lang="en-US" sz="1400" b="0" dirty="0"/>
              <a:t> Diploma (RP).</a:t>
            </a:r>
            <a:endParaRPr lang="fi-FI" sz="1400" b="0" dirty="0"/>
          </a:p>
          <a:p>
            <a:endParaRPr lang="en-US" sz="1400" b="0" dirty="0"/>
          </a:p>
          <a:p>
            <a:r>
              <a:rPr lang="en-US" sz="1400" i="1" dirty="0"/>
              <a:t>Admission group II</a:t>
            </a:r>
            <a:endParaRPr lang="fi-FI" sz="1400" dirty="0"/>
          </a:p>
          <a:p>
            <a:r>
              <a:rPr lang="en-US" sz="1400" dirty="0" smtClean="0"/>
              <a:t>SAT TEST</a:t>
            </a:r>
          </a:p>
          <a:p>
            <a:r>
              <a:rPr lang="en-US" sz="1400" b="0" dirty="0" smtClean="0"/>
              <a:t>applicants </a:t>
            </a:r>
            <a:r>
              <a:rPr lang="en-US" sz="1400" b="0" dirty="0"/>
              <a:t>who can demonstrate university eligibility, but do not have any of these four high school diplomas: Finnish Matriculation Examination, European Baccalaureate, International Baccalaureate or </a:t>
            </a:r>
            <a:r>
              <a:rPr lang="en-US" sz="1400" b="0" dirty="0" err="1"/>
              <a:t>Reifeprüfung</a:t>
            </a:r>
            <a:r>
              <a:rPr lang="en-US" sz="1400" b="0" dirty="0"/>
              <a:t> Diploma. </a:t>
            </a:r>
            <a:endParaRPr lang="en-US" sz="1400" b="0" dirty="0" smtClean="0"/>
          </a:p>
          <a:p>
            <a:r>
              <a:rPr lang="en-US" sz="1400" b="0" dirty="0" smtClean="0"/>
              <a:t>The </a:t>
            </a:r>
            <a:r>
              <a:rPr lang="en-US" sz="1400" b="0" dirty="0"/>
              <a:t>SAT Test must have been taken accordingly:</a:t>
            </a:r>
            <a:endParaRPr lang="fi-FI" sz="1400" b="0" dirty="0"/>
          </a:p>
          <a:p>
            <a:r>
              <a:rPr lang="en-US" sz="1400" b="0" dirty="0"/>
              <a:t>in order to be eligible for the program, applicants must meet the minimum requirements set for the SAT Test score. In the same SAT Test, an applicant must have received either: </a:t>
            </a:r>
            <a:endParaRPr lang="fi-FI" sz="1400" b="0" dirty="0"/>
          </a:p>
          <a:p>
            <a:pPr lvl="1"/>
            <a:r>
              <a:rPr lang="en-US" sz="1400" i="1" dirty="0" smtClean="0"/>
              <a:t>Mathematics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i="1" dirty="0"/>
              <a:t>Evidence-based Reading and Writing</a:t>
            </a:r>
            <a:r>
              <a:rPr lang="en-US" sz="1400" dirty="0"/>
              <a:t> </a:t>
            </a:r>
            <a:r>
              <a:rPr lang="en-US" sz="1400" dirty="0" smtClean="0"/>
              <a:t>or</a:t>
            </a:r>
          </a:p>
          <a:p>
            <a:pPr lvl="1"/>
            <a:r>
              <a:rPr lang="en-US" sz="1400" i="1" dirty="0" smtClean="0"/>
              <a:t>Mathematics and Science </a:t>
            </a:r>
            <a:endParaRPr lang="fi-FI" sz="1400" i="1" dirty="0"/>
          </a:p>
          <a:p>
            <a:endParaRPr lang="fi-FI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93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861002"/>
            <a:ext cx="8207375" cy="996498"/>
          </a:xfrm>
        </p:spPr>
        <p:txBody>
          <a:bodyPr/>
          <a:lstStyle/>
          <a:p>
            <a:r>
              <a:rPr lang="en-US" dirty="0" smtClean="0"/>
              <a:t>Study paths after BSc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72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04818"/>
            <a:ext cx="8207375" cy="996498"/>
          </a:xfrm>
        </p:spPr>
        <p:txBody>
          <a:bodyPr/>
          <a:lstStyle/>
          <a:p>
            <a:r>
              <a:rPr lang="en-US" dirty="0" smtClean="0"/>
              <a:t>Continuation after BSc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19</a:t>
            </a:fld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6042071" y="76023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MSc </a:t>
            </a:r>
            <a:r>
              <a:rPr lang="en-US" b="1" dirty="0" err="1" smtClean="0"/>
              <a:t>programme</a:t>
            </a:r>
            <a:r>
              <a:rPr lang="en-US" b="1" dirty="0" smtClean="0"/>
              <a:t> (MP)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012160" y="1489447"/>
            <a:ext cx="1944216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8" idx="2"/>
          </p:cNvCxnSpPr>
          <p:nvPr/>
        </p:nvCxnSpPr>
        <p:spPr>
          <a:xfrm>
            <a:off x="1403648" y="1746379"/>
            <a:ext cx="4608512" cy="333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99992" y="1633463"/>
            <a:ext cx="0" cy="301520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12160" y="2137519"/>
            <a:ext cx="1944216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12160" y="2785591"/>
            <a:ext cx="1944216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12160" y="3433663"/>
            <a:ext cx="1944216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72200" y="351023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03648" y="1774484"/>
            <a:ext cx="4608512" cy="11776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03648" y="2455938"/>
            <a:ext cx="4464496" cy="8821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4" idx="2"/>
          </p:cNvCxnSpPr>
          <p:nvPr/>
        </p:nvCxnSpPr>
        <p:spPr>
          <a:xfrm flipV="1">
            <a:off x="1472208" y="3075905"/>
            <a:ext cx="4539952" cy="3061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2"/>
          </p:cNvCxnSpPr>
          <p:nvPr/>
        </p:nvCxnSpPr>
        <p:spPr>
          <a:xfrm>
            <a:off x="1501053" y="3381418"/>
            <a:ext cx="4511107" cy="3425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27541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MP in ES?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39552" y="1406570"/>
            <a:ext cx="864096" cy="3240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5400000">
            <a:off x="-573628" y="2956400"/>
            <a:ext cx="31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English BCs </a:t>
            </a:r>
            <a:r>
              <a:rPr lang="en-US" b="1" dirty="0" err="1" smtClean="0">
                <a:solidFill>
                  <a:schemeClr val="bg1"/>
                </a:solidFill>
              </a:rPr>
              <a:t>Programme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582042" y="2283817"/>
            <a:ext cx="1944216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Paths after 1.8.2016 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0380" y="5087467"/>
            <a:ext cx="53668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200" b="1" dirty="0" smtClean="0">
                <a:hlinkClick r:id="rId2"/>
              </a:rPr>
              <a:t>* https</a:t>
            </a:r>
            <a:r>
              <a:rPr lang="fi-FI" sz="1200" b="1" dirty="0">
                <a:hlinkClick r:id="rId2"/>
              </a:rPr>
              <a:t>://</a:t>
            </a:r>
            <a:r>
              <a:rPr lang="fi-FI" sz="1200" b="1" dirty="0" smtClean="0">
                <a:hlinkClick r:id="rId2"/>
              </a:rPr>
              <a:t>into.aalto.fi/pages/viewpage.action?pageId=24316687</a:t>
            </a:r>
            <a:endParaRPr lang="fi-FI" sz="1200" b="1" dirty="0" smtClean="0"/>
          </a:p>
          <a:p>
            <a:r>
              <a:rPr lang="fi-FI" sz="1200" b="1" dirty="0" err="1" smtClean="0"/>
              <a:t>Note</a:t>
            </a:r>
            <a:r>
              <a:rPr lang="fi-FI" sz="1200" b="1" dirty="0" smtClean="0"/>
              <a:t>: </a:t>
            </a:r>
            <a:r>
              <a:rPr lang="fi-FI" sz="1200" b="1" dirty="0" err="1" smtClean="0"/>
              <a:t>all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minors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are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not</a:t>
            </a:r>
            <a:r>
              <a:rPr lang="fi-FI" sz="1200" b="1" dirty="0" smtClean="0"/>
              <a:t> in English -&gt; </a:t>
            </a:r>
            <a:r>
              <a:rPr lang="fi-FI" sz="1200" b="1" dirty="0" err="1" smtClean="0"/>
              <a:t>not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all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MSc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Programmes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possible</a:t>
            </a:r>
            <a:endParaRPr lang="fi-FI" sz="1200" b="1" dirty="0"/>
          </a:p>
        </p:txBody>
      </p:sp>
      <p:sp>
        <p:nvSpPr>
          <p:cNvPr id="38" name="Oval 37"/>
          <p:cNvSpPr/>
          <p:nvPr/>
        </p:nvSpPr>
        <p:spPr>
          <a:xfrm>
            <a:off x="1291451" y="1602859"/>
            <a:ext cx="1346939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Science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1296078" y="2988477"/>
            <a:ext cx="1346939" cy="580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 systems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5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  <a:r>
              <a:rPr lang="fi-FI" sz="600" dirty="0"/>
              <a:t/>
            </a:r>
            <a:br>
              <a:rPr lang="fi-FI" sz="600" dirty="0"/>
            </a:br>
            <a:endParaRPr lang="fi-FI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dirty="0" smtClean="0"/>
              <a:t>1</a:t>
            </a:r>
            <a:r>
              <a:rPr lang="en-US" sz="1400" dirty="0"/>
              <a:t>. Opening and introduction of the committee members</a:t>
            </a:r>
            <a:endParaRPr lang="fi-FI" sz="1400" dirty="0"/>
          </a:p>
          <a:p>
            <a:r>
              <a:rPr lang="en-US" sz="1400" dirty="0" smtClean="0"/>
              <a:t>2</a:t>
            </a:r>
            <a:r>
              <a:rPr lang="en-US" sz="1400" dirty="0"/>
              <a:t>. Committee mission</a:t>
            </a:r>
            <a:endParaRPr lang="fi-FI" sz="1400" dirty="0"/>
          </a:p>
          <a:p>
            <a:r>
              <a:rPr lang="en-US" sz="1400" dirty="0" smtClean="0"/>
              <a:t>3</a:t>
            </a:r>
            <a:r>
              <a:rPr lang="en-US" sz="1400" dirty="0"/>
              <a:t>. Discussion of the plans of each school</a:t>
            </a:r>
            <a:endParaRPr lang="fi-FI" sz="1400" dirty="0"/>
          </a:p>
          <a:p>
            <a:r>
              <a:rPr lang="en-US" sz="1400" dirty="0" smtClean="0"/>
              <a:t>4</a:t>
            </a:r>
            <a:r>
              <a:rPr lang="en-US" sz="1400" dirty="0"/>
              <a:t>. Timeline</a:t>
            </a:r>
            <a:endParaRPr lang="fi-FI" sz="1400" dirty="0"/>
          </a:p>
          <a:p>
            <a:r>
              <a:rPr lang="en-US" sz="1400" dirty="0" smtClean="0"/>
              <a:t>5</a:t>
            </a:r>
            <a:r>
              <a:rPr lang="en-US" sz="1400" dirty="0"/>
              <a:t>. Degree structure</a:t>
            </a:r>
            <a:endParaRPr lang="fi-FI" sz="1400" dirty="0"/>
          </a:p>
          <a:p>
            <a:r>
              <a:rPr lang="en-US" sz="1400" dirty="0" smtClean="0"/>
              <a:t>6</a:t>
            </a:r>
            <a:r>
              <a:rPr lang="en-US" sz="1400" dirty="0"/>
              <a:t>. Majors, minors</a:t>
            </a:r>
            <a:endParaRPr lang="fi-FI" sz="1400" dirty="0"/>
          </a:p>
          <a:p>
            <a:r>
              <a:rPr lang="en-US" sz="1400" dirty="0" smtClean="0"/>
              <a:t>7</a:t>
            </a:r>
            <a:r>
              <a:rPr lang="en-US" sz="1400" dirty="0"/>
              <a:t>. Admission criteria</a:t>
            </a:r>
            <a:endParaRPr lang="fi-FI" sz="1400" dirty="0"/>
          </a:p>
          <a:p>
            <a:r>
              <a:rPr lang="en-US" sz="1400" dirty="0" smtClean="0"/>
              <a:t>8</a:t>
            </a:r>
            <a:r>
              <a:rPr lang="en-US" sz="1400" dirty="0"/>
              <a:t>. Study options and intakes</a:t>
            </a:r>
            <a:endParaRPr lang="fi-FI" sz="1400" dirty="0"/>
          </a:p>
          <a:p>
            <a:r>
              <a:rPr lang="en-US" sz="1400" dirty="0" smtClean="0"/>
              <a:t>9</a:t>
            </a:r>
            <a:r>
              <a:rPr lang="en-US" sz="1400" dirty="0"/>
              <a:t>. Study paths after BSc</a:t>
            </a:r>
            <a:endParaRPr lang="fi-FI" sz="1400" dirty="0"/>
          </a:p>
          <a:p>
            <a:r>
              <a:rPr lang="en-US" sz="1400" dirty="0" smtClean="0"/>
              <a:t>10</a:t>
            </a:r>
            <a:r>
              <a:rPr lang="en-US" sz="1400" dirty="0"/>
              <a:t>. Name of the </a:t>
            </a:r>
            <a:r>
              <a:rPr lang="en-US" sz="1400" dirty="0" err="1"/>
              <a:t>programme</a:t>
            </a:r>
            <a:endParaRPr lang="fi-FI" sz="1400" dirty="0"/>
          </a:p>
          <a:p>
            <a:r>
              <a:rPr lang="en-US" sz="1400" dirty="0" smtClean="0"/>
              <a:t>11</a:t>
            </a:r>
            <a:r>
              <a:rPr lang="en-US" sz="1400" dirty="0"/>
              <a:t>. Goals, learning outcomes, regulations, governance model</a:t>
            </a:r>
            <a:endParaRPr lang="fi-FI" sz="1400" dirty="0"/>
          </a:p>
          <a:p>
            <a:r>
              <a:rPr lang="en-US" sz="1400" dirty="0" smtClean="0"/>
              <a:t>13</a:t>
            </a:r>
            <a:r>
              <a:rPr lang="en-US" sz="1400" dirty="0"/>
              <a:t>. Marketing actions</a:t>
            </a:r>
            <a:endParaRPr lang="fi-FI" sz="1400" dirty="0"/>
          </a:p>
          <a:p>
            <a:r>
              <a:rPr lang="en-US" sz="1400" dirty="0" smtClean="0"/>
              <a:t>14</a:t>
            </a:r>
            <a:r>
              <a:rPr lang="en-US" sz="1400" dirty="0"/>
              <a:t>. Other issues</a:t>
            </a:r>
            <a:endParaRPr lang="fi-FI" sz="1400" dirty="0"/>
          </a:p>
          <a:p>
            <a:r>
              <a:rPr lang="en-US" sz="1400" dirty="0" smtClean="0"/>
              <a:t>15</a:t>
            </a:r>
            <a:r>
              <a:rPr lang="en-US" sz="1400" dirty="0"/>
              <a:t>. Scheduling of next meeting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003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Marketing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b="0" dirty="0" err="1" smtClean="0"/>
              <a:t>Who</a:t>
            </a:r>
            <a:r>
              <a:rPr lang="fi-FI" b="0" dirty="0" smtClean="0"/>
              <a:t> </a:t>
            </a:r>
            <a:r>
              <a:rPr lang="fi-FI" b="0" dirty="0" err="1" smtClean="0"/>
              <a:t>are</a:t>
            </a:r>
            <a:r>
              <a:rPr lang="fi-FI" b="0" dirty="0" smtClean="0"/>
              <a:t> </a:t>
            </a:r>
            <a:r>
              <a:rPr lang="fi-FI" b="0" dirty="0" err="1" smtClean="0"/>
              <a:t>our</a:t>
            </a:r>
            <a:r>
              <a:rPr lang="fi-FI" b="0" dirty="0" smtClean="0"/>
              <a:t> </a:t>
            </a:r>
            <a:r>
              <a:rPr lang="fi-FI" b="0" dirty="0" err="1" smtClean="0"/>
              <a:t>potential</a:t>
            </a:r>
            <a:r>
              <a:rPr lang="fi-FI" b="0" dirty="0" smtClean="0"/>
              <a:t> </a:t>
            </a:r>
            <a:r>
              <a:rPr lang="fi-FI" b="0" dirty="0" err="1" smtClean="0"/>
              <a:t>students</a:t>
            </a:r>
            <a:r>
              <a:rPr lang="fi-FI" b="0" dirty="0" smtClean="0"/>
              <a:t>? </a:t>
            </a:r>
            <a:endParaRPr lang="fi-FI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07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648171"/>
          </a:xfrm>
        </p:spPr>
        <p:txBody>
          <a:bodyPr/>
          <a:lstStyle/>
          <a:p>
            <a:r>
              <a:rPr lang="en-US" dirty="0" smtClean="0"/>
              <a:t>Task of the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5174" y="3129753"/>
            <a:ext cx="7560070" cy="1470111"/>
          </a:xfrm>
        </p:spPr>
        <p:txBody>
          <a:bodyPr/>
          <a:lstStyle/>
          <a:p>
            <a:pPr lvl="1" indent="0">
              <a:buNone/>
            </a:pPr>
            <a:r>
              <a:rPr lang="en-US" sz="1800" dirty="0" smtClean="0"/>
              <a:t>DL 30.9.2017  </a:t>
            </a:r>
          </a:p>
          <a:p>
            <a:pPr lvl="1" indent="0">
              <a:buNone/>
            </a:pPr>
            <a:r>
              <a:rPr lang="en-US" sz="1800" dirty="0" smtClean="0"/>
              <a:t>Report to LESG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7" y="994370"/>
            <a:ext cx="8130846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Group </a:t>
            </a:r>
            <a:r>
              <a:rPr lang="fi-FI" dirty="0" err="1" smtClean="0"/>
              <a:t>members</a:t>
            </a: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5119" y="1205973"/>
            <a:ext cx="6411504" cy="42177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6516216" y="3439080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smtClean="0"/>
              <a:t>Heli Järvelä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6280591" y="4264104"/>
            <a:ext cx="13877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dirty="0" smtClean="0"/>
              <a:t>-&gt; </a:t>
            </a:r>
            <a:r>
              <a:rPr lang="fi-FI" dirty="0" err="1" smtClean="0"/>
              <a:t>secretary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06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Timeline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3" y="1057301"/>
            <a:ext cx="8207375" cy="3540394"/>
          </a:xfrm>
        </p:spPr>
        <p:txBody>
          <a:bodyPr/>
          <a:lstStyle/>
          <a:p>
            <a:r>
              <a:rPr lang="fi-FI" dirty="0" smtClean="0"/>
              <a:t>16.6.2017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meeting</a:t>
            </a:r>
            <a:r>
              <a:rPr lang="fi-FI" dirty="0" smtClean="0"/>
              <a:t> (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meeting</a:t>
            </a:r>
            <a:r>
              <a:rPr lang="fi-FI" dirty="0" smtClean="0"/>
              <a:t>) </a:t>
            </a:r>
          </a:p>
          <a:p>
            <a:r>
              <a:rPr lang="fi-FI" dirty="0" smtClean="0"/>
              <a:t>xx.8.2017 </a:t>
            </a:r>
            <a:r>
              <a:rPr lang="fi-FI" dirty="0" err="1" smtClean="0"/>
              <a:t>second</a:t>
            </a:r>
            <a:r>
              <a:rPr lang="fi-FI" dirty="0" smtClean="0"/>
              <a:t> </a:t>
            </a:r>
            <a:r>
              <a:rPr lang="fi-FI" dirty="0" err="1" smtClean="0"/>
              <a:t>meeting</a:t>
            </a:r>
            <a:endParaRPr lang="fi-FI" dirty="0"/>
          </a:p>
          <a:p>
            <a:r>
              <a:rPr lang="fi-FI" dirty="0" err="1" smtClean="0"/>
              <a:t>Proposal</a:t>
            </a:r>
            <a:r>
              <a:rPr lang="fi-FI" dirty="0" smtClean="0"/>
              <a:t> </a:t>
            </a:r>
            <a:r>
              <a:rPr lang="fi-FI" dirty="0" err="1" smtClean="0"/>
              <a:t>ready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end</a:t>
            </a:r>
            <a:r>
              <a:rPr lang="fi-FI" dirty="0" smtClean="0"/>
              <a:t> of August (</a:t>
            </a:r>
            <a:r>
              <a:rPr lang="fi-FI" dirty="0" err="1" smtClean="0"/>
              <a:t>not</a:t>
            </a:r>
            <a:r>
              <a:rPr lang="fi-FI" dirty="0" smtClean="0"/>
              <a:t> in </a:t>
            </a:r>
            <a:r>
              <a:rPr lang="fi-FI" dirty="0" err="1" smtClean="0"/>
              <a:t>September</a:t>
            </a:r>
            <a:r>
              <a:rPr lang="fi-FI" dirty="0" smtClean="0"/>
              <a:t>). </a:t>
            </a:r>
          </a:p>
          <a:p>
            <a:endParaRPr lang="fi-FI" dirty="0" smtClean="0"/>
          </a:p>
          <a:p>
            <a:r>
              <a:rPr lang="fi-FI" dirty="0" err="1" smtClean="0"/>
              <a:t>Decisions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programme</a:t>
            </a:r>
            <a:r>
              <a:rPr lang="fi-FI" dirty="0" smtClean="0"/>
              <a:t> and </a:t>
            </a:r>
            <a:r>
              <a:rPr lang="fi-FI" dirty="0" err="1" smtClean="0"/>
              <a:t>programme</a:t>
            </a:r>
            <a:r>
              <a:rPr lang="fi-FI" dirty="0" smtClean="0"/>
              <a:t> </a:t>
            </a:r>
            <a:r>
              <a:rPr lang="fi-FI" dirty="0" err="1" smtClean="0"/>
              <a:t>director</a:t>
            </a:r>
            <a:r>
              <a:rPr lang="fi-FI" dirty="0" smtClean="0"/>
              <a:t> in </a:t>
            </a:r>
            <a:r>
              <a:rPr lang="fi-FI" dirty="0" err="1" smtClean="0"/>
              <a:t>September</a:t>
            </a:r>
            <a:r>
              <a:rPr lang="fi-FI" dirty="0" smtClean="0"/>
              <a:t>. </a:t>
            </a:r>
          </a:p>
          <a:p>
            <a:r>
              <a:rPr lang="fi-FI" dirty="0" err="1" smtClean="0"/>
              <a:t>Admission</a:t>
            </a:r>
            <a:r>
              <a:rPr lang="fi-FI" dirty="0" smtClean="0"/>
              <a:t> </a:t>
            </a:r>
            <a:r>
              <a:rPr lang="fi-FI" dirty="0" err="1" smtClean="0"/>
              <a:t>criteria</a:t>
            </a:r>
            <a:r>
              <a:rPr lang="fi-FI" dirty="0" smtClean="0"/>
              <a:t> </a:t>
            </a:r>
            <a:r>
              <a:rPr lang="fi-FI" dirty="0" err="1" smtClean="0"/>
              <a:t>decision</a:t>
            </a:r>
            <a:r>
              <a:rPr lang="fi-FI" smtClean="0"/>
              <a:t> in September</a:t>
            </a:r>
            <a:r>
              <a:rPr lang="fi-FI" dirty="0" smtClean="0"/>
              <a:t>.  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49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648171"/>
          </a:xfrm>
        </p:spPr>
        <p:txBody>
          <a:bodyPr/>
          <a:lstStyle/>
          <a:p>
            <a:r>
              <a:rPr lang="en-US" dirty="0" smtClean="0"/>
              <a:t>Name of the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129308"/>
            <a:ext cx="8207374" cy="33960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goal is to create a new English BSc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 in the field of Technology / Engineering.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preliminary name for the </a:t>
            </a:r>
            <a:r>
              <a:rPr lang="en-US" sz="2000" dirty="0" err="1" smtClean="0"/>
              <a:t>programme</a:t>
            </a:r>
            <a:r>
              <a:rPr lang="en-US" sz="2000" dirty="0" smtClean="0"/>
              <a:t> is 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900" i="1" dirty="0" smtClean="0"/>
              <a:t>Engineering Science</a:t>
            </a:r>
            <a:r>
              <a:rPr lang="en-US" sz="1900" dirty="0" smtClean="0"/>
              <a:t>. 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i="1" dirty="0"/>
              <a:t>Information Technology, Science, and Engineering (ITSE</a:t>
            </a:r>
            <a:r>
              <a:rPr lang="en-US" i="1" dirty="0" smtClean="0"/>
              <a:t>) / </a:t>
            </a:r>
            <a:r>
              <a:rPr lang="en-US" i="1" dirty="0" err="1" smtClean="0"/>
              <a:t>Aris</a:t>
            </a:r>
            <a:r>
              <a:rPr lang="en-US" i="1" dirty="0" smtClean="0"/>
              <a:t> suggestion</a:t>
            </a:r>
            <a:endParaRPr lang="en-US" sz="1900" i="1" dirty="0" smtClean="0"/>
          </a:p>
          <a:p>
            <a:pPr lvl="1" indent="0">
              <a:buNone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536" y="985293"/>
            <a:ext cx="8280152" cy="36124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Support new strategic </a:t>
            </a:r>
            <a:r>
              <a:rPr lang="en-US" sz="1800" dirty="0" smtClean="0"/>
              <a:t>areas of growth in Finland, and help accelerate innovation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Appeal to several different demographics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Finnish students attracted to an international academic environment and want to be better prepared for a global market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non-Finnish-speaking students currently in Finland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international </a:t>
            </a:r>
            <a:r>
              <a:rPr lang="en-US" sz="1700" dirty="0" smtClean="0"/>
              <a:t>students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skilled international workers who consider employment in Finland and are concerned about children’s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Provide opportunity for non-Finnish professors to be involved to BSc education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0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of the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536" y="985293"/>
            <a:ext cx="8280152" cy="36124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Emphasis </a:t>
            </a:r>
            <a:r>
              <a:rPr lang="en-US" sz="1800" dirty="0"/>
              <a:t>in problem </a:t>
            </a:r>
            <a:r>
              <a:rPr lang="en-US" sz="1800" dirty="0" smtClean="0"/>
              <a:t>solving, mathematic and methodological background, part of the studies carried out in groups; project </a:t>
            </a:r>
            <a:r>
              <a:rPr lang="en-US" sz="1800" dirty="0"/>
              <a:t>works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Problem based learning and better working life </a:t>
            </a:r>
            <a:r>
              <a:rPr lang="en-US" sz="1700" dirty="0" smtClean="0"/>
              <a:t>skills obtained </a:t>
            </a:r>
            <a:r>
              <a:rPr lang="en-US" sz="1700" dirty="0"/>
              <a:t>in a natural </a:t>
            </a:r>
            <a:r>
              <a:rPr lang="en-US" sz="1700" dirty="0" smtClean="0"/>
              <a:t>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Emphasis in </a:t>
            </a:r>
            <a:r>
              <a:rPr lang="en-US" sz="1800" dirty="0" err="1" smtClean="0"/>
              <a:t>multidisciplinarity</a:t>
            </a:r>
            <a:endParaRPr lang="en-US" sz="1800" dirty="0" smtClean="0"/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Combine foundations in math, statistics and computing with application areas in </a:t>
            </a:r>
            <a:r>
              <a:rPr lang="en-US" sz="1800" dirty="0" smtClean="0"/>
              <a:t>science</a:t>
            </a:r>
            <a:r>
              <a:rPr lang="en-US" sz="1800" dirty="0"/>
              <a:t> </a:t>
            </a:r>
            <a:r>
              <a:rPr lang="en-US" sz="1800" dirty="0" smtClean="0"/>
              <a:t>and engineering</a:t>
            </a:r>
            <a:endParaRPr lang="en-US" sz="17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programming included in </a:t>
            </a:r>
            <a:r>
              <a:rPr lang="en-US" sz="1800" dirty="0" smtClean="0"/>
              <a:t>the basic studies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Student admit better </a:t>
            </a:r>
            <a:r>
              <a:rPr lang="en-US" sz="1700" dirty="0"/>
              <a:t>tools for </a:t>
            </a:r>
            <a:r>
              <a:rPr lang="en-US" sz="1700" dirty="0" smtClean="0"/>
              <a:t>problem solving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BSc in new </a:t>
            </a:r>
            <a:r>
              <a:rPr lang="en-US" sz="1800" dirty="0" err="1" smtClean="0"/>
              <a:t>programme</a:t>
            </a:r>
            <a:r>
              <a:rPr lang="en-US" sz="1800" dirty="0" smtClean="0"/>
              <a:t> provides a pathway to large span of different MSc </a:t>
            </a:r>
            <a:r>
              <a:rPr lang="en-US" sz="1800" dirty="0" err="1" smtClean="0"/>
              <a:t>programme’s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outcomes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352158" cy="3336083"/>
          </a:xfrm>
        </p:spPr>
        <p:txBody>
          <a:bodyPr/>
          <a:lstStyle/>
          <a:p>
            <a:r>
              <a:rPr lang="fi-FI" dirty="0" smtClean="0"/>
              <a:t> AAK </a:t>
            </a:r>
            <a:r>
              <a:rPr lang="fi-FI" dirty="0" err="1" smtClean="0"/>
              <a:t>decicion</a:t>
            </a:r>
            <a:r>
              <a:rPr lang="fi-FI" dirty="0" smtClean="0"/>
              <a:t> 13.12.2011 (”</a:t>
            </a:r>
            <a:r>
              <a:rPr lang="fi-FI" dirty="0" err="1" smtClean="0"/>
              <a:t>Airila’s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r>
              <a:rPr lang="fi-FI" dirty="0" smtClean="0"/>
              <a:t>”)</a:t>
            </a:r>
          </a:p>
          <a:p>
            <a:endParaRPr lang="fi-FI" dirty="0"/>
          </a:p>
          <a:p>
            <a:r>
              <a:rPr lang="fi-FI" dirty="0" err="1" smtClean="0"/>
              <a:t>Example</a:t>
            </a:r>
            <a:r>
              <a:rPr lang="fi-FI" dirty="0" smtClean="0"/>
              <a:t>: Data Science 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outcomes</a:t>
            </a:r>
            <a:endParaRPr lang="fi-FI" dirty="0" smtClean="0"/>
          </a:p>
          <a:p>
            <a:pPr marL="580500" lvl="1" indent="-342900"/>
            <a:r>
              <a:rPr lang="fi-FI" b="0" dirty="0" err="1" smtClean="0"/>
              <a:t>educate</a:t>
            </a:r>
            <a:r>
              <a:rPr lang="fi-FI" b="0" dirty="0" smtClean="0"/>
              <a:t> </a:t>
            </a:r>
            <a:r>
              <a:rPr lang="fi-FI" b="0" dirty="0" err="1"/>
              <a:t>students</a:t>
            </a:r>
            <a:r>
              <a:rPr lang="fi-FI" b="0" dirty="0"/>
              <a:t> </a:t>
            </a:r>
            <a:r>
              <a:rPr lang="fi-FI" b="0" dirty="0" smtClean="0"/>
              <a:t>to </a:t>
            </a:r>
            <a:r>
              <a:rPr lang="fi-FI" b="0" dirty="0" err="1" smtClean="0"/>
              <a:t>be</a:t>
            </a:r>
            <a:r>
              <a:rPr lang="fi-FI" b="0" dirty="0" smtClean="0"/>
              <a:t> </a:t>
            </a:r>
            <a:r>
              <a:rPr lang="fi-FI" b="0" dirty="0" err="1" smtClean="0"/>
              <a:t>able</a:t>
            </a:r>
            <a:r>
              <a:rPr lang="fi-FI" b="0" dirty="0" smtClean="0"/>
              <a:t> to </a:t>
            </a:r>
            <a:r>
              <a:rPr lang="fi-FI" b="0" dirty="0" err="1" smtClean="0"/>
              <a:t>cope</a:t>
            </a:r>
            <a:r>
              <a:rPr lang="fi-FI" b="0" dirty="0" smtClean="0"/>
              <a:t> </a:t>
            </a:r>
            <a:r>
              <a:rPr lang="fi-FI" b="0" dirty="0" err="1" smtClean="0"/>
              <a:t>efficiently</a:t>
            </a:r>
            <a:r>
              <a:rPr lang="fi-FI" b="0" dirty="0" smtClean="0"/>
              <a:t> and </a:t>
            </a:r>
            <a:r>
              <a:rPr lang="fi-FI" b="0" dirty="0" err="1" smtClean="0"/>
              <a:t>make</a:t>
            </a:r>
            <a:r>
              <a:rPr lang="fi-FI" b="0" dirty="0" smtClean="0"/>
              <a:t> </a:t>
            </a:r>
            <a:r>
              <a:rPr lang="fi-FI" b="0" dirty="0" err="1" smtClean="0"/>
              <a:t>sense</a:t>
            </a:r>
            <a:r>
              <a:rPr lang="fi-FI" b="0" dirty="0" smtClean="0"/>
              <a:t> of data</a:t>
            </a:r>
          </a:p>
          <a:p>
            <a:pPr marL="580500" lvl="1" indent="-342900"/>
            <a:r>
              <a:rPr lang="fi-FI" b="0" dirty="0" smtClean="0"/>
              <a:t>Technical </a:t>
            </a:r>
            <a:r>
              <a:rPr lang="fi-FI" b="0" dirty="0" err="1" smtClean="0"/>
              <a:t>skills</a:t>
            </a:r>
            <a:r>
              <a:rPr lang="fi-FI" b="0" dirty="0" smtClean="0"/>
              <a:t> </a:t>
            </a:r>
            <a:r>
              <a:rPr lang="fi-FI" b="0" dirty="0" err="1" smtClean="0"/>
              <a:t>span</a:t>
            </a:r>
            <a:r>
              <a:rPr lang="fi-FI" b="0" dirty="0" smtClean="0"/>
              <a:t> </a:t>
            </a:r>
            <a:r>
              <a:rPr lang="fi-FI" b="0" dirty="0" err="1" smtClean="0"/>
              <a:t>three</a:t>
            </a:r>
            <a:r>
              <a:rPr lang="fi-FI" b="0" dirty="0" smtClean="0"/>
              <a:t> </a:t>
            </a:r>
            <a:r>
              <a:rPr lang="fi-FI" b="0" dirty="0" err="1" smtClean="0"/>
              <a:t>domains</a:t>
            </a:r>
            <a:r>
              <a:rPr lang="fi-FI" b="0" dirty="0" smtClean="0"/>
              <a:t>: 1. </a:t>
            </a:r>
            <a:r>
              <a:rPr lang="fi-FI" i="0" dirty="0" err="1" smtClean="0"/>
              <a:t>Computational</a:t>
            </a:r>
            <a:r>
              <a:rPr lang="fi-FI" i="0" dirty="0" smtClean="0"/>
              <a:t> </a:t>
            </a:r>
            <a:r>
              <a:rPr lang="fi-FI" i="0" dirty="0" err="1" smtClean="0"/>
              <a:t>foundations</a:t>
            </a:r>
            <a:r>
              <a:rPr lang="fi-FI" dirty="0"/>
              <a:t>;</a:t>
            </a:r>
            <a:r>
              <a:rPr lang="fi-FI" dirty="0" smtClean="0"/>
              <a:t> 2. </a:t>
            </a:r>
            <a:r>
              <a:rPr lang="fi-FI" b="0" i="0" dirty="0" smtClean="0"/>
              <a:t>Mathematical </a:t>
            </a:r>
            <a:r>
              <a:rPr lang="fi-FI" b="0" i="0" dirty="0" err="1" smtClean="0"/>
              <a:t>foundations</a:t>
            </a:r>
            <a:r>
              <a:rPr lang="fi-FI" dirty="0" smtClean="0"/>
              <a:t>; 3.</a:t>
            </a:r>
            <a:r>
              <a:rPr lang="fi-FI" i="0" dirty="0" smtClean="0"/>
              <a:t>Probability and </a:t>
            </a:r>
            <a:r>
              <a:rPr lang="fi-FI" i="0" dirty="0" err="1" smtClean="0"/>
              <a:t>Statistics</a:t>
            </a:r>
            <a:endParaRPr lang="fi-FI" i="0" dirty="0" smtClean="0"/>
          </a:p>
          <a:p>
            <a:pPr marL="580500" lvl="1" indent="-342900"/>
            <a:r>
              <a:rPr lang="fi-FI" b="0" dirty="0" err="1" smtClean="0"/>
              <a:t>Emphasis</a:t>
            </a:r>
            <a:r>
              <a:rPr lang="fi-FI" b="0" dirty="0" smtClean="0"/>
              <a:t> on </a:t>
            </a:r>
            <a:r>
              <a:rPr lang="fi-FI" b="0" dirty="0" err="1" smtClean="0"/>
              <a:t>problem</a:t>
            </a:r>
            <a:r>
              <a:rPr lang="fi-FI" b="0" dirty="0" smtClean="0"/>
              <a:t> </a:t>
            </a:r>
            <a:r>
              <a:rPr lang="fi-FI" b="0" dirty="0" err="1" smtClean="0"/>
              <a:t>solving</a:t>
            </a:r>
            <a:r>
              <a:rPr lang="fi-FI" b="0" dirty="0" smtClean="0"/>
              <a:t>, </a:t>
            </a:r>
            <a:r>
              <a:rPr lang="fi-FI" b="0" dirty="0" err="1" smtClean="0"/>
              <a:t>project</a:t>
            </a:r>
            <a:r>
              <a:rPr lang="fi-FI" b="0" dirty="0" smtClean="0"/>
              <a:t> </a:t>
            </a:r>
            <a:r>
              <a:rPr lang="fi-FI" b="0" dirty="0" err="1" smtClean="0"/>
              <a:t>work</a:t>
            </a:r>
            <a:r>
              <a:rPr lang="fi-FI" b="0" dirty="0" smtClean="0"/>
              <a:t>, </a:t>
            </a:r>
            <a:r>
              <a:rPr lang="fi-FI" b="0" dirty="0" err="1" smtClean="0"/>
              <a:t>multidisciplinarity</a:t>
            </a:r>
            <a:endParaRPr lang="fi-FI" b="0" i="0" dirty="0" smtClean="0"/>
          </a:p>
          <a:p>
            <a:pPr marL="580500" lvl="1" indent="-342900"/>
            <a:endParaRPr lang="fi-FI" b="0" dirty="0" smtClean="0"/>
          </a:p>
          <a:p>
            <a:endParaRPr lang="fi-FI" dirty="0" smtClean="0"/>
          </a:p>
          <a:p>
            <a:r>
              <a:rPr lang="fi-FI" dirty="0"/>
              <a:t>	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14.6.2017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192346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sahko">
      <a:dk1>
        <a:sysClr val="windowText" lastClr="000000"/>
      </a:dk1>
      <a:lt1>
        <a:sysClr val="window" lastClr="FFFFFF"/>
      </a:lt1>
      <a:dk2>
        <a:srgbClr val="7D55C7"/>
      </a:dk2>
      <a:lt2>
        <a:srgbClr val="8C857B"/>
      </a:lt2>
      <a:accent1>
        <a:srgbClr val="7D37C7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4" id="{3A78CF08-27D2-474E-9F63-4260164F93C7}" vid="{95CC865B-8A1D-4D7F-AC6D-C2BF657DD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ELEC_EN</Template>
  <TotalTime>0</TotalTime>
  <Words>1041</Words>
  <Application>Microsoft Office PowerPoint</Application>
  <PresentationFormat>On-screen Show (16:10)</PresentationFormat>
  <Paragraphs>192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Courier New</vt:lpstr>
      <vt:lpstr>Georgia</vt:lpstr>
      <vt:lpstr>Lucida Grande</vt:lpstr>
      <vt:lpstr>Wingdings</vt:lpstr>
      <vt:lpstr>ヒラギノ角ゴ Pro W3</vt:lpstr>
      <vt:lpstr>Aalto University</vt:lpstr>
      <vt:lpstr>English BSc Programme in the field of Technology / Engineerig x.6.2017 </vt:lpstr>
      <vt:lpstr>Agenda </vt:lpstr>
      <vt:lpstr>Task of the group</vt:lpstr>
      <vt:lpstr>Group members </vt:lpstr>
      <vt:lpstr>Timeline</vt:lpstr>
      <vt:lpstr>Name of the Programme</vt:lpstr>
      <vt:lpstr>Strategic justification</vt:lpstr>
      <vt:lpstr>Goals of the programme</vt:lpstr>
      <vt:lpstr>Learning outcomes</vt:lpstr>
      <vt:lpstr>Degree regulations (field of technology)</vt:lpstr>
      <vt:lpstr>Programme structure 180 cr </vt:lpstr>
      <vt:lpstr>Study options and Intakes 2018</vt:lpstr>
      <vt:lpstr>Majors, minors</vt:lpstr>
      <vt:lpstr>Data Science 65 cr (preliminary plan) </vt:lpstr>
      <vt:lpstr>Electrical Systems : Major (65cr)</vt:lpstr>
      <vt:lpstr>Coordinative school, governance  model, Programme director, student services</vt:lpstr>
      <vt:lpstr>Admission criteria</vt:lpstr>
      <vt:lpstr>Study paths after BSc</vt:lpstr>
      <vt:lpstr>Continuation after BSc</vt:lpstr>
      <vt:lpstr>Marketing actions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2017-05-08T05:54:56Z</dcterms:created>
  <dcterms:modified xsi:type="dcterms:W3CDTF">2017-06-14T13:13:22Z</dcterms:modified>
</cp:coreProperties>
</file>