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915" r:id="rId2"/>
    <p:sldId id="956" r:id="rId3"/>
    <p:sldId id="957" r:id="rId4"/>
    <p:sldId id="960" r:id="rId5"/>
    <p:sldId id="964" r:id="rId6"/>
    <p:sldId id="965" r:id="rId7"/>
    <p:sldId id="966" r:id="rId8"/>
    <p:sldId id="968" r:id="rId9"/>
    <p:sldId id="973" r:id="rId10"/>
    <p:sldId id="979" r:id="rId11"/>
    <p:sldId id="98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E5E"/>
    <a:srgbClr val="42B0D2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85A67-5266-44A2-B4E2-E6D255B42138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6088-1E47-440E-96E1-5255AC0C4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4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84920" y="6001585"/>
            <a:ext cx="3307080" cy="8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2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5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36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5947"/>
            <a:ext cx="10515600" cy="1145058"/>
          </a:xfrm>
        </p:spPr>
        <p:txBody>
          <a:bodyPr/>
          <a:lstStyle>
            <a:lvl1pPr>
              <a:defRPr b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49859"/>
            <a:ext cx="10515600" cy="4727104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Corbel" panose="020B0503020204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latin typeface="Corbel" panose="020B0503020204020204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84920" y="6001585"/>
            <a:ext cx="3307080" cy="8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12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84920" y="6001585"/>
            <a:ext cx="3307080" cy="8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6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9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5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8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21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12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9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64717-6B62-4C54-896B-6193C4F52703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9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chinethink.net/blog/mobilenet-v2/" TargetMode="Externa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chinethink.net/blog/googles-mobile-net-architecture-on-iphone/" TargetMode="External"/><Relationship Id="rId5" Type="http://schemas.openxmlformats.org/officeDocument/2006/relationships/hyperlink" Target="https://eli.thegreenplace.net/2018/depthwise-separable-convolutions-for-machine-learning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chinethink.net/blog/mobilenet-v2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04909"/>
            <a:ext cx="12192000" cy="1415772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rgbClr val="C00000"/>
                </a:solidFill>
                <a:latin typeface="Corbel" panose="020B0503020204020204" pitchFamily="34" charset="0"/>
                <a:ea typeface="+mj-ea"/>
              </a:rPr>
              <a:t>MobileNetV2: </a:t>
            </a:r>
            <a:endParaRPr lang="en-US" altLang="ko-KR" sz="5000" b="1" dirty="0" smtClean="0">
              <a:solidFill>
                <a:srgbClr val="C00000"/>
              </a:solidFill>
              <a:latin typeface="Corbel" panose="020B0503020204020204" pitchFamily="34" charset="0"/>
              <a:ea typeface="+mj-ea"/>
            </a:endParaRPr>
          </a:p>
          <a:p>
            <a:pPr algn="ctr"/>
            <a:r>
              <a:rPr lang="en-US" altLang="ko-KR" sz="3600" b="1" dirty="0" smtClean="0">
                <a:latin typeface="Corbel" panose="020B0503020204020204" pitchFamily="34" charset="0"/>
                <a:ea typeface="+mj-ea"/>
              </a:rPr>
              <a:t>Inverted </a:t>
            </a:r>
            <a:r>
              <a:rPr lang="en-US" altLang="ko-KR" sz="3600" b="1" dirty="0">
                <a:latin typeface="Corbel" panose="020B0503020204020204" pitchFamily="34" charset="0"/>
                <a:ea typeface="+mj-ea"/>
              </a:rPr>
              <a:t>Residuals and Linear </a:t>
            </a:r>
            <a:r>
              <a:rPr lang="en-US" altLang="ko-KR" sz="3600" b="1" dirty="0" smtClean="0">
                <a:latin typeface="Corbel" panose="020B0503020204020204" pitchFamily="34" charset="0"/>
                <a:ea typeface="+mj-ea"/>
              </a:rPr>
              <a:t>Bottlenecks</a:t>
            </a:r>
            <a:endParaRPr lang="ko-KR" altLang="en-US" sz="2400" b="1" dirty="0">
              <a:latin typeface="Corbel" panose="020B0503020204020204" pitchFamily="34" charset="0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25" y="6181521"/>
            <a:ext cx="5734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Mark Sandler, et al., </a:t>
            </a:r>
            <a:r>
              <a:rPr lang="en-US" altLang="ko-KR" sz="1400" dirty="0"/>
              <a:t>“MobileNetV2: Inverted Residuals and Linear Bottlenecks”, </a:t>
            </a:r>
            <a:r>
              <a:rPr lang="en-US" altLang="ko-KR" sz="1400" dirty="0" smtClean="0"/>
              <a:t>CVPR 2018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44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Vs MobileNetV1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546350" y="1985962"/>
            <a:ext cx="7194550" cy="3659188"/>
            <a:chOff x="1752600" y="1528762"/>
            <a:chExt cx="6762750" cy="32861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3250" y="1528762"/>
              <a:ext cx="6477000" cy="11334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2600" y="2662237"/>
              <a:ext cx="6457950" cy="10953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2600" y="3795712"/>
              <a:ext cx="6762750" cy="101917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315906" y="6574790"/>
            <a:ext cx="9922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Data </a:t>
            </a:r>
            <a:r>
              <a:rPr lang="en-US" altLang="ko-KR" sz="1200" dirty="0"/>
              <a:t>from </a:t>
            </a:r>
            <a:r>
              <a:rPr lang="en-US" altLang="ko-KR" sz="1200" dirty="0">
                <a:hlinkClick r:id="rId5"/>
              </a:rPr>
              <a:t>http://machinethink.net/blog/mobilenet-v2</a:t>
            </a:r>
            <a:r>
              <a:rPr lang="en-US" altLang="ko-KR" sz="1200" dirty="0" smtClean="0">
                <a:hlinkClick r:id="rId5"/>
              </a:rPr>
              <a:t>/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54872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MobileNetV3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14" y="1456659"/>
            <a:ext cx="6686550" cy="2686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50" y="2638232"/>
            <a:ext cx="3981450" cy="1076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670" y="2272678"/>
            <a:ext cx="2438400" cy="533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1077" y="3813411"/>
            <a:ext cx="4911909" cy="1871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625560"/>
            <a:ext cx="5269740" cy="127972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732567" y="3306727"/>
            <a:ext cx="2594345" cy="595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912781" y="3902149"/>
            <a:ext cx="1414131" cy="72341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0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7695"/>
            <a:ext cx="10515600" cy="1273310"/>
          </a:xfrm>
        </p:spPr>
        <p:txBody>
          <a:bodyPr/>
          <a:lstStyle/>
          <a:p>
            <a:r>
              <a:rPr lang="en-US" altLang="ko-KR" dirty="0" smtClean="0"/>
              <a:t>Recap – MobileNetV1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84250"/>
            <a:ext cx="10515600" cy="5192713"/>
          </a:xfrm>
        </p:spPr>
        <p:txBody>
          <a:bodyPr/>
          <a:lstStyle/>
          <a:p>
            <a:r>
              <a:rPr lang="en-US" altLang="ko-KR" dirty="0" err="1" smtClean="0"/>
              <a:t>Depthwise</a:t>
            </a:r>
            <a:r>
              <a:rPr lang="en-US" altLang="ko-KR" dirty="0" smtClean="0"/>
              <a:t> Separable Convolution (</a:t>
            </a:r>
            <a:r>
              <a:rPr lang="en-US" altLang="ko-KR" dirty="0" err="1" smtClean="0"/>
              <a:t>depthwise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conv</a:t>
            </a:r>
            <a:r>
              <a:rPr lang="en-US" altLang="ko-KR" dirty="0" smtClean="0"/>
              <a:t> + pointwise </a:t>
            </a:r>
            <a:r>
              <a:rPr lang="en-US" altLang="ko-KR" dirty="0" err="1" smtClean="0"/>
              <a:t>conv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5930900" y="2738459"/>
            <a:ext cx="5899150" cy="2051050"/>
            <a:chOff x="157182" y="2025195"/>
            <a:chExt cx="11964705" cy="4619954"/>
          </a:xfrm>
        </p:grpSpPr>
        <p:pic>
          <p:nvPicPr>
            <p:cNvPr id="6" name="Picture 2" descr="http://machinethink.net/images/mobilenets/DepthwiseConvolution@2x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182" y="2025195"/>
              <a:ext cx="5693682" cy="4151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://machinethink.net/images/mobilenets/PointwiseConvolution@2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882" y="2187675"/>
              <a:ext cx="5590005" cy="398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838200" y="6275817"/>
              <a:ext cx="4020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>
                  <a:solidFill>
                    <a:srgbClr val="C00000"/>
                  </a:solidFill>
                </a:rPr>
                <a:t>Depthwise</a:t>
              </a:r>
              <a:r>
                <a:rPr lang="en-US" altLang="ko-KR" b="1" dirty="0" smtClean="0">
                  <a:solidFill>
                    <a:srgbClr val="C00000"/>
                  </a:solidFill>
                </a:rPr>
                <a:t> convolution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16655" y="6180119"/>
              <a:ext cx="4020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Pointwise convolution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562" y="1507634"/>
            <a:ext cx="3743983" cy="52442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242255" y="2961842"/>
            <a:ext cx="1982270" cy="163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C00000"/>
                </a:solidFill>
              </a:rPr>
              <a:t>Depthwise</a:t>
            </a:r>
            <a:r>
              <a:rPr lang="en-US" altLang="ko-KR" b="1" dirty="0" smtClean="0">
                <a:solidFill>
                  <a:srgbClr val="C00000"/>
                </a:solidFill>
              </a:rPr>
              <a:t> convolution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650" y="5256157"/>
            <a:ext cx="1982270" cy="163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Pointwise convolution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41306" y="6371692"/>
            <a:ext cx="992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Figures from </a:t>
            </a:r>
            <a:r>
              <a:rPr lang="en-US" altLang="ko-KR" sz="1200" dirty="0">
                <a:hlinkClick r:id="rId5"/>
              </a:rPr>
              <a:t>https://eli.thegreenplace.net/2018/depthwise-separable-convolutions-for-machine-learning</a:t>
            </a:r>
            <a:r>
              <a:rPr lang="en-US" altLang="ko-KR" sz="1200" dirty="0" smtClean="0">
                <a:hlinkClick r:id="rId5"/>
              </a:rPr>
              <a:t>/</a:t>
            </a:r>
            <a:endParaRPr lang="en-US" altLang="ko-KR" sz="1200" dirty="0" smtClean="0"/>
          </a:p>
          <a:p>
            <a:pPr algn="r"/>
            <a:r>
              <a:rPr lang="en-US" altLang="ko-KR" sz="1200" dirty="0" smtClean="0">
                <a:hlinkClick r:id="rId6"/>
              </a:rPr>
              <a:t>http</a:t>
            </a:r>
            <a:r>
              <a:rPr lang="en-US" altLang="ko-KR" sz="1200" dirty="0">
                <a:hlinkClick r:id="rId6"/>
              </a:rPr>
              <a:t>://machinethink.net/blog/googles-mobile-net-architecture-on-iphone</a:t>
            </a:r>
            <a:r>
              <a:rPr lang="en-US" altLang="ko-KR" sz="1200" dirty="0" smtClean="0">
                <a:hlinkClick r:id="rId6"/>
              </a:rPr>
              <a:t>/</a:t>
            </a:r>
            <a:endParaRPr lang="en-US" altLang="ko-KR" sz="1200" dirty="0" smtClean="0"/>
          </a:p>
          <a:p>
            <a:pPr algn="r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1173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Recap – MobileNetV1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278857"/>
            <a:ext cx="4354143" cy="2825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112" y="973078"/>
            <a:ext cx="5119688" cy="579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7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Depthwise</a:t>
            </a:r>
            <a:r>
              <a:rPr lang="en-US" altLang="ko-KR" dirty="0" smtClean="0"/>
              <a:t> Separable Convolutions</a:t>
            </a:r>
          </a:p>
          <a:p>
            <a:r>
              <a:rPr lang="en-US" altLang="ko-KR" dirty="0" smtClean="0"/>
              <a:t>Linear Bottlenecks</a:t>
            </a:r>
          </a:p>
          <a:p>
            <a:r>
              <a:rPr lang="en-US" altLang="ko-KR" dirty="0" smtClean="0"/>
              <a:t>Inverted Residuals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04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Residual Blocks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wide </a:t>
            </a:r>
            <a:r>
              <a:rPr lang="en-US" altLang="ko-KR" dirty="0" smtClean="0">
                <a:sym typeface="Wingdings" panose="05000000000000000000" pitchFamily="2" charset="2"/>
              </a:rPr>
              <a:t> narrow(bottleneck)  wide approach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49" y="2817082"/>
            <a:ext cx="6625501" cy="273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4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Inverted Residuals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narrow </a:t>
            </a:r>
            <a:r>
              <a:rPr lang="en-US" altLang="ko-KR" dirty="0" smtClean="0">
                <a:sym typeface="Wingdings" panose="05000000000000000000" pitchFamily="2" charset="2"/>
              </a:rPr>
              <a:t> wide  narrow approach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199" y="2973340"/>
            <a:ext cx="5859601" cy="24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0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Bottleneck Residual Blocks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basic building block is a bottleneck depth-separable convolution with residuals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542" y="2167574"/>
            <a:ext cx="3203258" cy="44072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097" y="2803525"/>
            <a:ext cx="5419725" cy="2114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15906" y="6574790"/>
            <a:ext cx="9922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Figures from </a:t>
            </a:r>
            <a:r>
              <a:rPr lang="en-US" altLang="ko-KR" sz="1200" dirty="0">
                <a:hlinkClick r:id="rId4"/>
              </a:rPr>
              <a:t>http://machinethink.net/blog/mobilenet-v2</a:t>
            </a:r>
            <a:r>
              <a:rPr lang="en-US" altLang="ko-KR" sz="1200" dirty="0" smtClean="0">
                <a:hlinkClick r:id="rId4"/>
              </a:rPr>
              <a:t>/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8552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Architecture of MobileNetV2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49859"/>
            <a:ext cx="6294120" cy="4727104"/>
          </a:xfrm>
        </p:spPr>
        <p:txBody>
          <a:bodyPr/>
          <a:lstStyle/>
          <a:p>
            <a:r>
              <a:rPr lang="en-US" altLang="ko-KR" dirty="0"/>
              <a:t>The architecture of MobileNetV2 contains the initial fully convolution layer with 32 filters, followed by 19 residual bottleneck layers described in the Table </a:t>
            </a:r>
            <a:r>
              <a:rPr lang="en-US" altLang="ko-KR" dirty="0" smtClean="0"/>
              <a:t>2.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221" y="1295400"/>
            <a:ext cx="4889594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ImageNet Classification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1492637"/>
            <a:ext cx="6015603" cy="47831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120" y="1449859"/>
            <a:ext cx="5588000" cy="496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68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6552</TotalTime>
  <Words>146</Words>
  <Application>Microsoft Office PowerPoint</Application>
  <PresentationFormat>와이드스크린</PresentationFormat>
  <Paragraphs>29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Corbel</vt:lpstr>
      <vt:lpstr>Wingdings</vt:lpstr>
      <vt:lpstr>Office 테마</vt:lpstr>
      <vt:lpstr>PowerPoint 프레젠테이션</vt:lpstr>
      <vt:lpstr>Recap – MobileNetV1</vt:lpstr>
      <vt:lpstr>Recap – MobileNetV1</vt:lpstr>
      <vt:lpstr>Key Features</vt:lpstr>
      <vt:lpstr>Residual Blocks</vt:lpstr>
      <vt:lpstr>Inverted Residuals</vt:lpstr>
      <vt:lpstr>Bottleneck Residual Blocks</vt:lpstr>
      <vt:lpstr>The Architecture of MobileNetV2</vt:lpstr>
      <vt:lpstr>ImageNet Classification Results</vt:lpstr>
      <vt:lpstr>Vs MobileNetV1</vt:lpstr>
      <vt:lpstr>MobileNetV3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Jin Won</dc:creator>
  <cp:lastModifiedBy>이 진원</cp:lastModifiedBy>
  <cp:revision>361</cp:revision>
  <dcterms:created xsi:type="dcterms:W3CDTF">2016-05-04T02:19:39Z</dcterms:created>
  <dcterms:modified xsi:type="dcterms:W3CDTF">2020-05-19T17:26:40Z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C:\Users\jwlee\Downloads\PR12_Faster_RCNN_170528.pptx</vt:lpwstr>
  </property>
</Properties>
</file>