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5" r:id="rId7"/>
    <p:sldId id="261" r:id="rId8"/>
    <p:sldId id="267" r:id="rId9"/>
    <p:sldId id="26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6E27-9564-4972-908B-8676F7196525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E57D-2A1F-488D-8A75-B52E7B272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63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7482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83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29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275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9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05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34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09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96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42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335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A74-2BBF-4BBD-8980-54B91252B539}" type="datetime1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02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94A7-E952-4088-BD0F-90F6C112B9C7}" type="datetime1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0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6924-CA12-4FFC-98A4-C28165C0236F}" type="datetime1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32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3FEC-0EE8-477E-83C8-AC0EDF8E6696}" type="datetime1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48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0BC-5E93-44E0-A85F-8981D09E16E7}" type="datetime1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5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289C-A267-47FB-A900-17A714DEA953}" type="datetime1">
              <a:rPr lang="de-CH" smtClean="0"/>
              <a:t>03.02.2016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55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1B0-FDFF-4E1F-BE59-F0F562B8A398}" type="datetime1">
              <a:rPr lang="de-CH" smtClean="0"/>
              <a:t>03.02.2016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1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1F7-3A35-4606-8804-7A31D245895A}" type="datetime1">
              <a:rPr lang="de-CH" smtClean="0"/>
              <a:t>03.02.2016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5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105B-D672-453E-8FB2-25E2CE13F8A7}" type="datetime1">
              <a:rPr lang="de-CH" smtClean="0"/>
              <a:t>03.02.2016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90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355A-C0CB-4BD3-B794-19866BE3E3B0}" type="datetime1">
              <a:rPr lang="de-CH" smtClean="0"/>
              <a:t>03.02.2016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1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7190-70CB-40A6-8E38-0747F7B1D55D}" type="datetime1">
              <a:rPr lang="de-CH" smtClean="0"/>
              <a:t>03.02.2016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91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tx1"/>
            </a:gs>
            <a:gs pos="100000">
              <a:srgbClr val="11111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2187-570A-4C82-BBCB-FBF1C44DD936}" type="datetime1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3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MapReduce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Big Data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with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a DHT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655762"/>
          </a:xfrm>
        </p:spPr>
        <p:txBody>
          <a:bodyPr>
            <a:normAutofit/>
          </a:bodyPr>
          <a:lstStyle/>
          <a:p>
            <a:r>
              <a:rPr lang="de-CH" sz="3600" dirty="0" err="1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Master’s</a:t>
            </a:r>
            <a:r>
              <a:rPr lang="de-CH" sz="3600" dirty="0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 Thesis in Software Systems</a:t>
            </a:r>
          </a:p>
          <a:p>
            <a:r>
              <a:rPr lang="de-CH" sz="3600" dirty="0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Oliver Zihler</a:t>
            </a:r>
            <a:endParaRPr lang="de-CH" sz="3600" dirty="0">
              <a:solidFill>
                <a:schemeClr val="bg1"/>
              </a:solidFill>
              <a:latin typeface="Corbel" panose="020B05030202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Remaining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Work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Larger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implementation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endevours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Correct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scheduling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multithreading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cleanup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for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discarded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intermediate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Possible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unknown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adaptions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will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become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necessary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during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evaluation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Evaluation</a:t>
            </a: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Testing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behaviour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multiple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jobs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task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procedure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Correct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interaction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multiple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/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computers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Datasets: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evaluation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time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possible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problems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increasing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datase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size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Comparison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MapReduce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implementations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Hadoop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CloudFIT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?)</a:t>
            </a:r>
          </a:p>
          <a:p>
            <a:pPr lvl="1"/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10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Demo (?)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Not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sure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yet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…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11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Questions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&amp;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Inputs?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12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Overview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What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System Design &amp; Implementation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Remaining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work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Demo (?)</a:t>
            </a: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Questions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&amp; Inputs?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2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What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MapReduce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on TomP2P</a:t>
            </a:r>
          </a:p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Evaluation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using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different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datasets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Comparison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Apache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Hadoop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possibly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CloudFIT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regarding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speed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Reliability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3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erader Verbinder 207"/>
          <p:cNvCxnSpPr/>
          <p:nvPr/>
        </p:nvCxnSpPr>
        <p:spPr>
          <a:xfrm>
            <a:off x="2860822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>
            <a:off x="5229801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/>
          <p:nvPr/>
        </p:nvCxnSpPr>
        <p:spPr>
          <a:xfrm>
            <a:off x="7598780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/>
          <p:nvPr/>
        </p:nvCxnSpPr>
        <p:spPr>
          <a:xfrm>
            <a:off x="9967760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2262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MapReduce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Basic Wordcount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Example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solidFill>
                  <a:schemeClr val="bg1"/>
                </a:solidFill>
                <a:latin typeface="Corbel" panose="020B0503020204020204" pitchFamily="34" charset="0"/>
              </a:rPr>
              <a:t>4</a:t>
            </a:fld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84" name="Gerade Verbindung mit Pfeil 83"/>
          <p:cNvCxnSpPr>
            <a:endCxn id="90" idx="1"/>
          </p:cNvCxnSpPr>
          <p:nvPr/>
        </p:nvCxnSpPr>
        <p:spPr>
          <a:xfrm>
            <a:off x="2418994" y="3017326"/>
            <a:ext cx="3344074" cy="178506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90" idx="1"/>
          </p:cNvCxnSpPr>
          <p:nvPr/>
        </p:nvCxnSpPr>
        <p:spPr>
          <a:xfrm flipV="1">
            <a:off x="2410240" y="3195832"/>
            <a:ext cx="3352828" cy="28845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91" idx="1"/>
          </p:cNvCxnSpPr>
          <p:nvPr/>
        </p:nvCxnSpPr>
        <p:spPr>
          <a:xfrm>
            <a:off x="2418994" y="3017326"/>
            <a:ext cx="3349857" cy="1172662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endCxn id="94" idx="1"/>
          </p:cNvCxnSpPr>
          <p:nvPr/>
        </p:nvCxnSpPr>
        <p:spPr>
          <a:xfrm>
            <a:off x="2418994" y="3017326"/>
            <a:ext cx="3344317" cy="2086478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bgerundetes Rechteck 89"/>
          <p:cNvSpPr/>
          <p:nvPr/>
        </p:nvSpPr>
        <p:spPr>
          <a:xfrm>
            <a:off x="5763068" y="2893973"/>
            <a:ext cx="1287278" cy="6037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1,1,1,1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5768851" y="3968468"/>
            <a:ext cx="1281252" cy="4430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5763311" y="4882284"/>
            <a:ext cx="1287033" cy="4430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1,1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5763069" y="5796101"/>
            <a:ext cx="1287276" cy="443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do: 1,1,1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96" name="Gerade Verbindung mit Pfeil 95"/>
          <p:cNvCxnSpPr>
            <a:endCxn id="95" idx="1"/>
          </p:cNvCxnSpPr>
          <p:nvPr/>
        </p:nvCxnSpPr>
        <p:spPr>
          <a:xfrm>
            <a:off x="2418994" y="3017326"/>
            <a:ext cx="3344075" cy="3000295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endCxn id="95" idx="1"/>
          </p:cNvCxnSpPr>
          <p:nvPr/>
        </p:nvCxnSpPr>
        <p:spPr>
          <a:xfrm flipV="1">
            <a:off x="2410240" y="6017621"/>
            <a:ext cx="3352829" cy="62763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10442363" y="3794119"/>
            <a:ext cx="1035306" cy="13845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4</a:t>
            </a:r>
            <a:endParaRPr lang="de-CH" sz="2000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</a:t>
            </a:r>
            <a:r>
              <a:rPr lang="de-CH" sz="2000" dirty="0">
                <a:solidFill>
                  <a:schemeClr val="tx1"/>
                </a:solidFill>
                <a:latin typeface="Corbel" panose="020B0503020204020204" pitchFamily="34" charset="0"/>
              </a:rPr>
              <a:t>1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/>
            </a:r>
            <a:b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</a:b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2</a:t>
            </a:r>
          </a:p>
          <a:p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do: 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3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99" name="Gerade Verbindung mit Pfeil 98"/>
          <p:cNvCxnSpPr>
            <a:stCxn id="90" idx="3"/>
            <a:endCxn id="98" idx="1"/>
          </p:cNvCxnSpPr>
          <p:nvPr/>
        </p:nvCxnSpPr>
        <p:spPr>
          <a:xfrm>
            <a:off x="7050346" y="3195832"/>
            <a:ext cx="3392017" cy="1290584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91" idx="3"/>
            <a:endCxn id="98" idx="1"/>
          </p:cNvCxnSpPr>
          <p:nvPr/>
        </p:nvCxnSpPr>
        <p:spPr>
          <a:xfrm>
            <a:off x="7050103" y="4189988"/>
            <a:ext cx="3392260" cy="296428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94" idx="3"/>
            <a:endCxn id="98" idx="1"/>
          </p:cNvCxnSpPr>
          <p:nvPr/>
        </p:nvCxnSpPr>
        <p:spPr>
          <a:xfrm flipV="1">
            <a:off x="7050344" y="4486416"/>
            <a:ext cx="3392019" cy="617388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95" idx="3"/>
            <a:endCxn id="98" idx="1"/>
          </p:cNvCxnSpPr>
          <p:nvPr/>
        </p:nvCxnSpPr>
        <p:spPr>
          <a:xfrm flipV="1">
            <a:off x="7050345" y="4486416"/>
            <a:ext cx="3392018" cy="1531205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3608736" y="2775532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3608736" y="2547265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3925086" y="3345230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1&gt;</a:t>
            </a:r>
            <a:endParaRPr lang="de-CH" sz="20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3628176" y="3648080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1&gt;</a:t>
            </a:r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8" name="Textfeld 187"/>
          <p:cNvSpPr txBox="1"/>
          <p:nvPr/>
        </p:nvSpPr>
        <p:spPr>
          <a:xfrm>
            <a:off x="2809084" y="4000093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</a:t>
            </a:r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1&gt;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2851892" y="4661934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3736915" y="5543306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</a:t>
            </a:r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1&gt;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4" name="Textfeld 193"/>
          <p:cNvSpPr txBox="1"/>
          <p:nvPr/>
        </p:nvSpPr>
        <p:spPr>
          <a:xfrm>
            <a:off x="8153312" y="3432406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3&gt;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8153312" y="3980535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6" name="Textfeld 195"/>
          <p:cNvSpPr txBox="1"/>
          <p:nvPr/>
        </p:nvSpPr>
        <p:spPr>
          <a:xfrm>
            <a:off x="8153312" y="4448749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2&gt;</a:t>
            </a:r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8153312" y="4798856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3&gt;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1030546" y="173863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Input Data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3499545" y="1738633"/>
            <a:ext cx="1323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Corbel" panose="020B0503020204020204" pitchFamily="34" charset="0"/>
              </a:rPr>
              <a:t>Map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Phase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7947385" y="1738633"/>
            <a:ext cx="152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Reduce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Phase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10318494" y="1738633"/>
            <a:ext cx="128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Final </a:t>
            </a:r>
            <a:r>
              <a:rPr lang="de-CH" dirty="0" err="1">
                <a:solidFill>
                  <a:schemeClr val="bg1"/>
                </a:solidFill>
                <a:latin typeface="Corbel" panose="020B0503020204020204" pitchFamily="34" charset="0"/>
              </a:rPr>
              <a:t>Result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5319560" y="1738633"/>
            <a:ext cx="215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Intermediate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3745669" y="5733477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</a:t>
            </a:r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1&gt;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2854400" y="4435281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55" name="Abgerundetes Rechteck 254"/>
          <p:cNvSpPr/>
          <p:nvPr/>
        </p:nvSpPr>
        <p:spPr>
          <a:xfrm>
            <a:off x="781135" y="2895930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781134" y="5848645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Why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Exploring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(new)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possibilities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and </a:t>
            </a:r>
            <a:r>
              <a:rPr lang="en-GB" b="1" dirty="0">
                <a:solidFill>
                  <a:schemeClr val="bg1"/>
                </a:solidFill>
                <a:latin typeface="Corbel" panose="020B0503020204020204" pitchFamily="34" charset="0"/>
              </a:rPr>
              <a:t>testing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 the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feasibility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of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implementing MapReduce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on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TomP2P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with a distributed hash table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as main storage facility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Exploring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ways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to increase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reliability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compared to e.g.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Hadoop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Personal Goal: working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and dealing with challenges in distributed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systems, deepening understanding of both MapReduce and P2P</a:t>
            </a:r>
            <a:endParaRPr lang="en-GB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5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Basic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implement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 fault-tolerant MR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system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on a P2P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overlay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network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pPr lvl="1"/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Communication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should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communicate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each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finish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faster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pPr lvl="1"/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Storage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avoid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corruption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case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fails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pPr lvl="1"/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6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Addressing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Basic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Assume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every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fail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: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every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everything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from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are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nice-to-have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but not a must-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have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!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Communication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Only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inform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about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completed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 not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inform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about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progress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failed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ones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Use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broadcasts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for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loose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coupling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between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Storage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Distinguish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different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sets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storing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each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node’s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own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part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the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DHT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domain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Only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send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locations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via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broadcasts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actual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7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System 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Design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Ideas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5189837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Abstract Map and Reduce Functions to «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Procedures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» for simplicity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A MapReduce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job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is a set of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procedures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input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for each procedure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Divide input data for every procedure into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tasks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execute all tasks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on every node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data from each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procedure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an own domain in the DHT (using TomP2P’s domain key feature)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only domains of completed tasks and procedures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not the actual data, to other nodes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if a domain is not received, execution simply takes longer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If a node crashes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before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sending the broadcast, nothing happens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If a node crashes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after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sending the broadcast, its data may still be used by other nodes as it is safely stored within the DHT</a:t>
            </a:r>
          </a:p>
          <a:p>
            <a:endParaRPr lang="en-GB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8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hteck 179"/>
          <p:cNvSpPr/>
          <p:nvPr/>
        </p:nvSpPr>
        <p:spPr>
          <a:xfrm>
            <a:off x="9324975" y="3875964"/>
            <a:ext cx="1685241" cy="74158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PeerDHT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/Peer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7751803" y="1618454"/>
            <a:ext cx="3325772" cy="378222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Y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7882453" y="3346625"/>
            <a:ext cx="3127764" cy="127819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PeerDHT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/Peer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39112" y="1618453"/>
            <a:ext cx="5659396" cy="3782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b="1" dirty="0" err="1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Execution</a:t>
            </a:r>
            <a:r>
              <a:rPr lang="de-CH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Node</a:t>
            </a:r>
            <a:r>
              <a:rPr lang="de-CH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X</a:t>
            </a:r>
            <a:endParaRPr lang="de-CH" b="1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134159" y="4180823"/>
            <a:ext cx="1894791" cy="855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DHTConnection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1134158" y="4180824"/>
            <a:ext cx="5304741" cy="1024712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PeerDHT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/Peer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Current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Implementation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9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28311" y="3156111"/>
            <a:ext cx="2896290" cy="3810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Message Consumer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46" name="Gewinkelte Verbindung 45"/>
          <p:cNvCxnSpPr>
            <a:stCxn id="8" idx="1"/>
            <a:endCxn id="6" idx="0"/>
          </p:cNvCxnSpPr>
          <p:nvPr/>
        </p:nvCxnSpPr>
        <p:spPr>
          <a:xfrm rot="10800000" flipV="1">
            <a:off x="2081555" y="2150087"/>
            <a:ext cx="1346756" cy="2030736"/>
          </a:xfrm>
          <a:prstGeom prst="bentConnector2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7" idx="1"/>
            <a:endCxn id="6" idx="0"/>
          </p:cNvCxnSpPr>
          <p:nvPr/>
        </p:nvCxnSpPr>
        <p:spPr>
          <a:xfrm rot="10800000" flipV="1">
            <a:off x="2081555" y="3346625"/>
            <a:ext cx="1346756" cy="834197"/>
          </a:xfrm>
          <a:prstGeom prst="bentConnector2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428311" y="1978262"/>
            <a:ext cx="2896290" cy="34365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Executor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70" name="Gerade Verbindung mit Pfeil 69"/>
          <p:cNvCxnSpPr>
            <a:stCxn id="7" idx="0"/>
            <a:endCxn id="8" idx="2"/>
          </p:cNvCxnSpPr>
          <p:nvPr/>
        </p:nvCxnSpPr>
        <p:spPr>
          <a:xfrm flipV="1">
            <a:off x="4876456" y="2321912"/>
            <a:ext cx="0" cy="83419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28310" y="4523185"/>
            <a:ext cx="2896291" cy="3810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 Handler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67" name="Gerade Verbindung mit Pfeil 66"/>
          <p:cNvCxnSpPr>
            <a:stCxn id="9" idx="0"/>
            <a:endCxn id="7" idx="2"/>
          </p:cNvCxnSpPr>
          <p:nvPr/>
        </p:nvCxnSpPr>
        <p:spPr>
          <a:xfrm flipV="1">
            <a:off x="4876456" y="3537141"/>
            <a:ext cx="0" cy="9860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170" idx="2"/>
            <a:endCxn id="9" idx="2"/>
          </p:cNvCxnSpPr>
          <p:nvPr/>
        </p:nvCxnSpPr>
        <p:spPr>
          <a:xfrm rot="5400000">
            <a:off x="6538388" y="2955657"/>
            <a:ext cx="286626" cy="3610490"/>
          </a:xfrm>
          <a:prstGeom prst="bentConnector3">
            <a:avLst>
              <a:gd name="adj1" fmla="val 375821"/>
            </a:avLst>
          </a:prstGeom>
          <a:ln w="76200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7887043" y="3876001"/>
            <a:ext cx="1199806" cy="74158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 Handler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76" name="Gewinkelte Verbindung 175"/>
          <p:cNvCxnSpPr>
            <a:stCxn id="180" idx="2"/>
            <a:endCxn id="106" idx="2"/>
          </p:cNvCxnSpPr>
          <p:nvPr/>
        </p:nvCxnSpPr>
        <p:spPr>
          <a:xfrm rot="5400000">
            <a:off x="6683071" y="1721011"/>
            <a:ext cx="587984" cy="6381067"/>
          </a:xfrm>
          <a:prstGeom prst="bentConnector3">
            <a:avLst>
              <a:gd name="adj1" fmla="val 274953"/>
            </a:avLst>
          </a:prstGeom>
          <a:ln w="76200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feld 196"/>
          <p:cNvSpPr txBox="1"/>
          <p:nvPr/>
        </p:nvSpPr>
        <p:spPr>
          <a:xfrm>
            <a:off x="5642128" y="6249932"/>
            <a:ext cx="28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DHT Storage: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Put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/Add/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Get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4054660" y="5732970"/>
            <a:ext cx="584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Broadcasts: Domains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Completed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Tasks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Procedures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Breitbild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Segoe UI</vt:lpstr>
      <vt:lpstr>Segoe UI Black</vt:lpstr>
      <vt:lpstr>Office Theme</vt:lpstr>
      <vt:lpstr>MapReduce for Big Data with a DHT</vt:lpstr>
      <vt:lpstr>Overview</vt:lpstr>
      <vt:lpstr>What?</vt:lpstr>
      <vt:lpstr>MapReduce Basic Wordcount Example</vt:lpstr>
      <vt:lpstr>Why?</vt:lpstr>
      <vt:lpstr>Challenges</vt:lpstr>
      <vt:lpstr>Addressing Challenges</vt:lpstr>
      <vt:lpstr>System Design Ideas</vt:lpstr>
      <vt:lpstr>Current Implementation</vt:lpstr>
      <vt:lpstr>Remaining Work</vt:lpstr>
      <vt:lpstr>Demo (?)</vt:lpstr>
      <vt:lpstr>Questions &amp; Inputs?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Zihler</dc:creator>
  <cp:lastModifiedBy>Oliver Zihler</cp:lastModifiedBy>
  <cp:revision>159</cp:revision>
  <dcterms:created xsi:type="dcterms:W3CDTF">2016-02-03T10:10:21Z</dcterms:created>
  <dcterms:modified xsi:type="dcterms:W3CDTF">2016-02-03T15:11:09Z</dcterms:modified>
</cp:coreProperties>
</file>