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59" r:id="rId6"/>
    <p:sldId id="265" r:id="rId7"/>
    <p:sldId id="261" r:id="rId8"/>
    <p:sldId id="267" r:id="rId9"/>
    <p:sldId id="271" r:id="rId10"/>
    <p:sldId id="272" r:id="rId11"/>
    <p:sldId id="273" r:id="rId12"/>
    <p:sldId id="274" r:id="rId13"/>
    <p:sldId id="269" r:id="rId14"/>
    <p:sldId id="262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6E27-9564-4972-908B-8676F7196525}" type="datetimeFigureOut">
              <a:rPr lang="de-CH" smtClean="0"/>
              <a:t>08.02.2016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E57D-2A1F-488D-8A75-B52E7B272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63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7482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687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15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42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3350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29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275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091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2059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34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09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596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94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418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A74-2BBF-4BBD-8980-54B91252B539}" type="datetime1">
              <a:rPr lang="de-CH" smtClean="0"/>
              <a:t>08.02.2016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402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94A7-E952-4088-BD0F-90F6C112B9C7}" type="datetime1">
              <a:rPr lang="de-CH" smtClean="0"/>
              <a:t>08.02.2016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107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6924-CA12-4FFC-98A4-C28165C0236F}" type="datetime1">
              <a:rPr lang="de-CH" smtClean="0"/>
              <a:t>08.02.2016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32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3FEC-0EE8-477E-83C8-AC0EDF8E6696}" type="datetime1">
              <a:rPr lang="de-CH" smtClean="0"/>
              <a:t>08.02.2016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648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0BC-5E93-44E0-A85F-8981D09E16E7}" type="datetime1">
              <a:rPr lang="de-CH" smtClean="0"/>
              <a:t>08.02.2016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15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289C-A267-47FB-A900-17A714DEA953}" type="datetime1">
              <a:rPr lang="de-CH" smtClean="0"/>
              <a:t>08.02.2016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55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1B0-FDFF-4E1F-BE59-F0F562B8A398}" type="datetime1">
              <a:rPr lang="de-CH" smtClean="0"/>
              <a:t>08.02.2016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210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1F7-3A35-4606-8804-7A31D245895A}" type="datetime1">
              <a:rPr lang="de-CH" smtClean="0"/>
              <a:t>08.02.2016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053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105B-D672-453E-8FB2-25E2CE13F8A7}" type="datetime1">
              <a:rPr lang="de-CH" smtClean="0"/>
              <a:t>08.02.2016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90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355A-C0CB-4BD3-B794-19866BE3E3B0}" type="datetime1">
              <a:rPr lang="de-CH" smtClean="0"/>
              <a:t>08.02.2016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1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7190-70CB-40A6-8E38-0747F7B1D55D}" type="datetime1">
              <a:rPr lang="de-CH" smtClean="0"/>
              <a:t>08.02.2016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91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chemeClr val="tx1"/>
            </a:gs>
            <a:gs pos="100000">
              <a:srgbClr val="11111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2187-570A-4C82-BBCB-FBF1C44DD936}" type="datetime1">
              <a:rPr lang="de-CH" smtClean="0"/>
              <a:t>08.02.2016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83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MapReduce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for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Big Data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with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a DHT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83038"/>
            <a:ext cx="9144000" cy="1655762"/>
          </a:xfrm>
        </p:spPr>
        <p:txBody>
          <a:bodyPr>
            <a:normAutofit/>
          </a:bodyPr>
          <a:lstStyle/>
          <a:p>
            <a:r>
              <a:rPr lang="de-CH" sz="3600" dirty="0" err="1" smtClean="0">
                <a:solidFill>
                  <a:schemeClr val="bg1"/>
                </a:solidFill>
                <a:latin typeface="Corbel" panose="020B0503020204020204" pitchFamily="34" charset="0"/>
                <a:cs typeface="Segoe UI" panose="020B0502040204020203" pitchFamily="34" charset="0"/>
              </a:rPr>
              <a:t>Master’s</a:t>
            </a:r>
            <a:r>
              <a:rPr lang="de-CH" sz="3600" dirty="0" smtClean="0">
                <a:solidFill>
                  <a:schemeClr val="bg1"/>
                </a:solidFill>
                <a:latin typeface="Corbel" panose="020B0503020204020204" pitchFamily="34" charset="0"/>
                <a:cs typeface="Segoe UI" panose="020B0502040204020203" pitchFamily="34" charset="0"/>
              </a:rPr>
              <a:t> Thesis in Software Systems</a:t>
            </a:r>
          </a:p>
          <a:p>
            <a:r>
              <a:rPr lang="de-CH" sz="3600" dirty="0" smtClean="0">
                <a:solidFill>
                  <a:schemeClr val="bg1"/>
                </a:solidFill>
                <a:latin typeface="Corbel" panose="020B0503020204020204" pitchFamily="34" charset="0"/>
                <a:cs typeface="Segoe UI" panose="020B0502040204020203" pitchFamily="34" charset="0"/>
              </a:rPr>
              <a:t>Oliver </a:t>
            </a:r>
            <a:r>
              <a:rPr lang="de-CH" sz="3600" dirty="0" smtClean="0">
                <a:solidFill>
                  <a:schemeClr val="bg1"/>
                </a:solidFill>
                <a:latin typeface="Corbel" panose="020B0503020204020204" pitchFamily="34" charset="0"/>
                <a:cs typeface="Segoe UI" panose="020B0502040204020203" pitchFamily="34" charset="0"/>
              </a:rPr>
              <a:t>Zihler</a:t>
            </a:r>
            <a:endParaRPr lang="de-CH" sz="3600" dirty="0">
              <a:solidFill>
                <a:schemeClr val="bg1"/>
              </a:solidFill>
              <a:latin typeface="Corbel" panose="020B05030202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r Verbinder 45"/>
          <p:cNvCxnSpPr/>
          <p:nvPr/>
        </p:nvCxnSpPr>
        <p:spPr>
          <a:xfrm>
            <a:off x="3553403" y="1405012"/>
            <a:ext cx="17883" cy="5316463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8248368" y="1393548"/>
            <a:ext cx="9526" cy="504578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5136"/>
            <a:ext cx="10515600" cy="1325563"/>
          </a:xfrm>
        </p:spPr>
        <p:txBody>
          <a:bodyPr>
            <a:normAutofit/>
          </a:bodyPr>
          <a:lstStyle/>
          <a:p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AggregatingTask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Results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Procedure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Results</a:t>
            </a:r>
            <a:endParaRPr lang="de-CH" sz="36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10</a:t>
            </a:fld>
            <a:endParaRPr lang="de-CH" dirty="0">
              <a:latin typeface="Corbel" panose="020B0503020204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45278" y="1256477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from</a:t>
            </a:r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 Task Domains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63156" y="125647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Procedure</a:t>
            </a:r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 Domain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8546774" y="1256477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Broadcast </a:t>
            </a:r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Procedure</a:t>
            </a:r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 Domain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60101"/>
              </p:ext>
            </p:extLst>
          </p:nvPr>
        </p:nvGraphicFramePr>
        <p:xfrm>
          <a:off x="209551" y="2238171"/>
          <a:ext cx="2952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58"/>
                <a:gridCol w="1419392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Keys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Values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do</a:t>
                      </a:r>
                      <a:r>
                        <a:rPr lang="de-CH" baseline="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CH" baseline="0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is</a:t>
                      </a:r>
                      <a:r>
                        <a:rPr lang="de-CH" baseline="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CH" baseline="0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be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CH" baseline="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1  1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is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be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37683"/>
              </p:ext>
            </p:extLst>
          </p:nvPr>
        </p:nvGraphicFramePr>
        <p:xfrm>
          <a:off x="210073" y="5085716"/>
          <a:ext cx="29527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58"/>
                <a:gridCol w="1419392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Keys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Values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 do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1  1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do 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1  1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5" name="Textfeld 54"/>
          <p:cNvSpPr txBox="1"/>
          <p:nvPr/>
        </p:nvSpPr>
        <p:spPr>
          <a:xfrm>
            <a:off x="168517" y="181902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FILE_1_DOMAIN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132632" y="4716384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FILE_2_DOMAIN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68517" y="181902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FILE_1_DOMAIN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58" name="Tabel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35542"/>
              </p:ext>
            </p:extLst>
          </p:nvPr>
        </p:nvGraphicFramePr>
        <p:xfrm>
          <a:off x="4002900" y="2520069"/>
          <a:ext cx="381385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00"/>
                <a:gridCol w="1530254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Keys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Values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PROCEDURE_KEYS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9" name="Textfeld 58"/>
          <p:cNvSpPr txBox="1"/>
          <p:nvPr/>
        </p:nvSpPr>
        <p:spPr>
          <a:xfrm>
            <a:off x="3961866" y="210092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WORDCOUNTMAPPER_DOMAIN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8610600" y="3547108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WORDCOUNTMAPPER_DOMAIN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4103679" y="328607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103679" y="36481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4103679" y="40105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4103679" y="437944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6276144" y="290284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6540577" y="290284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6900239" y="290284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7136086" y="290284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6276144" y="325469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1  1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6276144" y="36240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6276144" y="39984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276144" y="43598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6" name="Textfeld 125"/>
          <p:cNvSpPr txBox="1"/>
          <p:nvPr/>
        </p:nvSpPr>
        <p:spPr>
          <a:xfrm>
            <a:off x="6675718" y="325469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1  1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6452497" y="36240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1  1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7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/>
      <p:bldP spid="126" grpId="0"/>
      <p:bldP spid="1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r Verbinder 45"/>
          <p:cNvCxnSpPr/>
          <p:nvPr/>
        </p:nvCxnSpPr>
        <p:spPr>
          <a:xfrm>
            <a:off x="4018677" y="1366793"/>
            <a:ext cx="9526" cy="504578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5876925" y="1430274"/>
            <a:ext cx="9526" cy="504578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9792073" y="1395776"/>
            <a:ext cx="9526" cy="504578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7577"/>
            <a:ext cx="10515600" cy="1325563"/>
          </a:xfrm>
        </p:spPr>
        <p:txBody>
          <a:bodyPr>
            <a:normAutofit/>
          </a:bodyPr>
          <a:lstStyle/>
          <a:p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Procedure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Domain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as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Next Input Data Location</a:t>
            </a:r>
            <a:endParaRPr lang="de-CH" sz="36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11</a:t>
            </a:fld>
            <a:endParaRPr lang="de-CH" dirty="0">
              <a:latin typeface="Corbel" panose="020B0503020204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352495" y="1286025"/>
            <a:ext cx="136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Input: Tasks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54183" y="128602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Procedure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86116"/>
              </p:ext>
            </p:extLst>
          </p:nvPr>
        </p:nvGraphicFramePr>
        <p:xfrm>
          <a:off x="6232298" y="1981026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4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1" name="Gerade Verbindung mit Pfeil 40"/>
          <p:cNvCxnSpPr>
            <a:endCxn id="40" idx="1"/>
          </p:cNvCxnSpPr>
          <p:nvPr/>
        </p:nvCxnSpPr>
        <p:spPr>
          <a:xfrm flipV="1">
            <a:off x="3900498" y="2346786"/>
            <a:ext cx="2331800" cy="19514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8223634" y="2192092"/>
            <a:ext cx="14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TO_DOMAIN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6941622" y="1286025"/>
            <a:ext cx="17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Output: </a:t>
            </a:r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Results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10061932" y="1286025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Broadcast TDs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21902"/>
              </p:ext>
            </p:extLst>
          </p:nvPr>
        </p:nvGraphicFramePr>
        <p:xfrm>
          <a:off x="90533" y="3354321"/>
          <a:ext cx="381385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00"/>
                <a:gridCol w="1530254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Keys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Values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PROCEDURE_KEYS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5" name="Textfeld 54"/>
          <p:cNvSpPr txBox="1"/>
          <p:nvPr/>
        </p:nvSpPr>
        <p:spPr>
          <a:xfrm>
            <a:off x="287292" y="296386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WORDCOUNTMAPPER_DOMAIN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191312" y="41203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91312" y="44824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91312" y="48448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91312" y="52136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363777" y="373710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2628210" y="373710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2987872" y="373710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3223719" y="373710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2363777" y="408894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1  1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363777" y="44582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2363777" y="48327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2363777" y="519414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2763351" y="408894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1  1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2540130" y="445827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1  1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03" name="Tabel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41108"/>
              </p:ext>
            </p:extLst>
          </p:nvPr>
        </p:nvGraphicFramePr>
        <p:xfrm>
          <a:off x="6222516" y="3125788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3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04" name="Gerade Verbindung mit Pfeil 103"/>
          <p:cNvCxnSpPr>
            <a:endCxn id="103" idx="1"/>
          </p:cNvCxnSpPr>
          <p:nvPr/>
        </p:nvCxnSpPr>
        <p:spPr>
          <a:xfrm flipV="1">
            <a:off x="3900498" y="3491548"/>
            <a:ext cx="2322018" cy="11284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8207187" y="3339081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06" name="Tabel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63979"/>
              </p:ext>
            </p:extLst>
          </p:nvPr>
        </p:nvGraphicFramePr>
        <p:xfrm>
          <a:off x="6222516" y="4270550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is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is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07" name="Gerade Verbindung mit Pfeil 106"/>
          <p:cNvCxnSpPr>
            <a:endCxn id="106" idx="1"/>
          </p:cNvCxnSpPr>
          <p:nvPr/>
        </p:nvCxnSpPr>
        <p:spPr>
          <a:xfrm flipV="1">
            <a:off x="3900498" y="4636310"/>
            <a:ext cx="2322018" cy="3233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8277719" y="446147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IS_DOMAIN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09" name="Tabel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45864"/>
              </p:ext>
            </p:extLst>
          </p:nvPr>
        </p:nvGraphicFramePr>
        <p:xfrm>
          <a:off x="6222516" y="5415313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be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10" name="Gerade Verbindung mit Pfeil 109"/>
          <p:cNvCxnSpPr>
            <a:endCxn id="109" idx="1"/>
          </p:cNvCxnSpPr>
          <p:nvPr/>
        </p:nvCxnSpPr>
        <p:spPr>
          <a:xfrm>
            <a:off x="3900498" y="5398363"/>
            <a:ext cx="2322018" cy="3827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8237644" y="560820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BE_DOMAIN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168820" y="2238265"/>
            <a:ext cx="1584289" cy="411808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b="1" dirty="0" err="1" smtClean="0"/>
              <a:t>WordCount</a:t>
            </a:r>
            <a:endParaRPr lang="de-CH" b="1" dirty="0"/>
          </a:p>
          <a:p>
            <a:pPr algn="ctr"/>
            <a:r>
              <a:rPr lang="de-CH" b="1" dirty="0" err="1" smtClean="0"/>
              <a:t>Reducer</a:t>
            </a:r>
            <a:endParaRPr lang="de-CH" b="1" dirty="0" smtClean="0"/>
          </a:p>
          <a:p>
            <a:endParaRPr lang="de-CH" sz="1100" dirty="0" smtClean="0">
              <a:latin typeface="Consolas" panose="020B0609020204030204" pitchFamily="49" charset="0"/>
            </a:endParaRPr>
          </a:p>
          <a:p>
            <a:r>
              <a:rPr lang="de-CH" sz="1100" dirty="0" err="1" smtClean="0">
                <a:latin typeface="Consolas" panose="020B0609020204030204" pitchFamily="49" charset="0"/>
              </a:rPr>
              <a:t>foreach</a:t>
            </a:r>
            <a:r>
              <a:rPr lang="de-CH" sz="1100" dirty="0" smtClean="0">
                <a:latin typeface="Consolas" panose="020B0609020204030204" pitchFamily="49" charset="0"/>
              </a:rPr>
              <a:t>(</a:t>
            </a:r>
            <a:r>
              <a:rPr lang="de-CH" sz="1100" dirty="0" err="1" smtClean="0">
                <a:latin typeface="Consolas" panose="020B0609020204030204" pitchFamily="49" charset="0"/>
              </a:rPr>
              <a:t>word</a:t>
            </a:r>
            <a:r>
              <a:rPr lang="de-CH" sz="1100" dirty="0" smtClean="0">
                <a:latin typeface="Consolas" panose="020B0609020204030204" pitchFamily="49" charset="0"/>
              </a:rPr>
              <a:t>){</a:t>
            </a:r>
          </a:p>
          <a:p>
            <a:r>
              <a:rPr lang="de-CH" sz="1100" dirty="0" smtClean="0">
                <a:latin typeface="Consolas" panose="020B0609020204030204" pitchFamily="49" charset="0"/>
              </a:rPr>
              <a:t>    </a:t>
            </a:r>
            <a:r>
              <a:rPr lang="de-CH" sz="1100" dirty="0" err="1" smtClean="0">
                <a:latin typeface="Consolas" panose="020B0609020204030204" pitchFamily="49" charset="0"/>
              </a:rPr>
              <a:t>emit</a:t>
            </a:r>
            <a:r>
              <a:rPr lang="de-CH" sz="1100" dirty="0" smtClean="0">
                <a:latin typeface="Consolas" panose="020B0609020204030204" pitchFamily="49" charset="0"/>
              </a:rPr>
              <a:t>(</a:t>
            </a:r>
            <a:r>
              <a:rPr lang="de-CH" sz="1100" dirty="0" err="1" smtClean="0">
                <a:latin typeface="Consolas" panose="020B0609020204030204" pitchFamily="49" charset="0"/>
              </a:rPr>
              <a:t>word</a:t>
            </a:r>
            <a:r>
              <a:rPr lang="de-CH" sz="11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de-CH" sz="1100" dirty="0" smtClean="0">
                <a:latin typeface="Consolas" panose="020B0609020204030204" pitchFamily="49" charset="0"/>
              </a:rPr>
              <a:t>      </a:t>
            </a:r>
            <a:r>
              <a:rPr lang="de-CH" sz="1100" dirty="0" err="1" smtClean="0">
                <a:latin typeface="Consolas" panose="020B0609020204030204" pitchFamily="49" charset="0"/>
              </a:rPr>
              <a:t>sum</a:t>
            </a:r>
            <a:r>
              <a:rPr lang="de-CH" sz="1100" dirty="0" smtClean="0">
                <a:latin typeface="Consolas" panose="020B0609020204030204" pitchFamily="49" charset="0"/>
              </a:rPr>
              <a:t>(</a:t>
            </a:r>
            <a:r>
              <a:rPr lang="de-CH" sz="1100" dirty="0" err="1" smtClean="0">
                <a:latin typeface="Consolas" panose="020B0609020204030204" pitchFamily="49" charset="0"/>
              </a:rPr>
              <a:t>ones</a:t>
            </a:r>
            <a:r>
              <a:rPr lang="de-CH" sz="11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de-CH" sz="1100" dirty="0">
                <a:latin typeface="Consolas" panose="020B0609020204030204" pitchFamily="49" charset="0"/>
              </a:rPr>
              <a:t> </a:t>
            </a:r>
            <a:r>
              <a:rPr lang="de-CH" sz="1100" dirty="0" smtClean="0">
                <a:latin typeface="Consolas" panose="020B0609020204030204" pitchFamily="49" charset="0"/>
              </a:rPr>
              <a:t>   )</a:t>
            </a:r>
          </a:p>
          <a:p>
            <a:r>
              <a:rPr lang="de-CH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6" name="Textfeld 115"/>
          <p:cNvSpPr txBox="1"/>
          <p:nvPr/>
        </p:nvSpPr>
        <p:spPr>
          <a:xfrm>
            <a:off x="10042263" y="2186203"/>
            <a:ext cx="14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TO_DOMAIN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10025816" y="3333192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10096348" y="445558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IS_DOMAIN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10056273" y="560231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BE_DOMAIN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7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05" grpId="0"/>
      <p:bldP spid="108" grpId="0"/>
      <p:bldP spid="111" grpId="0"/>
      <p:bldP spid="17" grpId="0" animBg="1"/>
      <p:bldP spid="116" grpId="0"/>
      <p:bldP spid="117" grpId="0"/>
      <p:bldP spid="118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r Verbinder 45"/>
          <p:cNvCxnSpPr/>
          <p:nvPr/>
        </p:nvCxnSpPr>
        <p:spPr>
          <a:xfrm>
            <a:off x="3807403" y="1405012"/>
            <a:ext cx="17883" cy="5316463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8248368" y="1393548"/>
            <a:ext cx="9526" cy="504578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5136"/>
            <a:ext cx="10515600" cy="1325563"/>
          </a:xfrm>
        </p:spPr>
        <p:txBody>
          <a:bodyPr>
            <a:normAutofit/>
          </a:bodyPr>
          <a:lstStyle/>
          <a:p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AggregatingTask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Results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Final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Results</a:t>
            </a:r>
            <a:endParaRPr lang="de-CH" sz="36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12</a:t>
            </a:fld>
            <a:endParaRPr lang="de-CH" dirty="0">
              <a:latin typeface="Corbel" panose="020B0503020204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45278" y="1373038"/>
            <a:ext cx="21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from</a:t>
            </a:r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 Task Domains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890156" y="1384365"/>
            <a:ext cx="233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Procedure</a:t>
            </a:r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 Domain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8546774" y="1393916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Broadcast </a:t>
            </a:r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Procedure</a:t>
            </a:r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 Domain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8610600" y="354710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WORDCOUNTREDUCER_DOMAIN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31" name="Tabel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20100"/>
              </p:ext>
            </p:extLst>
          </p:nvPr>
        </p:nvGraphicFramePr>
        <p:xfrm>
          <a:off x="4129900" y="2520069"/>
          <a:ext cx="381385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00"/>
                <a:gridCol w="1530254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PROCEDURE_KEYS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2" name="Textfeld 31"/>
          <p:cNvSpPr txBox="1"/>
          <p:nvPr/>
        </p:nvSpPr>
        <p:spPr>
          <a:xfrm>
            <a:off x="4088866" y="2100920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WORDCOUNTREDUCER_DOMAIN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103679" y="328607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103679" y="36481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103679" y="40105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103679" y="437944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403144" y="290284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667577" y="290284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7027239" y="290284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263086" y="290284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403144" y="325469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4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403144" y="36240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3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403144" y="39984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403144" y="43598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8" name="Tabel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01796"/>
              </p:ext>
            </p:extLst>
          </p:nvPr>
        </p:nvGraphicFramePr>
        <p:xfrm>
          <a:off x="1676539" y="2015641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4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04212"/>
              </p:ext>
            </p:extLst>
          </p:nvPr>
        </p:nvGraphicFramePr>
        <p:xfrm>
          <a:off x="1666757" y="3160403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3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64470"/>
              </p:ext>
            </p:extLst>
          </p:nvPr>
        </p:nvGraphicFramePr>
        <p:xfrm>
          <a:off x="1666757" y="4305165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is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is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el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15607"/>
              </p:ext>
            </p:extLst>
          </p:nvPr>
        </p:nvGraphicFramePr>
        <p:xfrm>
          <a:off x="1666757" y="5449928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be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3" name="Textfeld 62"/>
          <p:cNvSpPr txBox="1"/>
          <p:nvPr/>
        </p:nvSpPr>
        <p:spPr>
          <a:xfrm>
            <a:off x="7844" y="2205823"/>
            <a:ext cx="14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TO_DOMAIN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-8603" y="3352812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61929" y="447520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IS_DOMAIN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1854" y="56219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BE_DOMAIN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hteck 179"/>
          <p:cNvSpPr/>
          <p:nvPr/>
        </p:nvSpPr>
        <p:spPr>
          <a:xfrm>
            <a:off x="9324975" y="3875964"/>
            <a:ext cx="1685241" cy="74158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PeerDHT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/Peer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7751803" y="2879601"/>
            <a:ext cx="3325772" cy="2157022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Y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7882453" y="3346625"/>
            <a:ext cx="3127764" cy="127819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PeerDHT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/Peer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939112" y="1618453"/>
            <a:ext cx="5659396" cy="3782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b="1" dirty="0" err="1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Execution</a:t>
            </a:r>
            <a:r>
              <a:rPr lang="de-CH" b="1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Node</a:t>
            </a:r>
            <a:r>
              <a:rPr lang="de-CH" b="1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X</a:t>
            </a:r>
            <a:endParaRPr lang="de-CH" b="1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134159" y="4180823"/>
            <a:ext cx="1894791" cy="855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DHTConnection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1134158" y="4180824"/>
            <a:ext cx="5304741" cy="1024712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PeerDHT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/Peer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Current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Implementation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13</a:t>
            </a:fld>
            <a:endParaRPr lang="de-CH" dirty="0">
              <a:latin typeface="Corbel" panose="020B0503020204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28311" y="3156111"/>
            <a:ext cx="2896290" cy="38103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Message Consumer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46" name="Gewinkelte Verbindung 45"/>
          <p:cNvCxnSpPr>
            <a:stCxn id="8" idx="1"/>
            <a:endCxn id="6" idx="0"/>
          </p:cNvCxnSpPr>
          <p:nvPr/>
        </p:nvCxnSpPr>
        <p:spPr>
          <a:xfrm rot="10800000" flipV="1">
            <a:off x="2081555" y="2150087"/>
            <a:ext cx="1346756" cy="2030736"/>
          </a:xfrm>
          <a:prstGeom prst="bentConnector2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7" idx="1"/>
            <a:endCxn id="6" idx="0"/>
          </p:cNvCxnSpPr>
          <p:nvPr/>
        </p:nvCxnSpPr>
        <p:spPr>
          <a:xfrm rot="10800000" flipV="1">
            <a:off x="2081555" y="3346625"/>
            <a:ext cx="1346756" cy="834197"/>
          </a:xfrm>
          <a:prstGeom prst="bentConnector2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428311" y="1978262"/>
            <a:ext cx="2896290" cy="34365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Executor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70" name="Gerade Verbindung mit Pfeil 69"/>
          <p:cNvCxnSpPr>
            <a:stCxn id="7" idx="0"/>
            <a:endCxn id="8" idx="2"/>
          </p:cNvCxnSpPr>
          <p:nvPr/>
        </p:nvCxnSpPr>
        <p:spPr>
          <a:xfrm flipV="1">
            <a:off x="4876456" y="2321912"/>
            <a:ext cx="0" cy="83419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428310" y="4523185"/>
            <a:ext cx="2896291" cy="38103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Broadcast Handler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67" name="Gerade Verbindung mit Pfeil 66"/>
          <p:cNvCxnSpPr>
            <a:stCxn id="9" idx="0"/>
            <a:endCxn id="7" idx="2"/>
          </p:cNvCxnSpPr>
          <p:nvPr/>
        </p:nvCxnSpPr>
        <p:spPr>
          <a:xfrm flipV="1">
            <a:off x="4876456" y="3537141"/>
            <a:ext cx="0" cy="98604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170" idx="2"/>
            <a:endCxn id="9" idx="2"/>
          </p:cNvCxnSpPr>
          <p:nvPr/>
        </p:nvCxnSpPr>
        <p:spPr>
          <a:xfrm rot="5400000">
            <a:off x="6538388" y="2955657"/>
            <a:ext cx="286626" cy="3610490"/>
          </a:xfrm>
          <a:prstGeom prst="bentConnector3">
            <a:avLst>
              <a:gd name="adj1" fmla="val 375821"/>
            </a:avLst>
          </a:prstGeom>
          <a:ln w="76200">
            <a:solidFill>
              <a:schemeClr val="bg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7887043" y="3876001"/>
            <a:ext cx="1199806" cy="74158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Broadcast Handler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76" name="Gewinkelte Verbindung 175"/>
          <p:cNvCxnSpPr>
            <a:stCxn id="180" idx="2"/>
            <a:endCxn id="106" idx="2"/>
          </p:cNvCxnSpPr>
          <p:nvPr/>
        </p:nvCxnSpPr>
        <p:spPr>
          <a:xfrm rot="5400000">
            <a:off x="6683071" y="1721011"/>
            <a:ext cx="587984" cy="6381067"/>
          </a:xfrm>
          <a:prstGeom prst="bentConnector3">
            <a:avLst>
              <a:gd name="adj1" fmla="val 274953"/>
            </a:avLst>
          </a:prstGeom>
          <a:ln w="76200">
            <a:solidFill>
              <a:schemeClr val="bg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feld 196"/>
          <p:cNvSpPr txBox="1"/>
          <p:nvPr/>
        </p:nvSpPr>
        <p:spPr>
          <a:xfrm>
            <a:off x="5642128" y="6249932"/>
            <a:ext cx="28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DHT Storage: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Put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/Add/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Get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4054660" y="5732970"/>
            <a:ext cx="584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Broadcasts: Domains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Completed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Tasks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Procedures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Remaining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Work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Larger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implementation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endevours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Correct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scheduling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multithreading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cleanup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for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discarded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intermediate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Possible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unknown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)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adaptions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will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become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necessary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during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evaluation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Getting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rid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transfer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 (additional DHT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call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iteration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)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Evaluation</a:t>
            </a: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Testing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behaviour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multiple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jobs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, multiple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task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&amp;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procedure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Correct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interaction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multiple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/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computers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Datasets: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evaluation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time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possible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problems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increasing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dataset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size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Comparison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other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MapReduce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implementations 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Hadoop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CloudFIT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?)</a:t>
            </a:r>
          </a:p>
          <a:p>
            <a:pPr lvl="1"/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14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Questions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&amp; Inputs?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15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Overview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What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Why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System Design &amp; Implementation</a:t>
            </a: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Remaining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work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Questions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&amp; Inputs?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2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What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MapReduce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on TomP2P</a:t>
            </a:r>
          </a:p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Evaluation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especially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)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differently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sized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datasets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Comparison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Apache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Hadoop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possibly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CloudFIT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)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regarding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Reliability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de-CH" dirty="0" err="1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speed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)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3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erader Verbinder 207"/>
          <p:cNvCxnSpPr/>
          <p:nvPr/>
        </p:nvCxnSpPr>
        <p:spPr>
          <a:xfrm>
            <a:off x="2860822" y="1627721"/>
            <a:ext cx="0" cy="509375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/>
          <p:nvPr/>
        </p:nvCxnSpPr>
        <p:spPr>
          <a:xfrm>
            <a:off x="5229801" y="1627721"/>
            <a:ext cx="0" cy="509375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/>
          <p:nvPr/>
        </p:nvCxnSpPr>
        <p:spPr>
          <a:xfrm>
            <a:off x="7598780" y="1627721"/>
            <a:ext cx="0" cy="509375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/>
          <p:nvPr/>
        </p:nvCxnSpPr>
        <p:spPr>
          <a:xfrm>
            <a:off x="9967760" y="1627721"/>
            <a:ext cx="0" cy="509375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2262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MapReduce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Basic Wordcount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Example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solidFill>
                  <a:schemeClr val="bg1"/>
                </a:solidFill>
                <a:latin typeface="Corbel" panose="020B0503020204020204" pitchFamily="34" charset="0"/>
              </a:rPr>
              <a:t>4</a:t>
            </a:fld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84" name="Gerade Verbindung mit Pfeil 83"/>
          <p:cNvCxnSpPr>
            <a:endCxn id="90" idx="1"/>
          </p:cNvCxnSpPr>
          <p:nvPr/>
        </p:nvCxnSpPr>
        <p:spPr>
          <a:xfrm>
            <a:off x="2418994" y="3017326"/>
            <a:ext cx="3344074" cy="178506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90" idx="1"/>
          </p:cNvCxnSpPr>
          <p:nvPr/>
        </p:nvCxnSpPr>
        <p:spPr>
          <a:xfrm flipV="1">
            <a:off x="2410240" y="3195832"/>
            <a:ext cx="3352828" cy="28845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endCxn id="91" idx="1"/>
          </p:cNvCxnSpPr>
          <p:nvPr/>
        </p:nvCxnSpPr>
        <p:spPr>
          <a:xfrm>
            <a:off x="2418994" y="3017326"/>
            <a:ext cx="3349857" cy="1172662"/>
          </a:xfrm>
          <a:prstGeom prst="straightConnector1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endCxn id="94" idx="1"/>
          </p:cNvCxnSpPr>
          <p:nvPr/>
        </p:nvCxnSpPr>
        <p:spPr>
          <a:xfrm>
            <a:off x="2418994" y="3017326"/>
            <a:ext cx="3344317" cy="2086478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bgerundetes Rechteck 89"/>
          <p:cNvSpPr/>
          <p:nvPr/>
        </p:nvSpPr>
        <p:spPr>
          <a:xfrm>
            <a:off x="5763068" y="2893973"/>
            <a:ext cx="1287278" cy="6037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1,1,1,1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5768851" y="3968468"/>
            <a:ext cx="1281252" cy="4430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be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1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5763311" y="4882284"/>
            <a:ext cx="1287033" cy="4430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1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5763069" y="5796101"/>
            <a:ext cx="1287276" cy="4430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do: 1,1,1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cxnSp>
        <p:nvCxnSpPr>
          <p:cNvPr id="96" name="Gerade Verbindung mit Pfeil 95"/>
          <p:cNvCxnSpPr>
            <a:endCxn id="95" idx="1"/>
          </p:cNvCxnSpPr>
          <p:nvPr/>
        </p:nvCxnSpPr>
        <p:spPr>
          <a:xfrm>
            <a:off x="2418994" y="3017326"/>
            <a:ext cx="3344075" cy="3000295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endCxn id="95" idx="1"/>
          </p:cNvCxnSpPr>
          <p:nvPr/>
        </p:nvCxnSpPr>
        <p:spPr>
          <a:xfrm flipV="1">
            <a:off x="2410240" y="6017621"/>
            <a:ext cx="3352829" cy="62763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bgerundetes Rechteck 97"/>
          <p:cNvSpPr/>
          <p:nvPr/>
        </p:nvSpPr>
        <p:spPr>
          <a:xfrm>
            <a:off x="10442363" y="3794119"/>
            <a:ext cx="1035306" cy="13845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4</a:t>
            </a:r>
          </a:p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be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</a:t>
            </a:r>
            <a:r>
              <a:rPr lang="de-CH" sz="2000" dirty="0">
                <a:solidFill>
                  <a:schemeClr val="tx1"/>
                </a:solidFill>
                <a:latin typeface="Corbel" panose="020B0503020204020204" pitchFamily="34" charset="0"/>
              </a:rPr>
              <a:t>1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b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</a:b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1</a:t>
            </a:r>
          </a:p>
          <a:p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do: 3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cxnSp>
        <p:nvCxnSpPr>
          <p:cNvPr id="99" name="Gerade Verbindung mit Pfeil 98"/>
          <p:cNvCxnSpPr>
            <a:stCxn id="90" idx="3"/>
            <a:endCxn id="98" idx="1"/>
          </p:cNvCxnSpPr>
          <p:nvPr/>
        </p:nvCxnSpPr>
        <p:spPr>
          <a:xfrm>
            <a:off x="7050346" y="3195832"/>
            <a:ext cx="3392017" cy="1290584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91" idx="3"/>
            <a:endCxn id="98" idx="1"/>
          </p:cNvCxnSpPr>
          <p:nvPr/>
        </p:nvCxnSpPr>
        <p:spPr>
          <a:xfrm>
            <a:off x="7050103" y="4189988"/>
            <a:ext cx="3392260" cy="296428"/>
          </a:xfrm>
          <a:prstGeom prst="straightConnector1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94" idx="3"/>
            <a:endCxn id="98" idx="1"/>
          </p:cNvCxnSpPr>
          <p:nvPr/>
        </p:nvCxnSpPr>
        <p:spPr>
          <a:xfrm flipV="1">
            <a:off x="7050344" y="4486416"/>
            <a:ext cx="3392019" cy="617388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95" idx="3"/>
            <a:endCxn id="98" idx="1"/>
          </p:cNvCxnSpPr>
          <p:nvPr/>
        </p:nvCxnSpPr>
        <p:spPr>
          <a:xfrm flipV="1">
            <a:off x="7050345" y="4486416"/>
            <a:ext cx="3392018" cy="1531205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3608736" y="2775532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3608736" y="2547265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3925086" y="3345230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be</a:t>
            </a:r>
            <a:r>
              <a:rPr lang="de-CH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5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3628176" y="3648080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2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8" name="Textfeld 187"/>
          <p:cNvSpPr txBox="1"/>
          <p:nvPr/>
        </p:nvSpPr>
        <p:spPr>
          <a:xfrm>
            <a:off x="2809084" y="4000093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&lt;do, 1&gt;</a:t>
            </a:r>
            <a:endParaRPr lang="de-CH" sz="2000" dirty="0">
              <a:solidFill>
                <a:schemeClr val="accent6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2851892" y="4661934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3736915" y="5543306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&lt;do, 1&gt;</a:t>
            </a:r>
            <a:endParaRPr lang="de-CH" sz="2000" dirty="0">
              <a:solidFill>
                <a:schemeClr val="accent6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4" name="Textfeld 193"/>
          <p:cNvSpPr txBox="1"/>
          <p:nvPr/>
        </p:nvSpPr>
        <p:spPr>
          <a:xfrm>
            <a:off x="8153312" y="3432406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4&gt;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8153312" y="3980535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be</a:t>
            </a:r>
            <a:r>
              <a:rPr lang="de-CH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5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6" name="Textfeld 195"/>
          <p:cNvSpPr txBox="1"/>
          <p:nvPr/>
        </p:nvSpPr>
        <p:spPr>
          <a:xfrm>
            <a:off x="8153312" y="4448749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2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8153312" y="4798856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&lt;do, 3&gt;</a:t>
            </a:r>
            <a:endParaRPr lang="de-CH" sz="2000" dirty="0">
              <a:solidFill>
                <a:schemeClr val="accent6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1030546" y="173863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Input Data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3499545" y="1738633"/>
            <a:ext cx="1323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  <a:latin typeface="Corbel" panose="020B0503020204020204" pitchFamily="34" charset="0"/>
              </a:rPr>
              <a:t>Map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Phase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7947385" y="1738633"/>
            <a:ext cx="1524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Reduce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Phase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10318494" y="1738633"/>
            <a:ext cx="128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Final </a:t>
            </a:r>
            <a:r>
              <a:rPr lang="de-CH" dirty="0" err="1">
                <a:solidFill>
                  <a:schemeClr val="bg1"/>
                </a:solidFill>
                <a:latin typeface="Corbel" panose="020B0503020204020204" pitchFamily="34" charset="0"/>
              </a:rPr>
              <a:t>Result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5319560" y="1738633"/>
            <a:ext cx="215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Intermediate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Results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3745669" y="5733477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&lt;do, 1&gt;</a:t>
            </a:r>
            <a:endParaRPr lang="de-CH" sz="2000" dirty="0">
              <a:solidFill>
                <a:schemeClr val="accent6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2854400" y="4435281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55" name="Abgerundetes Rechteck 254"/>
          <p:cNvSpPr/>
          <p:nvPr/>
        </p:nvSpPr>
        <p:spPr>
          <a:xfrm>
            <a:off x="781135" y="2895930"/>
            <a:ext cx="1693379" cy="3379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be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781134" y="5848645"/>
            <a:ext cx="1693379" cy="3379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Why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Exploring (new)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possibilities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rbel" panose="020B0503020204020204" pitchFamily="34" charset="0"/>
              </a:rPr>
              <a:t>and </a:t>
            </a:r>
            <a:r>
              <a:rPr lang="en-GB" b="1" dirty="0">
                <a:solidFill>
                  <a:schemeClr val="bg1"/>
                </a:solidFill>
                <a:latin typeface="Corbel" panose="020B0503020204020204" pitchFamily="34" charset="0"/>
              </a:rPr>
              <a:t>testing</a:t>
            </a:r>
            <a:r>
              <a:rPr lang="en-GB" dirty="0">
                <a:solidFill>
                  <a:schemeClr val="bg1"/>
                </a:solidFill>
                <a:latin typeface="Corbel" panose="020B0503020204020204" pitchFamily="34" charset="0"/>
              </a:rPr>
              <a:t> the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feasibility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of implementing MapReduce on </a:t>
            </a:r>
            <a:r>
              <a:rPr lang="en-GB" dirty="0">
                <a:solidFill>
                  <a:schemeClr val="bg1"/>
                </a:solidFill>
                <a:latin typeface="Corbel" panose="020B0503020204020204" pitchFamily="34" charset="0"/>
              </a:rPr>
              <a:t>TomP2P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with a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distributed hash table </a:t>
            </a:r>
            <a:r>
              <a:rPr lang="en-GB" dirty="0">
                <a:solidFill>
                  <a:schemeClr val="bg1"/>
                </a:solidFill>
                <a:latin typeface="Corbel" panose="020B0503020204020204" pitchFamily="34" charset="0"/>
              </a:rPr>
              <a:t>as main storage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facility</a:t>
            </a:r>
          </a:p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Exploring ways to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increase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reliability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(e.g., by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avoiding managing </a:t>
            </a:r>
            <a:r>
              <a:rPr lang="en-GB" b="1" dirty="0">
                <a:solidFill>
                  <a:schemeClr val="bg1"/>
                </a:solidFill>
                <a:latin typeface="Corbel" panose="020B0503020204020204" pitchFamily="34" charset="0"/>
              </a:rPr>
              <a:t>entities </a:t>
            </a:r>
            <a:r>
              <a:rPr lang="en-GB" dirty="0">
                <a:solidFill>
                  <a:schemeClr val="bg1"/>
                </a:solidFill>
                <a:latin typeface="Corbel" panose="020B0503020204020204" pitchFamily="34" charset="0"/>
              </a:rPr>
              <a:t>for assigning jobs to workers 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(like e.g.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master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in </a:t>
            </a:r>
            <a:r>
              <a:rPr lang="de-CH" dirty="0" err="1">
                <a:solidFill>
                  <a:schemeClr val="bg1"/>
                </a:solidFill>
                <a:latin typeface="Corbel" panose="020B0503020204020204" pitchFamily="34" charset="0"/>
              </a:rPr>
              <a:t>Hadoop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)</a:t>
            </a:r>
            <a:endParaRPr lang="en-GB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Personal Goals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Working and dealing with challenges in distributed systems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Deepening understanding of both MapReduce and P2P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Deepening knowledge of Java and testing of non-trivial systems</a:t>
            </a:r>
            <a:endParaRPr lang="en-GB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5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Basic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How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implement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 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fault-tolerant MR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system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on a 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P2P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overlay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network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without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using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form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masters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)?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Communication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How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should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communicate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each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other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finish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faster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  <a:p>
            <a:pPr lvl="1"/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 Storage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How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avoid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corruption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in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case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failures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  <a:p>
            <a:pPr lvl="1"/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6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Addressing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Basic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Assume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every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can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will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fail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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every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everything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Results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from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other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are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nice-to-have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but 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not a must-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have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!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Communication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Only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inform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other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about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completed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(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not in-progress/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failed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)</a:t>
            </a: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Use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broadcasts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for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loose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coupling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between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 Storage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Distinguish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different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result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sets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storing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each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node’s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results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 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separate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part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the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DHT 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domain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)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Only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send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locations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via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broadcasts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actual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7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System Design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Ideas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5189837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Abstract Map and Reduce Functions to «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Procedures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» for simplicity</a:t>
            </a:r>
          </a:p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A MapReduce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job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is a set of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procedures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and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input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for each procedure</a:t>
            </a:r>
          </a:p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Divide input data for every procedure into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tasks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and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execute all tasks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on every node</a:t>
            </a:r>
          </a:p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Store data from each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procedure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, and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task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into a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separate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domain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in the DHT </a:t>
            </a:r>
          </a:p>
          <a:p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Broadcast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only domains of completed tasks and procedures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, not the actual data, to other nodes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if a domain is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not received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, finishing a job simply takes longer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If a node crashes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before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sending the broadcast, nothing happens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If a node crashes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after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sending the broadcast, its data may still be used by other nodes as it is safely stored in its domain in the DHT</a:t>
            </a:r>
          </a:p>
          <a:p>
            <a:endParaRPr lang="en-GB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8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r Verbinder 45"/>
          <p:cNvCxnSpPr/>
          <p:nvPr/>
        </p:nvCxnSpPr>
        <p:spPr>
          <a:xfrm flipH="1">
            <a:off x="3162301" y="1151097"/>
            <a:ext cx="4997" cy="529046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5886451" y="1108807"/>
            <a:ext cx="20080" cy="5367252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H="1">
            <a:off x="9590040" y="1093043"/>
            <a:ext cx="3929" cy="5375083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8459" y="129289"/>
            <a:ext cx="10515600" cy="1325563"/>
          </a:xfrm>
        </p:spPr>
        <p:txBody>
          <a:bodyPr>
            <a:normAutofit/>
          </a:bodyPr>
          <a:lstStyle/>
          <a:p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Visualisation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: Wordcount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with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2 Files </a:t>
            </a:r>
            <a:endParaRPr lang="de-CH" sz="36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9</a:t>
            </a:fld>
            <a:endParaRPr lang="de-CH" dirty="0">
              <a:latin typeface="Corbel" panose="020B0503020204020204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192174" y="3061702"/>
            <a:ext cx="1693379" cy="3379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be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352495" y="1151097"/>
            <a:ext cx="136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Input: Tasks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942150" y="113954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Procedure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552983" y="2764553"/>
            <a:ext cx="2069512" cy="93224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b="1" dirty="0" err="1" smtClean="0"/>
              <a:t>WordCountMapper</a:t>
            </a:r>
            <a:endParaRPr lang="de-CH" b="1" dirty="0" smtClean="0"/>
          </a:p>
          <a:p>
            <a:r>
              <a:rPr lang="de-CH" sz="1200" dirty="0" err="1" smtClean="0">
                <a:latin typeface="Consolas" panose="020B0609020204030204" pitchFamily="49" charset="0"/>
              </a:rPr>
              <a:t>foreach</a:t>
            </a:r>
            <a:r>
              <a:rPr lang="de-CH" sz="1200" dirty="0" smtClean="0">
                <a:latin typeface="Consolas" panose="020B0609020204030204" pitchFamily="49" charset="0"/>
              </a:rPr>
              <a:t>(</a:t>
            </a:r>
            <a:r>
              <a:rPr lang="de-CH" sz="1200" dirty="0" err="1" smtClean="0">
                <a:latin typeface="Consolas" panose="020B0609020204030204" pitchFamily="49" charset="0"/>
              </a:rPr>
              <a:t>word</a:t>
            </a:r>
            <a:r>
              <a:rPr lang="de-CH" sz="1200" dirty="0">
                <a:latin typeface="Consolas" panose="020B0609020204030204" pitchFamily="49" charset="0"/>
              </a:rPr>
              <a:t> </a:t>
            </a:r>
            <a:r>
              <a:rPr lang="de-CH" sz="1200" dirty="0" smtClean="0">
                <a:latin typeface="Consolas" panose="020B0609020204030204" pitchFamily="49" charset="0"/>
              </a:rPr>
              <a:t>in </a:t>
            </a:r>
            <a:r>
              <a:rPr lang="de-CH" sz="1200" dirty="0" err="1" smtClean="0">
                <a:latin typeface="Consolas" panose="020B0609020204030204" pitchFamily="49" charset="0"/>
              </a:rPr>
              <a:t>file</a:t>
            </a:r>
            <a:r>
              <a:rPr lang="de-CH" sz="1200" dirty="0" smtClean="0">
                <a:latin typeface="Consolas" panose="020B0609020204030204" pitchFamily="49" charset="0"/>
              </a:rPr>
              <a:t>){   </a:t>
            </a:r>
          </a:p>
          <a:p>
            <a:r>
              <a:rPr lang="de-CH" sz="1200" dirty="0">
                <a:latin typeface="Consolas" panose="020B0609020204030204" pitchFamily="49" charset="0"/>
              </a:rPr>
              <a:t> </a:t>
            </a:r>
            <a:r>
              <a:rPr lang="de-CH" sz="1200" dirty="0" smtClean="0">
                <a:latin typeface="Consolas" panose="020B0609020204030204" pitchFamily="49" charset="0"/>
              </a:rPr>
              <a:t>   </a:t>
            </a:r>
            <a:r>
              <a:rPr lang="de-CH" sz="1200" dirty="0" err="1" smtClean="0">
                <a:latin typeface="Consolas" panose="020B0609020204030204" pitchFamily="49" charset="0"/>
              </a:rPr>
              <a:t>emit</a:t>
            </a:r>
            <a:r>
              <a:rPr lang="de-CH" sz="1200" dirty="0" smtClean="0">
                <a:latin typeface="Consolas" panose="020B0609020204030204" pitchFamily="49" charset="0"/>
              </a:rPr>
              <a:t>(</a:t>
            </a:r>
            <a:r>
              <a:rPr lang="de-CH" sz="1200" dirty="0" err="1" smtClean="0">
                <a:latin typeface="Consolas" panose="020B0609020204030204" pitchFamily="49" charset="0"/>
              </a:rPr>
              <a:t>word</a:t>
            </a:r>
            <a:r>
              <a:rPr lang="de-CH" sz="1200" dirty="0" smtClean="0">
                <a:latin typeface="Consolas" panose="020B0609020204030204" pitchFamily="49" charset="0"/>
              </a:rPr>
              <a:t>, 1)</a:t>
            </a:r>
          </a:p>
          <a:p>
            <a:r>
              <a:rPr lang="de-CH" sz="1200" dirty="0" smtClean="0">
                <a:latin typeface="Consolas" panose="020B0609020204030204" pitchFamily="49" charset="0"/>
              </a:rPr>
              <a:t>}</a:t>
            </a:r>
            <a:endParaRPr lang="de-CH" sz="1200" dirty="0">
              <a:latin typeface="Consolas" panose="020B0609020204030204" pitchFamily="49" charset="0"/>
            </a:endParaRPr>
          </a:p>
        </p:txBody>
      </p:sp>
      <p:cxnSp>
        <p:nvCxnSpPr>
          <p:cNvPr id="19" name="Gerade Verbindung mit Pfeil 18"/>
          <p:cNvCxnSpPr>
            <a:stCxn id="6" idx="3"/>
            <a:endCxn id="17" idx="1"/>
          </p:cNvCxnSpPr>
          <p:nvPr/>
        </p:nvCxnSpPr>
        <p:spPr>
          <a:xfrm>
            <a:off x="2885553" y="3230677"/>
            <a:ext cx="66743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02493" y="304601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99434"/>
              </p:ext>
            </p:extLst>
          </p:nvPr>
        </p:nvGraphicFramePr>
        <p:xfrm>
          <a:off x="6222516" y="2133396"/>
          <a:ext cx="2952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58"/>
                <a:gridCol w="1419392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Keys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Values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1" name="Gerade Verbindung mit Pfeil 40"/>
          <p:cNvCxnSpPr>
            <a:stCxn id="17" idx="3"/>
            <a:endCxn id="40" idx="1"/>
          </p:cNvCxnSpPr>
          <p:nvPr/>
        </p:nvCxnSpPr>
        <p:spPr>
          <a:xfrm flipV="1">
            <a:off x="5622495" y="3230676"/>
            <a:ext cx="60002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elle 44"/>
          <p:cNvGraphicFramePr>
            <a:graphicFrameLocks noGrp="1"/>
          </p:cNvGraphicFramePr>
          <p:nvPr/>
        </p:nvGraphicFramePr>
        <p:xfrm>
          <a:off x="6223038" y="4980941"/>
          <a:ext cx="29527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58"/>
                <a:gridCol w="1419392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Keys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Values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3" name="Textfeld 52"/>
          <p:cNvSpPr txBox="1"/>
          <p:nvPr/>
        </p:nvSpPr>
        <p:spPr>
          <a:xfrm>
            <a:off x="6179151" y="177047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FILE_1_DOMAIN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6145597" y="461160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FILE_2_DOMAIN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6868629" y="1093043"/>
            <a:ext cx="17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Output: </a:t>
            </a:r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Results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1192174" y="5536166"/>
            <a:ext cx="1693379" cy="3379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544319" y="5260953"/>
            <a:ext cx="2069512" cy="8883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 smtClean="0"/>
              <a:t>WordCountMapper</a:t>
            </a:r>
            <a:endParaRPr lang="de-CH" b="1" dirty="0"/>
          </a:p>
        </p:txBody>
      </p:sp>
      <p:cxnSp>
        <p:nvCxnSpPr>
          <p:cNvPr id="65" name="Gerade Verbindung mit Pfeil 64"/>
          <p:cNvCxnSpPr>
            <a:stCxn id="63" idx="3"/>
            <a:endCxn id="64" idx="1"/>
          </p:cNvCxnSpPr>
          <p:nvPr/>
        </p:nvCxnSpPr>
        <p:spPr>
          <a:xfrm>
            <a:off x="2885553" y="5705141"/>
            <a:ext cx="658766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502493" y="550478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File2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67" name="Gerade Verbindung mit Pfeil 66"/>
          <p:cNvCxnSpPr>
            <a:stCxn id="64" idx="3"/>
            <a:endCxn id="45" idx="1"/>
          </p:cNvCxnSpPr>
          <p:nvPr/>
        </p:nvCxnSpPr>
        <p:spPr>
          <a:xfrm>
            <a:off x="5613831" y="5705142"/>
            <a:ext cx="609207" cy="7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6222516" y="287141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6222516" y="323351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222516" y="359590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222516" y="396478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7759981" y="24881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8024414" y="248818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8384076" y="24881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8619923" y="24881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759981" y="28400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7759981" y="32093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7759981" y="3583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7986403" y="28424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759981" y="39452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6257782" y="570514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7742586" y="571246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759981" y="533403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6235352" y="607222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7734041" y="6056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8039993" y="57142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8039993" y="6056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8121636" y="53476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6179151" y="177047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FILE_1_DOMAIN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9670284" y="1108807"/>
            <a:ext cx="250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Broadcast Task Domain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9730912" y="550775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FILE_2_DOMAIN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1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28919 0.1819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3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3" grpId="0" animBg="1"/>
      <p:bldP spid="64" grpId="0" animBg="1"/>
      <p:bldP spid="66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10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Microsoft Office PowerPoint</Application>
  <PresentationFormat>Breitbild</PresentationFormat>
  <Paragraphs>319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Corbel</vt:lpstr>
      <vt:lpstr>Segoe UI</vt:lpstr>
      <vt:lpstr>Segoe UI Black</vt:lpstr>
      <vt:lpstr>Wingdings</vt:lpstr>
      <vt:lpstr>Office Theme</vt:lpstr>
      <vt:lpstr>MapReduce for Big Data with a DHT</vt:lpstr>
      <vt:lpstr>Overview</vt:lpstr>
      <vt:lpstr>What?</vt:lpstr>
      <vt:lpstr>MapReduce Basic Wordcount Example</vt:lpstr>
      <vt:lpstr>Why?</vt:lpstr>
      <vt:lpstr>Challenges</vt:lpstr>
      <vt:lpstr>Addressing Challenges</vt:lpstr>
      <vt:lpstr>System Design Ideas</vt:lpstr>
      <vt:lpstr>Visualisation: Wordcount with 2 Files </vt:lpstr>
      <vt:lpstr>AggregatingTask Results to Procedure Results</vt:lpstr>
      <vt:lpstr>Procedure Domain as Next Input Data Location</vt:lpstr>
      <vt:lpstr>AggregatingTask Results to Final Results</vt:lpstr>
      <vt:lpstr>Current Implementation</vt:lpstr>
      <vt:lpstr>Remaining Work</vt:lpstr>
      <vt:lpstr>Questions &amp; Inputs?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Zihler</dc:creator>
  <cp:lastModifiedBy>Oliver Zihler</cp:lastModifiedBy>
  <cp:revision>251</cp:revision>
  <dcterms:created xsi:type="dcterms:W3CDTF">2016-02-03T10:10:21Z</dcterms:created>
  <dcterms:modified xsi:type="dcterms:W3CDTF">2016-02-08T11:10:59Z</dcterms:modified>
</cp:coreProperties>
</file>